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60" r:id="rId5"/>
    <p:sldId id="268" r:id="rId6"/>
    <p:sldId id="259" r:id="rId7"/>
    <p:sldId id="261" r:id="rId8"/>
    <p:sldId id="269" r:id="rId9"/>
    <p:sldId id="262" r:id="rId10"/>
    <p:sldId id="263" r:id="rId11"/>
    <p:sldId id="264" r:id="rId12"/>
    <p:sldId id="266" r:id="rId13"/>
    <p:sldId id="265" r:id="rId14"/>
    <p:sldId id="270" r:id="rId15"/>
    <p:sldId id="258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39B8-A7CB-4B82-AC0C-44B99F546761}" type="datetimeFigureOut">
              <a:rPr lang="en-US" dirty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6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2F6F-0846-489A-A4BC-61B476BE2887}" type="datetimeFigureOut">
              <a:rPr lang="en-US" dirty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DF21-A340-467A-94AB-9502647BB771}" type="datetimeFigureOut">
              <a:rPr lang="en-US" dirty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1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3940-CA92-4FEE-A698-62CF7BC5AC36}" type="datetimeFigureOut">
              <a:rPr lang="en-US" dirty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0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D641-6C35-45D1-9313-2719E9EA8AD8}" type="datetimeFigureOut">
              <a:rPr lang="en-US" dirty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1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268-3A74-4110-8F08-063DFB8BB885}" type="datetimeFigureOut">
              <a:rPr lang="en-US" dirty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5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  <a:lvl6pPr marL="2286000" indent="0">
              <a:buNone/>
              <a:defRPr sz="1400" b="1"/>
            </a:lvl6pPr>
            <a:lvl7pPr marL="2743200" indent="0">
              <a:buNone/>
              <a:defRPr sz="1400" b="1"/>
            </a:lvl7pPr>
            <a:lvl8pPr marL="3200400" indent="0">
              <a:buNone/>
              <a:defRPr sz="1400" b="1"/>
            </a:lvl8pPr>
            <a:lvl9pPr marL="36576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  <a:lvl6pPr marL="2286000" indent="0">
              <a:buNone/>
              <a:defRPr sz="1400" b="1"/>
            </a:lvl6pPr>
            <a:lvl7pPr marL="2743200" indent="0">
              <a:buNone/>
              <a:defRPr sz="1400" b="1"/>
            </a:lvl7pPr>
            <a:lvl8pPr marL="3200400" indent="0">
              <a:buNone/>
              <a:defRPr sz="1400" b="1"/>
            </a:lvl8pPr>
            <a:lvl9pPr marL="36576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C1AF-C1FB-48A7-98B4-E595E63F6614}" type="datetimeFigureOut">
              <a:rPr lang="en-US" dirty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2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4C44-5F8C-4BEA-BBCE-8694F126DC43}" type="datetimeFigureOut">
              <a:rPr lang="en-US" dirty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56F9-C8F2-4EF7-8042-704C94FF2795}" type="datetimeFigureOut">
              <a:rPr lang="en-US" dirty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4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32DF-953D-44BD-83F8-5D8DA76EA12A}" type="datetimeFigureOut">
              <a:rPr lang="en-US" dirty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9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326D-65F4-4B2F-9A62-9E4BD9402C47}" type="datetimeFigureOut">
              <a:rPr lang="en-US" dirty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7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F9B0CB28-85DB-480B-8C99-FD493ACC7120}" type="datetimeFigureOut">
              <a:rPr lang="en-US" dirty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5E4DE196-8A13-4FF7-A07E-102851959EAB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1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niknihovna.cz/mzk/uuid/uuid:ee154c40-157c-11e6-bf2c-5ef3fc9bb22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numshede_2005_rock_carvings_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ver.rozhlas.cz/keltske-cechy-779628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dk.cz/uuid/uuid:5ce3cb70-5fb6-11e9-b2a9-00505682520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rague_type_vessel,_Earliest_Slavic_pottery,_550-700_AD,_City_of_Prague_Museum,_175467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ndk.cz/uuid/uuid:2e97a1b8-637a-480e-9a58-8c857947b6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ovakiana.sk/kulturne-objekty/cair-ko248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hyperlink" Target="https://ndk.cz/uuid/uuid:5ce3cb70-5fb6-11e9-b2a9-00505682520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www.reddit.com/r/ancientgreece/comments/1ffrl4q/1109x1490_the_evolution_of_ancient_greek_statues/?rdt=6156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natedsanders.com/LotDetail.aspx?inventoryid=58877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793B71A-69E7-B262-8BF3-DE404A6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61125"/>
            <a:ext cx="3639312" cy="878406"/>
          </a:xfrm>
        </p:spPr>
        <p:txBody>
          <a:bodyPr>
            <a:normAutofit/>
          </a:bodyPr>
          <a:lstStyle/>
          <a:p>
            <a:pPr algn="ctr"/>
            <a:r>
              <a:rPr lang="en-US" sz="4800" b="1" err="1"/>
              <a:t>Typologie</a:t>
            </a:r>
            <a:endParaRPr lang="cs-CZ" sz="4800" b="1"/>
          </a:p>
        </p:txBody>
      </p:sp>
      <p:pic>
        <p:nvPicPr>
          <p:cNvPr id="4" name="Obrázek 3" descr="Obsah obrázku text, snímek obrazovky, Písmo, černobílá&#10;&#10;Obsah vygenerovaný umělou inteligencí může být nesprávný.">
            <a:extLst>
              <a:ext uri="{FF2B5EF4-FFF2-40B4-BE49-F238E27FC236}">
                <a16:creationId xmlns:a16="http://schemas.microsoft.com/office/drawing/2014/main" id="{53C1D153-084E-67A1-0600-D705B646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489" y="355780"/>
            <a:ext cx="6107979" cy="5008542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D1D052-63D9-F1B9-0F8A-D0DFBDACB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/>
          <a:lstStyle/>
          <a:p>
            <a:r>
              <a:rPr lang="en-US" sz="2000"/>
              <a:t>Kamil Smolík</a:t>
            </a:r>
          </a:p>
          <a:p>
            <a:r>
              <a:rPr lang="en-US" err="1"/>
              <a:t>Proseminář</a:t>
            </a:r>
            <a:r>
              <a:rPr lang="en-US"/>
              <a:t> z </a:t>
            </a:r>
            <a:r>
              <a:rPr lang="en-US" err="1"/>
              <a:t>archeologie</a:t>
            </a:r>
            <a:r>
              <a:rPr lang="en-US"/>
              <a:t> (LS 2025)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A787F3F-D398-0BAD-3E8E-617AEA01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49E9553-3ABE-4C4D-BA19-C9A1306178ED}" type="datetime1">
              <a:pPr>
                <a:spcAft>
                  <a:spcPts val="600"/>
                </a:spcAft>
              </a:pPr>
              <a:t>01.04.2025</a:t>
            </a:fld>
            <a:endParaRPr lang="en-US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ED8C3318-2D68-0274-EF76-E32F3D28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BAB382E-542B-8B74-DC62-A8A1F53E0F7A}"/>
              </a:ext>
            </a:extLst>
          </p:cNvPr>
          <p:cNvSpPr txBox="1"/>
          <p:nvPr/>
        </p:nvSpPr>
        <p:spPr>
          <a:xfrm>
            <a:off x="5353464" y="5495021"/>
            <a:ext cx="59325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100" i="1">
                <a:ea typeface="+mn-lt"/>
                <a:cs typeface="+mn-lt"/>
              </a:rPr>
              <a:t>Hlavní formy spon doby laténské- ČIŽMÁŘOVÁ, Jana. Encyklopedie Keltů na Moravě a ve Slezsku.</a:t>
            </a:r>
            <a:r>
              <a:rPr lang="cs-CZ" sz="1100">
                <a:ea typeface="+mn-lt"/>
                <a:cs typeface="+mn-lt"/>
              </a:rPr>
              <a:t> Praha: </a:t>
            </a:r>
            <a:r>
              <a:rPr lang="cs-CZ" sz="1100" err="1">
                <a:ea typeface="+mn-lt"/>
                <a:cs typeface="+mn-lt"/>
              </a:rPr>
              <a:t>Libri</a:t>
            </a:r>
            <a:r>
              <a:rPr lang="cs-CZ" sz="1100">
                <a:ea typeface="+mn-lt"/>
                <a:cs typeface="+mn-lt"/>
              </a:rPr>
              <a:t>, 2004, s. 104. ISBN 80-7277-249-X. Dostupné také z: </a:t>
            </a:r>
            <a:r>
              <a:rPr lang="cs-CZ" sz="1100">
                <a:ea typeface="+mn-lt"/>
                <a:cs typeface="+mn-lt"/>
                <a:hlinkClick r:id="rId3"/>
              </a:rPr>
              <a:t>https://www.digitalniknihovna.cz/mzk/uuid/uuid:ee154c40-157c-11e6-bf2c-5ef3fc9bb22f</a:t>
            </a:r>
            <a:endParaRPr lang="cs-CZ" i="1">
              <a:ea typeface="+mn-lt"/>
              <a:cs typeface="+mn-lt"/>
            </a:endParaRPr>
          </a:p>
          <a:p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6C169-D126-F65D-446D-AC34A2E31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318B4-45DF-605A-B9D8-A3414830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532911" cy="614765"/>
          </a:xfrm>
        </p:spPr>
        <p:txBody>
          <a:bodyPr anchor="b">
            <a:normAutofit/>
          </a:bodyPr>
          <a:lstStyle/>
          <a:p>
            <a:r>
              <a:rPr lang="cs-CZ"/>
              <a:t>Začátky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DCEAF-40E5-6C33-FA84-3A9E9D827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1424885"/>
            <a:ext cx="6778543" cy="47520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200" b="1" u="sng" dirty="0"/>
              <a:t>Oscar </a:t>
            </a:r>
            <a:r>
              <a:rPr lang="cs-CZ" sz="2200" b="1" u="sng" err="1"/>
              <a:t>Montelius</a:t>
            </a:r>
            <a:r>
              <a:rPr lang="cs-CZ" sz="2200" b="1" u="sng" dirty="0"/>
              <a:t> se považuje za zakladatele typologické metody </a:t>
            </a:r>
          </a:p>
          <a:p>
            <a:r>
              <a:rPr lang="cs-CZ" sz="2200" dirty="0"/>
              <a:t>Přirovnával tvarový vývoj předmětů v minulosti k vývoji dobově moderním vynálezům </a:t>
            </a:r>
          </a:p>
          <a:p>
            <a:r>
              <a:rPr lang="cs-CZ" sz="2200" dirty="0"/>
              <a:t>Věnoval se typologii artefaktů skandinávské prehistorie, jejich chronologii a přiřazováním k absolutním datům</a:t>
            </a:r>
          </a:p>
          <a:p>
            <a:r>
              <a:rPr lang="cs-CZ" sz="2200" b="1" dirty="0"/>
              <a:t>Prosazoval teorii kulturního difuzionismu</a:t>
            </a:r>
            <a:r>
              <a:rPr lang="cs-CZ" sz="2200" dirty="0"/>
              <a:t>= nástroje a výrobní postupy se šířily z jedné kultury  k ostatním, touto "difuzí" se objasnila </a:t>
            </a:r>
            <a:r>
              <a:rPr lang="cs-CZ" sz="2200" err="1"/>
              <a:t>neolitizace</a:t>
            </a:r>
            <a:r>
              <a:rPr lang="cs-CZ" sz="2200" dirty="0"/>
              <a:t> Evropy (z epicentra v úrodném půlměsíci)</a:t>
            </a:r>
          </a:p>
        </p:txBody>
      </p:sp>
      <p:pic>
        <p:nvPicPr>
          <p:cNvPr id="7" name="Obrázek 6" descr="Obsah obrázku kresba, rukopis, umění, graffiti&#10;&#10;Obsah vygenerovaný umělou inteligencí může být nesprávný.">
            <a:extLst>
              <a:ext uri="{FF2B5EF4-FFF2-40B4-BE49-F238E27FC236}">
                <a16:creationId xmlns:a16="http://schemas.microsoft.com/office/drawing/2014/main" id="{065DB665-B4C0-44E7-6876-60CF0BB4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5" r="2685" b="1"/>
          <a:stretch/>
        </p:blipFill>
        <p:spPr>
          <a:xfrm>
            <a:off x="7851868" y="1903518"/>
            <a:ext cx="3711167" cy="3061824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D3ED24-8623-3F3A-EB06-045FA69F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624B67-5AA1-41BD-9857-92BC28A952A1}" type="datetime1">
              <a:rPr lang="en-US"/>
              <a:pPr>
                <a:spcAft>
                  <a:spcPts val="600"/>
                </a:spcAft>
              </a:pPr>
              <a:t>4/1/2025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D2A2B3-80C5-085C-409B-0D37EC51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8015D3-970B-6C7D-8C33-B5468FFF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837AF8-108C-FE6E-E0AD-0ED1D523F2B4}"/>
              </a:ext>
            </a:extLst>
          </p:cNvPr>
          <p:cNvSpPr txBox="1"/>
          <p:nvPr/>
        </p:nvSpPr>
        <p:spPr>
          <a:xfrm>
            <a:off x="7559145" y="5062724"/>
            <a:ext cx="4300535" cy="11849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 i="1" dirty="0" err="1">
                <a:solidFill>
                  <a:srgbClr val="333333"/>
                </a:solidFill>
                <a:latin typeface="Arial"/>
                <a:ea typeface="+mn-lt"/>
                <a:cs typeface="Arial"/>
              </a:rPr>
              <a:t>Petroglyfy</a:t>
            </a:r>
            <a:r>
              <a:rPr lang="cs-CZ" sz="1000" i="1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 z </a:t>
            </a:r>
            <a:r>
              <a:rPr lang="cs-CZ" sz="1000" i="1" dirty="0" err="1">
                <a:solidFill>
                  <a:srgbClr val="333333"/>
                </a:solidFill>
                <a:latin typeface="Arial"/>
                <a:ea typeface="+mn-lt"/>
                <a:cs typeface="Arial"/>
              </a:rPr>
              <a:t>Tanumshede</a:t>
            </a:r>
            <a:r>
              <a:rPr lang="cs-CZ" sz="1000" i="1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 (Švédsko)-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LOCUTUS BORG. </a:t>
            </a:r>
            <a:r>
              <a:rPr lang="cs-CZ" sz="1000" i="1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Wikipedia, </a:t>
            </a:r>
            <a:r>
              <a:rPr lang="cs-CZ" sz="1000" i="1" dirty="0" err="1">
                <a:solidFill>
                  <a:srgbClr val="333333"/>
                </a:solidFill>
                <a:latin typeface="Arial"/>
                <a:ea typeface="+mn-lt"/>
                <a:cs typeface="Arial"/>
              </a:rPr>
              <a:t>the</a:t>
            </a:r>
            <a:r>
              <a:rPr lang="cs-CZ" sz="1000" i="1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 free </a:t>
            </a:r>
            <a:r>
              <a:rPr lang="cs-CZ" sz="1000" i="1" dirty="0" err="1">
                <a:solidFill>
                  <a:srgbClr val="333333"/>
                </a:solidFill>
                <a:latin typeface="Arial"/>
                <a:ea typeface="+mn-lt"/>
                <a:cs typeface="Arial"/>
              </a:rPr>
              <a:t>encyklopedia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 [online]. 22.10. 2006 [cit. 20.3.2025]. </a:t>
            </a:r>
            <a:b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</a:b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Dostupný na WWW: 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  <a:hlinkClick r:id="rId3"/>
              </a:rPr>
              <a:t>https://commons.wikimedia.org/wiki/File:Tanumshede_2005_rock_carvings_5.jpg</a:t>
            </a:r>
            <a:endParaRPr lang="cs-CZ"/>
          </a:p>
          <a:p>
            <a:pPr algn="ctr"/>
            <a:endParaRPr lang="cs-CZ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65785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0A54C-CBCA-C7C6-469F-772B5E06A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0F79F-97C7-3689-C22D-1CBA090B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519056" cy="794874"/>
          </a:xfrm>
        </p:spPr>
        <p:txBody>
          <a:bodyPr anchor="b">
            <a:normAutofit/>
          </a:bodyPr>
          <a:lstStyle/>
          <a:p>
            <a:r>
              <a:rPr lang="cs-CZ"/>
              <a:t>Začátky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AECD-FF83-E7ED-12A5-7B528B928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b="1" u="sng" dirty="0"/>
              <a:t>1885- Otto </a:t>
            </a:r>
            <a:r>
              <a:rPr lang="cs-CZ" sz="2800" b="1" u="sng" err="1"/>
              <a:t>Tischler</a:t>
            </a:r>
            <a:r>
              <a:rPr lang="cs-CZ" sz="2800" u="sng" dirty="0"/>
              <a:t> na základě typologie spon a </a:t>
            </a:r>
            <a:r>
              <a:rPr lang="cs-CZ" sz="2800" u="sng" err="1"/>
              <a:t>nákončí</a:t>
            </a:r>
            <a:r>
              <a:rPr lang="cs-CZ" sz="2800" u="sng" dirty="0"/>
              <a:t> pochev mečů publikoval první periodizaci "nedávno" objevené doby laténské</a:t>
            </a:r>
          </a:p>
        </p:txBody>
      </p:sp>
      <p:pic>
        <p:nvPicPr>
          <p:cNvPr id="7" name="Obrázek 6" descr="Obsah obrázku skica, kresba, brýle, Dětské kresby&#10;&#10;Obsah vygenerovaný umělou inteligencí může být nesprávný.">
            <a:extLst>
              <a:ext uri="{FF2B5EF4-FFF2-40B4-BE49-F238E27FC236}">
                <a16:creationId xmlns:a16="http://schemas.microsoft.com/office/drawing/2014/main" id="{A45D844C-04CF-C5BB-DFB7-A1058260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809" y="1393730"/>
            <a:ext cx="5041204" cy="3761440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B68B1F-DF65-704A-E46E-AF7948FC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624B67-5AA1-41BD-9857-92BC28A952A1}" type="datetime1">
              <a:rPr lang="en-US"/>
              <a:pPr>
                <a:spcAft>
                  <a:spcPts val="600"/>
                </a:spcAft>
              </a:pPr>
              <a:t>4/1/2025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8A169A-F177-3B31-5C1A-F3ED9CA8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A06C04-C49E-8F35-3482-FF0758D6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8BFF1E3-FC2F-BA14-CE9D-EFA238F91B79}"/>
              </a:ext>
            </a:extLst>
          </p:cNvPr>
          <p:cNvSpPr txBox="1"/>
          <p:nvPr/>
        </p:nvSpPr>
        <p:spPr>
          <a:xfrm>
            <a:off x="6353800" y="5145852"/>
            <a:ext cx="509024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 i="1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Keltské spony-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 KAŠPAR, Jan. </a:t>
            </a:r>
            <a:r>
              <a:rPr lang="cs-CZ" sz="1000" i="1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Keltské Čechy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  <a:t> [online]. 9.2. 2013 [cit. 20.3.2025]. Dostupný na WWW: 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  <a:hlinkClick r:id="rId3"/>
              </a:rPr>
              <a:t>https://sever.rozhlas.cz/keltske-cechy-7796287</a:t>
            </a:r>
            <a:endParaRPr lang="cs-CZ"/>
          </a:p>
          <a:p>
            <a:pPr algn="ctr"/>
            <a:endParaRPr lang="cs-CZ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algn="ctr"/>
            <a:endParaRPr lang="cs-CZ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3316501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66477-B339-F4DC-8339-34463946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802550"/>
          </a:xfrm>
        </p:spPr>
        <p:txBody>
          <a:bodyPr anchor="b">
            <a:normAutofit/>
          </a:bodyPr>
          <a:lstStyle/>
          <a:p>
            <a:r>
              <a:rPr lang="cs-CZ"/>
              <a:t>Současná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664FBA-8F58-E584-9083-423A776E5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527" y="1706094"/>
            <a:ext cx="5049534" cy="44708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u="sng" dirty="0"/>
              <a:t>Propojení s IT metodami</a:t>
            </a:r>
            <a:r>
              <a:rPr lang="cs-CZ" sz="2800" dirty="0"/>
              <a:t> -Kombinační statistika provedená počítačem</a:t>
            </a:r>
          </a:p>
          <a:p>
            <a:r>
              <a:rPr lang="cs-CZ" sz="2800" b="1" dirty="0"/>
              <a:t>Kombinační statistika</a:t>
            </a:r>
            <a:r>
              <a:rPr lang="cs-CZ" sz="2800" dirty="0"/>
              <a:t>= věda zabývající se zjišťováním vzájemné asociace druhů a typů v nálezových celcích</a:t>
            </a:r>
          </a:p>
        </p:txBody>
      </p:sp>
      <p:pic>
        <p:nvPicPr>
          <p:cNvPr id="7" name="Obrázek 6" descr="Obsah obrázku text, křížovky, číslo, čtverec&#10;&#10;Obsah vygenerovaný umělou inteligencí může být nesprávný.">
            <a:extLst>
              <a:ext uri="{FF2B5EF4-FFF2-40B4-BE49-F238E27FC236}">
                <a16:creationId xmlns:a16="http://schemas.microsoft.com/office/drawing/2014/main" id="{513E817A-7C27-861B-033A-F968BE6C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78" b="-3"/>
          <a:stretch/>
        </p:blipFill>
        <p:spPr>
          <a:xfrm>
            <a:off x="5906202" y="851419"/>
            <a:ext cx="5613920" cy="4604731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9E6B08-2FB9-5D68-9C3E-B9E4FF76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4F727CF-A2D0-4628-B1C4-1E22983403A3}" type="datetime1">
              <a:rPr lang="en-US"/>
              <a:pPr>
                <a:spcAft>
                  <a:spcPts val="600"/>
                </a:spcAft>
              </a:pPr>
              <a:t>4/1/2025</a:t>
            </a:fld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B72D1E-E8DC-DE40-81E4-6F320890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075441-5210-B845-CF53-C54F87D53BFF}"/>
              </a:ext>
            </a:extLst>
          </p:cNvPr>
          <p:cNvSpPr txBox="1"/>
          <p:nvPr/>
        </p:nvSpPr>
        <p:spPr>
          <a:xfrm>
            <a:off x="5905048" y="5452924"/>
            <a:ext cx="5604578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 i="1"/>
              <a:t>Výzdobné </a:t>
            </a:r>
            <a:r>
              <a:rPr lang="cs-CZ" sz="1000" i="1">
                <a:ea typeface="+mn-lt"/>
                <a:cs typeface="+mn-lt"/>
              </a:rPr>
              <a:t>techniky </a:t>
            </a:r>
            <a:r>
              <a:rPr lang="cs-CZ" sz="1000" i="1"/>
              <a:t>LNK</a:t>
            </a:r>
            <a:r>
              <a:rPr lang="cs-CZ" sz="1000">
                <a:ea typeface="+mn-lt"/>
                <a:cs typeface="+mn-lt"/>
              </a:rPr>
              <a:t>-</a:t>
            </a:r>
            <a:r>
              <a:rPr lang="cs-CZ" sz="1000" dirty="0"/>
              <a:t> </a:t>
            </a:r>
            <a:r>
              <a:rPr lang="cs-CZ" sz="1000">
                <a:ea typeface="+mn-lt"/>
                <a:cs typeface="+mn-lt"/>
              </a:rPr>
              <a:t>PAVLŮ, Ivan a Marie ZÁPOTOCKÁ. Archeologie pravěkých Čech, 3: Neolit. Praha: Archeologický ústav AV ČR, 2007. ISBN 978-80-86124-71-1. Dostupné také </a:t>
            </a:r>
            <a:r>
              <a:rPr lang="cs-CZ" sz="1000" dirty="0">
                <a:ea typeface="+mn-lt"/>
                <a:cs typeface="+mn-lt"/>
              </a:rPr>
              <a:t>z: </a:t>
            </a:r>
            <a:r>
              <a:rPr lang="cs-CZ" sz="1000" dirty="0">
                <a:ea typeface="+mn-lt"/>
                <a:cs typeface="+mn-lt"/>
                <a:hlinkClick r:id="rId3"/>
              </a:rPr>
              <a:t>https://ndk.cz/uuid/uuid:5ce3cb70-5fb6-11e9-b2a9-005056825209</a:t>
            </a:r>
            <a:endParaRPr lang="cs-CZ" sz="1000" dirty="0">
              <a:ea typeface="+mn-lt"/>
              <a:cs typeface="+mn-lt"/>
            </a:endParaRPr>
          </a:p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228741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4D0DF-9AD5-7AC7-2FB7-BF81C524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854919"/>
          </a:xfrm>
        </p:spPr>
        <p:txBody>
          <a:bodyPr anchor="b">
            <a:normAutofit/>
          </a:bodyPr>
          <a:lstStyle/>
          <a:p>
            <a:r>
              <a:rPr lang="cs-CZ" sz="3600"/>
              <a:t>Česká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68B25D-709F-8B3E-3BA1-48E71E540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527" y="1700505"/>
            <a:ext cx="6011007" cy="44764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800" b="1" u="sng"/>
              <a:t>1940- Ivan Borkovský a Emanuel Šimek</a:t>
            </a:r>
            <a:r>
              <a:rPr lang="cs-CZ" sz="2800" u="sng"/>
              <a:t> definovali pražský typ</a:t>
            </a:r>
          </a:p>
          <a:p>
            <a:r>
              <a:rPr lang="cs-CZ" sz="2800" b="1" u="sng"/>
              <a:t>1952- Jan Eisner</a:t>
            </a:r>
            <a:r>
              <a:rPr lang="cs-CZ" sz="2800" u="sng"/>
              <a:t> v české typologii raněstředověké keramiky zavedl termín Podunajský typ</a:t>
            </a:r>
            <a:r>
              <a:rPr lang="cs-CZ" sz="2800"/>
              <a:t> pro typ obtáčené keramiky z 7.-8. století </a:t>
            </a:r>
          </a:p>
          <a:p>
            <a:pPr marL="0" indent="0">
              <a:buNone/>
            </a:pPr>
            <a:endParaRPr lang="cs-CZ"/>
          </a:p>
        </p:txBody>
      </p:sp>
      <p:pic>
        <p:nvPicPr>
          <p:cNvPr id="7" name="Obrázek 6" descr="Obsah obrázku keramika, váza, Artefakt, Fotka zátiší&#10;&#10;Obsah vygenerovaný umělou inteligencí může být nesprávný.">
            <a:extLst>
              <a:ext uri="{FF2B5EF4-FFF2-40B4-BE49-F238E27FC236}">
                <a16:creationId xmlns:a16="http://schemas.microsoft.com/office/drawing/2014/main" id="{E5AE6C7C-19CA-2BEF-2414-8DB61FE7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762" y="1862971"/>
            <a:ext cx="4093156" cy="3064424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48AD8C-5977-D4EA-DF81-9B33C21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DE8B0A-3D0A-4E16-B367-FA997DA4ED94}" type="datetime1">
              <a:rPr lang="en-US"/>
              <a:pPr>
                <a:spcAft>
                  <a:spcPts val="600"/>
                </a:spcAft>
              </a:pPr>
              <a:t>4/1/2025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1CC5EF-7965-E60A-2683-1A75CFD1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5B0FF9-81D4-1463-1ACD-2B8B1595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9B108C-FD43-C089-C50B-D2002B2D0BB2}"/>
              </a:ext>
            </a:extLst>
          </p:cNvPr>
          <p:cNvSpPr txBox="1"/>
          <p:nvPr/>
        </p:nvSpPr>
        <p:spPr>
          <a:xfrm>
            <a:off x="7342902" y="4990643"/>
            <a:ext cx="4300535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 i="1">
                <a:solidFill>
                  <a:srgbClr val="333333"/>
                </a:solidFill>
                <a:latin typeface="Arial"/>
                <a:ea typeface="+mn-lt"/>
                <a:cs typeface="Arial"/>
              </a:rPr>
              <a:t>Nádoba tzv. pražského typu, Praha Dejvice. Nejstarší časně slovanská keramika, 550-700 n. l. Muzeum hlavního města Prahy.-</a:t>
            </a:r>
            <a:r>
              <a:rPr lang="cs-CZ" sz="1000">
                <a:solidFill>
                  <a:srgbClr val="333333"/>
                </a:solidFill>
                <a:latin typeface="Arial"/>
                <a:ea typeface="+mn-lt"/>
                <a:cs typeface="Arial"/>
              </a:rPr>
              <a:t>ZDE. </a:t>
            </a:r>
            <a:r>
              <a:rPr lang="cs-CZ" sz="1000" i="1">
                <a:solidFill>
                  <a:srgbClr val="333333"/>
                </a:solidFill>
                <a:latin typeface="Arial"/>
                <a:ea typeface="+mn-lt"/>
                <a:cs typeface="Arial"/>
              </a:rPr>
              <a:t>Wikipedia, the free encyklopedia</a:t>
            </a:r>
            <a:r>
              <a:rPr lang="cs-CZ" sz="1000">
                <a:solidFill>
                  <a:srgbClr val="333333"/>
                </a:solidFill>
                <a:latin typeface="Arial"/>
                <a:ea typeface="+mn-lt"/>
                <a:cs typeface="Arial"/>
              </a:rPr>
              <a:t> [online]. 3.5. 2017 [cit. 25.3.2025]. </a:t>
            </a:r>
            <a:b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</a:rPr>
            </a:br>
            <a:r>
              <a:rPr lang="cs-CZ" sz="1000">
                <a:solidFill>
                  <a:srgbClr val="333333"/>
                </a:solidFill>
                <a:latin typeface="Arial"/>
                <a:ea typeface="+mn-lt"/>
                <a:cs typeface="Arial"/>
              </a:rPr>
              <a:t>Dostupný na WWW: </a:t>
            </a:r>
            <a:r>
              <a:rPr lang="cs-CZ" sz="1000" dirty="0">
                <a:solidFill>
                  <a:srgbClr val="333333"/>
                </a:solidFill>
                <a:latin typeface="Arial"/>
                <a:ea typeface="+mn-lt"/>
                <a:cs typeface="Arial"/>
                <a:hlinkClick r:id="rId3"/>
              </a:rPr>
              <a:t>https://commons.wikimedia.org/wiki/File:Prague_type_vessel,_Earliest_Slavic_pottery,_550-700_AD,_City_of_Prague_Museum,_175467.jpg</a:t>
            </a:r>
            <a:endParaRPr lang="cs-CZ">
              <a:latin typeface="Aptos Light"/>
              <a:ea typeface="+mn-lt"/>
              <a:cs typeface="Arial"/>
            </a:endParaRPr>
          </a:p>
          <a:p>
            <a:pPr algn="ctr"/>
            <a:endParaRPr lang="cs-CZ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algn="ctr"/>
            <a:endParaRPr lang="cs-CZ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370779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FB61-5705-BC8D-F054-6D2617E0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A4F62-ADC4-7F87-BC50-503D9E89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854919"/>
          </a:xfrm>
        </p:spPr>
        <p:txBody>
          <a:bodyPr anchor="b">
            <a:normAutofit/>
          </a:bodyPr>
          <a:lstStyle/>
          <a:p>
            <a:r>
              <a:rPr lang="cs-CZ" sz="3600"/>
              <a:t>Česká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C6D18-0024-1AB8-8333-47263D7AA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527" y="1710802"/>
            <a:ext cx="10552115" cy="44764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800" b="1" u="sng"/>
              <a:t>1956- Jan Filip</a:t>
            </a:r>
            <a:r>
              <a:rPr lang="cs-CZ" sz="2800" u="sng"/>
              <a:t> pomocí typologie spon rozdělil LtB na 2 horizonty- </a:t>
            </a:r>
            <a:r>
              <a:rPr lang="cs-CZ" sz="2800"/>
              <a:t>horizont duchcovské spony (LtB1) a horizont spony s velkou kuličkou na patce</a:t>
            </a:r>
          </a:p>
          <a:p>
            <a:pPr marL="0" indent="0">
              <a:buNone/>
            </a:pP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45D562-8041-66E7-44EA-DF03C329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CDE8B0A-3D0A-4E16-B367-FA997DA4ED94}" type="datetime1">
              <a:rPr lang="en-US"/>
              <a:pPr>
                <a:spcAft>
                  <a:spcPts val="600"/>
                </a:spcAft>
              </a:pPr>
              <a:t>4/1/2025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4317E6-8475-7841-CD1D-94CD1E72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4DF1B5-0CF9-1709-3B13-B196755F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7" name="Obrázek 6" descr="Obsah obrázku skica, kresba, Dětské kresby, černobílá&#10;&#10;Obsah vygenerovaný umělou inteligencí může být nesprávný.">
            <a:extLst>
              <a:ext uri="{FF2B5EF4-FFF2-40B4-BE49-F238E27FC236}">
                <a16:creationId xmlns:a16="http://schemas.microsoft.com/office/drawing/2014/main" id="{2852B42B-812F-F289-DC20-5E5AF311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54" y="3605213"/>
            <a:ext cx="4727121" cy="1922689"/>
          </a:xfrm>
          <a:prstGeom prst="rect">
            <a:avLst/>
          </a:prstGeom>
        </p:spPr>
      </p:pic>
      <p:pic>
        <p:nvPicPr>
          <p:cNvPr id="8" name="Obrázek 7" descr="Obsah obrázku skica, kresba, Perokresba, kresba tužkou&#10;&#10;Obsah vygenerovaný umělou inteligencí může být nesprávný.">
            <a:extLst>
              <a:ext uri="{FF2B5EF4-FFF2-40B4-BE49-F238E27FC236}">
                <a16:creationId xmlns:a16="http://schemas.microsoft.com/office/drawing/2014/main" id="{ECD6D8AF-ECD8-3E59-7E03-30B542565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045" y="3608614"/>
            <a:ext cx="3789589" cy="192677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90FFB1-3E79-8EB3-FF33-20DFD548E28F}"/>
              </a:ext>
            </a:extLst>
          </p:cNvPr>
          <p:cNvSpPr txBox="1"/>
          <p:nvPr/>
        </p:nvSpPr>
        <p:spPr>
          <a:xfrm>
            <a:off x="9375238" y="3609707"/>
            <a:ext cx="2052013" cy="210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 i="1"/>
              <a:t>Obr. 14 </a:t>
            </a:r>
            <a:r>
              <a:rPr lang="cs-CZ" sz="1000" i="1">
                <a:ea typeface="+mn-lt"/>
                <a:cs typeface="+mn-lt"/>
              </a:rPr>
              <a:t>(duchcovská </a:t>
            </a:r>
            <a:r>
              <a:rPr lang="cs-CZ" sz="1000" i="1"/>
              <a:t>spona) a </a:t>
            </a:r>
            <a:r>
              <a:rPr lang="cs-CZ" sz="1000" i="1">
                <a:ea typeface="+mn-lt"/>
                <a:cs typeface="+mn-lt"/>
              </a:rPr>
              <a:t>Obr. 19 (spona </a:t>
            </a:r>
            <a:r>
              <a:rPr lang="cs-CZ" sz="1000" i="1"/>
              <a:t>s kulovitou </a:t>
            </a:r>
            <a:r>
              <a:rPr lang="cs-CZ" sz="1000" i="1">
                <a:ea typeface="+mn-lt"/>
                <a:cs typeface="+mn-lt"/>
              </a:rPr>
              <a:t>patkou)</a:t>
            </a:r>
            <a:r>
              <a:rPr lang="cs-CZ" sz="1000">
                <a:ea typeface="+mn-lt"/>
                <a:cs typeface="+mn-lt"/>
              </a:rPr>
              <a:t>-</a:t>
            </a:r>
            <a:r>
              <a:rPr lang="cs-CZ" sz="1000" dirty="0"/>
              <a:t> </a:t>
            </a:r>
            <a:r>
              <a:rPr lang="cs-CZ" sz="1000">
                <a:ea typeface="+mn-lt"/>
                <a:cs typeface="+mn-lt"/>
              </a:rPr>
              <a:t>SKLENÁŘ, Karel, Michal LUTOVSKÝ a Eliška SKLENÁŘOVÁ. Archeologický slovník, Část 2, 1: Kovové artefakty. Pravěk a raný středověk. Praha: Národní muzeum, 1992, s. 49. Dostupné také z: </a:t>
            </a:r>
            <a:r>
              <a:rPr lang="cs-CZ" sz="1000" dirty="0">
                <a:ea typeface="+mn-lt"/>
                <a:cs typeface="+mn-lt"/>
                <a:hlinkClick r:id="rId4"/>
              </a:rPr>
              <a:t>https://ndk.cz/uuid/uuid:2e97a1b8-637a-480e-9a58-8c857947b6be</a:t>
            </a:r>
            <a:endParaRPr lang="cs-CZ" sz="1000" dirty="0">
              <a:ea typeface="+mn-lt"/>
              <a:cs typeface="+mn-lt"/>
            </a:endParaRPr>
          </a:p>
          <a:p>
            <a:pPr algn="ctr"/>
            <a:endParaRPr lang="cs-CZ" sz="1000" dirty="0"/>
          </a:p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246030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3E247-7F58-1FBB-A759-357A43D8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3" y="588245"/>
            <a:ext cx="10449784" cy="795281"/>
          </a:xfrm>
        </p:spPr>
        <p:txBody>
          <a:bodyPr>
            <a:normAutofit/>
          </a:bodyPr>
          <a:lstStyle/>
          <a:p>
            <a:r>
              <a:rPr lang="cs-CZ" sz="3600"/>
              <a:t>Použitá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74F2CD-3219-22AE-7358-1BD452446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709749"/>
            <a:ext cx="10442448" cy="43520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Binford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, Lewis R.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Archaeological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Systematics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and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the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Study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of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Culture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Process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.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American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Antiquity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 roč. 31, č. 2 (1965): s. 203–210. </a:t>
            </a:r>
          </a:p>
          <a:p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Bouzek, Jan. Nové archeologické metody. [Díl] 1, Třídění materiálu / 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red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. J. Bouzek a M. </a:t>
            </a:r>
            <a:r>
              <a:rPr lang="cs-CZ" err="1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Buchvaldek</a:t>
            </a:r>
            <a:r>
              <a:rPr lang="cs-CZ">
                <a:solidFill>
                  <a:srgbClr val="333333"/>
                </a:solidFill>
                <a:latin typeface="Aptos Light"/>
                <a:ea typeface="+mn-lt"/>
                <a:cs typeface="+mn-lt"/>
              </a:rPr>
              <a:t>. 1. vyd.. Praha : Univerzita Karlova, 1971</a:t>
            </a:r>
            <a:endParaRPr lang="cs-CZ"/>
          </a:p>
          <a:p>
            <a:r>
              <a:rPr lang="cs-CZ">
                <a:solidFill>
                  <a:srgbClr val="333333"/>
                </a:solidFill>
                <a:ea typeface="+mn-lt"/>
                <a:cs typeface="+mn-lt"/>
              </a:rPr>
              <a:t>Čižmárová, Jana. Encyklopedie Keltů na Moravě a ve Slezsku. Praha: </a:t>
            </a:r>
            <a:r>
              <a:rPr lang="cs-CZ" err="1">
                <a:solidFill>
                  <a:srgbClr val="333333"/>
                </a:solidFill>
                <a:ea typeface="+mn-lt"/>
                <a:cs typeface="+mn-lt"/>
              </a:rPr>
              <a:t>Libri</a:t>
            </a:r>
            <a:r>
              <a:rPr lang="cs-CZ">
                <a:solidFill>
                  <a:srgbClr val="333333"/>
                </a:solidFill>
                <a:ea typeface="+mn-lt"/>
                <a:cs typeface="+mn-lt"/>
              </a:rPr>
              <a:t>, 2004</a:t>
            </a:r>
          </a:p>
          <a:p>
            <a:r>
              <a:rPr lang="cs-CZ">
                <a:solidFill>
                  <a:srgbClr val="333333"/>
                </a:solidFill>
                <a:ea typeface="+mn-lt"/>
                <a:cs typeface="+mn-lt"/>
              </a:rPr>
              <a:t>Měřínský, Zdeněk. Raně středověká keramika na Moravě a ve Slezsku (6. století až první polovina 10. století). </a:t>
            </a:r>
            <a:r>
              <a:rPr lang="cs-CZ" err="1">
                <a:solidFill>
                  <a:srgbClr val="333333"/>
                </a:solidFill>
                <a:ea typeface="+mn-lt"/>
                <a:cs typeface="+mn-lt"/>
              </a:rPr>
              <a:t>Archaeologia</a:t>
            </a:r>
            <a:r>
              <a:rPr lang="cs-CZ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333333"/>
                </a:solidFill>
                <a:ea typeface="+mn-lt"/>
                <a:cs typeface="+mn-lt"/>
              </a:rPr>
              <a:t>historica</a:t>
            </a:r>
            <a:r>
              <a:rPr lang="cs-CZ">
                <a:solidFill>
                  <a:srgbClr val="333333"/>
                </a:solidFill>
                <a:ea typeface="+mn-lt"/>
                <a:cs typeface="+mn-lt"/>
              </a:rPr>
              <a:t>. Brno: Masarykova univerzita, 2014, roč. 39, č. 1, s. 7-21.</a:t>
            </a:r>
          </a:p>
          <a:p>
            <a:r>
              <a:rPr lang="cs-CZ" err="1">
                <a:solidFill>
                  <a:srgbClr val="333333"/>
                </a:solidFill>
                <a:ea typeface="+mn-lt"/>
                <a:cs typeface="+mn-lt"/>
              </a:rPr>
              <a:t>Podborský</a:t>
            </a:r>
            <a:r>
              <a:rPr lang="cs-CZ">
                <a:solidFill>
                  <a:srgbClr val="333333"/>
                </a:solidFill>
                <a:ea typeface="+mn-lt"/>
                <a:cs typeface="+mn-lt"/>
              </a:rPr>
              <a:t>, Vladimír. Dějiny pravěku a rané doby dějinné. Brno: Masarykova univerzita, Filozofická fakulta, 1999</a:t>
            </a:r>
          </a:p>
          <a:p>
            <a:r>
              <a:rPr lang="cs-CZ" err="1">
                <a:ea typeface="+mn-lt"/>
                <a:cs typeface="+mn-lt"/>
              </a:rPr>
              <a:t>Renfrew</a:t>
            </a:r>
            <a:r>
              <a:rPr lang="cs-CZ">
                <a:ea typeface="+mn-lt"/>
                <a:cs typeface="+mn-lt"/>
              </a:rPr>
              <a:t>, Colin; </a:t>
            </a:r>
            <a:r>
              <a:rPr lang="cs-CZ" err="1">
                <a:ea typeface="+mn-lt"/>
                <a:cs typeface="+mn-lt"/>
              </a:rPr>
              <a:t>Bahn</a:t>
            </a:r>
            <a:r>
              <a:rPr lang="cs-CZ">
                <a:ea typeface="+mn-lt"/>
                <a:cs typeface="+mn-lt"/>
              </a:rPr>
              <a:t>, Paul. </a:t>
            </a:r>
            <a:r>
              <a:rPr lang="cs-CZ" err="1">
                <a:ea typeface="+mn-lt"/>
                <a:cs typeface="+mn-lt"/>
              </a:rPr>
              <a:t>Archaeology</a:t>
            </a:r>
            <a:r>
              <a:rPr lang="cs-CZ">
                <a:ea typeface="+mn-lt"/>
                <a:cs typeface="+mn-lt"/>
              </a:rPr>
              <a:t>: </a:t>
            </a:r>
            <a:r>
              <a:rPr lang="cs-CZ" err="1">
                <a:ea typeface="+mn-lt"/>
                <a:cs typeface="+mn-lt"/>
              </a:rPr>
              <a:t>Theories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Methods</a:t>
            </a:r>
            <a:r>
              <a:rPr lang="cs-CZ">
                <a:ea typeface="+mn-lt"/>
                <a:cs typeface="+mn-lt"/>
              </a:rPr>
              <a:t> and </a:t>
            </a:r>
            <a:r>
              <a:rPr lang="cs-CZ" err="1">
                <a:ea typeface="+mn-lt"/>
                <a:cs typeface="+mn-lt"/>
              </a:rPr>
              <a:t>Practice</a:t>
            </a:r>
            <a:r>
              <a:rPr lang="cs-CZ">
                <a:ea typeface="+mn-lt"/>
                <a:cs typeface="+mn-lt"/>
              </a:rPr>
              <a:t>, 6th </a:t>
            </a:r>
            <a:r>
              <a:rPr lang="cs-CZ" err="1">
                <a:ea typeface="+mn-lt"/>
                <a:cs typeface="+mn-lt"/>
              </a:rPr>
              <a:t>edition</a:t>
            </a:r>
            <a:r>
              <a:rPr lang="cs-CZ">
                <a:ea typeface="+mn-lt"/>
                <a:cs typeface="+mn-lt"/>
              </a:rPr>
              <a:t>. New York, 2012</a:t>
            </a:r>
          </a:p>
          <a:p>
            <a:r>
              <a:rPr lang="cs-CZ">
                <a:ea typeface="+mn-lt"/>
                <a:cs typeface="+mn-lt"/>
              </a:rPr>
              <a:t>Sklenář, Karel a Eliška Sklenářová. Objevitelé zlatého věku. Praha: Mladá fronta, 1979</a:t>
            </a:r>
            <a:endParaRPr lang="cs-CZ"/>
          </a:p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EF6FB1-7199-D4E9-D4C2-696AE99A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E649-ED03-4885-86BF-304BF9EA582B}" type="datetime1">
              <a:t>01.04.2025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A2171D-6FE5-83AE-81CB-11F962FF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88AB80-D0FD-FA10-75A0-4A80FCFD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9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175E7-D1FB-7D65-8E74-5AF6AB57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05" y="588245"/>
            <a:ext cx="10449784" cy="658388"/>
          </a:xfrm>
        </p:spPr>
        <p:txBody>
          <a:bodyPr>
            <a:normAutofit fontScale="90000"/>
          </a:bodyPr>
          <a:lstStyle/>
          <a:p>
            <a:r>
              <a:rPr lang="cs-CZ" sz="4000"/>
              <a:t>Co je to typologie?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9610CB0-6919-CE9B-3409-4B54FDC9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709749"/>
            <a:ext cx="10442448" cy="43520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800" b="1"/>
              <a:t>Typologie</a:t>
            </a:r>
            <a:r>
              <a:rPr lang="cs-CZ" sz="2800"/>
              <a:t>= archeologická metoda relativního datování na základě specifických atributů- vlastností artefaktu (materiál, tvar, dekor)</a:t>
            </a:r>
            <a:endParaRPr lang="cs-CZ"/>
          </a:p>
          <a:p>
            <a:r>
              <a:rPr lang="cs-CZ" sz="2800"/>
              <a:t>Zabývá se tříděním archeologického mobiliáře</a:t>
            </a:r>
            <a:endParaRPr lang="cs-CZ" sz="2800" dirty="0"/>
          </a:p>
          <a:p>
            <a:r>
              <a:rPr lang="cs-CZ" sz="2800" b="1"/>
              <a:t>2 základní myšlenky typologie: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/>
              <a:t>1) </a:t>
            </a:r>
            <a:r>
              <a:rPr lang="cs-CZ" sz="2800" i="1"/>
              <a:t>artefakty z určitého místa a doby mají svůj specifický a rozeznatelný styl</a:t>
            </a:r>
            <a:br>
              <a:rPr lang="cs-CZ" sz="2800" dirty="0"/>
            </a:br>
            <a:r>
              <a:rPr lang="cs-CZ" sz="2800"/>
              <a:t>2)</a:t>
            </a:r>
            <a:r>
              <a:rPr lang="cs-CZ" sz="2800" i="1"/>
              <a:t> změna ve stylu provedení bývá často graduální= z jednoduchých tvarů se postupem času stávají komplexnější*</a:t>
            </a:r>
          </a:p>
          <a:p>
            <a:pPr marL="0" indent="0">
              <a:buNone/>
            </a:pPr>
            <a:endParaRPr lang="cs-CZ" sz="280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1B3862-6B5C-4777-8594-C3D13A7F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205-A389-4F19-97C0-530437536AB5}" type="datetime1">
              <a:t>01.04.2025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21D5C1-815D-7E1C-7217-84D3A23B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9B345B-CDB2-82B1-9F91-9A95C9C3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6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C9F3E-A616-3E3F-5C73-143F930F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689280"/>
          </a:xfrm>
        </p:spPr>
        <p:txBody>
          <a:bodyPr anchor="b">
            <a:normAutofit/>
          </a:bodyPr>
          <a:lstStyle/>
          <a:p>
            <a:r>
              <a:rPr lang="cs-CZ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5C205-FF44-ED8C-A099-913A70279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527" y="1716392"/>
            <a:ext cx="5554101" cy="4460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b="1"/>
              <a:t>Druh- </a:t>
            </a:r>
            <a:r>
              <a:rPr lang="cs-CZ" sz="2800"/>
              <a:t>řada podobných typů</a:t>
            </a:r>
          </a:p>
          <a:p>
            <a:r>
              <a:rPr lang="cs-CZ" sz="2800" b="1"/>
              <a:t>Druhová varianta- </a:t>
            </a:r>
            <a:r>
              <a:rPr lang="cs-CZ" sz="2800"/>
              <a:t>skupina v druhu s drobnějšími rozdíly </a:t>
            </a:r>
          </a:p>
          <a:p>
            <a:r>
              <a:rPr lang="cs-CZ" sz="2800" b="1"/>
              <a:t>Typ- </a:t>
            </a:r>
            <a:r>
              <a:rPr lang="cs-CZ" sz="2800"/>
              <a:t>skupina vzájemně si podobných předmětů</a:t>
            </a:r>
          </a:p>
          <a:p>
            <a:endParaRPr lang="cs-CZ"/>
          </a:p>
        </p:txBody>
      </p:sp>
      <p:pic>
        <p:nvPicPr>
          <p:cNvPr id="7" name="Obrázek 6" descr="Obsah obrázku zbraň, nářadí, Chladná zbraň, Čepel&#10;&#10;Obsah vygenerovaný umělou inteligencí může být nesprávný.">
            <a:extLst>
              <a:ext uri="{FF2B5EF4-FFF2-40B4-BE49-F238E27FC236}">
                <a16:creationId xmlns:a16="http://schemas.microsoft.com/office/drawing/2014/main" id="{AD50E661-AA63-7503-37CA-2FB94D0B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606" y="1716391"/>
            <a:ext cx="4017787" cy="4017787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B88097-4339-A395-BF83-B6B1FDC6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71F35D-BA28-4896-83A8-912AD1BDF3B1}" type="datetime1">
              <a:rPr lang="en-US"/>
              <a:pPr>
                <a:spcAft>
                  <a:spcPts val="600"/>
                </a:spcAft>
              </a:pPr>
              <a:t>4/1/2025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FC169D-7F39-0F70-706E-1AD7B2748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D6E833-15B3-D1DF-1685-3DFD9F3F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D7CFF6-99BE-5A18-32D0-0EBDACBD3944}"/>
              </a:ext>
            </a:extLst>
          </p:cNvPr>
          <p:cNvSpPr txBox="1"/>
          <p:nvPr/>
        </p:nvSpPr>
        <p:spPr>
          <a:xfrm>
            <a:off x="7133968" y="5733535"/>
            <a:ext cx="40200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>
                <a:solidFill>
                  <a:srgbClr val="333333"/>
                </a:solidFill>
                <a:latin typeface="Arial"/>
                <a:cs typeface="Arial"/>
              </a:rPr>
              <a:t>ANONYM. </a:t>
            </a:r>
            <a:r>
              <a:rPr lang="cs-CZ" sz="1000" i="1">
                <a:solidFill>
                  <a:srgbClr val="333333"/>
                </a:solidFill>
                <a:latin typeface="Arial"/>
                <a:cs typeface="Arial"/>
              </a:rPr>
              <a:t>Meč tzv. liptovského typu</a:t>
            </a:r>
            <a:r>
              <a:rPr lang="cs-CZ" sz="1000">
                <a:solidFill>
                  <a:srgbClr val="333333"/>
                </a:solidFill>
                <a:latin typeface="Arial"/>
                <a:cs typeface="Arial"/>
              </a:rPr>
              <a:t> [online]. [cit. 26.3.2025]. Dostupný na WWW: </a:t>
            </a:r>
            <a:r>
              <a:rPr lang="cs-CZ" sz="1000" dirty="0">
                <a:solidFill>
                  <a:srgbClr val="333333"/>
                </a:solidFill>
                <a:latin typeface="Arial"/>
                <a:cs typeface="Arial"/>
                <a:hlinkClick r:id="rId3"/>
              </a:rPr>
              <a:t>https://slovakiana.sk/kulturne-objekty/cair-ko2485</a:t>
            </a:r>
            <a:endParaRPr lang="cs-CZ">
              <a:solidFill>
                <a:srgbClr val="000000"/>
              </a:solidFill>
              <a:latin typeface="Aptos Light"/>
              <a:cs typeface="Arial"/>
            </a:endParaRPr>
          </a:p>
          <a:p>
            <a:endParaRPr lang="cs-CZ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329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3F511-1915-09CB-8E7D-CFD88A17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3" y="588245"/>
            <a:ext cx="10449784" cy="728046"/>
          </a:xfrm>
        </p:spPr>
        <p:txBody>
          <a:bodyPr>
            <a:normAutofit/>
          </a:bodyPr>
          <a:lstStyle/>
          <a:p>
            <a:r>
              <a:rPr lang="cs-CZ" sz="3600"/>
              <a:t> * Vývoj tvaru a vývoj výzdoby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2F94D3-FA2B-6C55-55A4-BDAC8F84D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726664"/>
            <a:ext cx="10456825" cy="43351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/>
              <a:t>Vývoj tvaru bývá graduální. Vyvíjí se, hledá vhodnější, účelnější tvar, a tak dochází k rozmanitosti a komplexitě.</a:t>
            </a:r>
          </a:p>
          <a:p>
            <a:r>
              <a:rPr lang="cs-CZ" sz="2800"/>
              <a:t>Vývoj stylový/vývoj výzdoby bývá spíše cyklický </a:t>
            </a:r>
            <a:br>
              <a:rPr lang="cs-CZ" sz="2800"/>
            </a:br>
            <a:r>
              <a:rPr lang="cs-CZ" sz="2800"/>
              <a:t>(podle vídeňské školy dějin umění)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5C581E-9828-8C6C-A4A5-DBD69572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1123-A537-4ECA-9772-5458025971F9}" type="datetime1">
              <a:t>01.04.2025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40AC90-E585-3505-706F-54ADB40B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C26756-C901-C60F-032F-0EBBF66F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7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56633-CDDF-95D7-C95A-5B44B256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777098"/>
          </a:xfrm>
        </p:spPr>
        <p:txBody>
          <a:bodyPr>
            <a:normAutofit/>
          </a:bodyPr>
          <a:lstStyle/>
          <a:p>
            <a:r>
              <a:rPr lang="cs-CZ" sz="3600"/>
              <a:t>Cyklický vývoj stylu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9A4C8A-9DB2-4683-D48B-9E3693F64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527" y="1465151"/>
            <a:ext cx="5223467" cy="43495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arenR"/>
            </a:pPr>
            <a:r>
              <a:rPr lang="cs-CZ" sz="2000"/>
              <a:t>Hledání definice, vymezování stylu</a:t>
            </a:r>
          </a:p>
          <a:p>
            <a:pPr marL="342900" indent="-342900">
              <a:buAutoNum type="arabicParenR"/>
            </a:pPr>
            <a:r>
              <a:rPr lang="cs-CZ" sz="2000"/>
              <a:t>Přísný styl</a:t>
            </a:r>
          </a:p>
          <a:p>
            <a:pPr marL="342900" indent="-342900">
              <a:buAutoNum type="arabicParenR"/>
            </a:pPr>
            <a:r>
              <a:rPr lang="cs-CZ" sz="2000"/>
              <a:t>Stylová zralost</a:t>
            </a:r>
          </a:p>
          <a:p>
            <a:pPr marL="342900" indent="-342900">
              <a:buAutoNum type="arabicParenR"/>
            </a:pPr>
            <a:r>
              <a:rPr lang="cs-CZ" sz="2000"/>
              <a:t>Stylová přezrálost, "barokizace", degenerace</a:t>
            </a:r>
          </a:p>
          <a:p>
            <a:pPr marL="0" indent="0">
              <a:buNone/>
            </a:pPr>
            <a:r>
              <a:rPr lang="cs-CZ" sz="2000"/>
              <a:t>- bod 4 je základem pro nový styl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25DADD-D27B-709A-0222-5CEBA62E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ADFBA-911D-4532-893C-765FC3E3866C}" type="datetime1">
              <a:t>01.04.2025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3A5E13-B00C-F5FA-8B3C-AB42EAC5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4A29F5-EB8E-365C-BFC9-97471547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5</a:t>
            </a:fld>
            <a:endParaRPr lang="en-US"/>
          </a:p>
        </p:txBody>
      </p:sp>
      <p:pic>
        <p:nvPicPr>
          <p:cNvPr id="7" name="Obrázek 6" descr="Obsah obrázku skica, kresba, Perokresba, Dětské kresby&#10;&#10;Obsah vygenerovaný umělou inteligencí může být nesprávný.">
            <a:extLst>
              <a:ext uri="{FF2B5EF4-FFF2-40B4-BE49-F238E27FC236}">
                <a16:creationId xmlns:a16="http://schemas.microsoft.com/office/drawing/2014/main" id="{8BE0829E-F568-92F5-AB19-73CA417B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75" y="3891641"/>
            <a:ext cx="2608450" cy="1304085"/>
          </a:xfrm>
          <a:prstGeom prst="rect">
            <a:avLst/>
          </a:prstGeom>
        </p:spPr>
      </p:pic>
      <p:pic>
        <p:nvPicPr>
          <p:cNvPr id="8" name="Obrázek 7" descr="Obsah obrázku skica, kresba, Pero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BE1F7562-8513-CB21-3F4A-E20F2E30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207" y="5351049"/>
            <a:ext cx="2550703" cy="1321537"/>
          </a:xfrm>
          <a:prstGeom prst="rect">
            <a:avLst/>
          </a:prstGeom>
        </p:spPr>
      </p:pic>
      <p:pic>
        <p:nvPicPr>
          <p:cNvPr id="9" name="Obrázek 8" descr="Obsah obrázku skica, kresba, Perokresba, vzor&#10;&#10;Obsah vygenerovaný umělou inteligencí může být nesprávný.">
            <a:extLst>
              <a:ext uri="{FF2B5EF4-FFF2-40B4-BE49-F238E27FC236}">
                <a16:creationId xmlns:a16="http://schemas.microsoft.com/office/drawing/2014/main" id="{EFFF5958-AE18-0657-AD68-BC17405DA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78" y="3739749"/>
            <a:ext cx="1691454" cy="1602306"/>
          </a:xfrm>
          <a:prstGeom prst="rect">
            <a:avLst/>
          </a:prstGeom>
        </p:spPr>
      </p:pic>
      <p:pic>
        <p:nvPicPr>
          <p:cNvPr id="10" name="Obrázek 9" descr="Obsah obrázku skica, kresba, vzor&#10;&#10;Obsah vygenerovaný umělou inteligencí může být nesprávný.">
            <a:extLst>
              <a:ext uri="{FF2B5EF4-FFF2-40B4-BE49-F238E27FC236}">
                <a16:creationId xmlns:a16="http://schemas.microsoft.com/office/drawing/2014/main" id="{BB154AA2-6C86-FFE9-7DDA-8FEC0FB50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387" y="4746132"/>
            <a:ext cx="2847317" cy="1862653"/>
          </a:xfrm>
          <a:prstGeom prst="rect">
            <a:avLst/>
          </a:prstGeom>
        </p:spPr>
      </p:pic>
      <p:pic>
        <p:nvPicPr>
          <p:cNvPr id="11" name="Obrázek 10" descr="Obsah obrázku skica, kresba, Perokresba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F23D94A3-4319-6E4D-0C30-BF51ED172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511" y="4804522"/>
            <a:ext cx="2847992" cy="174055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0A618B4-19E9-FB88-FAF4-C861307423B2}"/>
              </a:ext>
            </a:extLst>
          </p:cNvPr>
          <p:cNvSpPr txBox="1"/>
          <p:nvPr/>
        </p:nvSpPr>
        <p:spPr>
          <a:xfrm>
            <a:off x="334210" y="5267573"/>
            <a:ext cx="2711039" cy="13388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 i="1"/>
              <a:t>Keramika kultury s vypíchanou keramikou</a:t>
            </a:r>
            <a:r>
              <a:rPr lang="cs-CZ" sz="1000"/>
              <a:t>- </a:t>
            </a:r>
            <a:r>
              <a:rPr lang="cs-CZ" sz="1000">
                <a:ea typeface="+mn-lt"/>
                <a:cs typeface="+mn-lt"/>
              </a:rPr>
              <a:t>PAVLŮ, Ivan a Marie ZÁPOTOCKÁ. Archeologie pravěkých Čech, 3: Neolit. Praha: Archeologický ústav AV ČR, 2007. ISBN 978-80-86124-71-1. Dostupné také z: </a:t>
            </a:r>
            <a:r>
              <a:rPr lang="cs-CZ" sz="1000">
                <a:ea typeface="+mn-lt"/>
                <a:cs typeface="+mn-lt"/>
                <a:hlinkClick r:id="rId7"/>
              </a:rPr>
              <a:t>https://ndk.cz/uuid/uuid:5ce3cb70-5fb6-11e9-b2a9-005056825209</a:t>
            </a:r>
            <a:endParaRPr lang="cs-CZ" sz="1000">
              <a:ea typeface="+mn-lt"/>
              <a:cs typeface="+mn-lt"/>
            </a:endParaRPr>
          </a:p>
          <a:p>
            <a:pPr algn="ctr"/>
            <a:endParaRPr lang="cs-CZ" sz="1100"/>
          </a:p>
        </p:txBody>
      </p:sp>
      <p:pic>
        <p:nvPicPr>
          <p:cNvPr id="13" name="Obrázek 12" descr="Obsah obrázku socha, Hruď, umění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9137A77E-D772-CBB0-53AA-B8B3D789D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553" y="133865"/>
            <a:ext cx="3285407" cy="446902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753F89C-5375-D716-1CEF-0B2347679B3F}"/>
              </a:ext>
            </a:extLst>
          </p:cNvPr>
          <p:cNvSpPr txBox="1"/>
          <p:nvPr/>
        </p:nvSpPr>
        <p:spPr>
          <a:xfrm>
            <a:off x="10003373" y="232195"/>
            <a:ext cx="2093200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000">
                <a:solidFill>
                  <a:srgbClr val="333333"/>
                </a:solidFill>
                <a:latin typeface="Aptos Light"/>
                <a:cs typeface="Arial"/>
              </a:rPr>
              <a:t>CAPTAIN0010</a:t>
            </a:r>
            <a:r>
              <a:rPr lang="cs-CZ" sz="1000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. </a:t>
            </a:r>
            <a:r>
              <a:rPr lang="cs-CZ" sz="1000" i="1" err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The</a:t>
            </a:r>
            <a:r>
              <a:rPr lang="cs-CZ" sz="1000" i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 </a:t>
            </a:r>
            <a:r>
              <a:rPr lang="cs-CZ" sz="1000" i="1" err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Evolution</a:t>
            </a:r>
            <a:r>
              <a:rPr lang="cs-CZ" sz="1000" i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 </a:t>
            </a:r>
            <a:r>
              <a:rPr lang="cs-CZ" sz="1000" i="1" err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of</a:t>
            </a:r>
            <a:r>
              <a:rPr lang="cs-CZ" sz="1000" i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 </a:t>
            </a:r>
            <a:r>
              <a:rPr lang="cs-CZ" sz="1000" i="1" err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Ancient</a:t>
            </a:r>
            <a:r>
              <a:rPr lang="cs-CZ" sz="1000" i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 </a:t>
            </a:r>
            <a:r>
              <a:rPr lang="cs-CZ" sz="1000" i="1" err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Greek</a:t>
            </a:r>
            <a:r>
              <a:rPr lang="cs-CZ" sz="1000" i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 </a:t>
            </a:r>
            <a:r>
              <a:rPr lang="cs-CZ" sz="1000" i="1" err="1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Statues</a:t>
            </a:r>
            <a:r>
              <a:rPr lang="cs-CZ" sz="1000">
                <a:solidFill>
                  <a:srgbClr val="333333"/>
                </a:solidFill>
                <a:latin typeface="Aptos Light"/>
                <a:ea typeface="+mn-lt"/>
                <a:cs typeface="Arial"/>
              </a:rPr>
              <a:t> [online]. [cit. 19.3.2025]. Dostupný na WWW: </a:t>
            </a:r>
            <a:r>
              <a:rPr lang="cs-CZ" sz="1000">
                <a:solidFill>
                  <a:srgbClr val="333333"/>
                </a:solidFill>
                <a:latin typeface="Aptos Light"/>
                <a:ea typeface="+mn-lt"/>
                <a:cs typeface="Arial"/>
                <a:hlinkClick r:id="rId9"/>
              </a:rPr>
              <a:t>https://www.reddit.com/r/ancientgreece/comments/1ffrl4q/1109x1490_the_evolution_of_ancient_greek_statues/?rdt=61560</a:t>
            </a:r>
            <a:endParaRPr lang="cs-CZ">
              <a:latin typeface="Aptos Light"/>
            </a:endParaRPr>
          </a:p>
          <a:p>
            <a:pPr algn="ctr"/>
            <a:endParaRPr lang="cs-CZ" sz="1000">
              <a:solidFill>
                <a:srgbClr val="333333"/>
              </a:solidFill>
              <a:latin typeface="Arial"/>
              <a:cs typeface="Arial"/>
            </a:endParaRPr>
          </a:p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407281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5CE96-5B50-47C9-9B7E-0CB8B6E8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3" y="588245"/>
            <a:ext cx="10449784" cy="649605"/>
          </a:xfrm>
        </p:spPr>
        <p:txBody>
          <a:bodyPr>
            <a:normAutofit/>
          </a:bodyPr>
          <a:lstStyle/>
          <a:p>
            <a:r>
              <a:rPr lang="cs-CZ" sz="3600"/>
              <a:t>Význam typologické metody pro archeologii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E4D8CB-1A24-7E66-5CD9-42039090D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/>
              <a:t>Relativní datování nálezové lokality</a:t>
            </a:r>
          </a:p>
          <a:p>
            <a:r>
              <a:rPr lang="cs-CZ" sz="2800"/>
              <a:t>Přiřazení  relativního datování (typologie, stratigrafie) k absolutním datům (např. C14)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1301F6-D464-6640-480C-D85B47EF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1F28-5246-4282-AFF5-DB81FB82D8E8}" type="datetime1">
              <a:t>01.04.2025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23D394-AC97-31F8-3356-C36FE751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43B8CA-E895-5326-0007-0C112B49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6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0D726-3B54-FCC7-C151-48E94828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52" y="820881"/>
            <a:ext cx="4962029" cy="730224"/>
          </a:xfrm>
        </p:spPr>
        <p:txBody>
          <a:bodyPr anchor="t">
            <a:noAutofit/>
          </a:bodyPr>
          <a:lstStyle/>
          <a:p>
            <a:r>
              <a:rPr lang="cs-CZ" sz="3600"/>
              <a:t>Začátky typologie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06635F-F64D-61D6-9B1A-CCD1D90CD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624B67-5AA1-41BD-9857-92BC28A952A1}" type="datetime1">
              <a:pPr>
                <a:spcAft>
                  <a:spcPts val="600"/>
                </a:spcAft>
              </a:pPr>
              <a:t>01.04.2025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EE997B-4A05-BD9C-FD97-73BA140C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4551FE-6082-D34D-0DB1-E092E457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4DE196-8A13-4FF7-A07E-102851959EAB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5940EB0-70FE-5251-DB02-EC3308358892}"/>
              </a:ext>
            </a:extLst>
          </p:cNvPr>
          <p:cNvSpPr txBox="1"/>
          <p:nvPr/>
        </p:nvSpPr>
        <p:spPr>
          <a:xfrm>
            <a:off x="923746" y="1737350"/>
            <a:ext cx="6559668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cs-CZ" sz="2800" b="1" u="sng"/>
              <a:t>Charles Darwin</a:t>
            </a:r>
            <a:r>
              <a:rPr lang="cs-CZ" sz="2800" u="sng"/>
              <a:t> a jeho (r)evoluční teorie  měla vliv na dobovou archeologii</a:t>
            </a:r>
            <a:endParaRPr lang="cs-CZ" u="sng"/>
          </a:p>
          <a:p>
            <a:pPr marL="457200" indent="-457200">
              <a:buFont typeface="Arial"/>
              <a:buChar char="•"/>
            </a:pPr>
            <a:endParaRPr lang="cs-CZ" u="sng"/>
          </a:p>
          <a:p>
            <a:pPr marL="457200" indent="-457200">
              <a:buFont typeface="Arial"/>
              <a:buChar char="•"/>
            </a:pPr>
            <a:r>
              <a:rPr lang="cs-CZ" sz="2800" b="1"/>
              <a:t>Organismy se v vyvíjejí v průběhu času, vyvíjejí se od společného základu.</a:t>
            </a:r>
            <a:br>
              <a:rPr lang="cs-CZ" sz="2800" b="1"/>
            </a:br>
            <a:r>
              <a:rPr lang="cs-CZ" sz="2800" b="1"/>
              <a:t> Evoluce probíhá graduálně a hnacím motorem je přirozený výběr= </a:t>
            </a:r>
            <a:r>
              <a:rPr lang="cs-CZ" sz="2800" b="1">
                <a:solidFill>
                  <a:srgbClr val="FF8000"/>
                </a:solidFill>
              </a:rPr>
              <a:t>adaptace</a:t>
            </a:r>
          </a:p>
          <a:p>
            <a:pPr marL="457200" indent="-457200">
              <a:buFont typeface="Arial"/>
              <a:buChar char="•"/>
            </a:pPr>
            <a:endParaRPr lang="cs-CZ" sz="2800">
              <a:solidFill>
                <a:srgbClr val="FF8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BC0917B-EC18-F43A-35B4-498E829E1142}"/>
              </a:ext>
            </a:extLst>
          </p:cNvPr>
          <p:cNvSpPr txBox="1"/>
          <p:nvPr/>
        </p:nvSpPr>
        <p:spPr>
          <a:xfrm>
            <a:off x="3139545" y="6184942"/>
            <a:ext cx="905264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100" i="1" err="1">
                <a:ea typeface="+mn-lt"/>
                <a:cs typeface="+mn-lt"/>
              </a:rPr>
              <a:t>First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Edition</a:t>
            </a:r>
            <a:r>
              <a:rPr lang="cs-CZ" sz="1100" i="1">
                <a:ea typeface="+mn-lt"/>
                <a:cs typeface="+mn-lt"/>
              </a:rPr>
              <a:t>, </a:t>
            </a:r>
            <a:r>
              <a:rPr lang="cs-CZ" sz="1100" i="1" err="1">
                <a:ea typeface="+mn-lt"/>
                <a:cs typeface="+mn-lt"/>
              </a:rPr>
              <a:t>First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Printing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of</a:t>
            </a:r>
            <a:r>
              <a:rPr lang="cs-CZ" sz="1100" i="1">
                <a:ea typeface="+mn-lt"/>
                <a:cs typeface="+mn-lt"/>
              </a:rPr>
              <a:t> Charles </a:t>
            </a:r>
            <a:r>
              <a:rPr lang="cs-CZ" sz="1100" i="1" err="1">
                <a:ea typeface="+mn-lt"/>
                <a:cs typeface="+mn-lt"/>
              </a:rPr>
              <a:t>Darwin's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Masterpiece</a:t>
            </a:r>
            <a:r>
              <a:rPr lang="cs-CZ" sz="1100" i="1">
                <a:ea typeface="+mn-lt"/>
                <a:cs typeface="+mn-lt"/>
              </a:rPr>
              <a:t>, ''On </a:t>
            </a:r>
            <a:r>
              <a:rPr lang="cs-CZ" sz="1100" i="1" err="1">
                <a:ea typeface="+mn-lt"/>
                <a:cs typeface="+mn-lt"/>
              </a:rPr>
              <a:t>the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Origin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of</a:t>
            </a:r>
            <a:r>
              <a:rPr lang="cs-CZ" sz="1100" i="1">
                <a:ea typeface="+mn-lt"/>
                <a:cs typeface="+mn-lt"/>
              </a:rPr>
              <a:t> Species'' -- ''</a:t>
            </a:r>
            <a:r>
              <a:rPr lang="cs-CZ" sz="1100" i="1" err="1">
                <a:ea typeface="+mn-lt"/>
                <a:cs typeface="+mn-lt"/>
              </a:rPr>
              <a:t>The</a:t>
            </a:r>
            <a:r>
              <a:rPr lang="cs-CZ" sz="1100" i="1">
                <a:ea typeface="+mn-lt"/>
                <a:cs typeface="+mn-lt"/>
              </a:rPr>
              <a:t> most </a:t>
            </a:r>
            <a:r>
              <a:rPr lang="cs-CZ" sz="1100" i="1" err="1">
                <a:ea typeface="+mn-lt"/>
                <a:cs typeface="+mn-lt"/>
              </a:rPr>
              <a:t>important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biological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book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ever</a:t>
            </a:r>
            <a:r>
              <a:rPr lang="cs-CZ" sz="1100" i="1">
                <a:ea typeface="+mn-lt"/>
                <a:cs typeface="+mn-lt"/>
              </a:rPr>
              <a:t> </a:t>
            </a:r>
            <a:r>
              <a:rPr lang="cs-CZ" sz="1100" i="1" err="1">
                <a:ea typeface="+mn-lt"/>
                <a:cs typeface="+mn-lt"/>
              </a:rPr>
              <a:t>written</a:t>
            </a:r>
            <a:r>
              <a:rPr lang="cs-CZ" sz="1100" i="1">
                <a:ea typeface="+mn-lt"/>
                <a:cs typeface="+mn-lt"/>
              </a:rPr>
              <a:t>''</a:t>
            </a:r>
            <a:r>
              <a:rPr lang="cs-CZ" sz="1100">
                <a:ea typeface="+mn-lt"/>
                <a:cs typeface="+mn-lt"/>
              </a:rPr>
              <a:t> </a:t>
            </a:r>
            <a:r>
              <a:rPr lang="cs-CZ" sz="1100" i="1">
                <a:ea typeface="+mn-lt"/>
                <a:cs typeface="+mn-lt"/>
              </a:rPr>
              <a:t>SANDERS D. Nate D. Sanders </a:t>
            </a:r>
            <a:r>
              <a:rPr lang="cs-CZ" sz="1100" i="1" err="1">
                <a:ea typeface="+mn-lt"/>
                <a:cs typeface="+mn-lt"/>
              </a:rPr>
              <a:t>Auctions</a:t>
            </a:r>
            <a:r>
              <a:rPr lang="cs-CZ" sz="1100">
                <a:ea typeface="+mn-lt"/>
                <a:cs typeface="+mn-lt"/>
              </a:rPr>
              <a:t> [online]. [cit. 14.3.2025]. Dostupný na WWW: </a:t>
            </a:r>
            <a:r>
              <a:rPr lang="cs-CZ" sz="1100">
                <a:ea typeface="+mn-lt"/>
                <a:cs typeface="+mn-lt"/>
                <a:hlinkClick r:id="rId2"/>
              </a:rPr>
              <a:t>https://natedsanders.com/LotDetail.aspx?inventoryid=58877</a:t>
            </a:r>
            <a:endParaRPr lang="cs-CZ">
              <a:ea typeface="+mn-lt"/>
              <a:cs typeface="+mn-lt"/>
            </a:endParaRPr>
          </a:p>
          <a:p>
            <a:pPr algn="ctr"/>
            <a:endParaRPr lang="cs-CZ" sz="1100"/>
          </a:p>
        </p:txBody>
      </p:sp>
      <p:pic>
        <p:nvPicPr>
          <p:cNvPr id="12" name="Obrázek 11" descr="Obsah obrázku text, kniha, papír, papírnictví / kancelářské potřeby&#10;&#10;Obsah vygenerovaný umělou inteligencí může být nesprávný.">
            <a:extLst>
              <a:ext uri="{FF2B5EF4-FFF2-40B4-BE49-F238E27FC236}">
                <a16:creationId xmlns:a16="http://schemas.microsoft.com/office/drawing/2014/main" id="{4DC81712-A359-C9A5-DA8C-B64A33802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77" y="-3306"/>
            <a:ext cx="4709983" cy="61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BC677-AE09-1384-B7B7-CA49FB5A5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748344"/>
          </a:xfrm>
        </p:spPr>
        <p:txBody>
          <a:bodyPr>
            <a:normAutofit/>
          </a:bodyPr>
          <a:lstStyle/>
          <a:p>
            <a:r>
              <a:rPr lang="cs-CZ" sz="3600"/>
              <a:t>Darwinismus a jeho následovníci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17420D3-D0F7-E936-CC84-8EC81454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19" y="1709750"/>
            <a:ext cx="10576918" cy="43520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/>
              <a:t> Antropologové </a:t>
            </a:r>
            <a:r>
              <a:rPr lang="cs-CZ" sz="2800" b="1"/>
              <a:t>Edward Taylor a Lewis Henry Morgan a stádia lidských společenství</a:t>
            </a:r>
            <a:r>
              <a:rPr lang="cs-CZ" sz="2800"/>
              <a:t>: divošství (lovci a sběrači), barbarství (jednoduché zemědělství) a civilizace (nejvyšší stádium společnosti)</a:t>
            </a:r>
          </a:p>
          <a:p>
            <a:r>
              <a:rPr lang="cs-CZ" sz="2800"/>
              <a:t>Ovlivnili </a:t>
            </a:r>
            <a:r>
              <a:rPr lang="cs-CZ" sz="2800" b="1"/>
              <a:t>Karla Marxe </a:t>
            </a:r>
            <a:r>
              <a:rPr lang="cs-CZ" sz="2800"/>
              <a:t>s</a:t>
            </a:r>
            <a:r>
              <a:rPr lang="cs-CZ" sz="2800" b="1"/>
              <a:t> Friedrichem Engelsem</a:t>
            </a:r>
            <a:r>
              <a:rPr lang="cs-CZ" sz="2800"/>
              <a:t> (nejvyšší formou lidského společenství je komunismus)=&gt; </a:t>
            </a:r>
            <a:r>
              <a:rPr lang="cs-CZ" sz="2800" i="1"/>
              <a:t>marxistická archeologie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E99EF8-7B5B-A6BC-30EB-38D6E866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D9D6-2FC2-4651-A902-AEC74E662F62}" type="datetime1">
              <a:t>01.04.2025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6B9E20-EA99-F792-B664-D5B00DD5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70446E-E179-A2E5-4C98-0B8A3A7A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1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F57B8-EA53-8BAE-0519-095BE8520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A671D-9BEE-1ADE-FFCF-10D3EAB5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3" y="453774"/>
            <a:ext cx="10449784" cy="716840"/>
          </a:xfrm>
        </p:spPr>
        <p:txBody>
          <a:bodyPr>
            <a:normAutofit/>
          </a:bodyPr>
          <a:lstStyle/>
          <a:p>
            <a:r>
              <a:rPr lang="cs-CZ" sz="3600"/>
              <a:t>Systém tří věků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CFCD94-FD18-EE2E-5EDC-412BCB78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530455"/>
            <a:ext cx="10442448" cy="453134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800" b="1"/>
              <a:t>Idea 3 věků pochází již z antického Řecka</a:t>
            </a:r>
            <a:r>
              <a:rPr lang="cs-CZ" sz="2800"/>
              <a:t> (zlatý věk, bronzový a železný)</a:t>
            </a:r>
          </a:p>
          <a:p>
            <a:r>
              <a:rPr lang="cs-CZ" sz="2800"/>
              <a:t>Už v 18. stol. Se rozšířil názor že kamenné industrie jsou starší než ty zhotovené z kovů</a:t>
            </a:r>
          </a:p>
          <a:p>
            <a:r>
              <a:rPr lang="cs-CZ" sz="2800"/>
              <a:t>1813- </a:t>
            </a:r>
            <a:r>
              <a:rPr lang="cs-CZ" sz="2800" err="1"/>
              <a:t>Shebye</a:t>
            </a:r>
            <a:r>
              <a:rPr lang="cs-CZ" sz="2800"/>
              <a:t> </a:t>
            </a:r>
            <a:r>
              <a:rPr lang="cs-CZ" sz="2800" err="1"/>
              <a:t>Vedel</a:t>
            </a:r>
            <a:r>
              <a:rPr lang="cs-CZ" sz="2800"/>
              <a:t> </a:t>
            </a:r>
            <a:r>
              <a:rPr lang="cs-CZ" sz="2800" err="1"/>
              <a:t>Simonsen</a:t>
            </a:r>
            <a:r>
              <a:rPr lang="cs-CZ" sz="2800"/>
              <a:t> v knize Národní dějiny Dánska vymezil pravěk na 3 období</a:t>
            </a:r>
          </a:p>
          <a:p>
            <a:r>
              <a:rPr lang="cs-CZ" sz="2800" b="1"/>
              <a:t>1836- </a:t>
            </a:r>
            <a:r>
              <a:rPr lang="cs-CZ" sz="2800" b="1" u="sng"/>
              <a:t>Christian </a:t>
            </a:r>
            <a:r>
              <a:rPr lang="cs-CZ" sz="2800" b="1" u="sng" err="1"/>
              <a:t>Jürgensen</a:t>
            </a:r>
            <a:r>
              <a:rPr lang="cs-CZ" sz="2800" b="1" u="sng"/>
              <a:t> </a:t>
            </a:r>
            <a:r>
              <a:rPr lang="cs-CZ" sz="2800" b="1" u="sng" err="1"/>
              <a:t>Thomsen</a:t>
            </a:r>
            <a:r>
              <a:rPr lang="cs-CZ" sz="2800" u="sng"/>
              <a:t> vytřídil pravěkou sbírku muzea severských starožitností v Kodani na 3 období: dobu kamennou, dobu bronzovou a dobu železnou</a:t>
            </a:r>
          </a:p>
          <a:p>
            <a:endParaRPr lang="cs-CZ" sz="280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8879BA-839C-EBA0-9B09-8EC88FC2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4B67-5AA1-41BD-9857-92BC28A952A1}" type="datetime1">
              <a:t>01.04.2025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5C410D-B528-7792-A90C-4B25246E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318346-8211-F5EA-00E0-15E3DDE9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92166"/>
      </p:ext>
    </p:extLst>
  </p:cSld>
  <p:clrMapOvr>
    <a:masterClrMapping/>
  </p:clrMapOvr>
</p:sld>
</file>

<file path=ppt/theme/theme1.xml><?xml version="1.0" encoding="utf-8"?>
<a:theme xmlns:a="http://schemas.openxmlformats.org/drawingml/2006/main" name="BohoVogueVTI">
  <a:themeElements>
    <a:clrScheme name="BohoVogueVTI">
      <a:dk1>
        <a:sysClr val="windowText" lastClr="000000"/>
      </a:dk1>
      <a:lt1>
        <a:sysClr val="window" lastClr="FFFFFF"/>
      </a:lt1>
      <a:dk2>
        <a:srgbClr val="35403A"/>
      </a:dk2>
      <a:lt2>
        <a:srgbClr val="F1EFEB"/>
      </a:lt2>
      <a:accent1>
        <a:srgbClr val="9E8B50"/>
      </a:accent1>
      <a:accent2>
        <a:srgbClr val="D5966B"/>
      </a:accent2>
      <a:accent3>
        <a:srgbClr val="9BA6BB"/>
      </a:accent3>
      <a:accent4>
        <a:srgbClr val="869880"/>
      </a:accent4>
      <a:accent5>
        <a:srgbClr val="588267"/>
      </a:accent5>
      <a:accent6>
        <a:srgbClr val="B89C46"/>
      </a:accent6>
      <a:hlink>
        <a:srgbClr val="C77138"/>
      </a:hlink>
      <a:folHlink>
        <a:srgbClr val="589374"/>
      </a:folHlink>
    </a:clrScheme>
    <a:fontScheme name="BohoVogueVTI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BohoVogu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587E0025-A466-4551-A341-1A9F570FDF06}" vid="{F615CBBD-D1BB-4663-887F-92A47C7C6A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15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BohoVogueVTI</vt:lpstr>
      <vt:lpstr>Typologie</vt:lpstr>
      <vt:lpstr>Co je to typologie?</vt:lpstr>
      <vt:lpstr>Základní pojmy</vt:lpstr>
      <vt:lpstr> * Vývoj tvaru a vývoj výzdoby</vt:lpstr>
      <vt:lpstr>Cyklický vývoj stylu</vt:lpstr>
      <vt:lpstr>Význam typologické metody pro archeologii</vt:lpstr>
      <vt:lpstr>Začátky typologie</vt:lpstr>
      <vt:lpstr>Darwinismus a jeho následovníci</vt:lpstr>
      <vt:lpstr>Systém tří věků</vt:lpstr>
      <vt:lpstr>Začátky typologie</vt:lpstr>
      <vt:lpstr>Začátky typologie</vt:lpstr>
      <vt:lpstr>Současná typologie</vt:lpstr>
      <vt:lpstr>Česká typologie</vt:lpstr>
      <vt:lpstr>Česká typologie</vt:lpstr>
      <vt:lpstr>Použitá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333</cp:revision>
  <dcterms:created xsi:type="dcterms:W3CDTF">2025-03-13T09:04:24Z</dcterms:created>
  <dcterms:modified xsi:type="dcterms:W3CDTF">2025-04-01T13:45:06Z</dcterms:modified>
</cp:coreProperties>
</file>