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437" r:id="rId3"/>
    <p:sldId id="438" r:id="rId4"/>
    <p:sldId id="313" r:id="rId5"/>
    <p:sldId id="277" r:id="rId6"/>
    <p:sldId id="367" r:id="rId7"/>
    <p:sldId id="440" r:id="rId8"/>
    <p:sldId id="435" r:id="rId9"/>
    <p:sldId id="297" r:id="rId10"/>
    <p:sldId id="286" r:id="rId11"/>
    <p:sldId id="285" r:id="rId12"/>
    <p:sldId id="439" r:id="rId13"/>
    <p:sldId id="379" r:id="rId14"/>
    <p:sldId id="429" r:id="rId15"/>
    <p:sldId id="383" r:id="rId16"/>
    <p:sldId id="258" r:id="rId17"/>
    <p:sldId id="287" r:id="rId18"/>
    <p:sldId id="288" r:id="rId19"/>
    <p:sldId id="289" r:id="rId20"/>
    <p:sldId id="436" r:id="rId21"/>
    <p:sldId id="404" r:id="rId22"/>
    <p:sldId id="293" r:id="rId23"/>
    <p:sldId id="340" r:id="rId24"/>
    <p:sldId id="354" r:id="rId25"/>
    <p:sldId id="355" r:id="rId26"/>
    <p:sldId id="416" r:id="rId27"/>
    <p:sldId id="418" r:id="rId28"/>
    <p:sldId id="417" r:id="rId29"/>
    <p:sldId id="385" r:id="rId30"/>
    <p:sldId id="268" r:id="rId31"/>
    <p:sldId id="430" r:id="rId32"/>
    <p:sldId id="397" r:id="rId33"/>
    <p:sldId id="400" r:id="rId34"/>
    <p:sldId id="401" r:id="rId35"/>
    <p:sldId id="388" r:id="rId36"/>
    <p:sldId id="386" r:id="rId37"/>
    <p:sldId id="387" r:id="rId38"/>
    <p:sldId id="389" r:id="rId39"/>
    <p:sldId id="266" r:id="rId40"/>
    <p:sldId id="413" r:id="rId41"/>
    <p:sldId id="412" r:id="rId42"/>
    <p:sldId id="278" r:id="rId43"/>
    <p:sldId id="294" r:id="rId44"/>
    <p:sldId id="308" r:id="rId45"/>
    <p:sldId id="306" r:id="rId46"/>
    <p:sldId id="339" r:id="rId47"/>
    <p:sldId id="275" r:id="rId48"/>
    <p:sldId id="402" r:id="rId49"/>
    <p:sldId id="276" r:id="rId50"/>
    <p:sldId id="378" r:id="rId51"/>
    <p:sldId id="260" r:id="rId52"/>
    <p:sldId id="414" r:id="rId53"/>
    <p:sldId id="312" r:id="rId54"/>
    <p:sldId id="411" r:id="rId55"/>
    <p:sldId id="384" r:id="rId56"/>
    <p:sldId id="259" r:id="rId57"/>
    <p:sldId id="380" r:id="rId58"/>
    <p:sldId id="376" r:id="rId5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44" y="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E566D2-30E4-43F6-A516-89D4B6487002}" type="datetimeFigureOut">
              <a:rPr lang="cs-CZ" smtClean="0"/>
              <a:t>14.03.2024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C685AA-85D1-4D14-947B-7AE96EE1CED9}" type="slidenum">
              <a:rPr lang="cs-CZ" smtClean="0"/>
              <a:t>‹#›</a:t>
            </a:fld>
            <a:endParaRPr lang="cs-CZ"/>
          </a:p>
        </p:txBody>
      </p:sp>
    </p:spTree>
    <p:extLst>
      <p:ext uri="{BB962C8B-B14F-4D97-AF65-F5344CB8AC3E}">
        <p14:creationId xmlns:p14="http://schemas.microsoft.com/office/powerpoint/2010/main" val="1021209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ástupný symbol pro obrázek snímku 1">
            <a:extLst>
              <a:ext uri="{FF2B5EF4-FFF2-40B4-BE49-F238E27FC236}">
                <a16:creationId xmlns:a16="http://schemas.microsoft.com/office/drawing/2014/main" id="{D2BB554F-2F99-F15B-999F-20C64A48D3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Zástupný symbol pro poznámky 2">
            <a:extLst>
              <a:ext uri="{FF2B5EF4-FFF2-40B4-BE49-F238E27FC236}">
                <a16:creationId xmlns:a16="http://schemas.microsoft.com/office/drawing/2014/main" id="{C9E17CE6-CC83-4E46-A368-8DE654D051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5124" name="Zástupný symbol pro číslo snímku 3">
            <a:extLst>
              <a:ext uri="{FF2B5EF4-FFF2-40B4-BE49-F238E27FC236}">
                <a16:creationId xmlns:a16="http://schemas.microsoft.com/office/drawing/2014/main" id="{E6D34615-B01A-A55D-51A0-BDE739195D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240B11-EC64-4C5B-83FA-D905F752ED85}" type="slidenum">
              <a:rPr lang="cs-CZ" altLang="cs-CZ"/>
              <a:pPr/>
              <a:t>2</a:t>
            </a:fld>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357DEC70-E3B1-4825-B7FB-7DDBFBFEBD55}" type="datetimeFigureOut">
              <a:rPr lang="cs-CZ" smtClean="0"/>
              <a:t>14.03.2024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A2602-44AF-410B-ABB0-F258B3BBE62E}" type="slidenum">
              <a:rPr lang="cs-CZ" smtClean="0"/>
              <a:t>‹#›</a:t>
            </a:fld>
            <a:endParaRPr lang="cs-CZ"/>
          </a:p>
        </p:txBody>
      </p:sp>
    </p:spTree>
    <p:extLst>
      <p:ext uri="{BB962C8B-B14F-4D97-AF65-F5344CB8AC3E}">
        <p14:creationId xmlns:p14="http://schemas.microsoft.com/office/powerpoint/2010/main" val="203278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57DEC70-E3B1-4825-B7FB-7DDBFBFEBD55}" type="datetimeFigureOut">
              <a:rPr lang="cs-CZ" smtClean="0"/>
              <a:t>14.03.2024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A2602-44AF-410B-ABB0-F258B3BBE62E}" type="slidenum">
              <a:rPr lang="cs-CZ" smtClean="0"/>
              <a:t>‹#›</a:t>
            </a:fld>
            <a:endParaRPr lang="cs-CZ"/>
          </a:p>
        </p:txBody>
      </p:sp>
    </p:spTree>
    <p:extLst>
      <p:ext uri="{BB962C8B-B14F-4D97-AF65-F5344CB8AC3E}">
        <p14:creationId xmlns:p14="http://schemas.microsoft.com/office/powerpoint/2010/main" val="405269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57DEC70-E3B1-4825-B7FB-7DDBFBFEBD55}" type="datetimeFigureOut">
              <a:rPr lang="cs-CZ" smtClean="0"/>
              <a:t>14.03.2024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A2602-44AF-410B-ABB0-F258B3BBE62E}" type="slidenum">
              <a:rPr lang="cs-CZ" smtClean="0"/>
              <a:t>‹#›</a:t>
            </a:fld>
            <a:endParaRPr lang="cs-CZ"/>
          </a:p>
        </p:txBody>
      </p:sp>
    </p:spTree>
    <p:extLst>
      <p:ext uri="{BB962C8B-B14F-4D97-AF65-F5344CB8AC3E}">
        <p14:creationId xmlns:p14="http://schemas.microsoft.com/office/powerpoint/2010/main" val="3050300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57DEC70-E3B1-4825-B7FB-7DDBFBFEBD55}" type="datetimeFigureOut">
              <a:rPr lang="cs-CZ" smtClean="0"/>
              <a:t>14.03.2024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A2602-44AF-410B-ABB0-F258B3BBE62E}" type="slidenum">
              <a:rPr lang="cs-CZ" smtClean="0"/>
              <a:t>‹#›</a:t>
            </a:fld>
            <a:endParaRPr lang="cs-CZ"/>
          </a:p>
        </p:txBody>
      </p:sp>
    </p:spTree>
    <p:extLst>
      <p:ext uri="{BB962C8B-B14F-4D97-AF65-F5344CB8AC3E}">
        <p14:creationId xmlns:p14="http://schemas.microsoft.com/office/powerpoint/2010/main" val="959242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357DEC70-E3B1-4825-B7FB-7DDBFBFEBD55}" type="datetimeFigureOut">
              <a:rPr lang="cs-CZ" smtClean="0"/>
              <a:t>14.03.2024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A2602-44AF-410B-ABB0-F258B3BBE62E}" type="slidenum">
              <a:rPr lang="cs-CZ" smtClean="0"/>
              <a:t>‹#›</a:t>
            </a:fld>
            <a:endParaRPr lang="cs-CZ"/>
          </a:p>
        </p:txBody>
      </p:sp>
    </p:spTree>
    <p:extLst>
      <p:ext uri="{BB962C8B-B14F-4D97-AF65-F5344CB8AC3E}">
        <p14:creationId xmlns:p14="http://schemas.microsoft.com/office/powerpoint/2010/main" val="4213343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57DEC70-E3B1-4825-B7FB-7DDBFBFEBD55}" type="datetimeFigureOut">
              <a:rPr lang="cs-CZ" smtClean="0"/>
              <a:t>14.03.2024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6A2602-44AF-410B-ABB0-F258B3BBE62E}" type="slidenum">
              <a:rPr lang="cs-CZ" smtClean="0"/>
              <a:t>‹#›</a:t>
            </a:fld>
            <a:endParaRPr lang="cs-CZ"/>
          </a:p>
        </p:txBody>
      </p:sp>
    </p:spTree>
    <p:extLst>
      <p:ext uri="{BB962C8B-B14F-4D97-AF65-F5344CB8AC3E}">
        <p14:creationId xmlns:p14="http://schemas.microsoft.com/office/powerpoint/2010/main" val="126537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57DEC70-E3B1-4825-B7FB-7DDBFBFEBD55}" type="datetimeFigureOut">
              <a:rPr lang="cs-CZ" smtClean="0"/>
              <a:t>14.03.2024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386A2602-44AF-410B-ABB0-F258B3BBE62E}" type="slidenum">
              <a:rPr lang="cs-CZ" smtClean="0"/>
              <a:t>‹#›</a:t>
            </a:fld>
            <a:endParaRPr lang="cs-CZ"/>
          </a:p>
        </p:txBody>
      </p:sp>
    </p:spTree>
    <p:extLst>
      <p:ext uri="{BB962C8B-B14F-4D97-AF65-F5344CB8AC3E}">
        <p14:creationId xmlns:p14="http://schemas.microsoft.com/office/powerpoint/2010/main" val="187936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57DEC70-E3B1-4825-B7FB-7DDBFBFEBD55}" type="datetimeFigureOut">
              <a:rPr lang="cs-CZ" smtClean="0"/>
              <a:t>14.03.2024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386A2602-44AF-410B-ABB0-F258B3BBE62E}" type="slidenum">
              <a:rPr lang="cs-CZ" smtClean="0"/>
              <a:t>‹#›</a:t>
            </a:fld>
            <a:endParaRPr lang="cs-CZ"/>
          </a:p>
        </p:txBody>
      </p:sp>
    </p:spTree>
    <p:extLst>
      <p:ext uri="{BB962C8B-B14F-4D97-AF65-F5344CB8AC3E}">
        <p14:creationId xmlns:p14="http://schemas.microsoft.com/office/powerpoint/2010/main" val="46280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57DEC70-E3B1-4825-B7FB-7DDBFBFEBD55}" type="datetimeFigureOut">
              <a:rPr lang="cs-CZ" smtClean="0"/>
              <a:t>14.03.2024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386A2602-44AF-410B-ABB0-F258B3BBE62E}" type="slidenum">
              <a:rPr lang="cs-CZ" smtClean="0"/>
              <a:t>‹#›</a:t>
            </a:fld>
            <a:endParaRPr lang="cs-CZ"/>
          </a:p>
        </p:txBody>
      </p:sp>
    </p:spTree>
    <p:extLst>
      <p:ext uri="{BB962C8B-B14F-4D97-AF65-F5344CB8AC3E}">
        <p14:creationId xmlns:p14="http://schemas.microsoft.com/office/powerpoint/2010/main" val="2520501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57DEC70-E3B1-4825-B7FB-7DDBFBFEBD55}" type="datetimeFigureOut">
              <a:rPr lang="cs-CZ" smtClean="0"/>
              <a:t>14.03.2024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6A2602-44AF-410B-ABB0-F258B3BBE62E}" type="slidenum">
              <a:rPr lang="cs-CZ" smtClean="0"/>
              <a:t>‹#›</a:t>
            </a:fld>
            <a:endParaRPr lang="cs-CZ"/>
          </a:p>
        </p:txBody>
      </p:sp>
    </p:spTree>
    <p:extLst>
      <p:ext uri="{BB962C8B-B14F-4D97-AF65-F5344CB8AC3E}">
        <p14:creationId xmlns:p14="http://schemas.microsoft.com/office/powerpoint/2010/main" val="335797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57DEC70-E3B1-4825-B7FB-7DDBFBFEBD55}" type="datetimeFigureOut">
              <a:rPr lang="cs-CZ" smtClean="0"/>
              <a:t>14.03.2024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6A2602-44AF-410B-ABB0-F258B3BBE62E}" type="slidenum">
              <a:rPr lang="cs-CZ" smtClean="0"/>
              <a:t>‹#›</a:t>
            </a:fld>
            <a:endParaRPr lang="cs-CZ"/>
          </a:p>
        </p:txBody>
      </p:sp>
    </p:spTree>
    <p:extLst>
      <p:ext uri="{BB962C8B-B14F-4D97-AF65-F5344CB8AC3E}">
        <p14:creationId xmlns:p14="http://schemas.microsoft.com/office/powerpoint/2010/main" val="1273862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9000">
              <a:schemeClr val="accent1">
                <a:lumMod val="20000"/>
                <a:lumOff val="80000"/>
                <a:alpha val="65000"/>
              </a:schemeClr>
            </a:gs>
            <a:gs pos="100000">
              <a:schemeClr val="accent1">
                <a:lumMod val="45000"/>
                <a:lumOff val="55000"/>
              </a:schemeClr>
            </a:gs>
            <a:gs pos="100000">
              <a:schemeClr val="accent1">
                <a:alpha val="70000"/>
                <a:lumMod val="39000"/>
                <a:lumOff val="61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7DEC70-E3B1-4825-B7FB-7DDBFBFEBD55}" type="datetimeFigureOut">
              <a:rPr lang="cs-CZ" smtClean="0"/>
              <a:t>14.03.2024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A2602-44AF-410B-ABB0-F258B3BBE62E}" type="slidenum">
              <a:rPr lang="cs-CZ" smtClean="0"/>
              <a:t>‹#›</a:t>
            </a:fld>
            <a:endParaRPr lang="cs-CZ"/>
          </a:p>
        </p:txBody>
      </p:sp>
    </p:spTree>
    <p:extLst>
      <p:ext uri="{BB962C8B-B14F-4D97-AF65-F5344CB8AC3E}">
        <p14:creationId xmlns:p14="http://schemas.microsoft.com/office/powerpoint/2010/main" val="4004985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staremapy.cz/"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5.emf"/><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4.wdp"/><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image" Target="../media/image6.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jpeg"/><Relationship Id="rId11" Type="http://schemas.microsoft.com/office/2007/relationships/hdphoto" Target="../media/hdphoto3.wdp"/><Relationship Id="rId5" Type="http://schemas.openxmlformats.org/officeDocument/2006/relationships/image" Target="../media/image9.png"/><Relationship Id="rId15" Type="http://schemas.openxmlformats.org/officeDocument/2006/relationships/image" Target="../media/image17.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6.jp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1.png"/><Relationship Id="rId7" Type="http://schemas.microsoft.com/office/2007/relationships/hdphoto" Target="../media/hdphoto5.wdp"/><Relationship Id="rId12" Type="http://schemas.openxmlformats.org/officeDocument/2006/relationships/image" Target="../media/image29.jpeg"/><Relationship Id="rId2" Type="http://schemas.openxmlformats.org/officeDocument/2006/relationships/image" Target="../media/image20.png"/><Relationship Id="rId16"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wmf"/><Relationship Id="rId15" Type="http://schemas.openxmlformats.org/officeDocument/2006/relationships/image" Target="../media/image32.png"/><Relationship Id="rId10" Type="http://schemas.openxmlformats.org/officeDocument/2006/relationships/image" Target="../media/image27.jpeg"/><Relationship Id="rId4" Type="http://schemas.openxmlformats.org/officeDocument/2006/relationships/image" Target="../media/image22.jpeg"/><Relationship Id="rId9" Type="http://schemas.openxmlformats.org/officeDocument/2006/relationships/image" Target="../media/image26.emf"/><Relationship Id="rId1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Archeologie českých zemí</a:t>
            </a:r>
            <a:br>
              <a:rPr lang="cs-CZ" b="1" dirty="0"/>
            </a:br>
            <a:r>
              <a:rPr lang="cs-CZ" sz="3200" b="1" dirty="0"/>
              <a:t>pozdní středověk, novověk</a:t>
            </a:r>
            <a:br>
              <a:rPr lang="cs-CZ" sz="3200" b="1" dirty="0"/>
            </a:br>
            <a:endParaRPr lang="cs-CZ" sz="3200" dirty="0"/>
          </a:p>
        </p:txBody>
      </p:sp>
      <p:sp>
        <p:nvSpPr>
          <p:cNvPr id="3" name="Podnadpis 2"/>
          <p:cNvSpPr>
            <a:spLocks noGrp="1"/>
          </p:cNvSpPr>
          <p:nvPr>
            <p:ph type="subTitle" idx="1"/>
          </p:nvPr>
        </p:nvSpPr>
        <p:spPr/>
        <p:txBody>
          <a:bodyPr/>
          <a:lstStyle/>
          <a:p>
            <a:endParaRPr lang="cs-CZ" sz="1800" dirty="0">
              <a:effectLst/>
              <a:latin typeface="Times New Roman" panose="02020603050405020304" pitchFamily="18" charset="0"/>
              <a:ea typeface="Calibri" panose="020F0502020204030204" pitchFamily="34" charset="0"/>
            </a:endParaRPr>
          </a:p>
          <a:p>
            <a:endParaRPr lang="cs-CZ" sz="1800" dirty="0">
              <a:latin typeface="Times New Roman" panose="02020603050405020304" pitchFamily="18" charset="0"/>
              <a:ea typeface="Calibri" panose="020F0502020204030204" pitchFamily="34" charset="0"/>
            </a:endParaRPr>
          </a:p>
          <a:p>
            <a:r>
              <a:rPr lang="cs-CZ" b="1" dirty="0">
                <a:effectLst/>
                <a:latin typeface="Times New Roman" panose="02020603050405020304" pitchFamily="18" charset="0"/>
                <a:ea typeface="Calibri" panose="020F0502020204030204" pitchFamily="34" charset="0"/>
              </a:rPr>
              <a:t>1. Předmět studia, prameny, paradigma, vnímání času, chronologie, literatura. </a:t>
            </a:r>
          </a:p>
          <a:p>
            <a:pPr lvl="0"/>
            <a:endParaRPr lang="cs-CZ" dirty="0"/>
          </a:p>
        </p:txBody>
      </p:sp>
    </p:spTree>
    <p:extLst>
      <p:ext uri="{BB962C8B-B14F-4D97-AF65-F5344CB8AC3E}">
        <p14:creationId xmlns:p14="http://schemas.microsoft.com/office/powerpoint/2010/main" val="4265874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2B72E5F3-2E1F-5701-FBB3-1F882D5695EC}"/>
              </a:ext>
            </a:extLst>
          </p:cNvPr>
          <p:cNvSpPr>
            <a:spLocks noGrp="1" noChangeArrowheads="1"/>
          </p:cNvSpPr>
          <p:nvPr>
            <p:ph type="body" idx="1"/>
          </p:nvPr>
        </p:nvSpPr>
        <p:spPr>
          <a:xfrm>
            <a:off x="304800" y="428625"/>
            <a:ext cx="11887200" cy="6362700"/>
          </a:xfrm>
        </p:spPr>
        <p:txBody>
          <a:bodyPr>
            <a:normAutofit/>
          </a:bodyPr>
          <a:lstStyle/>
          <a:p>
            <a:pPr>
              <a:lnSpc>
                <a:spcPct val="80000"/>
              </a:lnSpc>
              <a:buFontTx/>
              <a:buNone/>
            </a:pPr>
            <a:endParaRPr lang="cs-CZ" altLang="cs-CZ" sz="1800" b="1" dirty="0">
              <a:solidFill>
                <a:srgbClr val="FF0000"/>
              </a:solidFill>
            </a:endParaRPr>
          </a:p>
          <a:p>
            <a:pPr eaLnBrk="1" hangingPunct="1">
              <a:defRPr/>
            </a:pPr>
            <a:r>
              <a:rPr lang="cs-CZ" altLang="cs-CZ" sz="1800" b="1" dirty="0">
                <a:solidFill>
                  <a:srgbClr val="FF0000"/>
                </a:solidFill>
              </a:rPr>
              <a:t>Předmět studia  </a:t>
            </a:r>
            <a:r>
              <a:rPr lang="cs-CZ" altLang="cs-CZ" sz="1800" dirty="0"/>
              <a:t>–   </a:t>
            </a:r>
            <a:r>
              <a:rPr lang="cs-CZ" altLang="cs-CZ" sz="1800" b="1" dirty="0"/>
              <a:t>archeologické prameny:    </a:t>
            </a:r>
            <a:r>
              <a:rPr lang="cs-CZ" altLang="cs-CZ" sz="1800" dirty="0"/>
              <a:t>materiální, duchovní a přírodní povahy z pozdního středověku a novověku </a:t>
            </a:r>
          </a:p>
          <a:p>
            <a:pPr marL="0" indent="0" eaLnBrk="1" hangingPunct="1">
              <a:buNone/>
              <a:defRPr/>
            </a:pPr>
            <a:r>
              <a:rPr lang="cs-CZ" altLang="cs-CZ" sz="1800" dirty="0"/>
              <a:t>                                       </a:t>
            </a:r>
            <a:r>
              <a:rPr lang="cs-CZ" altLang="cs-CZ" sz="1800" b="1" dirty="0">
                <a:solidFill>
                  <a:srgbClr val="FF0000"/>
                </a:solidFill>
              </a:rPr>
              <a:t>artefakty:   </a:t>
            </a:r>
            <a:r>
              <a:rPr lang="cs-CZ" altLang="cs-CZ" sz="1800" dirty="0"/>
              <a:t>člověkem záměrně vyrobené předměty                                  </a:t>
            </a:r>
          </a:p>
          <a:p>
            <a:pPr marL="0" indent="0" eaLnBrk="1" hangingPunct="1">
              <a:lnSpc>
                <a:spcPct val="90000"/>
              </a:lnSpc>
              <a:buNone/>
            </a:pPr>
            <a:r>
              <a:rPr lang="cs-CZ" altLang="cs-CZ" sz="1800" dirty="0"/>
              <a:t>                                       </a:t>
            </a:r>
            <a:r>
              <a:rPr lang="cs-CZ" altLang="cs-CZ" sz="1800" b="1" dirty="0" err="1">
                <a:solidFill>
                  <a:srgbClr val="FF0000"/>
                </a:solidFill>
              </a:rPr>
              <a:t>ekofakty</a:t>
            </a:r>
            <a:r>
              <a:rPr lang="cs-CZ" altLang="cs-CZ" sz="1800" b="1" dirty="0">
                <a:solidFill>
                  <a:srgbClr val="FF0000"/>
                </a:solidFill>
              </a:rPr>
              <a:t>:    </a:t>
            </a:r>
            <a:r>
              <a:rPr lang="cs-CZ" altLang="cs-CZ" sz="1800" dirty="0"/>
              <a:t>a) předměty přírodního původu vzniklé v důsledku lidské činnosti (nezáměrně):</a:t>
            </a:r>
          </a:p>
          <a:p>
            <a:pPr marL="0" indent="0" eaLnBrk="1" hangingPunct="1">
              <a:lnSpc>
                <a:spcPct val="90000"/>
              </a:lnSpc>
              <a:buNone/>
            </a:pPr>
            <a:r>
              <a:rPr lang="cs-CZ" altLang="cs-CZ" sz="1800" dirty="0"/>
              <a:t>                                                                uhlíky, výrobní odpad, struska, kovové slitky, skelné taveniny, aj.</a:t>
            </a:r>
          </a:p>
          <a:p>
            <a:pPr marL="0" indent="0" eaLnBrk="1" hangingPunct="1">
              <a:lnSpc>
                <a:spcPct val="90000"/>
              </a:lnSpc>
              <a:buNone/>
            </a:pPr>
            <a:r>
              <a:rPr lang="cs-CZ" altLang="cs-CZ" sz="1800" b="1" dirty="0">
                <a:solidFill>
                  <a:srgbClr val="FF0000"/>
                </a:solidFill>
              </a:rPr>
              <a:t>                                                            </a:t>
            </a:r>
            <a:r>
              <a:rPr lang="cs-CZ" altLang="cs-CZ" sz="1800" dirty="0"/>
              <a:t>b)</a:t>
            </a:r>
            <a:r>
              <a:rPr lang="cs-CZ" altLang="cs-CZ" sz="1800" b="1" dirty="0">
                <a:solidFill>
                  <a:srgbClr val="FF0000"/>
                </a:solidFill>
              </a:rPr>
              <a:t> </a:t>
            </a:r>
            <a:r>
              <a:rPr lang="cs-CZ" sz="1800" dirty="0"/>
              <a:t>přirozené pozůstatky lidí, zvířat a rostlin:  kosti, fosilie, pyl, sedimenty/usazeniny aj.</a:t>
            </a:r>
          </a:p>
          <a:p>
            <a:pPr marL="0" indent="0" eaLnBrk="1" hangingPunct="1">
              <a:lnSpc>
                <a:spcPct val="90000"/>
              </a:lnSpc>
              <a:buNone/>
            </a:pPr>
            <a:r>
              <a:rPr lang="cs-CZ" sz="1800" dirty="0"/>
              <a:t>                                                                 (vzorky rostlinných zbytků, textilu a usní z jímek a studní, chlupy, vlasy, textil) </a:t>
            </a:r>
          </a:p>
          <a:p>
            <a:pPr marL="0" indent="0" eaLnBrk="1" hangingPunct="1">
              <a:lnSpc>
                <a:spcPct val="90000"/>
              </a:lnSpc>
              <a:buNone/>
            </a:pPr>
            <a:r>
              <a:rPr lang="cs-CZ" sz="1800" dirty="0"/>
              <a:t>                                                                 –   rekonstrukce přírodního prostředí v kulturní krajině (vzorkování)</a:t>
            </a:r>
          </a:p>
          <a:p>
            <a:pPr marL="0" indent="0" eaLnBrk="1" hangingPunct="1">
              <a:lnSpc>
                <a:spcPct val="90000"/>
              </a:lnSpc>
              <a:buNone/>
            </a:pPr>
            <a:r>
              <a:rPr lang="cs-CZ" sz="1800" dirty="0"/>
              <a:t>                                                                 –   analýzy:  </a:t>
            </a:r>
            <a:r>
              <a:rPr lang="cs-CZ" sz="1800" dirty="0" err="1"/>
              <a:t>archeobotanické</a:t>
            </a:r>
            <a:r>
              <a:rPr lang="cs-CZ" sz="1800" dirty="0"/>
              <a:t>, </a:t>
            </a:r>
            <a:r>
              <a:rPr lang="cs-CZ" sz="1800" dirty="0" err="1"/>
              <a:t>archeozoologické</a:t>
            </a:r>
            <a:r>
              <a:rPr lang="cs-CZ" sz="1800" dirty="0"/>
              <a:t>, palynologické, malakologické aj.</a:t>
            </a:r>
            <a:endParaRPr lang="cs-CZ" altLang="cs-CZ" sz="1800" dirty="0"/>
          </a:p>
          <a:p>
            <a:pPr eaLnBrk="1" hangingPunct="1">
              <a:defRPr/>
            </a:pPr>
            <a:r>
              <a:rPr lang="cs-CZ" altLang="cs-CZ" sz="1800" b="1" dirty="0"/>
              <a:t>Sociální prostředí:</a:t>
            </a:r>
          </a:p>
          <a:p>
            <a:pPr eaLnBrk="1" hangingPunct="1">
              <a:defRPr/>
            </a:pPr>
            <a:endParaRPr lang="cs-CZ" altLang="cs-CZ" sz="1800" dirty="0"/>
          </a:p>
          <a:p>
            <a:pPr>
              <a:defRPr/>
            </a:pPr>
            <a:r>
              <a:rPr lang="cs-CZ" altLang="cs-CZ" sz="1800" b="1" dirty="0">
                <a:solidFill>
                  <a:srgbClr val="FF0000"/>
                </a:solidFill>
              </a:rPr>
              <a:t>1.</a:t>
            </a:r>
            <a:r>
              <a:rPr lang="cs-CZ" altLang="cs-CZ" sz="1800" dirty="0"/>
              <a:t>   </a:t>
            </a:r>
            <a:r>
              <a:rPr lang="cs-CZ" altLang="cs-CZ" sz="1800" b="1" dirty="0">
                <a:solidFill>
                  <a:srgbClr val="FF0000"/>
                </a:solidFill>
              </a:rPr>
              <a:t>Vesnice  </a:t>
            </a:r>
            <a:r>
              <a:rPr lang="cs-CZ" altLang="cs-CZ" sz="1800" dirty="0"/>
              <a:t>–  transformace zástavby a </a:t>
            </a:r>
            <a:r>
              <a:rPr lang="cs-CZ" altLang="cs-CZ" sz="1800" dirty="0" err="1"/>
              <a:t>plužiny</a:t>
            </a:r>
            <a:r>
              <a:rPr lang="cs-CZ" altLang="cs-CZ" sz="1800" dirty="0"/>
              <a:t>, specializace zemědělská produkce (šlechtické velkostatky)</a:t>
            </a:r>
          </a:p>
          <a:p>
            <a:pPr>
              <a:defRPr/>
            </a:pPr>
            <a:r>
              <a:rPr lang="cs-CZ" altLang="cs-CZ" sz="1800" b="1" dirty="0">
                <a:solidFill>
                  <a:srgbClr val="FF0000"/>
                </a:solidFill>
              </a:rPr>
              <a:t>2.</a:t>
            </a:r>
            <a:r>
              <a:rPr lang="cs-CZ" altLang="cs-CZ" sz="1800" dirty="0"/>
              <a:t>   </a:t>
            </a:r>
            <a:r>
              <a:rPr lang="cs-CZ" altLang="cs-CZ" sz="1800" b="1" dirty="0">
                <a:solidFill>
                  <a:srgbClr val="FF0000"/>
                </a:solidFill>
              </a:rPr>
              <a:t>Panská sídla  </a:t>
            </a:r>
            <a:r>
              <a:rPr lang="cs-CZ" altLang="cs-CZ" sz="1800" dirty="0"/>
              <a:t>–</a:t>
            </a:r>
            <a:r>
              <a:rPr lang="cs-CZ" altLang="cs-CZ" sz="1800" b="1" dirty="0"/>
              <a:t> </a:t>
            </a:r>
            <a:r>
              <a:rPr lang="cs-CZ" altLang="cs-CZ" sz="1800" b="1" dirty="0">
                <a:solidFill>
                  <a:srgbClr val="FF0000"/>
                </a:solidFill>
              </a:rPr>
              <a:t> </a:t>
            </a:r>
            <a:r>
              <a:rPr lang="cs-CZ" altLang="cs-CZ" sz="1800" dirty="0"/>
              <a:t>nové typy panských sídel a fortifikací:  hrady a tvrze, od 16. stol. zámky</a:t>
            </a:r>
          </a:p>
          <a:p>
            <a:pPr>
              <a:defRPr/>
            </a:pPr>
            <a:r>
              <a:rPr lang="cs-CZ" altLang="cs-CZ" sz="1800" b="1" dirty="0">
                <a:solidFill>
                  <a:srgbClr val="FF0000"/>
                </a:solidFill>
              </a:rPr>
              <a:t>3.</a:t>
            </a:r>
            <a:r>
              <a:rPr lang="cs-CZ" altLang="cs-CZ" sz="1800" dirty="0"/>
              <a:t>   </a:t>
            </a:r>
            <a:r>
              <a:rPr lang="cs-CZ" altLang="cs-CZ" sz="1800" b="1" dirty="0">
                <a:solidFill>
                  <a:srgbClr val="FF0000"/>
                </a:solidFill>
              </a:rPr>
              <a:t>Města  </a:t>
            </a:r>
            <a:r>
              <a:rPr lang="cs-CZ" altLang="cs-CZ" sz="1800" dirty="0"/>
              <a:t>–   parcelní síť, zástavba profánní (domy) a sakrální (kostely s hřbitovy), komunikace, řemesla a obchod</a:t>
            </a:r>
          </a:p>
          <a:p>
            <a:pPr>
              <a:defRPr/>
            </a:pPr>
            <a:r>
              <a:rPr lang="cs-CZ" altLang="cs-CZ" sz="1800" b="1" dirty="0">
                <a:solidFill>
                  <a:srgbClr val="FF0000"/>
                </a:solidFill>
              </a:rPr>
              <a:t>4.</a:t>
            </a:r>
            <a:r>
              <a:rPr lang="cs-CZ" altLang="cs-CZ" sz="1800" dirty="0"/>
              <a:t>   </a:t>
            </a:r>
            <a:r>
              <a:rPr lang="cs-CZ" altLang="cs-CZ" sz="1800" b="1" dirty="0">
                <a:solidFill>
                  <a:srgbClr val="FF0000"/>
                </a:solidFill>
              </a:rPr>
              <a:t>Církevní sídla  </a:t>
            </a:r>
            <a:r>
              <a:rPr lang="cs-CZ" altLang="cs-CZ" sz="1800" dirty="0"/>
              <a:t>–</a:t>
            </a:r>
            <a:r>
              <a:rPr lang="cs-CZ" altLang="cs-CZ" sz="1800" b="1" dirty="0">
                <a:solidFill>
                  <a:srgbClr val="FF0000"/>
                </a:solidFill>
              </a:rPr>
              <a:t>  </a:t>
            </a:r>
            <a:r>
              <a:rPr lang="cs-CZ" altLang="cs-CZ" sz="1800" dirty="0"/>
              <a:t>biskupství, kapituly, kláštery, kostely, fary, hřbitovy (kostnice, osária)</a:t>
            </a:r>
          </a:p>
          <a:p>
            <a:pPr>
              <a:defRPr/>
            </a:pPr>
            <a:r>
              <a:rPr lang="cs-CZ" altLang="cs-CZ" sz="1800" b="1" dirty="0">
                <a:solidFill>
                  <a:srgbClr val="FF0000"/>
                </a:solidFill>
              </a:rPr>
              <a:t>5.</a:t>
            </a:r>
            <a:r>
              <a:rPr lang="cs-CZ" altLang="cs-CZ" sz="1800" dirty="0"/>
              <a:t>   </a:t>
            </a:r>
            <a:r>
              <a:rPr lang="cs-CZ" altLang="cs-CZ" sz="1800" b="1" dirty="0">
                <a:solidFill>
                  <a:srgbClr val="FF0000"/>
                </a:solidFill>
              </a:rPr>
              <a:t>Těžební a produkční centra</a:t>
            </a:r>
            <a:r>
              <a:rPr lang="cs-CZ" altLang="cs-CZ" sz="1800" dirty="0"/>
              <a:t>  –  důlní díla, hornické osady, </a:t>
            </a:r>
          </a:p>
          <a:p>
            <a:pPr eaLnBrk="1" hangingPunct="1">
              <a:defRPr/>
            </a:pPr>
            <a:endParaRPr lang="cs-CZ" altLang="cs-CZ" sz="1800" dirty="0"/>
          </a:p>
          <a:p>
            <a:pPr marL="0" indent="0" eaLnBrk="1" hangingPunct="1">
              <a:buFontTx/>
              <a:buNone/>
              <a:defRPr/>
            </a:pPr>
            <a:endParaRPr lang="cs-CZ" altLang="cs-CZ" sz="1800" dirty="0"/>
          </a:p>
          <a:p>
            <a:pPr marL="0" indent="0" eaLnBrk="1" hangingPunct="1">
              <a:buFontTx/>
              <a:buNone/>
              <a:defRPr/>
            </a:pPr>
            <a:endParaRPr lang="cs-CZ" altLang="cs-CZ" sz="1800" dirty="0"/>
          </a:p>
          <a:p>
            <a:pPr marL="0" indent="0">
              <a:lnSpc>
                <a:spcPct val="80000"/>
              </a:lnSpc>
              <a:buNone/>
            </a:pPr>
            <a:endParaRPr lang="cs-CZ" altLang="cs-CZ"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2B02D98-FCE5-3DBC-9F17-C1B1E1670C20}"/>
              </a:ext>
            </a:extLst>
          </p:cNvPr>
          <p:cNvSpPr>
            <a:spLocks noGrp="1" noChangeArrowheads="1"/>
          </p:cNvSpPr>
          <p:nvPr>
            <p:ph type="title"/>
          </p:nvPr>
        </p:nvSpPr>
        <p:spPr>
          <a:xfrm>
            <a:off x="1981200" y="0"/>
            <a:ext cx="8229600" cy="1143000"/>
          </a:xfrm>
        </p:spPr>
        <p:txBody>
          <a:bodyPr/>
          <a:lstStyle/>
          <a:p>
            <a:pPr eaLnBrk="1" hangingPunct="1"/>
            <a:r>
              <a:rPr lang="cs-CZ" altLang="cs-CZ" sz="3200" b="1" dirty="0">
                <a:solidFill>
                  <a:srgbClr val="FF0000"/>
                </a:solidFill>
              </a:rPr>
              <a:t>                              Životní prostředí</a:t>
            </a:r>
            <a:r>
              <a:rPr lang="cs-CZ" altLang="cs-CZ" sz="4800" dirty="0"/>
              <a:t> </a:t>
            </a:r>
          </a:p>
        </p:txBody>
      </p:sp>
      <p:sp>
        <p:nvSpPr>
          <p:cNvPr id="33795" name="Rectangle 3">
            <a:extLst>
              <a:ext uri="{FF2B5EF4-FFF2-40B4-BE49-F238E27FC236}">
                <a16:creationId xmlns:a16="http://schemas.microsoft.com/office/drawing/2014/main" id="{6E27070F-2537-616C-BB9D-A62AE0E676F8}"/>
              </a:ext>
            </a:extLst>
          </p:cNvPr>
          <p:cNvSpPr>
            <a:spLocks noGrp="1" noChangeArrowheads="1"/>
          </p:cNvSpPr>
          <p:nvPr>
            <p:ph type="body" idx="1"/>
          </p:nvPr>
        </p:nvSpPr>
        <p:spPr>
          <a:xfrm>
            <a:off x="485775" y="1143000"/>
            <a:ext cx="11630025" cy="5714999"/>
          </a:xfrm>
        </p:spPr>
        <p:txBody>
          <a:bodyPr>
            <a:normAutofit/>
          </a:bodyPr>
          <a:lstStyle/>
          <a:p>
            <a:pPr eaLnBrk="1" hangingPunct="1">
              <a:lnSpc>
                <a:spcPct val="90000"/>
              </a:lnSpc>
            </a:pPr>
            <a:r>
              <a:rPr lang="cs-CZ" altLang="cs-CZ" sz="1800" b="1" dirty="0">
                <a:solidFill>
                  <a:srgbClr val="FF0000"/>
                </a:solidFill>
              </a:rPr>
              <a:t>EKOSYSTÉMY:</a:t>
            </a:r>
          </a:p>
          <a:p>
            <a:pPr eaLnBrk="1" hangingPunct="1">
              <a:lnSpc>
                <a:spcPct val="90000"/>
              </a:lnSpc>
            </a:pPr>
            <a:r>
              <a:rPr lang="cs-CZ" altLang="cs-CZ" sz="1800" b="1" dirty="0"/>
              <a:t>Les</a:t>
            </a:r>
            <a:r>
              <a:rPr lang="cs-CZ" altLang="cs-CZ" sz="1800" dirty="0"/>
              <a:t>  –  význam, využití (lov, pastva, těžba) odlesňování krajiny</a:t>
            </a:r>
          </a:p>
          <a:p>
            <a:pPr eaLnBrk="1" hangingPunct="1">
              <a:lnSpc>
                <a:spcPct val="90000"/>
              </a:lnSpc>
            </a:pPr>
            <a:r>
              <a:rPr lang="cs-CZ" altLang="cs-CZ" sz="1800" b="1" dirty="0"/>
              <a:t>Pole</a:t>
            </a:r>
            <a:r>
              <a:rPr lang="cs-CZ" altLang="cs-CZ" sz="1800" dirty="0"/>
              <a:t>  –  využívání orné půdy (valašská a </a:t>
            </a:r>
            <a:r>
              <a:rPr lang="cs-CZ" altLang="cs-CZ" sz="1800" dirty="0" err="1"/>
              <a:t>pasekářská</a:t>
            </a:r>
            <a:r>
              <a:rPr lang="cs-CZ" altLang="cs-CZ" sz="1800" dirty="0"/>
              <a:t> kolonizace)</a:t>
            </a:r>
          </a:p>
          <a:p>
            <a:pPr eaLnBrk="1" hangingPunct="1">
              <a:lnSpc>
                <a:spcPct val="90000"/>
              </a:lnSpc>
            </a:pPr>
            <a:r>
              <a:rPr lang="cs-CZ" altLang="cs-CZ" sz="1800" b="1" dirty="0"/>
              <a:t>Vodní zdroje</a:t>
            </a:r>
            <a:r>
              <a:rPr lang="cs-CZ" altLang="cs-CZ" sz="1800" dirty="0"/>
              <a:t>  –  zdroje energie nebo potravin (náhony – mlýny, hamry, železářství, rybolov a rybníkářství, doprava)</a:t>
            </a:r>
          </a:p>
          <a:p>
            <a:pPr eaLnBrk="1" hangingPunct="1">
              <a:lnSpc>
                <a:spcPct val="90000"/>
              </a:lnSpc>
            </a:pPr>
            <a:r>
              <a:rPr lang="cs-CZ" altLang="cs-CZ" sz="1800" b="1" dirty="0"/>
              <a:t>Lidská sídla</a:t>
            </a:r>
            <a:r>
              <a:rPr lang="cs-CZ" altLang="cs-CZ" sz="1800" dirty="0"/>
              <a:t>  –  vesnice a města v kulturní krajině</a:t>
            </a:r>
          </a:p>
          <a:p>
            <a:pPr eaLnBrk="1" hangingPunct="1">
              <a:lnSpc>
                <a:spcPct val="90000"/>
              </a:lnSpc>
            </a:pPr>
            <a:r>
              <a:rPr lang="cs-CZ" altLang="cs-CZ" sz="1800" b="1" dirty="0"/>
              <a:t>Komunikace</a:t>
            </a:r>
            <a:r>
              <a:rPr lang="cs-CZ" altLang="cs-CZ" sz="1800" dirty="0"/>
              <a:t>  –  obchodní trasy, hranice, celnice a mýtní stanice</a:t>
            </a:r>
          </a:p>
          <a:p>
            <a:pPr eaLnBrk="1" hangingPunct="1">
              <a:lnSpc>
                <a:spcPct val="90000"/>
              </a:lnSpc>
            </a:pPr>
            <a:endParaRPr lang="cs-CZ" altLang="cs-CZ" sz="1800" dirty="0"/>
          </a:p>
          <a:p>
            <a:pPr eaLnBrk="1" hangingPunct="1">
              <a:lnSpc>
                <a:spcPct val="90000"/>
              </a:lnSpc>
            </a:pPr>
            <a:r>
              <a:rPr lang="cs-CZ" altLang="cs-CZ" sz="1800" b="1" dirty="0">
                <a:solidFill>
                  <a:srgbClr val="FF0000"/>
                </a:solidFill>
              </a:rPr>
              <a:t>LIDSKÉ AKTIVITY:</a:t>
            </a:r>
            <a:endParaRPr lang="cs-CZ" altLang="cs-CZ" sz="1800" dirty="0">
              <a:solidFill>
                <a:srgbClr val="FF0000"/>
              </a:solidFill>
            </a:endParaRPr>
          </a:p>
          <a:p>
            <a:pPr eaLnBrk="1" hangingPunct="1">
              <a:lnSpc>
                <a:spcPct val="90000"/>
              </a:lnSpc>
            </a:pPr>
            <a:r>
              <a:rPr lang="cs-CZ" altLang="cs-CZ" sz="1800" b="1" dirty="0"/>
              <a:t>Zemědělství  </a:t>
            </a:r>
            <a:r>
              <a:rPr lang="cs-CZ" altLang="cs-CZ" sz="1800" dirty="0"/>
              <a:t>–  obdělávání orné půdy a pěstování kulturních plodin, pastevectví</a:t>
            </a:r>
          </a:p>
          <a:p>
            <a:pPr eaLnBrk="1" hangingPunct="1">
              <a:lnSpc>
                <a:spcPct val="90000"/>
              </a:lnSpc>
            </a:pPr>
            <a:r>
              <a:rPr lang="cs-CZ" altLang="cs-CZ" sz="1800" b="1" dirty="0"/>
              <a:t>Řemesla</a:t>
            </a:r>
            <a:r>
              <a:rPr lang="cs-CZ" altLang="cs-CZ" sz="1800" dirty="0"/>
              <a:t> –  zpracování surovin (dřevo, kámen, hlína, kůže aj.), výrobní činnost, technologické inovace </a:t>
            </a:r>
          </a:p>
          <a:p>
            <a:pPr marL="0" indent="0" eaLnBrk="1" hangingPunct="1">
              <a:lnSpc>
                <a:spcPct val="90000"/>
              </a:lnSpc>
              <a:buNone/>
            </a:pPr>
            <a:r>
              <a:rPr lang="cs-CZ" altLang="cs-CZ" sz="1800" dirty="0"/>
              <a:t>                    –  potravinářská, oděvní, zbrojní, stavební, umělecká</a:t>
            </a:r>
          </a:p>
          <a:p>
            <a:pPr eaLnBrk="1" hangingPunct="1">
              <a:lnSpc>
                <a:spcPct val="90000"/>
              </a:lnSpc>
            </a:pPr>
            <a:r>
              <a:rPr lang="cs-CZ" altLang="cs-CZ" sz="1800" b="1" dirty="0"/>
              <a:t>Obchod</a:t>
            </a:r>
            <a:r>
              <a:rPr lang="cs-CZ" altLang="cs-CZ" sz="1800" dirty="0"/>
              <a:t>  –  směna (monetární), tržní prostředí, komunikace, doprava (lidí a materiálu) </a:t>
            </a:r>
          </a:p>
          <a:p>
            <a:pPr eaLnBrk="1" hangingPunct="1">
              <a:lnSpc>
                <a:spcPct val="90000"/>
              </a:lnSpc>
            </a:pPr>
            <a:r>
              <a:rPr lang="cs-CZ" altLang="cs-CZ" sz="1800" b="1" dirty="0"/>
              <a:t>Těžba a zpracování surovin</a:t>
            </a:r>
            <a:r>
              <a:rPr lang="cs-CZ" altLang="cs-CZ" sz="1800" dirty="0"/>
              <a:t>  –  dobývání, pyrotechnická úprava, odlesňování, využívání vodních zdrojů </a:t>
            </a:r>
          </a:p>
          <a:p>
            <a:pPr eaLnBrk="1" hangingPunct="1">
              <a:lnSpc>
                <a:spcPct val="90000"/>
              </a:lnSpc>
            </a:pPr>
            <a:r>
              <a:rPr lang="cs-CZ" altLang="cs-CZ" sz="1800" b="1" dirty="0"/>
              <a:t>Politické a válečné konflikty</a:t>
            </a:r>
            <a:r>
              <a:rPr lang="cs-CZ" altLang="cs-CZ" sz="1800" dirty="0"/>
              <a:t>  –   mocenské a náboženské boje (markraběcí, války uherské, husitské, třicetiletá)   </a:t>
            </a:r>
          </a:p>
          <a:p>
            <a:pPr eaLnBrk="1" hangingPunct="1">
              <a:lnSpc>
                <a:spcPct val="90000"/>
              </a:lnSpc>
            </a:pPr>
            <a:r>
              <a:rPr lang="cs-CZ" altLang="cs-CZ" sz="1800" b="1" dirty="0"/>
              <a:t>Náboženská hnutí</a:t>
            </a:r>
            <a:r>
              <a:rPr lang="cs-CZ" altLang="cs-CZ" sz="1800" dirty="0"/>
              <a:t>  –  husitství (kališnictví), protestantismus, jednota bratrská</a:t>
            </a:r>
          </a:p>
          <a:p>
            <a:pPr eaLnBrk="1" hangingPunct="1">
              <a:lnSpc>
                <a:spcPct val="90000"/>
              </a:lnSpc>
            </a:pPr>
            <a:endParaRPr lang="cs-CZ" altLang="cs-CZ" sz="1800" dirty="0"/>
          </a:p>
          <a:p>
            <a:pPr eaLnBrk="1" hangingPunct="1">
              <a:lnSpc>
                <a:spcPct val="90000"/>
              </a:lnSpc>
            </a:pPr>
            <a:endParaRPr lang="cs-CZ" altLang="cs-CZ" sz="1800" dirty="0"/>
          </a:p>
          <a:p>
            <a:pPr eaLnBrk="1" hangingPunct="1">
              <a:lnSpc>
                <a:spcPct val="90000"/>
              </a:lnSpc>
            </a:pPr>
            <a:endParaRPr lang="cs-CZ" altLang="cs-CZ" sz="1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DBEB87D8-B1AC-4E64-8119-EF62BD6CA637}"/>
              </a:ext>
            </a:extLst>
          </p:cNvPr>
          <p:cNvSpPr>
            <a:spLocks noGrp="1"/>
          </p:cNvSpPr>
          <p:nvPr>
            <p:ph idx="1"/>
          </p:nvPr>
        </p:nvSpPr>
        <p:spPr>
          <a:xfrm>
            <a:off x="704850" y="1146176"/>
            <a:ext cx="11487150" cy="5635625"/>
          </a:xfrm>
        </p:spPr>
        <p:txBody>
          <a:bodyPr>
            <a:normAutofit lnSpcReduction="10000"/>
          </a:bodyPr>
          <a:lstStyle/>
          <a:p>
            <a:pPr>
              <a:defRPr/>
            </a:pPr>
            <a:r>
              <a:rPr lang="cs-CZ" sz="1600" b="1" dirty="0"/>
              <a:t>Vesnice</a:t>
            </a:r>
            <a:r>
              <a:rPr lang="cs-CZ" sz="1600" dirty="0"/>
              <a:t>  –  základ středověké ekonomiky:  produkce potravin a surovin </a:t>
            </a:r>
          </a:p>
          <a:p>
            <a:pPr marL="0" indent="0">
              <a:buNone/>
              <a:defRPr/>
            </a:pPr>
            <a:r>
              <a:rPr lang="cs-CZ" sz="1600" dirty="0"/>
              <a:t>                     –  komunity spjaté s konkrétním územím:  rytmus života rolníků určoval sled polních prací </a:t>
            </a:r>
          </a:p>
          <a:p>
            <a:pPr marL="0" indent="0">
              <a:buNone/>
              <a:defRPr/>
            </a:pPr>
            <a:r>
              <a:rPr lang="cs-CZ" sz="1600" dirty="0"/>
              <a:t>                     –  denní režim:  určovaly „zvony“  (události a o svátky)</a:t>
            </a:r>
          </a:p>
          <a:p>
            <a:pPr>
              <a:defRPr/>
            </a:pPr>
            <a:endParaRPr lang="cs-CZ" sz="1600" dirty="0"/>
          </a:p>
          <a:p>
            <a:pPr>
              <a:defRPr/>
            </a:pPr>
            <a:r>
              <a:rPr lang="cs-CZ" sz="1600" b="1" dirty="0"/>
              <a:t>Město</a:t>
            </a:r>
            <a:r>
              <a:rPr lang="cs-CZ" sz="1600" dirty="0"/>
              <a:t>  –  anonymní prostředí, nová společenská a ekonomická pravidla (svoboda):  městská identita</a:t>
            </a:r>
          </a:p>
          <a:p>
            <a:pPr marL="0" indent="0">
              <a:buNone/>
              <a:defRPr/>
            </a:pPr>
            <a:r>
              <a:rPr lang="cs-CZ" sz="1600" dirty="0"/>
              <a:t>                  –   řemeslná výroba (cechy) a obchod (směna)</a:t>
            </a:r>
          </a:p>
          <a:p>
            <a:pPr marL="0" indent="0">
              <a:buNone/>
              <a:defRPr/>
            </a:pPr>
            <a:r>
              <a:rPr lang="cs-CZ" sz="1600" dirty="0"/>
              <a:t>                  –   různé etnické minority (cizinci, židé)</a:t>
            </a:r>
          </a:p>
          <a:p>
            <a:pPr marL="0" indent="0">
              <a:buNone/>
              <a:defRPr/>
            </a:pPr>
            <a:r>
              <a:rPr lang="cs-CZ" sz="1600" dirty="0"/>
              <a:t>                  –   vzdělání dostupné laikům (městské školy, univerzity) </a:t>
            </a:r>
          </a:p>
          <a:p>
            <a:pPr>
              <a:defRPr/>
            </a:pPr>
            <a:endParaRPr lang="cs-CZ" sz="1600" dirty="0"/>
          </a:p>
          <a:p>
            <a:pPr>
              <a:defRPr/>
            </a:pPr>
            <a:r>
              <a:rPr lang="cs-CZ" sz="1600" b="1" dirty="0"/>
              <a:t>Hrady</a:t>
            </a:r>
            <a:r>
              <a:rPr lang="cs-CZ" sz="1600" dirty="0"/>
              <a:t>  –  elitní prostředí urozené aristokracie </a:t>
            </a:r>
          </a:p>
          <a:p>
            <a:pPr marL="0" indent="0">
              <a:buNone/>
              <a:defRPr/>
            </a:pPr>
            <a:r>
              <a:rPr lang="cs-CZ" sz="1600" dirty="0"/>
              <a:t>                  –  vojenské a reprezentační funkce</a:t>
            </a:r>
          </a:p>
          <a:p>
            <a:pPr marL="0" indent="0">
              <a:buNone/>
              <a:defRPr/>
            </a:pPr>
            <a:r>
              <a:rPr lang="cs-CZ" sz="1600" dirty="0"/>
              <a:t>                  –  rytířská a dvorská kultura:  trávení „volného času“:  turnaje, hostiny, lov</a:t>
            </a:r>
          </a:p>
          <a:p>
            <a:pPr>
              <a:defRPr/>
            </a:pPr>
            <a:endParaRPr lang="cs-CZ" sz="1600" dirty="0"/>
          </a:p>
          <a:p>
            <a:pPr>
              <a:defRPr/>
            </a:pPr>
            <a:r>
              <a:rPr lang="cs-CZ" sz="1600" b="1" dirty="0"/>
              <a:t>Církev  </a:t>
            </a:r>
            <a:r>
              <a:rPr lang="cs-CZ" sz="1600" dirty="0"/>
              <a:t>–  služba Bohu</a:t>
            </a:r>
          </a:p>
          <a:p>
            <a:pPr marL="0" indent="0">
              <a:buNone/>
              <a:defRPr/>
            </a:pPr>
            <a:r>
              <a:rPr lang="cs-CZ" sz="1600" b="1" dirty="0"/>
              <a:t>                   </a:t>
            </a:r>
            <a:r>
              <a:rPr lang="cs-CZ" sz="1600" dirty="0"/>
              <a:t>–  kláštery: kontemplace, vzdělání (skriptoria) </a:t>
            </a:r>
          </a:p>
          <a:p>
            <a:pPr marL="0" indent="0">
              <a:buNone/>
              <a:defRPr/>
            </a:pPr>
            <a:r>
              <a:rPr lang="cs-CZ" sz="1600" dirty="0"/>
              <a:t>                   –  biskupství, arcibiskupství:  intelektuální prostředí</a:t>
            </a:r>
          </a:p>
          <a:p>
            <a:pPr marL="0" indent="0">
              <a:buNone/>
              <a:defRPr/>
            </a:pPr>
            <a:r>
              <a:rPr lang="cs-CZ" sz="1600" dirty="0"/>
              <a:t>                   –  kostely:  liturgie (bohoslužby)</a:t>
            </a:r>
          </a:p>
          <a:p>
            <a:pPr marL="0" indent="0">
              <a:buNone/>
              <a:defRPr/>
            </a:pPr>
            <a:endParaRPr lang="cs-CZ" sz="1600" dirty="0"/>
          </a:p>
          <a:p>
            <a:pPr marL="0" indent="0">
              <a:buNone/>
              <a:defRPr/>
            </a:pPr>
            <a:endParaRPr lang="cs-CZ" sz="1600" dirty="0"/>
          </a:p>
          <a:p>
            <a:pPr marL="0" indent="0">
              <a:buNone/>
              <a:defRPr/>
            </a:pPr>
            <a:endParaRPr lang="cs-CZ" sz="1600" dirty="0"/>
          </a:p>
        </p:txBody>
      </p:sp>
      <p:sp>
        <p:nvSpPr>
          <p:cNvPr id="16387" name="Nadpis 1">
            <a:extLst>
              <a:ext uri="{FF2B5EF4-FFF2-40B4-BE49-F238E27FC236}">
                <a16:creationId xmlns:a16="http://schemas.microsoft.com/office/drawing/2014/main" id="{276697B0-3406-48E9-8738-B12ACD8EBB60}"/>
              </a:ext>
            </a:extLst>
          </p:cNvPr>
          <p:cNvSpPr>
            <a:spLocks noGrp="1" noChangeArrowheads="1"/>
          </p:cNvSpPr>
          <p:nvPr>
            <p:ph type="title"/>
          </p:nvPr>
        </p:nvSpPr>
        <p:spPr>
          <a:xfrm>
            <a:off x="1981200" y="152401"/>
            <a:ext cx="7886700" cy="993775"/>
          </a:xfrm>
        </p:spPr>
        <p:txBody>
          <a:bodyPr/>
          <a:lstStyle/>
          <a:p>
            <a:r>
              <a:rPr lang="cs-CZ" altLang="cs-CZ" sz="2400" b="1" dirty="0">
                <a:solidFill>
                  <a:srgbClr val="FF0000"/>
                </a:solidFill>
              </a:rPr>
              <a:t>                                         Sociální prostředí</a:t>
            </a:r>
            <a:br>
              <a:rPr lang="cs-CZ" altLang="cs-CZ" sz="2400" b="1" dirty="0">
                <a:solidFill>
                  <a:srgbClr val="FF0000"/>
                </a:solidFill>
              </a:rPr>
            </a:br>
            <a:r>
              <a:rPr lang="cs-CZ" altLang="cs-CZ" sz="2400" b="1" dirty="0">
                <a:solidFill>
                  <a:srgbClr val="FF0000"/>
                </a:solidFill>
              </a:rPr>
              <a:t>                                            (13. – 15. stol.)</a:t>
            </a:r>
            <a:endParaRPr lang="cs-CZ" altLang="cs-CZ" sz="2400"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a:extLst>
              <a:ext uri="{FF2B5EF4-FFF2-40B4-BE49-F238E27FC236}">
                <a16:creationId xmlns:a16="http://schemas.microsoft.com/office/drawing/2014/main" id="{D60DB3B1-CA77-49E3-8D48-83BAED3C5440}"/>
              </a:ext>
            </a:extLst>
          </p:cNvPr>
          <p:cNvSpPr>
            <a:spLocks noGrp="1"/>
          </p:cNvSpPr>
          <p:nvPr>
            <p:ph type="title"/>
          </p:nvPr>
        </p:nvSpPr>
        <p:spPr>
          <a:xfrm>
            <a:off x="2057400" y="14289"/>
            <a:ext cx="7886700" cy="993775"/>
          </a:xfrm>
        </p:spPr>
        <p:txBody>
          <a:bodyPr/>
          <a:lstStyle/>
          <a:p>
            <a:r>
              <a:rPr lang="cs-CZ" altLang="cs-CZ" sz="2400" b="1" dirty="0">
                <a:solidFill>
                  <a:srgbClr val="FF0000"/>
                </a:solidFill>
              </a:rPr>
              <a:t>                          Vrcholný a pozdní středověk  (13. – 15. stol.)</a:t>
            </a:r>
            <a:endParaRPr lang="cs-CZ" altLang="cs-CZ" sz="2400" dirty="0">
              <a:solidFill>
                <a:srgbClr val="FF0000"/>
              </a:solidFill>
            </a:endParaRPr>
          </a:p>
        </p:txBody>
      </p:sp>
      <p:sp>
        <p:nvSpPr>
          <p:cNvPr id="3" name="Zástupný symbol pro obsah 2">
            <a:extLst>
              <a:ext uri="{FF2B5EF4-FFF2-40B4-BE49-F238E27FC236}">
                <a16:creationId xmlns:a16="http://schemas.microsoft.com/office/drawing/2014/main" id="{AF386CEA-A0A6-48EA-81B1-8203D0DA14C1}"/>
              </a:ext>
            </a:extLst>
          </p:cNvPr>
          <p:cNvSpPr>
            <a:spLocks noGrp="1"/>
          </p:cNvSpPr>
          <p:nvPr>
            <p:ph idx="1"/>
          </p:nvPr>
        </p:nvSpPr>
        <p:spPr>
          <a:xfrm>
            <a:off x="581025" y="1008064"/>
            <a:ext cx="11610975" cy="5849937"/>
          </a:xfrm>
        </p:spPr>
        <p:txBody>
          <a:bodyPr>
            <a:normAutofit fontScale="70000" lnSpcReduction="20000"/>
          </a:bodyPr>
          <a:lstStyle/>
          <a:p>
            <a:pPr>
              <a:defRPr/>
            </a:pPr>
            <a:r>
              <a:rPr lang="cs-CZ" sz="2100" b="1" dirty="0"/>
              <a:t>Hierarchie sociální  </a:t>
            </a:r>
            <a:r>
              <a:rPr lang="cs-CZ" sz="2100" dirty="0"/>
              <a:t>– životní styl (oblékání, stravování volný čas) závisely na společenském postavení </a:t>
            </a:r>
          </a:p>
          <a:p>
            <a:pPr marL="0" indent="0">
              <a:buNone/>
              <a:defRPr/>
            </a:pPr>
            <a:r>
              <a:rPr lang="cs-CZ" sz="2100" dirty="0"/>
              <a:t>                                         –  porušení pravidel se pokládalo za hřích</a:t>
            </a:r>
          </a:p>
          <a:p>
            <a:pPr>
              <a:defRPr/>
            </a:pPr>
            <a:endParaRPr lang="cs-CZ" sz="2100" dirty="0"/>
          </a:p>
          <a:p>
            <a:pPr marL="0" indent="0">
              <a:buNone/>
              <a:defRPr/>
            </a:pPr>
            <a:r>
              <a:rPr lang="cs-CZ" sz="2100" dirty="0"/>
              <a:t>                                       –   </a:t>
            </a:r>
            <a:r>
              <a:rPr lang="pl-PL" sz="2100" b="1" dirty="0"/>
              <a:t>Adalberon z Laonu (1030):  </a:t>
            </a:r>
            <a:r>
              <a:rPr lang="cs-CZ" sz="2100" b="1" dirty="0"/>
              <a:t>Učení o trojím lidu:   </a:t>
            </a:r>
            <a:r>
              <a:rPr lang="cs-CZ" sz="2100" dirty="0"/>
              <a:t>a)  </a:t>
            </a:r>
            <a:r>
              <a:rPr lang="pt-BR" sz="2100" dirty="0"/>
              <a:t>oratores</a:t>
            </a:r>
            <a:r>
              <a:rPr lang="pt-BR" sz="2100" i="1" dirty="0"/>
              <a:t> </a:t>
            </a:r>
            <a:r>
              <a:rPr lang="pt-BR" sz="2100" dirty="0"/>
              <a:t>(ti, kdo se modl</a:t>
            </a:r>
            <a:r>
              <a:rPr lang="cs-CZ" sz="2100" dirty="0"/>
              <a:t>í):  duchovenstvo (střídmost, postní jídla)</a:t>
            </a:r>
          </a:p>
          <a:p>
            <a:pPr marL="0" indent="0">
              <a:buNone/>
              <a:defRPr/>
            </a:pPr>
            <a:r>
              <a:rPr lang="cs-CZ" sz="2100" dirty="0"/>
              <a:t>                                                                                                                                     b)  </a:t>
            </a:r>
            <a:r>
              <a:rPr lang="pt-BR" sz="2100" dirty="0"/>
              <a:t>bellatores</a:t>
            </a:r>
            <a:r>
              <a:rPr lang="pt-BR" sz="2100" i="1" dirty="0"/>
              <a:t> </a:t>
            </a:r>
            <a:r>
              <a:rPr lang="pt-BR" sz="2100" dirty="0"/>
              <a:t>(ti, kdo bojuj</a:t>
            </a:r>
            <a:r>
              <a:rPr lang="cs-CZ" sz="2100" dirty="0"/>
              <a:t>í</a:t>
            </a:r>
            <a:r>
              <a:rPr lang="pt-BR" sz="2100" dirty="0"/>
              <a:t>)</a:t>
            </a:r>
            <a:r>
              <a:rPr lang="cs-CZ" sz="2100" dirty="0"/>
              <a:t>:  šlechtici, bojovníci (bohatá masitá strava)</a:t>
            </a:r>
          </a:p>
          <a:p>
            <a:pPr marL="0" indent="0">
              <a:buNone/>
              <a:defRPr/>
            </a:pPr>
            <a:r>
              <a:rPr lang="cs-CZ" sz="2100" dirty="0"/>
              <a:t>                                                                                                                                     c)  </a:t>
            </a:r>
            <a:r>
              <a:rPr lang="pt-BR" sz="2100" dirty="0"/>
              <a:t>laboratores</a:t>
            </a:r>
            <a:r>
              <a:rPr lang="pt-BR" sz="2100" i="1" dirty="0"/>
              <a:t> </a:t>
            </a:r>
            <a:r>
              <a:rPr lang="pt-BR" sz="2100" dirty="0"/>
              <a:t>(ti, kdo pracuj</a:t>
            </a:r>
            <a:r>
              <a:rPr lang="cs-CZ" sz="2100" dirty="0"/>
              <a:t>í</a:t>
            </a:r>
            <a:r>
              <a:rPr lang="pt-BR" sz="2100" dirty="0"/>
              <a:t>)</a:t>
            </a:r>
            <a:r>
              <a:rPr lang="cs-CZ" sz="2100" dirty="0"/>
              <a:t>:  poddaní, rolníci (chudá strava, luštěniny)</a:t>
            </a:r>
          </a:p>
          <a:p>
            <a:pPr marL="0" indent="0">
              <a:buNone/>
              <a:defRPr/>
            </a:pPr>
            <a:endParaRPr lang="cs-CZ" sz="2100" b="1" dirty="0"/>
          </a:p>
          <a:p>
            <a:pPr marL="0" indent="0">
              <a:buNone/>
              <a:defRPr/>
            </a:pPr>
            <a:endParaRPr lang="cs-CZ" sz="2100" b="1" dirty="0"/>
          </a:p>
          <a:p>
            <a:pPr>
              <a:defRPr/>
            </a:pPr>
            <a:r>
              <a:rPr lang="cs-CZ" sz="2100" b="1" dirty="0"/>
              <a:t>Struktura  společnosti  </a:t>
            </a:r>
            <a:r>
              <a:rPr lang="cs-CZ" sz="2100" dirty="0"/>
              <a:t> –  1.  </a:t>
            </a:r>
            <a:r>
              <a:rPr lang="cs-CZ" sz="2100" b="1" dirty="0"/>
              <a:t>horní vrstvy</a:t>
            </a:r>
            <a:r>
              <a:rPr lang="cs-CZ" sz="2100" dirty="0"/>
              <a:t>:  elita  –  panovník, církev, vyšší šlechta </a:t>
            </a:r>
          </a:p>
          <a:p>
            <a:pPr marL="0" indent="0">
              <a:buNone/>
              <a:defRPr/>
            </a:pPr>
            <a:r>
              <a:rPr lang="cs-CZ" sz="2100" dirty="0"/>
              <a:t>                                                    2.  </a:t>
            </a:r>
            <a:r>
              <a:rPr lang="cs-CZ" sz="2100" b="1" dirty="0"/>
              <a:t>střední vrstvy</a:t>
            </a:r>
            <a:r>
              <a:rPr lang="cs-CZ" sz="2100" dirty="0"/>
              <a:t>:  nižší šlechta, měšťané, bohatí kupci</a:t>
            </a:r>
          </a:p>
          <a:p>
            <a:pPr marL="0" indent="0">
              <a:buNone/>
              <a:defRPr/>
            </a:pPr>
            <a:r>
              <a:rPr lang="cs-CZ" sz="2100" dirty="0"/>
              <a:t>                                                    3.  </a:t>
            </a:r>
            <a:r>
              <a:rPr lang="cs-CZ" sz="2100" b="1" dirty="0"/>
              <a:t>nižší vrstvy</a:t>
            </a:r>
            <a:r>
              <a:rPr lang="cs-CZ" sz="2100" dirty="0"/>
              <a:t>:  sedláci, poddaní a chudina</a:t>
            </a:r>
          </a:p>
          <a:p>
            <a:pPr marL="0" indent="0">
              <a:buNone/>
              <a:defRPr/>
            </a:pPr>
            <a:endParaRPr lang="cs-CZ" sz="2100" dirty="0"/>
          </a:p>
          <a:p>
            <a:pPr>
              <a:defRPr/>
            </a:pPr>
            <a:r>
              <a:rPr lang="cs-CZ" sz="2100" dirty="0"/>
              <a:t> </a:t>
            </a:r>
            <a:r>
              <a:rPr lang="cs-CZ" sz="2100" b="1" dirty="0"/>
              <a:t>Hierarchizace</a:t>
            </a:r>
            <a:r>
              <a:rPr lang="cs-CZ" sz="2100" dirty="0"/>
              <a:t>  –  na základě urozenosti a rodové starobylosti:</a:t>
            </a:r>
          </a:p>
          <a:p>
            <a:pPr marL="0" indent="0">
              <a:buNone/>
              <a:defRPr/>
            </a:pPr>
            <a:r>
              <a:rPr lang="cs-CZ" sz="2100" dirty="0"/>
              <a:t>                                 –  </a:t>
            </a:r>
            <a:r>
              <a:rPr lang="cs-CZ" sz="2100" b="1" dirty="0"/>
              <a:t>rod</a:t>
            </a:r>
            <a:r>
              <a:rPr lang="cs-CZ" sz="2100" dirty="0"/>
              <a:t> (</a:t>
            </a:r>
            <a:r>
              <a:rPr lang="cs-CZ" sz="2100" dirty="0" err="1"/>
              <a:t>genere</a:t>
            </a:r>
            <a:r>
              <a:rPr lang="cs-CZ" sz="2100" dirty="0"/>
              <a:t>, </a:t>
            </a:r>
            <a:r>
              <a:rPr lang="cs-CZ" sz="2100" dirty="0" err="1"/>
              <a:t>nobilis</a:t>
            </a:r>
            <a:r>
              <a:rPr lang="cs-CZ" sz="2100" dirty="0"/>
              <a:t>): pokrevně spříznění jedinci s výjimečným spol. statusem </a:t>
            </a:r>
          </a:p>
          <a:p>
            <a:pPr marL="0" indent="0">
              <a:buNone/>
              <a:defRPr/>
            </a:pPr>
            <a:r>
              <a:rPr lang="cs-CZ" sz="2100" dirty="0"/>
              <a:t>                                 –  </a:t>
            </a:r>
            <a:r>
              <a:rPr lang="cs-CZ" sz="2100" b="1" dirty="0"/>
              <a:t>šlechta</a:t>
            </a:r>
            <a:r>
              <a:rPr lang="cs-CZ" sz="2100" dirty="0"/>
              <a:t>: privilegovaná vrstva pozemkových vlastníků (majetek: půda a lidé)</a:t>
            </a:r>
          </a:p>
          <a:p>
            <a:pPr marL="0" indent="0">
              <a:buNone/>
              <a:defRPr/>
            </a:pPr>
            <a:r>
              <a:rPr lang="cs-CZ" altLang="cs-CZ" sz="2100" b="1" dirty="0"/>
              <a:t>                                                   titul:  </a:t>
            </a:r>
            <a:r>
              <a:rPr lang="cs-CZ" altLang="cs-CZ" sz="2100" dirty="0"/>
              <a:t>právo nosit erb, pečetit červeným voskem, účast na správě státu</a:t>
            </a:r>
          </a:p>
          <a:p>
            <a:pPr marL="0" indent="0">
              <a:buNone/>
              <a:defRPr/>
            </a:pPr>
            <a:r>
              <a:rPr lang="cs-CZ" sz="2100" b="1" dirty="0"/>
              <a:t>                                                   l</a:t>
            </a:r>
            <a:r>
              <a:rPr lang="sk-SK" sz="2100" b="1" dirty="0" err="1"/>
              <a:t>enní</a:t>
            </a:r>
            <a:r>
              <a:rPr lang="sk-SK" sz="2100" b="1" dirty="0"/>
              <a:t> systém:  </a:t>
            </a:r>
            <a:r>
              <a:rPr lang="sk-SK" sz="2100" dirty="0"/>
              <a:t>1158: </a:t>
            </a:r>
            <a:r>
              <a:rPr lang="cs-CZ" sz="2100" b="1" dirty="0" err="1"/>
              <a:t>Libri</a:t>
            </a:r>
            <a:r>
              <a:rPr lang="cs-CZ" sz="2100" b="1" dirty="0"/>
              <a:t> </a:t>
            </a:r>
            <a:r>
              <a:rPr lang="cs-CZ" sz="2100" b="1" dirty="0" err="1"/>
              <a:t>feudorum</a:t>
            </a:r>
            <a:r>
              <a:rPr lang="cs-CZ" sz="2100" b="1" dirty="0"/>
              <a:t> </a:t>
            </a:r>
            <a:r>
              <a:rPr lang="cs-CZ" sz="2100" dirty="0"/>
              <a:t>(právní příručka);  </a:t>
            </a:r>
            <a:r>
              <a:rPr lang="sk-SK" sz="2100" dirty="0"/>
              <a:t>feudum - </a:t>
            </a:r>
            <a:r>
              <a:rPr lang="sk-SK" sz="2100" dirty="0" err="1"/>
              <a:t>dědičná</a:t>
            </a:r>
            <a:r>
              <a:rPr lang="sk-SK" sz="2100" dirty="0"/>
              <a:t> držba; </a:t>
            </a:r>
            <a:r>
              <a:rPr lang="sk-SK" sz="2100" dirty="0" err="1"/>
              <a:t>beneficium</a:t>
            </a:r>
            <a:r>
              <a:rPr lang="sk-SK" sz="2100" dirty="0"/>
              <a:t> - </a:t>
            </a:r>
            <a:r>
              <a:rPr lang="sk-SK" sz="2100" dirty="0" err="1"/>
              <a:t>podmíněná</a:t>
            </a:r>
            <a:r>
              <a:rPr lang="sk-SK" sz="2100" dirty="0"/>
              <a:t> držba   </a:t>
            </a:r>
          </a:p>
          <a:p>
            <a:pPr marL="0" indent="0">
              <a:buNone/>
              <a:defRPr/>
            </a:pPr>
            <a:r>
              <a:rPr lang="sk-SK" sz="2100" dirty="0"/>
              <a:t>                                                    </a:t>
            </a:r>
            <a:r>
              <a:rPr lang="cs-CZ" sz="2100" b="1" dirty="0"/>
              <a:t>nobilitace: </a:t>
            </a:r>
            <a:r>
              <a:rPr lang="cs-CZ" sz="2100" dirty="0"/>
              <a:t> povýšení (služba a rytířské chování)</a:t>
            </a:r>
          </a:p>
          <a:p>
            <a:pPr marL="0" indent="0">
              <a:buNone/>
              <a:defRPr/>
            </a:pPr>
            <a:r>
              <a:rPr lang="cs-CZ" sz="2100" dirty="0"/>
              <a:t>                                                                         </a:t>
            </a:r>
            <a:r>
              <a:rPr lang="sk-SK" sz="2100" dirty="0"/>
              <a:t>udelení  titulu, erbu a predikátu (</a:t>
            </a:r>
            <a:r>
              <a:rPr lang="sk-SK" sz="2100" dirty="0" err="1"/>
              <a:t>přídomek</a:t>
            </a:r>
            <a:r>
              <a:rPr lang="sk-SK" sz="2100" dirty="0"/>
              <a:t>)  </a:t>
            </a:r>
          </a:p>
          <a:p>
            <a:pPr>
              <a:defRPr/>
            </a:pPr>
            <a:endParaRPr lang="cs-CZ" sz="1800" dirty="0"/>
          </a:p>
          <a:p>
            <a:pPr>
              <a:defRPr/>
            </a:pPr>
            <a:endParaRPr lang="cs-CZ" sz="1650" b="1" dirty="0"/>
          </a:p>
          <a:p>
            <a:pPr marL="0" indent="0">
              <a:buNone/>
              <a:defRPr/>
            </a:pPr>
            <a:endParaRPr lang="cs-CZ" sz="1650" b="1" dirty="0"/>
          </a:p>
          <a:p>
            <a:pPr marL="0" indent="0">
              <a:buNone/>
              <a:defRPr/>
            </a:pPr>
            <a:endParaRPr lang="cs-CZ" sz="1500" dirty="0"/>
          </a:p>
          <a:p>
            <a:pPr marL="0" indent="0">
              <a:buNone/>
              <a:defRPr/>
            </a:pPr>
            <a:endParaRPr lang="cs-CZ" sz="1500" dirty="0"/>
          </a:p>
          <a:p>
            <a:pPr marL="0" indent="0">
              <a:buNone/>
              <a:defRPr/>
            </a:pPr>
            <a:endParaRPr lang="cs-CZ"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423420A-586C-5214-ECC6-8979BB5BBBCC}"/>
              </a:ext>
            </a:extLst>
          </p:cNvPr>
          <p:cNvPicPr>
            <a:picLocks noChangeAspect="1"/>
          </p:cNvPicPr>
          <p:nvPr/>
        </p:nvPicPr>
        <p:blipFill rotWithShape="1">
          <a:blip r:embed="rId2"/>
          <a:srcRect l="11915" t="35852" r="29646" b="18074"/>
          <a:stretch/>
        </p:blipFill>
        <p:spPr>
          <a:xfrm>
            <a:off x="261568" y="914400"/>
            <a:ext cx="11798551" cy="5232400"/>
          </a:xfrm>
          <a:prstGeom prst="rect">
            <a:avLst/>
          </a:prstGeom>
        </p:spPr>
      </p:pic>
    </p:spTree>
    <p:extLst>
      <p:ext uri="{BB962C8B-B14F-4D97-AF65-F5344CB8AC3E}">
        <p14:creationId xmlns:p14="http://schemas.microsoft.com/office/powerpoint/2010/main" val="2474748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7E77716A-71CC-70BE-60ED-4F58CD2F1543}"/>
              </a:ext>
            </a:extLst>
          </p:cNvPr>
          <p:cNvSpPr>
            <a:spLocks noGrp="1" noChangeArrowheads="1"/>
          </p:cNvSpPr>
          <p:nvPr>
            <p:ph type="title" idx="4294967295"/>
          </p:nvPr>
        </p:nvSpPr>
        <p:spPr>
          <a:xfrm>
            <a:off x="1905000" y="381000"/>
            <a:ext cx="8458200" cy="1143000"/>
          </a:xfrm>
        </p:spPr>
        <p:txBody>
          <a:bodyPr>
            <a:normAutofit/>
          </a:bodyPr>
          <a:lstStyle/>
          <a:p>
            <a:pPr eaLnBrk="1" hangingPunct="1"/>
            <a:r>
              <a:rPr lang="cs-CZ" altLang="cs-CZ" sz="3200" b="1" dirty="0">
                <a:solidFill>
                  <a:srgbClr val="FF0000"/>
                </a:solidFill>
              </a:rPr>
              <a:t>                  Základní problémové okruhy </a:t>
            </a:r>
            <a:br>
              <a:rPr lang="cs-CZ" altLang="cs-CZ" sz="3200" b="1" dirty="0">
                <a:solidFill>
                  <a:srgbClr val="FF0000"/>
                </a:solidFill>
              </a:rPr>
            </a:br>
            <a:r>
              <a:rPr lang="cs-CZ" altLang="cs-CZ" sz="2200" b="1" dirty="0">
                <a:solidFill>
                  <a:srgbClr val="FF0000"/>
                </a:solidFill>
              </a:rPr>
              <a:t>                                                    </a:t>
            </a:r>
            <a:br>
              <a:rPr lang="cs-CZ" altLang="cs-CZ" sz="2200" b="1" dirty="0">
                <a:solidFill>
                  <a:srgbClr val="FF0000"/>
                </a:solidFill>
              </a:rPr>
            </a:br>
            <a:endParaRPr lang="cs-CZ" altLang="cs-CZ" sz="2200" b="1" dirty="0">
              <a:solidFill>
                <a:srgbClr val="FF0000"/>
              </a:solidFill>
            </a:endParaRPr>
          </a:p>
        </p:txBody>
      </p:sp>
      <p:sp>
        <p:nvSpPr>
          <p:cNvPr id="32771" name="Rectangle 3">
            <a:extLst>
              <a:ext uri="{FF2B5EF4-FFF2-40B4-BE49-F238E27FC236}">
                <a16:creationId xmlns:a16="http://schemas.microsoft.com/office/drawing/2014/main" id="{265249C8-BB80-5513-FCBC-066D224FBDC6}"/>
              </a:ext>
            </a:extLst>
          </p:cNvPr>
          <p:cNvSpPr>
            <a:spLocks noGrp="1" noChangeArrowheads="1"/>
          </p:cNvSpPr>
          <p:nvPr>
            <p:ph type="body" idx="4294967295"/>
          </p:nvPr>
        </p:nvSpPr>
        <p:spPr>
          <a:xfrm>
            <a:off x="685800" y="1590675"/>
            <a:ext cx="11744325" cy="5267325"/>
          </a:xfrm>
        </p:spPr>
        <p:txBody>
          <a:bodyPr>
            <a:normAutofit/>
          </a:bodyPr>
          <a:lstStyle/>
          <a:p>
            <a:pPr eaLnBrk="1" hangingPunct="1"/>
            <a:r>
              <a:rPr lang="cs-CZ" altLang="cs-CZ" sz="2000" dirty="0"/>
              <a:t>1)     </a:t>
            </a:r>
            <a:r>
              <a:rPr lang="cs-CZ" altLang="cs-CZ" sz="2000" b="1" dirty="0"/>
              <a:t>Přírodní poměry  </a:t>
            </a:r>
            <a:r>
              <a:rPr lang="cs-CZ" altLang="cs-CZ" sz="2000" dirty="0"/>
              <a:t>–  klimatické poměry a zdroje surovin</a:t>
            </a:r>
          </a:p>
          <a:p>
            <a:pPr eaLnBrk="1" hangingPunct="1"/>
            <a:r>
              <a:rPr lang="cs-CZ" altLang="cs-CZ" sz="2000" dirty="0"/>
              <a:t>2)     </a:t>
            </a:r>
            <a:r>
              <a:rPr lang="cs-CZ" altLang="cs-CZ" sz="2000" b="1" dirty="0"/>
              <a:t>Osídlení</a:t>
            </a:r>
            <a:r>
              <a:rPr lang="cs-CZ" altLang="cs-CZ" sz="2000" dirty="0"/>
              <a:t>  –  </a:t>
            </a:r>
            <a:r>
              <a:rPr lang="pl-PL" altLang="cs-CZ" sz="2000" dirty="0"/>
              <a:t>transformace krajiny, pronikání do horských oblastí (valašská kolonizace) </a:t>
            </a:r>
          </a:p>
          <a:p>
            <a:pPr eaLnBrk="1" hangingPunct="1"/>
            <a:r>
              <a:rPr lang="cs-CZ" altLang="cs-CZ" sz="2000" dirty="0"/>
              <a:t>3)     </a:t>
            </a:r>
            <a:r>
              <a:rPr lang="cs-CZ" altLang="cs-CZ" sz="2000" b="1" dirty="0"/>
              <a:t>Vesnice</a:t>
            </a:r>
            <a:r>
              <a:rPr lang="cs-CZ" altLang="cs-CZ" sz="2000" dirty="0"/>
              <a:t>  –  transformace sídelních a hospodářských struktur </a:t>
            </a:r>
          </a:p>
          <a:p>
            <a:pPr eaLnBrk="1" hangingPunct="1"/>
            <a:r>
              <a:rPr lang="cs-CZ" altLang="cs-CZ" sz="2000" dirty="0"/>
              <a:t>4)     </a:t>
            </a:r>
            <a:r>
              <a:rPr lang="cs-CZ" altLang="cs-CZ" sz="2000" b="1" dirty="0"/>
              <a:t>Fortifikace</a:t>
            </a:r>
            <a:r>
              <a:rPr lang="cs-CZ" altLang="cs-CZ" sz="2000" dirty="0"/>
              <a:t>  –  nové typy pevnostní architektury </a:t>
            </a:r>
          </a:p>
          <a:p>
            <a:pPr eaLnBrk="1" hangingPunct="1"/>
            <a:r>
              <a:rPr lang="cs-CZ" altLang="cs-CZ" sz="2000" dirty="0"/>
              <a:t>5)     </a:t>
            </a:r>
            <a:r>
              <a:rPr lang="cs-CZ" altLang="cs-CZ" sz="2000" b="1" dirty="0"/>
              <a:t>Města</a:t>
            </a:r>
            <a:r>
              <a:rPr lang="cs-CZ" altLang="cs-CZ" sz="2000" dirty="0"/>
              <a:t>  –  urbanismus, hospodářský význam (výroba a obchod) příměstské vesnice</a:t>
            </a:r>
          </a:p>
          <a:p>
            <a:pPr eaLnBrk="1" hangingPunct="1"/>
            <a:r>
              <a:rPr lang="cs-CZ" altLang="cs-CZ" sz="2000" dirty="0"/>
              <a:t>6)     </a:t>
            </a:r>
            <a:r>
              <a:rPr lang="cs-CZ" altLang="cs-CZ" sz="2000" b="1" dirty="0"/>
              <a:t>Dobývání</a:t>
            </a:r>
            <a:r>
              <a:rPr lang="cs-CZ" altLang="cs-CZ" sz="2000" dirty="0"/>
              <a:t> </a:t>
            </a:r>
            <a:r>
              <a:rPr lang="cs-CZ" altLang="cs-CZ" sz="2000" b="1" dirty="0"/>
              <a:t>a zpracování surovin  </a:t>
            </a:r>
            <a:r>
              <a:rPr lang="cs-CZ" altLang="cs-CZ" sz="2000" dirty="0"/>
              <a:t>–  krize (vyčerpání povrchových zdrojů), nové technologie  </a:t>
            </a:r>
          </a:p>
          <a:p>
            <a:pPr eaLnBrk="1" hangingPunct="1"/>
            <a:r>
              <a:rPr lang="cs-CZ" altLang="cs-CZ" sz="2000" dirty="0"/>
              <a:t>7)     </a:t>
            </a:r>
            <a:r>
              <a:rPr lang="cs-CZ" altLang="cs-CZ" sz="2000" b="1" dirty="0"/>
              <a:t>Komunikace </a:t>
            </a:r>
            <a:r>
              <a:rPr lang="cs-CZ" altLang="cs-CZ" sz="2000" dirty="0"/>
              <a:t> –  rozšiřování sítě cest, hranice, celnice, způsoby dopravy</a:t>
            </a:r>
          </a:p>
          <a:p>
            <a:pPr eaLnBrk="1" hangingPunct="1"/>
            <a:r>
              <a:rPr lang="cs-CZ" altLang="cs-CZ" sz="2000" dirty="0"/>
              <a:t>8)     </a:t>
            </a:r>
            <a:r>
              <a:rPr lang="cs-CZ" altLang="cs-CZ" sz="2000" b="1" dirty="0"/>
              <a:t>Sakrální struktury a duchovní kultury</a:t>
            </a:r>
            <a:r>
              <a:rPr lang="cs-CZ" altLang="cs-CZ" sz="2000" dirty="0"/>
              <a:t>  –  vznik nových konfesí, náboženské krize  </a:t>
            </a:r>
          </a:p>
          <a:p>
            <a:pPr eaLnBrk="1" hangingPunct="1"/>
            <a:r>
              <a:rPr lang="cs-CZ" altLang="cs-CZ" sz="2000" dirty="0"/>
              <a:t>9)     </a:t>
            </a:r>
            <a:r>
              <a:rPr lang="cs-CZ" altLang="cs-CZ" sz="2000" b="1" dirty="0"/>
              <a:t>Sociální transformace</a:t>
            </a:r>
            <a:r>
              <a:rPr lang="cs-CZ" altLang="cs-CZ" sz="2000" dirty="0"/>
              <a:t> –  diverzita sociálních prostředí</a:t>
            </a:r>
          </a:p>
          <a:p>
            <a:pPr eaLnBrk="1" hangingPunct="1"/>
            <a:r>
              <a:rPr lang="cs-CZ" altLang="cs-CZ" sz="2000" dirty="0"/>
              <a:t>10)   </a:t>
            </a:r>
            <a:r>
              <a:rPr lang="cs-CZ" altLang="cs-CZ" sz="2000" b="1" dirty="0"/>
              <a:t>Každodenní život  </a:t>
            </a:r>
            <a:r>
              <a:rPr lang="cs-CZ" altLang="cs-CZ" sz="2000" dirty="0"/>
              <a:t>–  hmotná kultura a životní styl</a:t>
            </a:r>
          </a:p>
          <a:p>
            <a:pPr eaLnBrk="1" hangingPunct="1"/>
            <a:r>
              <a:rPr lang="cs-CZ" altLang="cs-CZ" sz="2000" dirty="0"/>
              <a:t>11)   </a:t>
            </a:r>
            <a:r>
              <a:rPr lang="cs-CZ" altLang="cs-CZ" sz="2000" b="1" dirty="0"/>
              <a:t>Vzdělání </a:t>
            </a:r>
            <a:r>
              <a:rPr lang="cs-CZ" altLang="cs-CZ" sz="2000" dirty="0"/>
              <a:t> –  církevní a městské školy, univerzity</a:t>
            </a:r>
          </a:p>
          <a:p>
            <a:pPr eaLnBrk="1" hangingPunct="1"/>
            <a:r>
              <a:rPr lang="cs-CZ" altLang="cs-CZ" sz="2000" dirty="0"/>
              <a:t>12)   </a:t>
            </a:r>
            <a:r>
              <a:rPr lang="cs-CZ" altLang="cs-CZ" sz="2000" b="1" dirty="0"/>
              <a:t>Konfese</a:t>
            </a:r>
            <a:r>
              <a:rPr lang="cs-CZ" altLang="cs-CZ" sz="2000" dirty="0"/>
              <a:t> (vyznání) – náboženství, hereze (kacířství), protestantismus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D34ADDB-4391-7B2D-E91A-093E7AEF7BFB}"/>
              </a:ext>
            </a:extLst>
          </p:cNvPr>
          <p:cNvSpPr>
            <a:spLocks noGrp="1" noChangeArrowheads="1"/>
          </p:cNvSpPr>
          <p:nvPr>
            <p:ph type="title"/>
          </p:nvPr>
        </p:nvSpPr>
        <p:spPr>
          <a:xfrm>
            <a:off x="1981200" y="0"/>
            <a:ext cx="8229600" cy="1143000"/>
          </a:xfrm>
        </p:spPr>
        <p:txBody>
          <a:bodyPr/>
          <a:lstStyle/>
          <a:p>
            <a:pPr eaLnBrk="1" hangingPunct="1"/>
            <a:r>
              <a:rPr lang="cs-CZ" altLang="cs-CZ" sz="3200" b="1" dirty="0">
                <a:solidFill>
                  <a:srgbClr val="FF0000"/>
                </a:solidFill>
              </a:rPr>
              <a:t>                                    Prameny </a:t>
            </a:r>
          </a:p>
        </p:txBody>
      </p:sp>
      <p:sp>
        <p:nvSpPr>
          <p:cNvPr id="3075" name="Rectangle 3">
            <a:extLst>
              <a:ext uri="{FF2B5EF4-FFF2-40B4-BE49-F238E27FC236}">
                <a16:creationId xmlns:a16="http://schemas.microsoft.com/office/drawing/2014/main" id="{85047220-FC15-751F-A38D-F54B4129287D}"/>
              </a:ext>
            </a:extLst>
          </p:cNvPr>
          <p:cNvSpPr>
            <a:spLocks noGrp="1" noChangeArrowheads="1"/>
          </p:cNvSpPr>
          <p:nvPr>
            <p:ph type="body" idx="1"/>
          </p:nvPr>
        </p:nvSpPr>
        <p:spPr>
          <a:xfrm>
            <a:off x="504825" y="1171574"/>
            <a:ext cx="11687175" cy="5686425"/>
          </a:xfrm>
        </p:spPr>
        <p:txBody>
          <a:bodyPr>
            <a:normAutofit/>
          </a:bodyPr>
          <a:lstStyle/>
          <a:p>
            <a:pPr marL="0" indent="0">
              <a:buNone/>
              <a:defRPr/>
            </a:pPr>
            <a:endParaRPr lang="cs-CZ" altLang="cs-CZ" sz="1800" dirty="0"/>
          </a:p>
          <a:p>
            <a:pPr eaLnBrk="1" hangingPunct="1">
              <a:defRPr/>
            </a:pPr>
            <a:r>
              <a:rPr lang="cs-CZ" altLang="cs-CZ" sz="1800" b="1" dirty="0">
                <a:solidFill>
                  <a:srgbClr val="FF0000"/>
                </a:solidFill>
              </a:rPr>
              <a:t>Archeologie </a:t>
            </a:r>
            <a:r>
              <a:rPr lang="cs-CZ" altLang="cs-CZ" sz="1800" dirty="0"/>
              <a:t> –  pracovní postupy vedoucí k získání vědeckých poznatků z období pozdního středověku a raného</a:t>
            </a:r>
          </a:p>
          <a:p>
            <a:pPr marL="0" indent="0" eaLnBrk="1" hangingPunct="1">
              <a:buNone/>
              <a:defRPr/>
            </a:pPr>
            <a:r>
              <a:rPr lang="cs-CZ" altLang="cs-CZ" sz="1800" dirty="0"/>
              <a:t>                                novověku:    </a:t>
            </a:r>
            <a:r>
              <a:rPr lang="cs-CZ" sz="1800" dirty="0"/>
              <a:t>a)  destruktivní výzkum (exkavační)</a:t>
            </a:r>
          </a:p>
          <a:p>
            <a:pPr marL="0" indent="0">
              <a:buNone/>
              <a:defRPr/>
            </a:pPr>
            <a:r>
              <a:rPr lang="cs-CZ" sz="1800" dirty="0"/>
              <a:t>                                                      b)  nedestruktivní výzkum (neexkavační)</a:t>
            </a:r>
          </a:p>
          <a:p>
            <a:pPr marL="0" indent="0">
              <a:buNone/>
              <a:defRPr/>
            </a:pPr>
            <a:r>
              <a:rPr lang="cs-CZ" sz="1800" dirty="0"/>
              <a:t>                                                      d)  mezioborové poznatky (interdisciplinární:  společenské a přírodní vědy)</a:t>
            </a:r>
          </a:p>
          <a:p>
            <a:pPr marL="0" indent="0">
              <a:buNone/>
              <a:defRPr/>
            </a:pPr>
            <a:r>
              <a:rPr lang="cs-CZ" sz="1800" dirty="0"/>
              <a:t>                                                                                                          </a:t>
            </a:r>
            <a:endParaRPr lang="cs-CZ" altLang="cs-CZ" sz="1800" dirty="0"/>
          </a:p>
          <a:p>
            <a:pPr eaLnBrk="1" hangingPunct="1">
              <a:defRPr/>
            </a:pPr>
            <a:r>
              <a:rPr lang="cs-CZ" sz="1800" b="1" dirty="0">
                <a:solidFill>
                  <a:srgbClr val="FF0000"/>
                </a:solidFill>
              </a:rPr>
              <a:t>Historické  –  </a:t>
            </a:r>
            <a:r>
              <a:rPr lang="cs-CZ" sz="1800" b="1" dirty="0"/>
              <a:t>a)  nepsané:  hmotné  </a:t>
            </a:r>
            <a:r>
              <a:rPr lang="cs-CZ" sz="1800" dirty="0"/>
              <a:t>(</a:t>
            </a:r>
            <a:r>
              <a:rPr lang="cs-CZ" sz="1800" dirty="0" err="1"/>
              <a:t>archeologizované</a:t>
            </a:r>
            <a:r>
              <a:rPr lang="cs-CZ" sz="1800" dirty="0"/>
              <a:t> pozůstatky)</a:t>
            </a:r>
          </a:p>
          <a:p>
            <a:pPr marL="0" indent="0">
              <a:lnSpc>
                <a:spcPct val="80000"/>
              </a:lnSpc>
              <a:buNone/>
              <a:defRPr/>
            </a:pPr>
            <a:r>
              <a:rPr lang="cs-CZ" sz="1800" dirty="0"/>
              <a:t>                                  arch. památky  –  všechny </a:t>
            </a:r>
            <a:r>
              <a:rPr lang="cs-CZ" altLang="cs-CZ" sz="1800" dirty="0"/>
              <a:t>prameny uchované převážně v zemi (nemovité, movité)</a:t>
            </a:r>
          </a:p>
          <a:p>
            <a:pPr marL="0" indent="0">
              <a:lnSpc>
                <a:spcPct val="80000"/>
              </a:lnSpc>
              <a:buNone/>
              <a:defRPr/>
            </a:pPr>
            <a:r>
              <a:rPr lang="cs-CZ" sz="1800" dirty="0"/>
              <a:t>                                  arch. prameny  –  </a:t>
            </a:r>
            <a:r>
              <a:rPr lang="cs-CZ" altLang="cs-CZ" sz="1800" dirty="0"/>
              <a:t>předměty nesoucí informaci o minulosti (artefaktové, </a:t>
            </a:r>
            <a:r>
              <a:rPr lang="cs-CZ" altLang="cs-CZ" sz="1800" dirty="0" err="1"/>
              <a:t>ekofaktové</a:t>
            </a:r>
            <a:r>
              <a:rPr lang="cs-CZ" altLang="cs-CZ" sz="1800" dirty="0"/>
              <a:t>, přírodní) </a:t>
            </a:r>
            <a:endParaRPr lang="cs-CZ" sz="1800" dirty="0"/>
          </a:p>
          <a:p>
            <a:pPr marL="0" indent="0">
              <a:buNone/>
              <a:defRPr/>
            </a:pPr>
            <a:r>
              <a:rPr lang="cs-CZ" sz="1800" b="1" dirty="0"/>
              <a:t>                                  </a:t>
            </a:r>
            <a:r>
              <a:rPr lang="cs-CZ" sz="1800" dirty="0"/>
              <a:t>arch. nálezy   –  hmotné do</a:t>
            </a:r>
            <a:r>
              <a:rPr lang="cs-CZ" altLang="cs-CZ" sz="1800" dirty="0"/>
              <a:t>klady života člověka a jeho činnosti v minulosti</a:t>
            </a:r>
            <a:endParaRPr lang="cs-CZ" sz="1800" dirty="0"/>
          </a:p>
          <a:p>
            <a:pPr marL="0" indent="0">
              <a:buNone/>
              <a:defRPr/>
            </a:pPr>
            <a:r>
              <a:rPr lang="cs-CZ" sz="1800" dirty="0"/>
              <a:t>                              </a:t>
            </a:r>
            <a:r>
              <a:rPr lang="cs-CZ" sz="1800" b="1" dirty="0"/>
              <a:t>b)  psané (</a:t>
            </a:r>
            <a:r>
              <a:rPr lang="cs-CZ" sz="1800" dirty="0"/>
              <a:t>tištěné)</a:t>
            </a:r>
          </a:p>
          <a:p>
            <a:pPr marL="0" indent="0">
              <a:buNone/>
              <a:defRPr/>
            </a:pPr>
            <a:r>
              <a:rPr lang="cs-CZ" sz="1800" dirty="0"/>
              <a:t>                              </a:t>
            </a:r>
            <a:r>
              <a:rPr lang="cs-CZ" sz="1800" b="1" dirty="0"/>
              <a:t>c)  obrazové </a:t>
            </a:r>
            <a:r>
              <a:rPr lang="cs-CZ" sz="1800" dirty="0"/>
              <a:t>(ikonografické) </a:t>
            </a:r>
          </a:p>
          <a:p>
            <a:pPr marL="0" indent="0">
              <a:buNone/>
              <a:defRPr/>
            </a:pPr>
            <a:r>
              <a:rPr lang="cs-CZ" sz="1800" dirty="0"/>
              <a:t>                             </a:t>
            </a:r>
            <a:r>
              <a:rPr lang="cs-CZ" sz="1800" b="1" dirty="0"/>
              <a:t>d)  jazykové </a:t>
            </a:r>
            <a:r>
              <a:rPr lang="cs-CZ" sz="1800" dirty="0"/>
              <a:t>(lingvistické)</a:t>
            </a:r>
          </a:p>
          <a:p>
            <a:pPr marL="0" indent="0">
              <a:buNone/>
              <a:defRPr/>
            </a:pPr>
            <a:r>
              <a:rPr lang="cs-CZ" sz="1800" b="1" dirty="0"/>
              <a:t>                             e)  kartografické </a:t>
            </a:r>
            <a:r>
              <a:rPr lang="cs-CZ" sz="1800" dirty="0"/>
              <a:t>(mapové)</a:t>
            </a:r>
          </a:p>
          <a:p>
            <a:pPr marL="0" indent="0">
              <a:buNone/>
              <a:defRPr/>
            </a:pPr>
            <a:endParaRPr lang="cs-CZ" sz="1800" dirty="0"/>
          </a:p>
          <a:p>
            <a:pPr marL="0" indent="0">
              <a:buNone/>
              <a:defRPr/>
            </a:pPr>
            <a:endParaRPr lang="cs-CZ" sz="1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a:extLst>
              <a:ext uri="{FF2B5EF4-FFF2-40B4-BE49-F238E27FC236}">
                <a16:creationId xmlns:a16="http://schemas.microsoft.com/office/drawing/2014/main" id="{B73A8947-D642-A216-1133-AD9648221349}"/>
              </a:ext>
            </a:extLst>
          </p:cNvPr>
          <p:cNvSpPr>
            <a:spLocks noGrp="1" noChangeArrowheads="1"/>
          </p:cNvSpPr>
          <p:nvPr>
            <p:ph type="title"/>
          </p:nvPr>
        </p:nvSpPr>
        <p:spPr>
          <a:xfrm>
            <a:off x="1987550" y="0"/>
            <a:ext cx="8229600" cy="1143000"/>
          </a:xfrm>
        </p:spPr>
        <p:txBody>
          <a:bodyPr/>
          <a:lstStyle/>
          <a:p>
            <a:r>
              <a:rPr lang="cs-CZ" altLang="cs-CZ" sz="3200" b="1" dirty="0">
                <a:solidFill>
                  <a:srgbClr val="FF0000"/>
                </a:solidFill>
              </a:rPr>
              <a:t>                          Písemné prameny</a:t>
            </a:r>
            <a:endParaRPr lang="cs-CZ" altLang="cs-CZ" sz="3200" dirty="0"/>
          </a:p>
        </p:txBody>
      </p:sp>
      <p:sp>
        <p:nvSpPr>
          <p:cNvPr id="3" name="Zástupný symbol pro obsah 2">
            <a:extLst>
              <a:ext uri="{FF2B5EF4-FFF2-40B4-BE49-F238E27FC236}">
                <a16:creationId xmlns:a16="http://schemas.microsoft.com/office/drawing/2014/main" id="{1022F914-4AC3-4FA0-0599-9108D2F4BA5A}"/>
              </a:ext>
            </a:extLst>
          </p:cNvPr>
          <p:cNvSpPr>
            <a:spLocks noGrp="1"/>
          </p:cNvSpPr>
          <p:nvPr>
            <p:ph idx="1"/>
          </p:nvPr>
        </p:nvSpPr>
        <p:spPr>
          <a:xfrm>
            <a:off x="942975" y="1149350"/>
            <a:ext cx="11106150" cy="5556250"/>
          </a:xfrm>
        </p:spPr>
        <p:txBody>
          <a:bodyPr>
            <a:normAutofit lnSpcReduction="10000"/>
          </a:bodyPr>
          <a:lstStyle/>
          <a:p>
            <a:pPr>
              <a:defRPr/>
            </a:pPr>
            <a:r>
              <a:rPr lang="cs-CZ" sz="1800" dirty="0"/>
              <a:t>Všechny psané či tištěné texty, tradičně dělené na:  </a:t>
            </a:r>
          </a:p>
          <a:p>
            <a:pPr marL="0" indent="0">
              <a:buNone/>
              <a:defRPr/>
            </a:pPr>
            <a:r>
              <a:rPr lang="cs-CZ" sz="1800" dirty="0"/>
              <a:t>      a)  prameny úřední (diplomatické) provenience</a:t>
            </a:r>
          </a:p>
          <a:p>
            <a:pPr marL="0" indent="0">
              <a:buNone/>
              <a:defRPr/>
            </a:pPr>
            <a:r>
              <a:rPr lang="cs-CZ" sz="1800" dirty="0"/>
              <a:t>      b)  prameny soukromé povahy </a:t>
            </a:r>
          </a:p>
          <a:p>
            <a:pPr marL="0" indent="0">
              <a:buNone/>
              <a:defRPr/>
            </a:pPr>
            <a:r>
              <a:rPr lang="cs-CZ" sz="1800" dirty="0"/>
              <a:t>      c)  prameny vyprávěcí (narativní, též literární)</a:t>
            </a:r>
          </a:p>
          <a:p>
            <a:pPr marL="0" indent="0">
              <a:buNone/>
              <a:defRPr/>
            </a:pPr>
            <a:endParaRPr lang="cs-CZ" sz="1800" dirty="0"/>
          </a:p>
          <a:p>
            <a:pPr>
              <a:buFontTx/>
              <a:buAutoNum type="alphaLcParenR"/>
              <a:defRPr/>
            </a:pPr>
            <a:r>
              <a:rPr lang="cs-CZ" sz="1800" b="1" dirty="0">
                <a:solidFill>
                  <a:srgbClr val="FF0000"/>
                </a:solidFill>
              </a:rPr>
              <a:t>Prameny úřední (diplomatické) provenience </a:t>
            </a:r>
            <a:r>
              <a:rPr lang="cs-CZ" sz="1800" dirty="0"/>
              <a:t>– vznikly v rámci činnosti úřadů</a:t>
            </a:r>
          </a:p>
          <a:p>
            <a:pPr marL="0" indent="0">
              <a:buNone/>
              <a:defRPr/>
            </a:pPr>
            <a:r>
              <a:rPr lang="cs-CZ" sz="1800" b="1" dirty="0"/>
              <a:t>      Listiny  </a:t>
            </a:r>
            <a:r>
              <a:rPr lang="cs-CZ" sz="1800" dirty="0"/>
              <a:t>–  písemnosti právního pořízení (privilegia, smlouvy)</a:t>
            </a:r>
          </a:p>
          <a:p>
            <a:pPr marL="0" indent="0">
              <a:buNone/>
              <a:defRPr/>
            </a:pPr>
            <a:r>
              <a:rPr lang="cs-CZ" sz="1800" dirty="0"/>
              <a:t>                   –  podle vydavatele:  veřejné (císařské a papežské) a soukromé</a:t>
            </a:r>
          </a:p>
          <a:p>
            <a:pPr marL="0" indent="0">
              <a:buNone/>
              <a:defRPr/>
            </a:pPr>
            <a:r>
              <a:rPr lang="cs-CZ" sz="1800" dirty="0"/>
              <a:t>                   –  podle místa vyhotovení:  kancelářské (vydavatelské)</a:t>
            </a:r>
          </a:p>
          <a:p>
            <a:pPr marL="0" indent="0">
              <a:buNone/>
              <a:defRPr/>
            </a:pPr>
            <a:r>
              <a:rPr lang="cs-CZ" sz="1800" dirty="0"/>
              <a:t>                                                                    </a:t>
            </a:r>
            <a:r>
              <a:rPr lang="cs-CZ" sz="1800" dirty="0" err="1"/>
              <a:t>příjemecké</a:t>
            </a:r>
            <a:r>
              <a:rPr lang="cs-CZ" sz="1800" dirty="0"/>
              <a:t> (ve skriptoriu) </a:t>
            </a:r>
          </a:p>
          <a:p>
            <a:pPr marL="0" indent="0">
              <a:buNone/>
              <a:defRPr/>
            </a:pPr>
            <a:r>
              <a:rPr lang="cs-CZ" sz="1800" b="1" dirty="0"/>
              <a:t>      Mandáty (patenty) </a:t>
            </a:r>
            <a:r>
              <a:rPr lang="cs-CZ" sz="1800" dirty="0"/>
              <a:t>–</a:t>
            </a:r>
            <a:r>
              <a:rPr lang="cs-CZ" sz="1800" b="1" dirty="0"/>
              <a:t> </a:t>
            </a:r>
            <a:r>
              <a:rPr lang="cs-CZ" sz="1800" dirty="0"/>
              <a:t>písemnosti, jimiž byl udělován nějaký příkaz. </a:t>
            </a:r>
          </a:p>
          <a:p>
            <a:pPr marL="0" indent="0">
              <a:buNone/>
              <a:defRPr/>
            </a:pPr>
            <a:r>
              <a:rPr lang="cs-CZ" sz="1800" b="1" dirty="0"/>
              <a:t>      Listy  </a:t>
            </a:r>
            <a:r>
              <a:rPr lang="cs-CZ" sz="1800" dirty="0"/>
              <a:t>–  písemnosti bez právního obsahu </a:t>
            </a:r>
          </a:p>
          <a:p>
            <a:pPr marL="0" indent="0">
              <a:buNone/>
              <a:defRPr/>
            </a:pPr>
            <a:r>
              <a:rPr lang="cs-CZ" sz="1800" b="1" dirty="0"/>
              <a:t>      Úřední knihy  </a:t>
            </a:r>
            <a:r>
              <a:rPr lang="cs-CZ" sz="1800" dirty="0"/>
              <a:t>–  desky zemské a dvorské, knihy městské a církevní správy (konfirmační, soudní, vizitační protokoly),</a:t>
            </a:r>
          </a:p>
          <a:p>
            <a:pPr marL="0" indent="0">
              <a:buNone/>
              <a:defRPr/>
            </a:pPr>
            <a:r>
              <a:rPr lang="cs-CZ" sz="1800" dirty="0"/>
              <a:t>                                  knihy hospodářské a účetní povahy (urbáře, účty)</a:t>
            </a:r>
          </a:p>
          <a:p>
            <a:pPr marL="0" indent="0">
              <a:buNone/>
              <a:defRPr/>
            </a:pPr>
            <a:r>
              <a:rPr lang="cs-CZ" sz="1800" b="1" dirty="0"/>
              <a:t>       Akta</a:t>
            </a:r>
            <a:r>
              <a:rPr lang="cs-CZ" sz="1800" dirty="0"/>
              <a:t>  –  písemnosti vzniklé činností kanceláře </a:t>
            </a:r>
          </a:p>
          <a:p>
            <a:pPr>
              <a:defRPr/>
            </a:pPr>
            <a:endParaRPr lang="cs-CZ"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AAFD239-C5B1-144C-7F56-7023018A0630}"/>
              </a:ext>
            </a:extLst>
          </p:cNvPr>
          <p:cNvSpPr>
            <a:spLocks noGrp="1"/>
          </p:cNvSpPr>
          <p:nvPr>
            <p:ph idx="1"/>
          </p:nvPr>
        </p:nvSpPr>
        <p:spPr>
          <a:xfrm>
            <a:off x="819149" y="1019175"/>
            <a:ext cx="11096625" cy="5838825"/>
          </a:xfrm>
        </p:spPr>
        <p:txBody>
          <a:bodyPr>
            <a:normAutofit/>
          </a:bodyPr>
          <a:lstStyle/>
          <a:p>
            <a:pPr>
              <a:defRPr/>
            </a:pPr>
            <a:r>
              <a:rPr lang="cs-CZ" sz="1800" b="1" dirty="0">
                <a:solidFill>
                  <a:srgbClr val="FF0000"/>
                </a:solidFill>
              </a:rPr>
              <a:t>b)  Prameny soukromé povahy  </a:t>
            </a:r>
            <a:r>
              <a:rPr lang="cs-CZ" sz="1800" dirty="0"/>
              <a:t>–  vydávají svědectví o veřejných událostech</a:t>
            </a:r>
          </a:p>
          <a:p>
            <a:pPr marL="0" indent="0">
              <a:buNone/>
              <a:defRPr/>
            </a:pPr>
            <a:r>
              <a:rPr lang="cs-CZ" sz="1800" dirty="0"/>
              <a:t>           1.  Soukromá korespondence (deníky, diáře) </a:t>
            </a:r>
          </a:p>
          <a:p>
            <a:pPr marL="0" indent="0">
              <a:buNone/>
              <a:defRPr/>
            </a:pPr>
            <a:r>
              <a:rPr lang="cs-CZ" sz="1800" dirty="0"/>
              <a:t>           2.  Veřejné písemnosti (paměti-memoáry) a životopisy (autobiografie)</a:t>
            </a:r>
          </a:p>
          <a:p>
            <a:pPr marL="0" indent="0">
              <a:buNone/>
              <a:defRPr/>
            </a:pPr>
            <a:endParaRPr lang="cs-CZ" sz="1800" dirty="0"/>
          </a:p>
          <a:p>
            <a:pPr>
              <a:defRPr/>
            </a:pPr>
            <a:r>
              <a:rPr lang="cs-CZ" sz="1800" b="1" dirty="0">
                <a:solidFill>
                  <a:srgbClr val="FF0000"/>
                </a:solidFill>
              </a:rPr>
              <a:t>c)  Prameny vyprávěcí </a:t>
            </a:r>
            <a:r>
              <a:rPr lang="cs-CZ" sz="1800" dirty="0"/>
              <a:t>– informují o dobových událostech</a:t>
            </a:r>
          </a:p>
          <a:p>
            <a:pPr marL="0" indent="0">
              <a:buNone/>
              <a:defRPr/>
            </a:pPr>
            <a:r>
              <a:rPr lang="cs-CZ" sz="1800" dirty="0"/>
              <a:t>           </a:t>
            </a:r>
            <a:r>
              <a:rPr lang="cs-CZ" sz="1800" b="1" dirty="0"/>
              <a:t>1.  </a:t>
            </a:r>
            <a:r>
              <a:rPr lang="cs-CZ" sz="1800" b="1" dirty="0" err="1"/>
              <a:t>Memoriální</a:t>
            </a:r>
            <a:r>
              <a:rPr lang="cs-CZ" sz="1800" b="1" dirty="0"/>
              <a:t>  –  paměťové: </a:t>
            </a:r>
          </a:p>
          <a:p>
            <a:pPr marL="0" indent="0">
              <a:buNone/>
              <a:defRPr/>
            </a:pPr>
            <a:r>
              <a:rPr lang="cs-CZ" sz="1800" dirty="0"/>
              <a:t>                </a:t>
            </a:r>
            <a:r>
              <a:rPr lang="cs-CZ" sz="1800" b="1" dirty="0"/>
              <a:t>kalendária:   </a:t>
            </a:r>
            <a:r>
              <a:rPr lang="cs-CZ" sz="1800" dirty="0"/>
              <a:t>pomůcky pro orientaci v čase (záznamy svátků)</a:t>
            </a:r>
          </a:p>
          <a:p>
            <a:pPr marL="0" indent="0">
              <a:buNone/>
              <a:defRPr/>
            </a:pPr>
            <a:r>
              <a:rPr lang="cs-CZ" sz="1800" b="1" dirty="0"/>
              <a:t>                martyrologia:   </a:t>
            </a:r>
            <a:r>
              <a:rPr lang="cs-CZ" sz="1800" dirty="0"/>
              <a:t>soupisy oslavovaných světců </a:t>
            </a:r>
          </a:p>
          <a:p>
            <a:pPr marL="0" indent="0">
              <a:buNone/>
              <a:defRPr/>
            </a:pPr>
            <a:r>
              <a:rPr lang="cs-CZ" sz="1800" b="1" dirty="0"/>
              <a:t>                nekrologia:   </a:t>
            </a:r>
            <a:r>
              <a:rPr lang="cs-CZ" sz="1800" dirty="0"/>
              <a:t>evidence úmrtí členů církevní komunity, panovníků,  aj.   </a:t>
            </a:r>
          </a:p>
          <a:p>
            <a:pPr marL="0" indent="0">
              <a:buNone/>
              <a:defRPr/>
            </a:pPr>
            <a:r>
              <a:rPr lang="cs-CZ" sz="1800" b="1" dirty="0"/>
              <a:t>                </a:t>
            </a:r>
            <a:r>
              <a:rPr lang="cs-CZ" sz="1800" b="1" dirty="0" err="1"/>
              <a:t>obituaria</a:t>
            </a:r>
            <a:r>
              <a:rPr lang="cs-CZ" sz="1800" b="1" dirty="0"/>
              <a:t>:  </a:t>
            </a:r>
            <a:r>
              <a:rPr lang="cs-CZ" sz="1800" dirty="0"/>
              <a:t> evidence zesnulých, jimž měla být sloužena zádušní mše</a:t>
            </a:r>
          </a:p>
          <a:p>
            <a:pPr marL="0" indent="0">
              <a:buNone/>
              <a:defRPr/>
            </a:pPr>
            <a:r>
              <a:rPr lang="cs-CZ" sz="1800" b="1" dirty="0"/>
              <a:t>                </a:t>
            </a:r>
            <a:r>
              <a:rPr lang="cs-CZ" sz="1800" b="1" dirty="0" err="1"/>
              <a:t>libri</a:t>
            </a:r>
            <a:r>
              <a:rPr lang="cs-CZ" sz="1800" b="1" dirty="0"/>
              <a:t> vitae:   </a:t>
            </a:r>
            <a:r>
              <a:rPr lang="cs-CZ" sz="1800" dirty="0"/>
              <a:t>soupisy živých i mrtvých členů konventu</a:t>
            </a:r>
          </a:p>
          <a:p>
            <a:pPr marL="0" indent="0">
              <a:buNone/>
              <a:defRPr/>
            </a:pPr>
            <a:r>
              <a:rPr lang="cs-CZ" sz="1800" b="1" dirty="0"/>
              <a:t>                </a:t>
            </a:r>
            <a:r>
              <a:rPr lang="cs-CZ" sz="1800" b="1" dirty="0" err="1"/>
              <a:t>libri</a:t>
            </a:r>
            <a:r>
              <a:rPr lang="cs-CZ" sz="1800" b="1" dirty="0"/>
              <a:t> </a:t>
            </a:r>
            <a:r>
              <a:rPr lang="cs-CZ" sz="1800" b="1" dirty="0" err="1"/>
              <a:t>anniversariorum</a:t>
            </a:r>
            <a:r>
              <a:rPr lang="cs-CZ" sz="1800" i="1" dirty="0"/>
              <a:t>:   </a:t>
            </a:r>
            <a:r>
              <a:rPr lang="cs-CZ" sz="1800" dirty="0"/>
              <a:t>evidence zemřelých členů konventu</a:t>
            </a:r>
          </a:p>
          <a:p>
            <a:pPr marL="0" indent="0">
              <a:buNone/>
              <a:defRPr/>
            </a:pPr>
            <a:r>
              <a:rPr lang="cs-CZ" sz="1800" b="1" i="1" dirty="0"/>
              <a:t>                </a:t>
            </a:r>
            <a:r>
              <a:rPr lang="cs-CZ" sz="1800" b="1" dirty="0" err="1"/>
              <a:t>libri</a:t>
            </a:r>
            <a:r>
              <a:rPr lang="cs-CZ" sz="1800" b="1" dirty="0"/>
              <a:t> </a:t>
            </a:r>
            <a:r>
              <a:rPr lang="cs-CZ" sz="1800" b="1" dirty="0" err="1"/>
              <a:t>memoriarum</a:t>
            </a:r>
            <a:r>
              <a:rPr lang="cs-CZ" sz="1800" b="1" dirty="0"/>
              <a:t> (</a:t>
            </a:r>
            <a:r>
              <a:rPr lang="cs-CZ" sz="1800" b="1" dirty="0" err="1"/>
              <a:t>memoriales</a:t>
            </a:r>
            <a:r>
              <a:rPr lang="cs-CZ" sz="1800" b="1" dirty="0"/>
              <a:t>):   </a:t>
            </a:r>
            <a:r>
              <a:rPr lang="cs-CZ" sz="1800" dirty="0"/>
              <a:t>pamětní knihy (jména členů a příznivců) </a:t>
            </a:r>
          </a:p>
          <a:p>
            <a:pPr marL="0" indent="0">
              <a:buNone/>
              <a:defRPr/>
            </a:pPr>
            <a:r>
              <a:rPr lang="cs-CZ" sz="1800" b="1" dirty="0"/>
              <a:t>                </a:t>
            </a:r>
            <a:r>
              <a:rPr lang="cs-CZ" sz="1800" b="1" dirty="0" err="1"/>
              <a:t>libri</a:t>
            </a:r>
            <a:r>
              <a:rPr lang="cs-CZ" sz="1800" b="1" dirty="0"/>
              <a:t> </a:t>
            </a:r>
            <a:r>
              <a:rPr lang="cs-CZ" sz="1800" b="1" dirty="0" err="1"/>
              <a:t>confraternitatum</a:t>
            </a:r>
            <a:r>
              <a:rPr lang="cs-CZ" sz="1800" b="1" dirty="0"/>
              <a:t>:  </a:t>
            </a:r>
            <a:r>
              <a:rPr lang="cs-CZ" sz="1800" dirty="0"/>
              <a:t>soupisy členů, kteří s klášterem uzavřeli duchovní  společenství (</a:t>
            </a:r>
            <a:r>
              <a:rPr lang="cs-CZ" sz="1800" dirty="0" err="1"/>
              <a:t>konfraternitu</a:t>
            </a:r>
            <a:r>
              <a:rPr lang="cs-CZ" sz="1800" dirty="0"/>
              <a:t>)</a:t>
            </a:r>
          </a:p>
          <a:p>
            <a:pPr marL="0" indent="0">
              <a:buNone/>
              <a:defRPr/>
            </a:pPr>
            <a:endParaRPr lang="cs-CZ" sz="1800" dirty="0"/>
          </a:p>
          <a:p>
            <a:pPr marL="0" indent="0">
              <a:buNone/>
              <a:defRPr/>
            </a:pPr>
            <a:endParaRPr lang="cs-CZ" sz="1800" dirty="0"/>
          </a:p>
          <a:p>
            <a:pPr>
              <a:defRPr/>
            </a:pPr>
            <a:endParaRPr lang="cs-CZ"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a:extLst>
              <a:ext uri="{FF2B5EF4-FFF2-40B4-BE49-F238E27FC236}">
                <a16:creationId xmlns:a16="http://schemas.microsoft.com/office/drawing/2014/main" id="{45ADFFB9-136B-8246-6DB3-7ADF3E400BB3}"/>
              </a:ext>
            </a:extLst>
          </p:cNvPr>
          <p:cNvSpPr>
            <a:spLocks noGrp="1"/>
          </p:cNvSpPr>
          <p:nvPr>
            <p:ph idx="1"/>
          </p:nvPr>
        </p:nvSpPr>
        <p:spPr>
          <a:xfrm>
            <a:off x="733425" y="457200"/>
            <a:ext cx="11115675" cy="6400800"/>
          </a:xfrm>
        </p:spPr>
        <p:txBody>
          <a:bodyPr>
            <a:normAutofit/>
          </a:bodyPr>
          <a:lstStyle/>
          <a:p>
            <a:pPr marL="0" indent="0">
              <a:buNone/>
              <a:defRPr/>
            </a:pPr>
            <a:r>
              <a:rPr lang="cs-CZ" sz="1800" b="1" dirty="0"/>
              <a:t>      2.  Historiografické: </a:t>
            </a:r>
          </a:p>
          <a:p>
            <a:pPr marL="0" indent="0">
              <a:buNone/>
              <a:defRPr/>
            </a:pPr>
            <a:r>
              <a:rPr lang="cs-CZ" sz="1800" b="1" dirty="0"/>
              <a:t>           Katalogy  </a:t>
            </a:r>
            <a:r>
              <a:rPr lang="cs-CZ" sz="1800" dirty="0"/>
              <a:t>–  soupisy osob zastávajících určitý úřad (panovníků, biskupů, aj.)</a:t>
            </a:r>
          </a:p>
          <a:p>
            <a:pPr marL="0" indent="0">
              <a:buNone/>
              <a:defRPr/>
            </a:pPr>
            <a:r>
              <a:rPr lang="cs-CZ" sz="1800" b="1" dirty="0"/>
              <a:t>           </a:t>
            </a:r>
            <a:r>
              <a:rPr lang="cs-CZ" sz="1800" b="1" dirty="0" err="1"/>
              <a:t>Genealogia</a:t>
            </a:r>
            <a:r>
              <a:rPr lang="cs-CZ" sz="1800" b="1" dirty="0"/>
              <a:t>  </a:t>
            </a:r>
            <a:r>
              <a:rPr lang="cs-CZ" sz="1800" dirty="0"/>
              <a:t>– soupisy osob náležejících k určitému rodu</a:t>
            </a:r>
          </a:p>
          <a:p>
            <a:pPr marL="0" indent="0">
              <a:buNone/>
              <a:defRPr/>
            </a:pPr>
            <a:r>
              <a:rPr lang="cs-CZ" sz="1800" b="1" dirty="0"/>
              <a:t>           Pamětní zápisy </a:t>
            </a:r>
            <a:r>
              <a:rPr lang="cs-CZ" sz="1800" dirty="0"/>
              <a:t> –  neověřené zápisy (např. o založení církevních institucí)</a:t>
            </a:r>
          </a:p>
          <a:p>
            <a:pPr marL="0" indent="0">
              <a:buNone/>
              <a:defRPr/>
            </a:pPr>
            <a:r>
              <a:rPr lang="cs-CZ" sz="1800" dirty="0"/>
              <a:t>           </a:t>
            </a:r>
            <a:r>
              <a:rPr lang="cs-CZ" sz="1800" b="1" dirty="0"/>
              <a:t>Anály</a:t>
            </a:r>
            <a:r>
              <a:rPr lang="cs-CZ" sz="1800" dirty="0"/>
              <a:t> (</a:t>
            </a:r>
            <a:r>
              <a:rPr lang="cs-CZ" sz="1800" b="1" dirty="0"/>
              <a:t>letopisy</a:t>
            </a:r>
            <a:r>
              <a:rPr lang="cs-CZ" sz="1800" dirty="0"/>
              <a:t>)  –  zápisy zachycující události po jednotlivých letech</a:t>
            </a:r>
          </a:p>
          <a:p>
            <a:pPr marL="0" indent="0">
              <a:buNone/>
              <a:defRPr/>
            </a:pPr>
            <a:r>
              <a:rPr lang="cs-CZ" sz="1800" b="1" dirty="0"/>
              <a:t>           Kroniky  </a:t>
            </a:r>
            <a:r>
              <a:rPr lang="cs-CZ" sz="1800" dirty="0"/>
              <a:t>–  zachycení událostí v minulosti</a:t>
            </a:r>
          </a:p>
          <a:p>
            <a:pPr marL="0" indent="0">
              <a:buNone/>
              <a:defRPr/>
            </a:pPr>
            <a:r>
              <a:rPr lang="cs-CZ" sz="1800" dirty="0"/>
              <a:t>           </a:t>
            </a:r>
            <a:r>
              <a:rPr lang="cs-CZ" sz="1800" b="1" dirty="0"/>
              <a:t>Gesta</a:t>
            </a:r>
            <a:r>
              <a:rPr lang="cs-CZ" sz="1800" dirty="0"/>
              <a:t>  –  popisují činy světských a církevních představitelů </a:t>
            </a:r>
          </a:p>
          <a:p>
            <a:pPr marL="0" indent="0">
              <a:buNone/>
              <a:defRPr/>
            </a:pPr>
            <a:endParaRPr lang="cs-CZ" sz="1800" dirty="0"/>
          </a:p>
          <a:p>
            <a:pPr marL="0" indent="0">
              <a:buNone/>
              <a:defRPr/>
            </a:pPr>
            <a:r>
              <a:rPr lang="cs-CZ" sz="1800" dirty="0"/>
              <a:t>      </a:t>
            </a:r>
            <a:r>
              <a:rPr lang="cs-CZ" sz="1800" b="1" dirty="0"/>
              <a:t>3.</a:t>
            </a:r>
            <a:r>
              <a:rPr lang="cs-CZ" sz="1800" dirty="0"/>
              <a:t>  </a:t>
            </a:r>
            <a:r>
              <a:rPr lang="cs-CZ" sz="1800" b="1" dirty="0"/>
              <a:t>Biografické:</a:t>
            </a:r>
          </a:p>
          <a:p>
            <a:pPr marL="0" indent="0">
              <a:buNone/>
              <a:defRPr/>
            </a:pPr>
            <a:r>
              <a:rPr lang="cs-CZ" sz="1800" b="1" dirty="0"/>
              <a:t>           Životopisy</a:t>
            </a:r>
            <a:r>
              <a:rPr lang="cs-CZ" sz="1800" dirty="0"/>
              <a:t> (biografie)  –  autobiografie, deníky, diáře, paměti (memoáry)</a:t>
            </a:r>
          </a:p>
          <a:p>
            <a:pPr marL="0" indent="0">
              <a:buNone/>
              <a:defRPr/>
            </a:pPr>
            <a:endParaRPr lang="cs-CZ" sz="1800" dirty="0"/>
          </a:p>
          <a:p>
            <a:pPr marL="0" indent="0">
              <a:buNone/>
              <a:defRPr/>
            </a:pPr>
            <a:r>
              <a:rPr lang="cs-CZ" sz="1800" b="1" dirty="0"/>
              <a:t>      4.  Zprávy o cestách („cestopisy“)  </a:t>
            </a:r>
            <a:r>
              <a:rPr lang="cs-CZ" sz="1800" dirty="0"/>
              <a:t>–  diplomatických, obchodních, poutích</a:t>
            </a:r>
          </a:p>
          <a:p>
            <a:pPr marL="0" indent="0">
              <a:buNone/>
              <a:defRPr/>
            </a:pPr>
            <a:endParaRPr lang="cs-CZ" sz="1800" dirty="0"/>
          </a:p>
          <a:p>
            <a:pPr marL="0" indent="0">
              <a:buNone/>
              <a:defRPr/>
            </a:pPr>
            <a:r>
              <a:rPr lang="cs-CZ" sz="1800" b="1" dirty="0"/>
              <a:t>      5.  Hagiografie  </a:t>
            </a:r>
            <a:r>
              <a:rPr lang="cs-CZ" sz="1800" dirty="0"/>
              <a:t>–  líčí životní osudy světců:  </a:t>
            </a:r>
            <a:r>
              <a:rPr lang="cs-CZ" sz="1800" dirty="0" err="1"/>
              <a:t>Passio</a:t>
            </a:r>
            <a:r>
              <a:rPr lang="cs-CZ" sz="1800" dirty="0"/>
              <a:t>:  vyprávění o světcově mučednické smrti</a:t>
            </a:r>
          </a:p>
          <a:p>
            <a:pPr marL="0" indent="0">
              <a:buNone/>
              <a:defRPr/>
            </a:pPr>
            <a:r>
              <a:rPr lang="cs-CZ" sz="1800" dirty="0"/>
              <a:t>                                                                                   </a:t>
            </a:r>
            <a:r>
              <a:rPr lang="cs-CZ" sz="1800" dirty="0" err="1"/>
              <a:t>Miracula</a:t>
            </a:r>
            <a:r>
              <a:rPr lang="cs-CZ" sz="1800" dirty="0"/>
              <a:t>:  zprávy o zázracích</a:t>
            </a:r>
          </a:p>
          <a:p>
            <a:pPr marL="0" indent="0">
              <a:buNone/>
              <a:defRPr/>
            </a:pPr>
            <a:r>
              <a:rPr lang="cs-CZ" sz="1800" i="1" dirty="0"/>
              <a:t>                                                                                   </a:t>
            </a:r>
            <a:r>
              <a:rPr lang="cs-CZ" sz="1800" dirty="0" err="1"/>
              <a:t>Elevatio</a:t>
            </a:r>
            <a:r>
              <a:rPr lang="cs-CZ" sz="1800" dirty="0"/>
              <a:t>:  vyzdvižení světcových ostatků z původního hrobu        </a:t>
            </a:r>
          </a:p>
          <a:p>
            <a:pPr marL="0" indent="0">
              <a:buNone/>
              <a:defRPr/>
            </a:pPr>
            <a:r>
              <a:rPr lang="cs-CZ" sz="1800" i="1" dirty="0"/>
              <a:t>                                                                                   </a:t>
            </a:r>
            <a:r>
              <a:rPr lang="cs-CZ" sz="1800" dirty="0" err="1"/>
              <a:t>Translatio</a:t>
            </a:r>
            <a:r>
              <a:rPr lang="cs-CZ" sz="1800" dirty="0"/>
              <a:t>:  přenesení ostatků zpravidla do ústředního kostela</a:t>
            </a:r>
          </a:p>
          <a:p>
            <a:pPr marL="0" indent="0">
              <a:buNone/>
              <a:defRPr/>
            </a:pPr>
            <a:endParaRPr lang="cs-CZ" sz="1800" dirty="0"/>
          </a:p>
          <a:p>
            <a:pPr marL="0" indent="0">
              <a:buNone/>
              <a:defRPr/>
            </a:pPr>
            <a:endParaRPr lang="cs-CZ" sz="1800" dirty="0"/>
          </a:p>
          <a:p>
            <a:pPr marL="0" indent="0">
              <a:buNone/>
              <a:defRPr/>
            </a:pPr>
            <a:endParaRPr lang="cs-CZ" sz="1800" dirty="0"/>
          </a:p>
          <a:p>
            <a:pPr marL="0" indent="0">
              <a:buNone/>
              <a:defRPr/>
            </a:pPr>
            <a:endParaRPr lang="cs-CZ"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a:extLst>
              <a:ext uri="{FF2B5EF4-FFF2-40B4-BE49-F238E27FC236}">
                <a16:creationId xmlns:a16="http://schemas.microsoft.com/office/drawing/2014/main" id="{CDF09365-AE71-C508-0C7D-8B5570996025}"/>
              </a:ext>
            </a:extLst>
          </p:cNvPr>
          <p:cNvSpPr>
            <a:spLocks noGrp="1"/>
          </p:cNvSpPr>
          <p:nvPr>
            <p:ph type="title"/>
          </p:nvPr>
        </p:nvSpPr>
        <p:spPr>
          <a:xfrm>
            <a:off x="2076450" y="0"/>
            <a:ext cx="8229600" cy="1143000"/>
          </a:xfrm>
        </p:spPr>
        <p:txBody>
          <a:bodyPr/>
          <a:lstStyle/>
          <a:p>
            <a:r>
              <a:rPr lang="cs-CZ" altLang="cs-CZ" sz="3200" b="1" dirty="0">
                <a:solidFill>
                  <a:srgbClr val="FF0000"/>
                </a:solidFill>
              </a:rPr>
              <a:t>               Strukturální proměny osídlení </a:t>
            </a:r>
            <a:endParaRPr lang="cs-CZ" altLang="cs-CZ" sz="3200" dirty="0">
              <a:solidFill>
                <a:srgbClr val="FF0000"/>
              </a:solidFill>
            </a:endParaRPr>
          </a:p>
        </p:txBody>
      </p:sp>
      <p:sp>
        <p:nvSpPr>
          <p:cNvPr id="3" name="Zástupný symbol pro obsah 2">
            <a:extLst>
              <a:ext uri="{FF2B5EF4-FFF2-40B4-BE49-F238E27FC236}">
                <a16:creationId xmlns:a16="http://schemas.microsoft.com/office/drawing/2014/main" id="{59AD960B-D6DA-18F8-FE16-D905F2310B53}"/>
              </a:ext>
            </a:extLst>
          </p:cNvPr>
          <p:cNvSpPr>
            <a:spLocks noGrp="1"/>
          </p:cNvSpPr>
          <p:nvPr>
            <p:ph idx="1"/>
          </p:nvPr>
        </p:nvSpPr>
        <p:spPr>
          <a:xfrm>
            <a:off x="933450" y="1143000"/>
            <a:ext cx="10934700" cy="6153150"/>
          </a:xfrm>
        </p:spPr>
        <p:txBody>
          <a:bodyPr>
            <a:normAutofit/>
          </a:bodyPr>
          <a:lstStyle/>
          <a:p>
            <a:pPr>
              <a:defRPr/>
            </a:pPr>
            <a:r>
              <a:rPr lang="cs-CZ" sz="1600" b="1" dirty="0"/>
              <a:t>12. – 13. stol. </a:t>
            </a:r>
            <a:r>
              <a:rPr lang="cs-CZ" sz="1600" dirty="0"/>
              <a:t>–  </a:t>
            </a:r>
            <a:r>
              <a:rPr lang="cs-CZ" sz="1600" b="1" dirty="0"/>
              <a:t>konjunktura:</a:t>
            </a:r>
            <a:r>
              <a:rPr lang="cs-CZ" sz="1600" dirty="0"/>
              <a:t>  rozšiřování sídelní oikumeny, demografický růst, příznivé klima </a:t>
            </a:r>
          </a:p>
          <a:p>
            <a:pPr marL="0" indent="0">
              <a:buNone/>
              <a:defRPr/>
            </a:pPr>
            <a:r>
              <a:rPr lang="cs-CZ" sz="1600" dirty="0"/>
              <a:t>                                                            strukturální proměna sídelní sítě:   vesnice, města, panská sídla, těžební a produkční centra</a:t>
            </a:r>
          </a:p>
          <a:p>
            <a:pPr marL="0" indent="0">
              <a:buNone/>
              <a:defRPr/>
            </a:pPr>
            <a:endParaRPr lang="cs-CZ" sz="1600" b="1" dirty="0"/>
          </a:p>
          <a:p>
            <a:pPr>
              <a:defRPr/>
            </a:pPr>
            <a:r>
              <a:rPr lang="cs-CZ" sz="1600" b="1" dirty="0"/>
              <a:t>14. stol.  </a:t>
            </a:r>
            <a:r>
              <a:rPr lang="cs-CZ" sz="1600" dirty="0"/>
              <a:t>–    </a:t>
            </a:r>
            <a:r>
              <a:rPr lang="cs-CZ" sz="1600" b="1" dirty="0"/>
              <a:t>šlechta:</a:t>
            </a:r>
            <a:r>
              <a:rPr lang="cs-CZ" sz="1600" dirty="0"/>
              <a:t>    základním zdrojem příjmů feudální renta </a:t>
            </a:r>
          </a:p>
          <a:p>
            <a:pPr marL="0" indent="0">
              <a:buNone/>
              <a:defRPr/>
            </a:pPr>
            <a:r>
              <a:rPr lang="cs-CZ" sz="1600" dirty="0"/>
              <a:t>                                             snahy o zvětšení stálého příjmu z řemeslných a obchodních živností poddaných </a:t>
            </a:r>
          </a:p>
          <a:p>
            <a:pPr marL="0" indent="0">
              <a:buNone/>
              <a:defRPr/>
            </a:pPr>
            <a:r>
              <a:rPr lang="cs-CZ" sz="1600" dirty="0"/>
              <a:t>                    –   </a:t>
            </a:r>
            <a:r>
              <a:rPr lang="cs-CZ" sz="1600" b="1" dirty="0"/>
              <a:t>zakládání poddanských měst:  </a:t>
            </a:r>
            <a:r>
              <a:rPr lang="cs-CZ" sz="1600" dirty="0"/>
              <a:t>zásobení venkova, poskytování služeb a zprostředkování směny zboží</a:t>
            </a:r>
          </a:p>
          <a:p>
            <a:pPr marL="0" indent="0">
              <a:buNone/>
              <a:defRPr/>
            </a:pPr>
            <a:endParaRPr lang="cs-CZ" sz="1600" dirty="0"/>
          </a:p>
          <a:p>
            <a:pPr marL="0" indent="0">
              <a:buNone/>
              <a:defRPr/>
            </a:pPr>
            <a:r>
              <a:rPr lang="cs-CZ" sz="1600" b="1" dirty="0"/>
              <a:t>                    </a:t>
            </a:r>
            <a:r>
              <a:rPr lang="cs-CZ" sz="1600" dirty="0"/>
              <a:t>–   </a:t>
            </a:r>
            <a:r>
              <a:rPr lang="cs-CZ" sz="1600" b="1" dirty="0"/>
              <a:t>hospodářský</a:t>
            </a:r>
            <a:r>
              <a:rPr lang="cs-CZ" sz="1600" dirty="0"/>
              <a:t> </a:t>
            </a:r>
            <a:r>
              <a:rPr lang="cs-CZ" sz="1600" b="1" dirty="0"/>
              <a:t>regres:</a:t>
            </a:r>
            <a:r>
              <a:rPr lang="cs-CZ" sz="1600" dirty="0"/>
              <a:t>  1300 – 1400:  zhoršení a výkyvy klimatu „malá doba ledová“</a:t>
            </a:r>
          </a:p>
          <a:p>
            <a:pPr marL="0" indent="0">
              <a:buNone/>
              <a:defRPr/>
            </a:pPr>
            <a:r>
              <a:rPr lang="cs-CZ" sz="1600" dirty="0"/>
              <a:t>                                                                černá smrt  –  morové epidemie a hladomory:   celková úmrtnost cca 10% </a:t>
            </a:r>
          </a:p>
          <a:p>
            <a:pPr marL="0" indent="0">
              <a:buNone/>
              <a:defRPr/>
            </a:pPr>
            <a:r>
              <a:rPr lang="cs-CZ" sz="1600" dirty="0"/>
              <a:t>                                                                                         1. vlna:  pol. 14. stol. –  české země nezasáhla</a:t>
            </a:r>
          </a:p>
          <a:p>
            <a:pPr marL="0" indent="0">
              <a:buNone/>
              <a:defRPr/>
            </a:pPr>
            <a:r>
              <a:rPr lang="cs-CZ" sz="1600" dirty="0"/>
              <a:t>                                                                                         2. vlna:  1357–1363  –  částečně </a:t>
            </a:r>
          </a:p>
          <a:p>
            <a:pPr marL="0" indent="0">
              <a:buNone/>
              <a:defRPr/>
            </a:pPr>
            <a:r>
              <a:rPr lang="cs-CZ" sz="1600" dirty="0"/>
              <a:t>                                                                                         3. vlna:  1380–1382  –  nejsilnější</a:t>
            </a:r>
          </a:p>
          <a:p>
            <a:pPr marL="0" indent="0">
              <a:buNone/>
              <a:defRPr/>
            </a:pPr>
            <a:r>
              <a:rPr lang="cs-CZ" sz="1600" dirty="0"/>
              <a:t>                                                                 další morové rány:   1 403–1406,  1414 – 1415</a:t>
            </a:r>
          </a:p>
          <a:p>
            <a:pPr marL="0" indent="0">
              <a:buNone/>
              <a:defRPr/>
            </a:pPr>
            <a:r>
              <a:rPr lang="cs-CZ" sz="1600" dirty="0"/>
              <a:t>                                                                 markraběcí války  (Jošt a Prokop)</a:t>
            </a:r>
          </a:p>
          <a:p>
            <a:pPr marL="0" indent="0">
              <a:buNone/>
              <a:defRPr/>
            </a:pPr>
            <a:r>
              <a:rPr lang="cs-CZ" sz="1600" dirty="0"/>
              <a:t>                                                                 připoutání poddaných k půdě:  1380  –  zvláště na Moravě </a:t>
            </a:r>
          </a:p>
          <a:p>
            <a:pPr marL="0" indent="0">
              <a:buNone/>
              <a:defRPr/>
            </a:pPr>
            <a:r>
              <a:rPr lang="cs-CZ" sz="1600" dirty="0"/>
              <a:t>                                                                 2. pol. 14. stol.:  snižování výnosnosti kutnohorských dolů</a:t>
            </a:r>
          </a:p>
          <a:p>
            <a:pPr marL="0" indent="0">
              <a:buNone/>
              <a:defRPr/>
            </a:pPr>
            <a:r>
              <a:rPr lang="cs-CZ" sz="1600"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A1C521-AB6A-C2A4-00FC-6C39A983658A}"/>
              </a:ext>
            </a:extLst>
          </p:cNvPr>
          <p:cNvSpPr>
            <a:spLocks noGrp="1"/>
          </p:cNvSpPr>
          <p:nvPr>
            <p:ph type="title"/>
          </p:nvPr>
        </p:nvSpPr>
        <p:spPr>
          <a:xfrm>
            <a:off x="885290" y="0"/>
            <a:ext cx="10515600" cy="1325563"/>
          </a:xfrm>
        </p:spPr>
        <p:txBody>
          <a:bodyPr/>
          <a:lstStyle/>
          <a:p>
            <a:r>
              <a:rPr lang="cs-CZ" altLang="cs-CZ" sz="4400" b="1" dirty="0">
                <a:solidFill>
                  <a:srgbClr val="FF0000"/>
                </a:solidFill>
              </a:rPr>
              <a:t>                           Zemské desky</a:t>
            </a:r>
            <a:endParaRPr lang="cs-CZ" dirty="0"/>
          </a:p>
        </p:txBody>
      </p:sp>
      <p:sp>
        <p:nvSpPr>
          <p:cNvPr id="3" name="Zástupný obsah 2">
            <a:extLst>
              <a:ext uri="{FF2B5EF4-FFF2-40B4-BE49-F238E27FC236}">
                <a16:creationId xmlns:a16="http://schemas.microsoft.com/office/drawing/2014/main" id="{AED886F1-69D0-830C-77A2-547ED75C2D49}"/>
              </a:ext>
            </a:extLst>
          </p:cNvPr>
          <p:cNvSpPr>
            <a:spLocks noGrp="1"/>
          </p:cNvSpPr>
          <p:nvPr>
            <p:ph idx="1"/>
          </p:nvPr>
        </p:nvSpPr>
        <p:spPr>
          <a:xfrm>
            <a:off x="838200" y="1325564"/>
            <a:ext cx="11151742" cy="5532436"/>
          </a:xfrm>
        </p:spPr>
        <p:txBody>
          <a:bodyPr>
            <a:normAutofit lnSpcReduction="10000"/>
          </a:bodyPr>
          <a:lstStyle/>
          <a:p>
            <a:r>
              <a:rPr lang="cs-CZ" sz="2000" b="1" dirty="0"/>
              <a:t>13. stol.  </a:t>
            </a:r>
            <a:r>
              <a:rPr lang="cs-CZ" sz="2000" dirty="0"/>
              <a:t>–   vznikaly za posledních Přemyslovců ze sbírky právních listin </a:t>
            </a:r>
          </a:p>
          <a:p>
            <a:pPr marL="0" indent="0">
              <a:buNone/>
            </a:pPr>
            <a:r>
              <a:rPr lang="cs-CZ" sz="2000" dirty="0"/>
              <a:t>                    –   obsahovaly soupisy statků panského stavu a zachycovaly změny vlastnictví </a:t>
            </a:r>
          </a:p>
          <a:p>
            <a:pPr marL="0" indent="0">
              <a:buNone/>
            </a:pPr>
            <a:endParaRPr lang="cs-CZ" sz="2000" dirty="0"/>
          </a:p>
          <a:p>
            <a:pPr marL="0" indent="0">
              <a:buNone/>
            </a:pPr>
            <a:r>
              <a:rPr lang="cs-CZ" sz="2000" dirty="0"/>
              <a:t>                    –   podklady při sestavování různých výpisů: </a:t>
            </a:r>
          </a:p>
          <a:p>
            <a:pPr marL="0" indent="0">
              <a:buNone/>
            </a:pPr>
            <a:r>
              <a:rPr lang="cs-CZ" sz="2000" dirty="0"/>
              <a:t>                        1379:  první berní soupis:  pozemková daň pro panovníka (od 11. stol.)</a:t>
            </a:r>
          </a:p>
          <a:p>
            <a:pPr marL="0" indent="0">
              <a:buNone/>
            </a:pPr>
            <a:r>
              <a:rPr lang="cs-CZ" sz="2000" dirty="0"/>
              <a:t>                        1410:  Třeboňský rukopis uvádí počet vesnic v Čechách</a:t>
            </a:r>
          </a:p>
          <a:p>
            <a:pPr marL="0" indent="0">
              <a:buNone/>
            </a:pPr>
            <a:r>
              <a:rPr lang="cs-CZ" sz="2000" dirty="0"/>
              <a:t>                        1462:   Pražský soupis zahrnuje počet vesnic v království  </a:t>
            </a:r>
          </a:p>
          <a:p>
            <a:pPr marL="0" indent="0">
              <a:buNone/>
            </a:pPr>
            <a:r>
              <a:rPr lang="cs-CZ" sz="2000" dirty="0"/>
              <a:t>                        1471:  soupis a odhad domů v městě Ústí nad Labem</a:t>
            </a:r>
          </a:p>
          <a:p>
            <a:pPr marL="0" indent="0">
              <a:buNone/>
            </a:pPr>
            <a:r>
              <a:rPr lang="cs-CZ" sz="2000" dirty="0"/>
              <a:t>                        1529:  nejvyšší kancléř Českého království Adam z Hradce udává cenu majetku panského,</a:t>
            </a:r>
          </a:p>
          <a:p>
            <a:pPr marL="0" indent="0">
              <a:buNone/>
            </a:pPr>
            <a:r>
              <a:rPr lang="cs-CZ" sz="2000" dirty="0"/>
              <a:t>                                    rytířského, královských měst, počet měst a počet vsí. </a:t>
            </a:r>
          </a:p>
          <a:p>
            <a:pPr marL="0" indent="0">
              <a:buNone/>
            </a:pPr>
            <a:r>
              <a:rPr lang="cs-CZ" sz="2000" dirty="0"/>
              <a:t>                        1604:   soupis poplatníků ve všech tehdejších 14 krajích</a:t>
            </a:r>
          </a:p>
          <a:p>
            <a:pPr marL="0" indent="0">
              <a:buNone/>
            </a:pPr>
            <a:r>
              <a:rPr lang="cs-CZ" sz="1400" dirty="0"/>
              <a:t>                                   </a:t>
            </a:r>
            <a:r>
              <a:rPr lang="cs-CZ" sz="2000" dirty="0"/>
              <a:t>1654:   Berní rula:  první úplný soupis daňových povinností na území Čech</a:t>
            </a:r>
          </a:p>
          <a:p>
            <a:pPr marL="0" indent="0">
              <a:buNone/>
            </a:pPr>
            <a:r>
              <a:rPr lang="cs-CZ" sz="2000" dirty="0"/>
              <a:t>                                                          soupis majetku osob povinných platit daně </a:t>
            </a:r>
          </a:p>
          <a:p>
            <a:pPr marL="0" indent="0">
              <a:buNone/>
            </a:pPr>
            <a:r>
              <a:rPr lang="cs-CZ" sz="2000" dirty="0"/>
              <a:t>                                                          týkala se pouze rustikálních (poddanských) pozemků</a:t>
            </a:r>
          </a:p>
        </p:txBody>
      </p:sp>
    </p:spTree>
    <p:extLst>
      <p:ext uri="{BB962C8B-B14F-4D97-AF65-F5344CB8AC3E}">
        <p14:creationId xmlns:p14="http://schemas.microsoft.com/office/powerpoint/2010/main" val="3801947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a:extLst>
              <a:ext uri="{FF2B5EF4-FFF2-40B4-BE49-F238E27FC236}">
                <a16:creationId xmlns:a16="http://schemas.microsoft.com/office/drawing/2014/main" id="{2970C2D8-EEF5-591C-35CD-C16A7E4766AD}"/>
              </a:ext>
            </a:extLst>
          </p:cNvPr>
          <p:cNvSpPr>
            <a:spLocks noGrp="1"/>
          </p:cNvSpPr>
          <p:nvPr>
            <p:ph type="title"/>
          </p:nvPr>
        </p:nvSpPr>
        <p:spPr>
          <a:xfrm>
            <a:off x="1981200" y="152400"/>
            <a:ext cx="8229600" cy="1143000"/>
          </a:xfrm>
        </p:spPr>
        <p:txBody>
          <a:bodyPr/>
          <a:lstStyle/>
          <a:p>
            <a:r>
              <a:rPr lang="cs-CZ" altLang="cs-CZ" sz="3200" b="1" dirty="0">
                <a:solidFill>
                  <a:srgbClr val="FF0000"/>
                </a:solidFill>
              </a:rPr>
              <a:t>                               Zemské desky</a:t>
            </a:r>
          </a:p>
        </p:txBody>
      </p:sp>
      <p:sp>
        <p:nvSpPr>
          <p:cNvPr id="37891" name="Zástupný symbol pro obsah 2">
            <a:extLst>
              <a:ext uri="{FF2B5EF4-FFF2-40B4-BE49-F238E27FC236}">
                <a16:creationId xmlns:a16="http://schemas.microsoft.com/office/drawing/2014/main" id="{623780F5-5F3E-3BEB-67D9-2E511A701D9C}"/>
              </a:ext>
            </a:extLst>
          </p:cNvPr>
          <p:cNvSpPr>
            <a:spLocks noGrp="1"/>
          </p:cNvSpPr>
          <p:nvPr>
            <p:ph idx="1"/>
          </p:nvPr>
        </p:nvSpPr>
        <p:spPr>
          <a:xfrm>
            <a:off x="369871" y="1295400"/>
            <a:ext cx="11822130" cy="5410200"/>
          </a:xfrm>
        </p:spPr>
        <p:txBody>
          <a:bodyPr>
            <a:normAutofit/>
          </a:bodyPr>
          <a:lstStyle/>
          <a:p>
            <a:pPr>
              <a:defRPr/>
            </a:pPr>
            <a:r>
              <a:rPr lang="cs-CZ" altLang="cs-CZ" sz="1800" b="1" dirty="0"/>
              <a:t>1348 </a:t>
            </a:r>
            <a:r>
              <a:rPr lang="cs-CZ" altLang="cs-CZ" sz="1800" dirty="0"/>
              <a:t> –  vedeny zvlášť pro </a:t>
            </a:r>
            <a:r>
              <a:rPr lang="cs-CZ" altLang="cs-CZ" sz="1800" dirty="0" err="1"/>
              <a:t>cúdu</a:t>
            </a:r>
            <a:r>
              <a:rPr lang="cs-CZ" altLang="cs-CZ" sz="1800" dirty="0"/>
              <a:t> olomouckou a brněnskou (sloučena s </a:t>
            </a:r>
            <a:r>
              <a:rPr lang="cs-CZ" altLang="cs-CZ" sz="1800" dirty="0" err="1"/>
              <a:t>cůdou</a:t>
            </a:r>
            <a:r>
              <a:rPr lang="cs-CZ" altLang="cs-CZ" sz="1800" dirty="0"/>
              <a:t> znojemskou, jihlavskou a jemnickou) </a:t>
            </a:r>
          </a:p>
          <a:p>
            <a:pPr>
              <a:defRPr/>
            </a:pPr>
            <a:endParaRPr lang="cs-CZ" altLang="cs-CZ" sz="1800" dirty="0"/>
          </a:p>
          <a:p>
            <a:pPr>
              <a:defRPr/>
            </a:pPr>
            <a:r>
              <a:rPr lang="cs-CZ" altLang="cs-CZ" sz="1800" b="1" dirty="0"/>
              <a:t>1359</a:t>
            </a:r>
            <a:r>
              <a:rPr lang="cs-CZ" altLang="cs-CZ" sz="1800" dirty="0"/>
              <a:t>  –  podle deskové instrukce Karla IV. musely být všechny majetkoprávní změny zapsány do desek zemských </a:t>
            </a:r>
          </a:p>
          <a:p>
            <a:pPr marL="0" indent="0">
              <a:buNone/>
              <a:defRPr/>
            </a:pPr>
            <a:r>
              <a:rPr lang="cs-CZ" altLang="cs-CZ" sz="1800" dirty="0"/>
              <a:t>                   (zvány desky trhové, někdy také větší) </a:t>
            </a:r>
          </a:p>
          <a:p>
            <a:pPr marL="0" indent="0">
              <a:buNone/>
              <a:defRPr/>
            </a:pPr>
            <a:endParaRPr lang="cs-CZ" altLang="cs-CZ" sz="1800" dirty="0"/>
          </a:p>
          <a:p>
            <a:pPr marL="0" indent="0">
              <a:buNone/>
              <a:defRPr/>
            </a:pPr>
            <a:r>
              <a:rPr lang="cs-CZ" altLang="cs-CZ" sz="1800" dirty="0"/>
              <a:t>              –  zápisy se prováděly dvakrát do roka při příležitosti zasedání  sněmu a zemského (většího) soudu (panského) </a:t>
            </a:r>
          </a:p>
          <a:p>
            <a:pPr marL="0" indent="0">
              <a:buNone/>
              <a:defRPr/>
            </a:pPr>
            <a:r>
              <a:rPr lang="cs-CZ" altLang="cs-CZ" sz="1800" dirty="0"/>
              <a:t>                  v Olomouci a Brně, kdy byly desky otevřeny</a:t>
            </a:r>
          </a:p>
          <a:p>
            <a:pPr>
              <a:defRPr/>
            </a:pPr>
            <a:endParaRPr lang="cs-CZ" altLang="cs-CZ" sz="1800" dirty="0"/>
          </a:p>
          <a:p>
            <a:pPr>
              <a:defRPr/>
            </a:pPr>
            <a:r>
              <a:rPr lang="cs-CZ" altLang="cs-CZ" sz="1800" b="1" dirty="0"/>
              <a:t>1493</a:t>
            </a:r>
            <a:r>
              <a:rPr lang="cs-CZ" altLang="cs-CZ" sz="1800" dirty="0"/>
              <a:t>  –  podle majestátu Vladislava Jagellonského se desky olomoucké převážely vždy na brněnská jednání soudu a zpět</a:t>
            </a:r>
          </a:p>
          <a:p>
            <a:pPr marL="0" indent="0">
              <a:buNone/>
              <a:defRPr/>
            </a:pPr>
            <a:r>
              <a:rPr lang="cs-CZ" altLang="cs-CZ" sz="1800" dirty="0"/>
              <a:t>            </a:t>
            </a:r>
          </a:p>
          <a:p>
            <a:pPr>
              <a:defRPr/>
            </a:pPr>
            <a:r>
              <a:rPr lang="cs-CZ" altLang="cs-CZ" sz="1800" b="1" dirty="0"/>
              <a:t>1772 </a:t>
            </a:r>
            <a:r>
              <a:rPr lang="cs-CZ" altLang="cs-CZ" sz="1800" dirty="0"/>
              <a:t> –  převážení desek bylo úkolem </a:t>
            </a:r>
            <a:r>
              <a:rPr lang="cs-CZ" altLang="cs-CZ" sz="1800" dirty="0" err="1"/>
              <a:t>půhončích</a:t>
            </a:r>
            <a:r>
              <a:rPr lang="cs-CZ" altLang="cs-CZ" sz="1800" dirty="0"/>
              <a:t> z olomouckého kraje</a:t>
            </a:r>
          </a:p>
          <a:p>
            <a:pPr marL="0" indent="0">
              <a:buNone/>
              <a:defRPr/>
            </a:pPr>
            <a:r>
              <a:rPr lang="cs-CZ" altLang="cs-CZ" sz="1800" dirty="0"/>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A9E296F-0A71-F7E1-F335-44E15446CD29}"/>
              </a:ext>
            </a:extLst>
          </p:cNvPr>
          <p:cNvSpPr>
            <a:spLocks noGrp="1"/>
          </p:cNvSpPr>
          <p:nvPr>
            <p:ph idx="1"/>
          </p:nvPr>
        </p:nvSpPr>
        <p:spPr>
          <a:xfrm>
            <a:off x="600075" y="714374"/>
            <a:ext cx="11591925" cy="6019801"/>
          </a:xfrm>
        </p:spPr>
        <p:txBody>
          <a:bodyPr>
            <a:normAutofit/>
          </a:bodyPr>
          <a:lstStyle/>
          <a:p>
            <a:pPr eaLnBrk="1" hangingPunct="1">
              <a:lnSpc>
                <a:spcPct val="80000"/>
              </a:lnSpc>
              <a:defRPr/>
            </a:pPr>
            <a:r>
              <a:rPr lang="cs-CZ" altLang="cs-CZ" sz="2400" b="1" dirty="0">
                <a:solidFill>
                  <a:srgbClr val="FF0000"/>
                </a:solidFill>
              </a:rPr>
              <a:t>Edice pramenů:</a:t>
            </a:r>
          </a:p>
          <a:p>
            <a:pPr marL="0" indent="0">
              <a:lnSpc>
                <a:spcPct val="80000"/>
              </a:lnSpc>
              <a:buNone/>
              <a:defRPr/>
            </a:pPr>
            <a:endParaRPr lang="cs-CZ" altLang="cs-CZ" sz="1800" b="1" dirty="0"/>
          </a:p>
          <a:p>
            <a:pPr marL="0" indent="0">
              <a:lnSpc>
                <a:spcPct val="80000"/>
              </a:lnSpc>
              <a:buNone/>
              <a:defRPr/>
            </a:pPr>
            <a:endParaRPr lang="cs-CZ" altLang="cs-CZ" sz="1800" b="1" dirty="0"/>
          </a:p>
          <a:p>
            <a:pPr marL="0" indent="0">
              <a:buNone/>
              <a:defRPr/>
            </a:pPr>
            <a:r>
              <a:rPr lang="cs-CZ" sz="1800" b="1" dirty="0"/>
              <a:t>     CDB:  </a:t>
            </a:r>
            <a:r>
              <a:rPr lang="cs-CZ" sz="1800" b="1" dirty="0" err="1"/>
              <a:t>Codex</a:t>
            </a:r>
            <a:r>
              <a:rPr lang="cs-CZ" sz="1800" b="1" dirty="0"/>
              <a:t> </a:t>
            </a:r>
            <a:r>
              <a:rPr lang="cs-CZ" sz="1800" b="1" dirty="0" err="1"/>
              <a:t>diplomaticus</a:t>
            </a:r>
            <a:r>
              <a:rPr lang="cs-CZ" sz="1800" b="1" dirty="0"/>
              <a:t> et </a:t>
            </a:r>
            <a:r>
              <a:rPr lang="cs-CZ" sz="1800" b="1" dirty="0" err="1"/>
              <a:t>epistolaris</a:t>
            </a:r>
            <a:r>
              <a:rPr lang="cs-CZ" sz="1800" b="1" dirty="0"/>
              <a:t> (</a:t>
            </a:r>
            <a:r>
              <a:rPr lang="cs-CZ" sz="1800" b="1" dirty="0" err="1"/>
              <a:t>epistolarius</a:t>
            </a:r>
            <a:r>
              <a:rPr lang="cs-CZ" sz="1800" b="1" dirty="0"/>
              <a:t>) </a:t>
            </a:r>
            <a:r>
              <a:rPr lang="cs-CZ" sz="1800" b="1" dirty="0" err="1"/>
              <a:t>regni</a:t>
            </a:r>
            <a:r>
              <a:rPr lang="cs-CZ" sz="1800" b="1" dirty="0"/>
              <a:t> </a:t>
            </a:r>
            <a:r>
              <a:rPr lang="cs-CZ" sz="1800" b="1" dirty="0" err="1"/>
              <a:t>Bohemiae</a:t>
            </a:r>
            <a:r>
              <a:rPr lang="cs-CZ" sz="1800" b="1" dirty="0"/>
              <a:t>  (</a:t>
            </a:r>
            <a:r>
              <a:rPr lang="cs-CZ" sz="1800" dirty="0"/>
              <a:t>tzv. Český diplomatář)</a:t>
            </a:r>
          </a:p>
          <a:p>
            <a:pPr marL="0" indent="0">
              <a:buNone/>
              <a:defRPr/>
            </a:pPr>
            <a:r>
              <a:rPr lang="cs-CZ" sz="1800" dirty="0"/>
              <a:t>               –  texty listin českého království v chronologickém pořadí</a:t>
            </a:r>
          </a:p>
          <a:p>
            <a:pPr marL="0" indent="0">
              <a:buNone/>
              <a:defRPr/>
            </a:pPr>
            <a:endParaRPr lang="cs-CZ" sz="1800" b="1" dirty="0"/>
          </a:p>
          <a:p>
            <a:pPr marL="0" indent="0">
              <a:buNone/>
              <a:defRPr/>
            </a:pPr>
            <a:r>
              <a:rPr lang="cs-CZ" sz="1800" b="1" dirty="0"/>
              <a:t>     CDM:  </a:t>
            </a:r>
            <a:r>
              <a:rPr lang="cs-CZ" sz="1800" b="1" dirty="0" err="1"/>
              <a:t>Codex</a:t>
            </a:r>
            <a:r>
              <a:rPr lang="cs-CZ" sz="1800" b="1" dirty="0"/>
              <a:t> </a:t>
            </a:r>
            <a:r>
              <a:rPr lang="cs-CZ" sz="1800" b="1" dirty="0" err="1"/>
              <a:t>diplomaticus</a:t>
            </a:r>
            <a:r>
              <a:rPr lang="cs-CZ" sz="1800" b="1" dirty="0"/>
              <a:t> et </a:t>
            </a:r>
            <a:r>
              <a:rPr lang="cs-CZ" sz="1800" b="1" dirty="0" err="1"/>
              <a:t>epistolaris</a:t>
            </a:r>
            <a:r>
              <a:rPr lang="cs-CZ" sz="1800" b="1" dirty="0"/>
              <a:t> </a:t>
            </a:r>
            <a:r>
              <a:rPr lang="cs-CZ" sz="1800" b="1" dirty="0" err="1"/>
              <a:t>Moraviae</a:t>
            </a:r>
            <a:r>
              <a:rPr lang="cs-CZ" sz="1800" dirty="0"/>
              <a:t> (tzv. Moravský diplomatář) </a:t>
            </a:r>
          </a:p>
          <a:p>
            <a:pPr marL="0" indent="0">
              <a:buNone/>
              <a:defRPr/>
            </a:pPr>
            <a:r>
              <a:rPr lang="cs-CZ" sz="1800" dirty="0"/>
              <a:t>                  – 15 sv., založil Antonín Boček </a:t>
            </a:r>
          </a:p>
          <a:p>
            <a:pPr marL="0" indent="0">
              <a:buNone/>
              <a:defRPr/>
            </a:pPr>
            <a:endParaRPr lang="cs-CZ" sz="1800" dirty="0"/>
          </a:p>
          <a:p>
            <a:pPr marL="0" indent="0">
              <a:buNone/>
              <a:defRPr/>
            </a:pPr>
            <a:r>
              <a:rPr lang="cs-CZ" sz="1800" b="1" dirty="0"/>
              <a:t>      Archiv český čili staré písemné památky české i moravské – </a:t>
            </a:r>
            <a:r>
              <a:rPr lang="cs-CZ" sz="1800" dirty="0"/>
              <a:t> edice diplomatického materiálu z 15. a 16. stol. (do 1526) </a:t>
            </a:r>
          </a:p>
          <a:p>
            <a:pPr marL="0" indent="0">
              <a:buNone/>
              <a:defRPr/>
            </a:pPr>
            <a:r>
              <a:rPr lang="cs-CZ" sz="1800" dirty="0"/>
              <a:t>                  –  F. Palacký vydal první tři díly, dosud: 39 dílů </a:t>
            </a:r>
          </a:p>
          <a:p>
            <a:pPr>
              <a:defRPr/>
            </a:pPr>
            <a:endParaRPr lang="cs-CZ" sz="1800" dirty="0"/>
          </a:p>
          <a:p>
            <a:pPr>
              <a:defRPr/>
            </a:pPr>
            <a:r>
              <a:rPr lang="cs-CZ" sz="1800" b="1" dirty="0"/>
              <a:t>FRB:  </a:t>
            </a:r>
            <a:r>
              <a:rPr lang="cs-CZ" sz="1800" b="1" dirty="0" err="1"/>
              <a:t>Fontes</a:t>
            </a:r>
            <a:r>
              <a:rPr lang="cs-CZ" sz="1800" b="1" dirty="0"/>
              <a:t> </a:t>
            </a:r>
            <a:r>
              <a:rPr lang="cs-CZ" sz="1800" b="1" dirty="0" err="1"/>
              <a:t>rerum</a:t>
            </a:r>
            <a:r>
              <a:rPr lang="cs-CZ" sz="1800" b="1" dirty="0"/>
              <a:t> </a:t>
            </a:r>
            <a:r>
              <a:rPr lang="cs-CZ" sz="1800" b="1" dirty="0" err="1"/>
              <a:t>bohemicarum</a:t>
            </a:r>
            <a:r>
              <a:rPr lang="cs-CZ" sz="1800" b="1" dirty="0"/>
              <a:t>  </a:t>
            </a:r>
            <a:r>
              <a:rPr lang="cs-CZ" sz="1800" dirty="0"/>
              <a:t>–  prameny dějin českých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Výsledek obrázku pro codex diplomaticus et">
            <a:extLst>
              <a:ext uri="{FF2B5EF4-FFF2-40B4-BE49-F238E27FC236}">
                <a16:creationId xmlns:a16="http://schemas.microsoft.com/office/drawing/2014/main" id="{E91341B1-8EE1-9F5E-3B40-64887CBFC044}"/>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52288" y="599302"/>
            <a:ext cx="3536842" cy="500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3" descr="Výsledek obrázku pro codex diplomaticus et">
            <a:extLst>
              <a:ext uri="{FF2B5EF4-FFF2-40B4-BE49-F238E27FC236}">
                <a16:creationId xmlns:a16="http://schemas.microsoft.com/office/drawing/2014/main" id="{E51BF0E6-259B-D704-A9BD-7CFE0C675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972" y="0"/>
            <a:ext cx="3542055" cy="461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descr="Výsledek obrázku pro codex   diplomaticus Silesiae">
            <a:extLst>
              <a:ext uri="{FF2B5EF4-FFF2-40B4-BE49-F238E27FC236}">
                <a16:creationId xmlns:a16="http://schemas.microsoft.com/office/drawing/2014/main" id="{31E15D41-A56A-74EF-B998-AC0A1D0A2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18" t="3488" r="7895" b="5348"/>
          <a:stretch>
            <a:fillRect/>
          </a:stretch>
        </p:blipFill>
        <p:spPr bwMode="auto">
          <a:xfrm>
            <a:off x="8072241" y="572986"/>
            <a:ext cx="3536842" cy="495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Book cover: Regesta Bohemiae et Moraviae aetatis Venceslai IV. (1378 dec. - 1419 aug. 16) / Fontes archivi terrae Moraviae Brunae (Tomus VII)">
            <a:extLst>
              <a:ext uri="{FF2B5EF4-FFF2-40B4-BE49-F238E27FC236}">
                <a16:creationId xmlns:a16="http://schemas.microsoft.com/office/drawing/2014/main" id="{2BB08D29-1D82-8BF5-BE37-7B8C74344F43}"/>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4869986" y="3092522"/>
            <a:ext cx="2452028" cy="36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a:extLst>
              <a:ext uri="{FF2B5EF4-FFF2-40B4-BE49-F238E27FC236}">
                <a16:creationId xmlns:a16="http://schemas.microsoft.com/office/drawing/2014/main" id="{25043365-A717-FE96-E2B9-B7BE93802CAF}"/>
              </a:ext>
            </a:extLst>
          </p:cNvPr>
          <p:cNvGraphicFramePr>
            <a:graphicFrameLocks noGrp="1"/>
          </p:cNvGraphicFramePr>
          <p:nvPr>
            <p:ph idx="1"/>
          </p:nvPr>
        </p:nvGraphicFramePr>
        <p:xfrm>
          <a:off x="914399" y="0"/>
          <a:ext cx="10931704" cy="7202183"/>
        </p:xfrm>
        <a:graphic>
          <a:graphicData uri="http://schemas.openxmlformats.org/drawingml/2006/table">
            <a:tbl>
              <a:tblPr/>
              <a:tblGrid>
                <a:gridCol w="2732926">
                  <a:extLst>
                    <a:ext uri="{9D8B030D-6E8A-4147-A177-3AD203B41FA5}">
                      <a16:colId xmlns:a16="http://schemas.microsoft.com/office/drawing/2014/main" val="1025727471"/>
                    </a:ext>
                  </a:extLst>
                </a:gridCol>
                <a:gridCol w="2732926">
                  <a:extLst>
                    <a:ext uri="{9D8B030D-6E8A-4147-A177-3AD203B41FA5}">
                      <a16:colId xmlns:a16="http://schemas.microsoft.com/office/drawing/2014/main" val="700372858"/>
                    </a:ext>
                  </a:extLst>
                </a:gridCol>
                <a:gridCol w="2732926">
                  <a:extLst>
                    <a:ext uri="{9D8B030D-6E8A-4147-A177-3AD203B41FA5}">
                      <a16:colId xmlns:a16="http://schemas.microsoft.com/office/drawing/2014/main" val="1819437882"/>
                    </a:ext>
                  </a:extLst>
                </a:gridCol>
                <a:gridCol w="2732926">
                  <a:extLst>
                    <a:ext uri="{9D8B030D-6E8A-4147-A177-3AD203B41FA5}">
                      <a16:colId xmlns:a16="http://schemas.microsoft.com/office/drawing/2014/main" val="2163016870"/>
                    </a:ext>
                  </a:extLst>
                </a:gridCol>
              </a:tblGrid>
              <a:tr h="252015">
                <a:tc>
                  <a:txBody>
                    <a:bodyPr/>
                    <a:lstStyle/>
                    <a:p>
                      <a:r>
                        <a:rPr lang="cs-CZ" sz="1000" dirty="0"/>
                        <a:t>CDB I</a:t>
                      </a:r>
                    </a:p>
                  </a:txBody>
                  <a:tcPr marL="39701" marR="39701" marT="19851" marB="19851" anchor="ctr">
                    <a:lnL>
                      <a:noFill/>
                    </a:lnL>
                    <a:lnR>
                      <a:noFill/>
                    </a:lnR>
                    <a:lnT>
                      <a:noFill/>
                    </a:lnT>
                    <a:lnB>
                      <a:noFill/>
                    </a:lnB>
                  </a:tcPr>
                </a:tc>
                <a:tc>
                  <a:txBody>
                    <a:bodyPr/>
                    <a:lstStyle/>
                    <a:p>
                      <a:r>
                        <a:rPr lang="cs-CZ" sz="1000"/>
                        <a:t>805 – 1197</a:t>
                      </a:r>
                    </a:p>
                  </a:txBody>
                  <a:tcPr marL="39701" marR="39701" marT="19851" marB="19851" anchor="ctr">
                    <a:lnL>
                      <a:noFill/>
                    </a:lnL>
                    <a:lnR>
                      <a:noFill/>
                    </a:lnR>
                    <a:lnT>
                      <a:noFill/>
                    </a:lnT>
                    <a:lnB>
                      <a:noFill/>
                    </a:lnB>
                  </a:tcPr>
                </a:tc>
                <a:tc>
                  <a:txBody>
                    <a:bodyPr/>
                    <a:lstStyle/>
                    <a:p>
                      <a:r>
                        <a:rPr lang="cs-CZ" sz="1000"/>
                        <a:t>Gustav Friedrich</a:t>
                      </a:r>
                    </a:p>
                  </a:txBody>
                  <a:tcPr marL="39701" marR="39701" marT="19851" marB="19851" anchor="ctr">
                    <a:lnL>
                      <a:noFill/>
                    </a:lnL>
                    <a:lnR>
                      <a:noFill/>
                    </a:lnR>
                    <a:lnT>
                      <a:noFill/>
                    </a:lnT>
                    <a:lnB>
                      <a:noFill/>
                    </a:lnB>
                  </a:tcPr>
                </a:tc>
                <a:tc>
                  <a:txBody>
                    <a:bodyPr/>
                    <a:lstStyle/>
                    <a:p>
                      <a:r>
                        <a:rPr lang="cs-CZ" sz="1000" dirty="0"/>
                        <a:t>1904 – 1907</a:t>
                      </a:r>
                    </a:p>
                  </a:txBody>
                  <a:tcPr marL="39701" marR="39701" marT="19851" marB="19851" anchor="ctr">
                    <a:lnL>
                      <a:noFill/>
                    </a:lnL>
                    <a:lnR>
                      <a:noFill/>
                    </a:lnR>
                    <a:lnT>
                      <a:noFill/>
                    </a:lnT>
                    <a:lnB>
                      <a:noFill/>
                    </a:lnB>
                  </a:tcPr>
                </a:tc>
                <a:extLst>
                  <a:ext uri="{0D108BD9-81ED-4DB2-BD59-A6C34878D82A}">
                    <a16:rowId xmlns:a16="http://schemas.microsoft.com/office/drawing/2014/main" val="3831010222"/>
                  </a:ext>
                </a:extLst>
              </a:tr>
              <a:tr h="252015">
                <a:tc>
                  <a:txBody>
                    <a:bodyPr/>
                    <a:lstStyle/>
                    <a:p>
                      <a:r>
                        <a:rPr lang="cs-CZ" sz="1000" dirty="0"/>
                        <a:t>CDB II</a:t>
                      </a:r>
                    </a:p>
                  </a:txBody>
                  <a:tcPr marL="39701" marR="39701" marT="19851" marB="19851" anchor="ctr">
                    <a:lnL>
                      <a:noFill/>
                    </a:lnL>
                    <a:lnR>
                      <a:noFill/>
                    </a:lnR>
                    <a:lnT>
                      <a:noFill/>
                    </a:lnT>
                    <a:lnB>
                      <a:noFill/>
                    </a:lnB>
                  </a:tcPr>
                </a:tc>
                <a:tc>
                  <a:txBody>
                    <a:bodyPr/>
                    <a:lstStyle/>
                    <a:p>
                      <a:r>
                        <a:rPr lang="cs-CZ" sz="1000"/>
                        <a:t>1198 – 1230</a:t>
                      </a:r>
                    </a:p>
                  </a:txBody>
                  <a:tcPr marL="39701" marR="39701" marT="19851" marB="19851" anchor="ctr">
                    <a:lnL>
                      <a:noFill/>
                    </a:lnL>
                    <a:lnR>
                      <a:noFill/>
                    </a:lnR>
                    <a:lnT>
                      <a:noFill/>
                    </a:lnT>
                    <a:lnB>
                      <a:noFill/>
                    </a:lnB>
                  </a:tcPr>
                </a:tc>
                <a:tc>
                  <a:txBody>
                    <a:bodyPr/>
                    <a:lstStyle/>
                    <a:p>
                      <a:r>
                        <a:rPr lang="cs-CZ" sz="1000"/>
                        <a:t>Gustav Friedrich</a:t>
                      </a:r>
                    </a:p>
                  </a:txBody>
                  <a:tcPr marL="39701" marR="39701" marT="19851" marB="19851" anchor="ctr">
                    <a:lnL>
                      <a:noFill/>
                    </a:lnL>
                    <a:lnR>
                      <a:noFill/>
                    </a:lnR>
                    <a:lnT>
                      <a:noFill/>
                    </a:lnT>
                    <a:lnB>
                      <a:noFill/>
                    </a:lnB>
                  </a:tcPr>
                </a:tc>
                <a:tc>
                  <a:txBody>
                    <a:bodyPr/>
                    <a:lstStyle/>
                    <a:p>
                      <a:r>
                        <a:rPr lang="cs-CZ" sz="1000" dirty="0"/>
                        <a:t>1912</a:t>
                      </a:r>
                    </a:p>
                  </a:txBody>
                  <a:tcPr marL="39701" marR="39701" marT="19851" marB="19851" anchor="ctr">
                    <a:lnL>
                      <a:noFill/>
                    </a:lnL>
                    <a:lnR>
                      <a:noFill/>
                    </a:lnR>
                    <a:lnT>
                      <a:noFill/>
                    </a:lnT>
                    <a:lnB>
                      <a:noFill/>
                    </a:lnB>
                  </a:tcPr>
                </a:tc>
                <a:extLst>
                  <a:ext uri="{0D108BD9-81ED-4DB2-BD59-A6C34878D82A}">
                    <a16:rowId xmlns:a16="http://schemas.microsoft.com/office/drawing/2014/main" val="2400852659"/>
                  </a:ext>
                </a:extLst>
              </a:tr>
              <a:tr h="252015">
                <a:tc>
                  <a:txBody>
                    <a:bodyPr/>
                    <a:lstStyle/>
                    <a:p>
                      <a:r>
                        <a:rPr lang="cs-CZ" sz="1000" dirty="0"/>
                        <a:t>CDB III/1</a:t>
                      </a:r>
                    </a:p>
                  </a:txBody>
                  <a:tcPr marL="39701" marR="39701" marT="19851" marB="19851" anchor="ctr">
                    <a:lnL>
                      <a:noFill/>
                    </a:lnL>
                    <a:lnR>
                      <a:noFill/>
                    </a:lnR>
                    <a:lnT>
                      <a:noFill/>
                    </a:lnT>
                    <a:lnB>
                      <a:noFill/>
                    </a:lnB>
                  </a:tcPr>
                </a:tc>
                <a:tc>
                  <a:txBody>
                    <a:bodyPr/>
                    <a:lstStyle/>
                    <a:p>
                      <a:r>
                        <a:rPr lang="cs-CZ" sz="1000"/>
                        <a:t>1231 – 1238</a:t>
                      </a:r>
                    </a:p>
                  </a:txBody>
                  <a:tcPr marL="39701" marR="39701" marT="19851" marB="19851" anchor="ctr">
                    <a:lnL>
                      <a:noFill/>
                    </a:lnL>
                    <a:lnR>
                      <a:noFill/>
                    </a:lnR>
                    <a:lnT>
                      <a:noFill/>
                    </a:lnT>
                    <a:lnB>
                      <a:noFill/>
                    </a:lnB>
                  </a:tcPr>
                </a:tc>
                <a:tc>
                  <a:txBody>
                    <a:bodyPr/>
                    <a:lstStyle/>
                    <a:p>
                      <a:r>
                        <a:rPr lang="cs-CZ" sz="1000"/>
                        <a:t>Gustav Friedrich</a:t>
                      </a:r>
                    </a:p>
                  </a:txBody>
                  <a:tcPr marL="39701" marR="39701" marT="19851" marB="19851" anchor="ctr">
                    <a:lnL>
                      <a:noFill/>
                    </a:lnL>
                    <a:lnR>
                      <a:noFill/>
                    </a:lnR>
                    <a:lnT>
                      <a:noFill/>
                    </a:lnT>
                    <a:lnB>
                      <a:noFill/>
                    </a:lnB>
                  </a:tcPr>
                </a:tc>
                <a:tc>
                  <a:txBody>
                    <a:bodyPr/>
                    <a:lstStyle/>
                    <a:p>
                      <a:r>
                        <a:rPr lang="cs-CZ" sz="1000" dirty="0"/>
                        <a:t>1942</a:t>
                      </a:r>
                    </a:p>
                  </a:txBody>
                  <a:tcPr marL="39701" marR="39701" marT="19851" marB="19851" anchor="ctr">
                    <a:lnL>
                      <a:noFill/>
                    </a:lnL>
                    <a:lnR>
                      <a:noFill/>
                    </a:lnR>
                    <a:lnT>
                      <a:noFill/>
                    </a:lnT>
                    <a:lnB>
                      <a:noFill/>
                    </a:lnB>
                  </a:tcPr>
                </a:tc>
                <a:extLst>
                  <a:ext uri="{0D108BD9-81ED-4DB2-BD59-A6C34878D82A}">
                    <a16:rowId xmlns:a16="http://schemas.microsoft.com/office/drawing/2014/main" val="2396342414"/>
                  </a:ext>
                </a:extLst>
              </a:tr>
              <a:tr h="252015">
                <a:tc>
                  <a:txBody>
                    <a:bodyPr/>
                    <a:lstStyle/>
                    <a:p>
                      <a:r>
                        <a:rPr lang="cs-CZ" sz="1000"/>
                        <a:t>CDB III/2</a:t>
                      </a:r>
                    </a:p>
                  </a:txBody>
                  <a:tcPr marL="39701" marR="39701" marT="19851" marB="19851" anchor="ctr">
                    <a:lnL>
                      <a:noFill/>
                    </a:lnL>
                    <a:lnR>
                      <a:noFill/>
                    </a:lnR>
                    <a:lnT>
                      <a:noFill/>
                    </a:lnT>
                    <a:lnB>
                      <a:noFill/>
                    </a:lnB>
                  </a:tcPr>
                </a:tc>
                <a:tc>
                  <a:txBody>
                    <a:bodyPr/>
                    <a:lstStyle/>
                    <a:p>
                      <a:r>
                        <a:rPr lang="cs-CZ" sz="1000"/>
                        <a:t>1238 – 1240</a:t>
                      </a:r>
                    </a:p>
                  </a:txBody>
                  <a:tcPr marL="39701" marR="39701" marT="19851" marB="19851" anchor="ctr">
                    <a:lnL>
                      <a:noFill/>
                    </a:lnL>
                    <a:lnR>
                      <a:noFill/>
                    </a:lnR>
                    <a:lnT>
                      <a:noFill/>
                    </a:lnT>
                    <a:lnB>
                      <a:noFill/>
                    </a:lnB>
                  </a:tcPr>
                </a:tc>
                <a:tc>
                  <a:txBody>
                    <a:bodyPr/>
                    <a:lstStyle/>
                    <a:p>
                      <a:r>
                        <a:rPr lang="cs-CZ" sz="1000"/>
                        <a:t>Zdeněk Kristen</a:t>
                      </a:r>
                    </a:p>
                  </a:txBody>
                  <a:tcPr marL="39701" marR="39701" marT="19851" marB="19851" anchor="ctr">
                    <a:lnL>
                      <a:noFill/>
                    </a:lnL>
                    <a:lnR>
                      <a:noFill/>
                    </a:lnR>
                    <a:lnT>
                      <a:noFill/>
                    </a:lnT>
                    <a:lnB>
                      <a:noFill/>
                    </a:lnB>
                  </a:tcPr>
                </a:tc>
                <a:tc>
                  <a:txBody>
                    <a:bodyPr/>
                    <a:lstStyle/>
                    <a:p>
                      <a:r>
                        <a:rPr lang="cs-CZ" sz="1000" dirty="0"/>
                        <a:t>1962</a:t>
                      </a:r>
                    </a:p>
                  </a:txBody>
                  <a:tcPr marL="39701" marR="39701" marT="19851" marB="19851" anchor="ctr">
                    <a:lnL>
                      <a:noFill/>
                    </a:lnL>
                    <a:lnR>
                      <a:noFill/>
                    </a:lnR>
                    <a:lnT>
                      <a:noFill/>
                    </a:lnT>
                    <a:lnB>
                      <a:noFill/>
                    </a:lnB>
                  </a:tcPr>
                </a:tc>
                <a:extLst>
                  <a:ext uri="{0D108BD9-81ED-4DB2-BD59-A6C34878D82A}">
                    <a16:rowId xmlns:a16="http://schemas.microsoft.com/office/drawing/2014/main" val="2401904800"/>
                  </a:ext>
                </a:extLst>
              </a:tr>
              <a:tr h="442124">
                <a:tc>
                  <a:txBody>
                    <a:bodyPr/>
                    <a:lstStyle/>
                    <a:p>
                      <a:r>
                        <a:rPr lang="cs-CZ" sz="1000"/>
                        <a:t>CDB III/3</a:t>
                      </a:r>
                    </a:p>
                  </a:txBody>
                  <a:tcPr marL="39701" marR="39701" marT="19851" marB="19851" anchor="ctr">
                    <a:lnL>
                      <a:noFill/>
                    </a:lnL>
                    <a:lnR>
                      <a:noFill/>
                    </a:lnR>
                    <a:lnT>
                      <a:noFill/>
                    </a:lnT>
                    <a:lnB>
                      <a:noFill/>
                    </a:lnB>
                  </a:tcPr>
                </a:tc>
                <a:tc>
                  <a:txBody>
                    <a:bodyPr/>
                    <a:lstStyle/>
                    <a:p>
                      <a:r>
                        <a:rPr lang="cs-CZ" sz="1000"/>
                        <a:t>falza, dodatky 1231 – 1240</a:t>
                      </a:r>
                    </a:p>
                  </a:txBody>
                  <a:tcPr marL="39701" marR="39701" marT="19851" marB="19851" anchor="ctr">
                    <a:lnL>
                      <a:noFill/>
                    </a:lnL>
                    <a:lnR>
                      <a:noFill/>
                    </a:lnR>
                    <a:lnT>
                      <a:noFill/>
                    </a:lnT>
                    <a:lnB>
                      <a:noFill/>
                    </a:lnB>
                  </a:tcPr>
                </a:tc>
                <a:tc>
                  <a:txBody>
                    <a:bodyPr/>
                    <a:lstStyle/>
                    <a:p>
                      <a:r>
                        <a:rPr lang="cs-CZ" sz="1000"/>
                        <a:t>Jan Bistřický</a:t>
                      </a:r>
                    </a:p>
                  </a:txBody>
                  <a:tcPr marL="39701" marR="39701" marT="19851" marB="19851" anchor="ctr">
                    <a:lnL>
                      <a:noFill/>
                    </a:lnL>
                    <a:lnR>
                      <a:noFill/>
                    </a:lnR>
                    <a:lnT>
                      <a:noFill/>
                    </a:lnT>
                    <a:lnB>
                      <a:noFill/>
                    </a:lnB>
                  </a:tcPr>
                </a:tc>
                <a:tc>
                  <a:txBody>
                    <a:bodyPr/>
                    <a:lstStyle/>
                    <a:p>
                      <a:r>
                        <a:rPr lang="cs-CZ" sz="1000" dirty="0"/>
                        <a:t>2000</a:t>
                      </a:r>
                    </a:p>
                  </a:txBody>
                  <a:tcPr marL="39701" marR="39701" marT="19851" marB="19851" anchor="ctr">
                    <a:lnL>
                      <a:noFill/>
                    </a:lnL>
                    <a:lnR>
                      <a:noFill/>
                    </a:lnR>
                    <a:lnT>
                      <a:noFill/>
                    </a:lnT>
                    <a:lnB>
                      <a:noFill/>
                    </a:lnB>
                  </a:tcPr>
                </a:tc>
                <a:extLst>
                  <a:ext uri="{0D108BD9-81ED-4DB2-BD59-A6C34878D82A}">
                    <a16:rowId xmlns:a16="http://schemas.microsoft.com/office/drawing/2014/main" val="165261244"/>
                  </a:ext>
                </a:extLst>
              </a:tr>
              <a:tr h="442124">
                <a:tc>
                  <a:txBody>
                    <a:bodyPr/>
                    <a:lstStyle/>
                    <a:p>
                      <a:r>
                        <a:rPr lang="cs-CZ" sz="1000"/>
                        <a:t>CDB III/4</a:t>
                      </a:r>
                    </a:p>
                  </a:txBody>
                  <a:tcPr marL="39701" marR="39701" marT="19851" marB="19851" anchor="ctr">
                    <a:lnL>
                      <a:noFill/>
                    </a:lnL>
                    <a:lnR>
                      <a:noFill/>
                    </a:lnR>
                    <a:lnT>
                      <a:noFill/>
                    </a:lnT>
                    <a:lnB>
                      <a:noFill/>
                    </a:lnB>
                  </a:tcPr>
                </a:tc>
                <a:tc>
                  <a:txBody>
                    <a:bodyPr/>
                    <a:lstStyle/>
                    <a:p>
                      <a:r>
                        <a:rPr lang="cs-CZ" sz="1000"/>
                        <a:t>rejstříky 1231 – 1240</a:t>
                      </a:r>
                    </a:p>
                  </a:txBody>
                  <a:tcPr marL="39701" marR="39701" marT="19851" marB="19851" anchor="ctr">
                    <a:lnL>
                      <a:noFill/>
                    </a:lnL>
                    <a:lnR>
                      <a:noFill/>
                    </a:lnR>
                    <a:lnT>
                      <a:noFill/>
                    </a:lnT>
                    <a:lnB>
                      <a:noFill/>
                    </a:lnB>
                  </a:tcPr>
                </a:tc>
                <a:tc>
                  <a:txBody>
                    <a:bodyPr/>
                    <a:lstStyle/>
                    <a:p>
                      <a:r>
                        <a:rPr lang="cs-CZ" sz="1000"/>
                        <a:t>Jan Bistřický</a:t>
                      </a:r>
                    </a:p>
                  </a:txBody>
                  <a:tcPr marL="39701" marR="39701" marT="19851" marB="19851" anchor="ctr">
                    <a:lnL>
                      <a:noFill/>
                    </a:lnL>
                    <a:lnR>
                      <a:noFill/>
                    </a:lnR>
                    <a:lnT>
                      <a:noFill/>
                    </a:lnT>
                    <a:lnB>
                      <a:noFill/>
                    </a:lnB>
                  </a:tcPr>
                </a:tc>
                <a:tc>
                  <a:txBody>
                    <a:bodyPr/>
                    <a:lstStyle/>
                    <a:p>
                      <a:r>
                        <a:rPr lang="cs-CZ" sz="1000" dirty="0"/>
                        <a:t>2002</a:t>
                      </a:r>
                    </a:p>
                  </a:txBody>
                  <a:tcPr marL="39701" marR="39701" marT="19851" marB="19851" anchor="ctr">
                    <a:lnL>
                      <a:noFill/>
                    </a:lnL>
                    <a:lnR>
                      <a:noFill/>
                    </a:lnR>
                    <a:lnT>
                      <a:noFill/>
                    </a:lnT>
                    <a:lnB>
                      <a:noFill/>
                    </a:lnB>
                  </a:tcPr>
                </a:tc>
                <a:extLst>
                  <a:ext uri="{0D108BD9-81ED-4DB2-BD59-A6C34878D82A}">
                    <a16:rowId xmlns:a16="http://schemas.microsoft.com/office/drawing/2014/main" val="2000889930"/>
                  </a:ext>
                </a:extLst>
              </a:tr>
              <a:tr h="442124">
                <a:tc>
                  <a:txBody>
                    <a:bodyPr/>
                    <a:lstStyle/>
                    <a:p>
                      <a:r>
                        <a:rPr lang="cs-CZ" sz="1000"/>
                        <a:t>CDB IV/1</a:t>
                      </a:r>
                    </a:p>
                  </a:txBody>
                  <a:tcPr marL="39701" marR="39701" marT="19851" marB="19851" anchor="ctr">
                    <a:lnL>
                      <a:noFill/>
                    </a:lnL>
                    <a:lnR>
                      <a:noFill/>
                    </a:lnR>
                    <a:lnT>
                      <a:noFill/>
                    </a:lnT>
                    <a:lnB>
                      <a:noFill/>
                    </a:lnB>
                  </a:tcPr>
                </a:tc>
                <a:tc>
                  <a:txBody>
                    <a:bodyPr/>
                    <a:lstStyle/>
                    <a:p>
                      <a:r>
                        <a:rPr lang="cs-CZ" sz="1000"/>
                        <a:t>1241 – 1253</a:t>
                      </a:r>
                    </a:p>
                  </a:txBody>
                  <a:tcPr marL="39701" marR="39701" marT="19851" marB="19851" anchor="ctr">
                    <a:lnL>
                      <a:noFill/>
                    </a:lnL>
                    <a:lnR>
                      <a:noFill/>
                    </a:lnR>
                    <a:lnT>
                      <a:noFill/>
                    </a:lnT>
                    <a:lnB>
                      <a:noFill/>
                    </a:lnB>
                  </a:tcPr>
                </a:tc>
                <a:tc>
                  <a:txBody>
                    <a:bodyPr/>
                    <a:lstStyle/>
                    <a:p>
                      <a:r>
                        <a:rPr lang="cs-CZ" sz="1000"/>
                        <a:t>Jindřich Šebánek a Sáša Dušková</a:t>
                      </a:r>
                    </a:p>
                  </a:txBody>
                  <a:tcPr marL="39701" marR="39701" marT="19851" marB="19851" anchor="ctr">
                    <a:lnL>
                      <a:noFill/>
                    </a:lnL>
                    <a:lnR>
                      <a:noFill/>
                    </a:lnR>
                    <a:lnT>
                      <a:noFill/>
                    </a:lnT>
                    <a:lnB>
                      <a:noFill/>
                    </a:lnB>
                  </a:tcPr>
                </a:tc>
                <a:tc>
                  <a:txBody>
                    <a:bodyPr/>
                    <a:lstStyle/>
                    <a:p>
                      <a:r>
                        <a:rPr lang="cs-CZ" sz="1000" dirty="0"/>
                        <a:t>1962</a:t>
                      </a:r>
                    </a:p>
                  </a:txBody>
                  <a:tcPr marL="39701" marR="39701" marT="19851" marB="19851" anchor="ctr">
                    <a:lnL>
                      <a:noFill/>
                    </a:lnL>
                    <a:lnR>
                      <a:noFill/>
                    </a:lnR>
                    <a:lnT>
                      <a:noFill/>
                    </a:lnT>
                    <a:lnB>
                      <a:noFill/>
                    </a:lnB>
                  </a:tcPr>
                </a:tc>
                <a:extLst>
                  <a:ext uri="{0D108BD9-81ED-4DB2-BD59-A6C34878D82A}">
                    <a16:rowId xmlns:a16="http://schemas.microsoft.com/office/drawing/2014/main" val="2577817291"/>
                  </a:ext>
                </a:extLst>
              </a:tr>
              <a:tr h="442124">
                <a:tc>
                  <a:txBody>
                    <a:bodyPr/>
                    <a:lstStyle/>
                    <a:p>
                      <a:r>
                        <a:rPr lang="cs-CZ" sz="1000"/>
                        <a:t>CDB IV/2</a:t>
                      </a:r>
                    </a:p>
                  </a:txBody>
                  <a:tcPr marL="39701" marR="39701" marT="19851" marB="19851" anchor="ctr">
                    <a:lnL>
                      <a:noFill/>
                    </a:lnL>
                    <a:lnR>
                      <a:noFill/>
                    </a:lnR>
                    <a:lnT>
                      <a:noFill/>
                    </a:lnT>
                    <a:lnB>
                      <a:noFill/>
                    </a:lnB>
                  </a:tcPr>
                </a:tc>
                <a:tc>
                  <a:txBody>
                    <a:bodyPr/>
                    <a:lstStyle/>
                    <a:p>
                      <a:r>
                        <a:rPr lang="cs-CZ" sz="1000"/>
                        <a:t>rejstříky 1241 – 1253</a:t>
                      </a:r>
                    </a:p>
                  </a:txBody>
                  <a:tcPr marL="39701" marR="39701" marT="19851" marB="19851" anchor="ctr">
                    <a:lnL>
                      <a:noFill/>
                    </a:lnL>
                    <a:lnR>
                      <a:noFill/>
                    </a:lnR>
                    <a:lnT>
                      <a:noFill/>
                    </a:lnT>
                    <a:lnB>
                      <a:noFill/>
                    </a:lnB>
                  </a:tcPr>
                </a:tc>
                <a:tc>
                  <a:txBody>
                    <a:bodyPr/>
                    <a:lstStyle/>
                    <a:p>
                      <a:r>
                        <a:rPr lang="cs-CZ" sz="1000"/>
                        <a:t>Jindřich Šebánek a Sáša Dušková</a:t>
                      </a:r>
                    </a:p>
                  </a:txBody>
                  <a:tcPr marL="39701" marR="39701" marT="19851" marB="19851" anchor="ctr">
                    <a:lnL>
                      <a:noFill/>
                    </a:lnL>
                    <a:lnR>
                      <a:noFill/>
                    </a:lnR>
                    <a:lnT>
                      <a:noFill/>
                    </a:lnT>
                    <a:lnB>
                      <a:noFill/>
                    </a:lnB>
                  </a:tcPr>
                </a:tc>
                <a:tc>
                  <a:txBody>
                    <a:bodyPr/>
                    <a:lstStyle/>
                    <a:p>
                      <a:r>
                        <a:rPr lang="cs-CZ" sz="1000" dirty="0"/>
                        <a:t>1965</a:t>
                      </a:r>
                    </a:p>
                  </a:txBody>
                  <a:tcPr marL="39701" marR="39701" marT="19851" marB="19851" anchor="ctr">
                    <a:lnL>
                      <a:noFill/>
                    </a:lnL>
                    <a:lnR>
                      <a:noFill/>
                    </a:lnR>
                    <a:lnT>
                      <a:noFill/>
                    </a:lnT>
                    <a:lnB>
                      <a:noFill/>
                    </a:lnB>
                  </a:tcPr>
                </a:tc>
                <a:extLst>
                  <a:ext uri="{0D108BD9-81ED-4DB2-BD59-A6C34878D82A}">
                    <a16:rowId xmlns:a16="http://schemas.microsoft.com/office/drawing/2014/main" val="3167245770"/>
                  </a:ext>
                </a:extLst>
              </a:tr>
              <a:tr h="442124">
                <a:tc>
                  <a:txBody>
                    <a:bodyPr/>
                    <a:lstStyle/>
                    <a:p>
                      <a:r>
                        <a:rPr lang="cs-CZ" sz="1000"/>
                        <a:t>CDB V/1</a:t>
                      </a:r>
                    </a:p>
                  </a:txBody>
                  <a:tcPr marL="39701" marR="39701" marT="19851" marB="19851" anchor="ctr">
                    <a:lnL>
                      <a:noFill/>
                    </a:lnL>
                    <a:lnR>
                      <a:noFill/>
                    </a:lnR>
                    <a:lnT>
                      <a:noFill/>
                    </a:lnT>
                    <a:lnB>
                      <a:noFill/>
                    </a:lnB>
                  </a:tcPr>
                </a:tc>
                <a:tc>
                  <a:txBody>
                    <a:bodyPr/>
                    <a:lstStyle/>
                    <a:p>
                      <a:r>
                        <a:rPr lang="cs-CZ" sz="1000"/>
                        <a:t>1253 – 1266</a:t>
                      </a:r>
                    </a:p>
                  </a:txBody>
                  <a:tcPr marL="39701" marR="39701" marT="19851" marB="19851" anchor="ctr">
                    <a:lnL>
                      <a:noFill/>
                    </a:lnL>
                    <a:lnR>
                      <a:noFill/>
                    </a:lnR>
                    <a:lnT>
                      <a:noFill/>
                    </a:lnT>
                    <a:lnB>
                      <a:noFill/>
                    </a:lnB>
                  </a:tcPr>
                </a:tc>
                <a:tc>
                  <a:txBody>
                    <a:bodyPr/>
                    <a:lstStyle/>
                    <a:p>
                      <a:r>
                        <a:rPr lang="cs-CZ" sz="1000"/>
                        <a:t>Jindřich Šebánek a Sáša Dušková</a:t>
                      </a:r>
                    </a:p>
                  </a:txBody>
                  <a:tcPr marL="39701" marR="39701" marT="19851" marB="19851" anchor="ctr">
                    <a:lnL>
                      <a:noFill/>
                    </a:lnL>
                    <a:lnR>
                      <a:noFill/>
                    </a:lnR>
                    <a:lnT>
                      <a:noFill/>
                    </a:lnT>
                    <a:lnB>
                      <a:noFill/>
                    </a:lnB>
                  </a:tcPr>
                </a:tc>
                <a:tc>
                  <a:txBody>
                    <a:bodyPr/>
                    <a:lstStyle/>
                    <a:p>
                      <a:r>
                        <a:rPr lang="cs-CZ" sz="1000" dirty="0"/>
                        <a:t>1974</a:t>
                      </a:r>
                    </a:p>
                  </a:txBody>
                  <a:tcPr marL="39701" marR="39701" marT="19851" marB="19851" anchor="ctr">
                    <a:lnL>
                      <a:noFill/>
                    </a:lnL>
                    <a:lnR>
                      <a:noFill/>
                    </a:lnR>
                    <a:lnT>
                      <a:noFill/>
                    </a:lnT>
                    <a:lnB>
                      <a:noFill/>
                    </a:lnB>
                  </a:tcPr>
                </a:tc>
                <a:extLst>
                  <a:ext uri="{0D108BD9-81ED-4DB2-BD59-A6C34878D82A}">
                    <a16:rowId xmlns:a16="http://schemas.microsoft.com/office/drawing/2014/main" val="1107742453"/>
                  </a:ext>
                </a:extLst>
              </a:tr>
              <a:tr h="442124">
                <a:tc>
                  <a:txBody>
                    <a:bodyPr/>
                    <a:lstStyle/>
                    <a:p>
                      <a:r>
                        <a:rPr lang="cs-CZ" sz="1000" dirty="0"/>
                        <a:t>CDB V/2</a:t>
                      </a:r>
                    </a:p>
                  </a:txBody>
                  <a:tcPr marL="39701" marR="39701" marT="19851" marB="19851" anchor="ctr">
                    <a:lnL>
                      <a:noFill/>
                    </a:lnL>
                    <a:lnR>
                      <a:noFill/>
                    </a:lnR>
                    <a:lnT>
                      <a:noFill/>
                    </a:lnT>
                    <a:lnB>
                      <a:noFill/>
                    </a:lnB>
                  </a:tcPr>
                </a:tc>
                <a:tc>
                  <a:txBody>
                    <a:bodyPr/>
                    <a:lstStyle/>
                    <a:p>
                      <a:r>
                        <a:rPr lang="cs-CZ" sz="1000"/>
                        <a:t>1267 – 1278</a:t>
                      </a:r>
                    </a:p>
                  </a:txBody>
                  <a:tcPr marL="39701" marR="39701" marT="19851" marB="19851" anchor="ctr">
                    <a:lnL>
                      <a:noFill/>
                    </a:lnL>
                    <a:lnR>
                      <a:noFill/>
                    </a:lnR>
                    <a:lnT>
                      <a:noFill/>
                    </a:lnT>
                    <a:lnB>
                      <a:noFill/>
                    </a:lnB>
                  </a:tcPr>
                </a:tc>
                <a:tc>
                  <a:txBody>
                    <a:bodyPr/>
                    <a:lstStyle/>
                    <a:p>
                      <a:r>
                        <a:rPr lang="cs-CZ" sz="1000"/>
                        <a:t>Jindřich Šebánek a Sáša Dušková</a:t>
                      </a:r>
                    </a:p>
                  </a:txBody>
                  <a:tcPr marL="39701" marR="39701" marT="19851" marB="19851" anchor="ctr">
                    <a:lnL>
                      <a:noFill/>
                    </a:lnL>
                    <a:lnR>
                      <a:noFill/>
                    </a:lnR>
                    <a:lnT>
                      <a:noFill/>
                    </a:lnT>
                    <a:lnB>
                      <a:noFill/>
                    </a:lnB>
                  </a:tcPr>
                </a:tc>
                <a:tc>
                  <a:txBody>
                    <a:bodyPr/>
                    <a:lstStyle/>
                    <a:p>
                      <a:r>
                        <a:rPr lang="cs-CZ" sz="1000" dirty="0"/>
                        <a:t>1981</a:t>
                      </a:r>
                    </a:p>
                  </a:txBody>
                  <a:tcPr marL="39701" marR="39701" marT="19851" marB="19851" anchor="ctr">
                    <a:lnL>
                      <a:noFill/>
                    </a:lnL>
                    <a:lnR>
                      <a:noFill/>
                    </a:lnR>
                    <a:lnT>
                      <a:noFill/>
                    </a:lnT>
                    <a:lnB>
                      <a:noFill/>
                    </a:lnB>
                  </a:tcPr>
                </a:tc>
                <a:extLst>
                  <a:ext uri="{0D108BD9-81ED-4DB2-BD59-A6C34878D82A}">
                    <a16:rowId xmlns:a16="http://schemas.microsoft.com/office/drawing/2014/main" val="4147067408"/>
                  </a:ext>
                </a:extLst>
              </a:tr>
              <a:tr h="442124">
                <a:tc>
                  <a:txBody>
                    <a:bodyPr/>
                    <a:lstStyle/>
                    <a:p>
                      <a:r>
                        <a:rPr lang="cs-CZ" sz="1000"/>
                        <a:t>CDB V/3</a:t>
                      </a:r>
                    </a:p>
                  </a:txBody>
                  <a:tcPr marL="39701" marR="39701" marT="19851" marB="19851" anchor="ctr">
                    <a:lnL>
                      <a:noFill/>
                    </a:lnL>
                    <a:lnR>
                      <a:noFill/>
                    </a:lnR>
                    <a:lnT>
                      <a:noFill/>
                    </a:lnT>
                    <a:lnB>
                      <a:noFill/>
                    </a:lnB>
                  </a:tcPr>
                </a:tc>
                <a:tc>
                  <a:txBody>
                    <a:bodyPr/>
                    <a:lstStyle/>
                    <a:p>
                      <a:r>
                        <a:rPr lang="cs-CZ" sz="1000"/>
                        <a:t>doplňky 1253 – 1278</a:t>
                      </a:r>
                    </a:p>
                  </a:txBody>
                  <a:tcPr marL="39701" marR="39701" marT="19851" marB="19851" anchor="ctr">
                    <a:lnL>
                      <a:noFill/>
                    </a:lnL>
                    <a:lnR>
                      <a:noFill/>
                    </a:lnR>
                    <a:lnT>
                      <a:noFill/>
                    </a:lnT>
                    <a:lnB>
                      <a:noFill/>
                    </a:lnB>
                  </a:tcPr>
                </a:tc>
                <a:tc>
                  <a:txBody>
                    <a:bodyPr/>
                    <a:lstStyle/>
                    <a:p>
                      <a:r>
                        <a:rPr lang="cs-CZ" sz="1000"/>
                        <a:t>Jindřich Šebánek a Sáša Dušková</a:t>
                      </a:r>
                    </a:p>
                  </a:txBody>
                  <a:tcPr marL="39701" marR="39701" marT="19851" marB="19851" anchor="ctr">
                    <a:lnL>
                      <a:noFill/>
                    </a:lnL>
                    <a:lnR>
                      <a:noFill/>
                    </a:lnR>
                    <a:lnT>
                      <a:noFill/>
                    </a:lnT>
                    <a:lnB>
                      <a:noFill/>
                    </a:lnB>
                  </a:tcPr>
                </a:tc>
                <a:tc>
                  <a:txBody>
                    <a:bodyPr/>
                    <a:lstStyle/>
                    <a:p>
                      <a:r>
                        <a:rPr lang="cs-CZ" sz="1000" dirty="0"/>
                        <a:t>1982</a:t>
                      </a:r>
                    </a:p>
                  </a:txBody>
                  <a:tcPr marL="39701" marR="39701" marT="19851" marB="19851" anchor="ctr">
                    <a:lnL>
                      <a:noFill/>
                    </a:lnL>
                    <a:lnR>
                      <a:noFill/>
                    </a:lnR>
                    <a:lnT>
                      <a:noFill/>
                    </a:lnT>
                    <a:lnB>
                      <a:noFill/>
                    </a:lnB>
                  </a:tcPr>
                </a:tc>
                <a:extLst>
                  <a:ext uri="{0D108BD9-81ED-4DB2-BD59-A6C34878D82A}">
                    <a16:rowId xmlns:a16="http://schemas.microsoft.com/office/drawing/2014/main" val="1886779727"/>
                  </a:ext>
                </a:extLst>
              </a:tr>
              <a:tr h="442124">
                <a:tc>
                  <a:txBody>
                    <a:bodyPr/>
                    <a:lstStyle/>
                    <a:p>
                      <a:r>
                        <a:rPr lang="cs-CZ" sz="1000"/>
                        <a:t>CDB V/4</a:t>
                      </a:r>
                    </a:p>
                  </a:txBody>
                  <a:tcPr marL="39701" marR="39701" marT="19851" marB="19851" anchor="ctr">
                    <a:lnL>
                      <a:noFill/>
                    </a:lnL>
                    <a:lnR>
                      <a:noFill/>
                    </a:lnR>
                    <a:lnT>
                      <a:noFill/>
                    </a:lnT>
                    <a:lnB>
                      <a:noFill/>
                    </a:lnB>
                  </a:tcPr>
                </a:tc>
                <a:tc>
                  <a:txBody>
                    <a:bodyPr/>
                    <a:lstStyle/>
                    <a:p>
                      <a:r>
                        <a:rPr lang="cs-CZ" sz="1000"/>
                        <a:t>rejstříky 1253 – 1278</a:t>
                      </a:r>
                    </a:p>
                  </a:txBody>
                  <a:tcPr marL="39701" marR="39701" marT="19851" marB="19851" anchor="ctr">
                    <a:lnL>
                      <a:noFill/>
                    </a:lnL>
                    <a:lnR>
                      <a:noFill/>
                    </a:lnR>
                    <a:lnT>
                      <a:noFill/>
                    </a:lnT>
                    <a:lnB>
                      <a:noFill/>
                    </a:lnB>
                  </a:tcPr>
                </a:tc>
                <a:tc>
                  <a:txBody>
                    <a:bodyPr/>
                    <a:lstStyle/>
                    <a:p>
                      <a:r>
                        <a:rPr lang="cs-CZ" sz="1000"/>
                        <a:t>Sáša Dušková a Vladimír Vašků</a:t>
                      </a:r>
                    </a:p>
                  </a:txBody>
                  <a:tcPr marL="39701" marR="39701" marT="19851" marB="19851" anchor="ctr">
                    <a:lnL>
                      <a:noFill/>
                    </a:lnL>
                    <a:lnR>
                      <a:noFill/>
                    </a:lnR>
                    <a:lnT>
                      <a:noFill/>
                    </a:lnT>
                    <a:lnB>
                      <a:noFill/>
                    </a:lnB>
                  </a:tcPr>
                </a:tc>
                <a:tc>
                  <a:txBody>
                    <a:bodyPr/>
                    <a:lstStyle/>
                    <a:p>
                      <a:r>
                        <a:rPr lang="cs-CZ" sz="1000" dirty="0"/>
                        <a:t>1993</a:t>
                      </a:r>
                    </a:p>
                  </a:txBody>
                  <a:tcPr marL="39701" marR="39701" marT="19851" marB="19851" anchor="ctr">
                    <a:lnL>
                      <a:noFill/>
                    </a:lnL>
                    <a:lnR>
                      <a:noFill/>
                    </a:lnR>
                    <a:lnT>
                      <a:noFill/>
                    </a:lnT>
                    <a:lnB>
                      <a:noFill/>
                    </a:lnB>
                  </a:tcPr>
                </a:tc>
                <a:extLst>
                  <a:ext uri="{0D108BD9-81ED-4DB2-BD59-A6C34878D82A}">
                    <a16:rowId xmlns:a16="http://schemas.microsoft.com/office/drawing/2014/main" val="3435087772"/>
                  </a:ext>
                </a:extLst>
              </a:tr>
              <a:tr h="1202558">
                <a:tc>
                  <a:txBody>
                    <a:bodyPr/>
                    <a:lstStyle/>
                    <a:p>
                      <a:r>
                        <a:rPr lang="cs-CZ" sz="1000"/>
                        <a:t>CDB VI/1</a:t>
                      </a:r>
                    </a:p>
                  </a:txBody>
                  <a:tcPr marL="39701" marR="39701" marT="19851" marB="19851" anchor="ctr">
                    <a:lnL>
                      <a:noFill/>
                    </a:lnL>
                    <a:lnR>
                      <a:noFill/>
                    </a:lnR>
                    <a:lnT>
                      <a:noFill/>
                    </a:lnT>
                    <a:lnB>
                      <a:noFill/>
                    </a:lnB>
                  </a:tcPr>
                </a:tc>
                <a:tc>
                  <a:txBody>
                    <a:bodyPr/>
                    <a:lstStyle/>
                    <a:p>
                      <a:r>
                        <a:rPr lang="cs-CZ" sz="1000"/>
                        <a:t>1278-1283</a:t>
                      </a:r>
                    </a:p>
                  </a:txBody>
                  <a:tcPr marL="39701" marR="39701" marT="19851" marB="19851" anchor="ctr">
                    <a:lnL>
                      <a:noFill/>
                    </a:lnL>
                    <a:lnR>
                      <a:noFill/>
                    </a:lnR>
                    <a:lnT>
                      <a:noFill/>
                    </a:lnT>
                    <a:lnB>
                      <a:noFill/>
                    </a:lnB>
                  </a:tcPr>
                </a:tc>
                <a:tc>
                  <a:txBody>
                    <a:bodyPr/>
                    <a:lstStyle/>
                    <a:p>
                      <a:r>
                        <a:rPr lang="cs-CZ" sz="1000"/>
                        <a:t>Zbyněk Sviták, Helena Krmíčková, Jarmila Krejčíková, Jana Nechutová</a:t>
                      </a:r>
                    </a:p>
                  </a:txBody>
                  <a:tcPr marL="39701" marR="39701" marT="19851" marB="19851" anchor="ctr">
                    <a:lnL>
                      <a:noFill/>
                    </a:lnL>
                    <a:lnR>
                      <a:noFill/>
                    </a:lnR>
                    <a:lnT>
                      <a:noFill/>
                    </a:lnT>
                    <a:lnB>
                      <a:noFill/>
                    </a:lnB>
                  </a:tcPr>
                </a:tc>
                <a:tc>
                  <a:txBody>
                    <a:bodyPr/>
                    <a:lstStyle/>
                    <a:p>
                      <a:r>
                        <a:rPr lang="cs-CZ" sz="1000" dirty="0"/>
                        <a:t>2006</a:t>
                      </a:r>
                    </a:p>
                  </a:txBody>
                  <a:tcPr marL="39701" marR="39701" marT="19851" marB="19851" anchor="ctr">
                    <a:lnL>
                      <a:noFill/>
                    </a:lnL>
                    <a:lnR>
                      <a:noFill/>
                    </a:lnR>
                    <a:lnT>
                      <a:noFill/>
                    </a:lnT>
                    <a:lnB>
                      <a:noFill/>
                    </a:lnB>
                  </a:tcPr>
                </a:tc>
                <a:extLst>
                  <a:ext uri="{0D108BD9-81ED-4DB2-BD59-A6C34878D82A}">
                    <a16:rowId xmlns:a16="http://schemas.microsoft.com/office/drawing/2014/main" val="920251465"/>
                  </a:ext>
                </a:extLst>
              </a:tr>
              <a:tr h="252015">
                <a:tc>
                  <a:txBody>
                    <a:bodyPr/>
                    <a:lstStyle/>
                    <a:p>
                      <a:r>
                        <a:rPr lang="cs-CZ" sz="1000"/>
                        <a:t>CDB VII/5</a:t>
                      </a:r>
                    </a:p>
                  </a:txBody>
                  <a:tcPr marL="39701" marR="39701" marT="19851" marB="19851" anchor="ctr">
                    <a:lnL>
                      <a:noFill/>
                    </a:lnL>
                    <a:lnR>
                      <a:noFill/>
                    </a:lnR>
                    <a:lnT>
                      <a:noFill/>
                    </a:lnT>
                    <a:lnB>
                      <a:noFill/>
                    </a:lnB>
                  </a:tcPr>
                </a:tc>
                <a:tc>
                  <a:txBody>
                    <a:bodyPr/>
                    <a:lstStyle/>
                    <a:p>
                      <a:r>
                        <a:rPr lang="cs-CZ" sz="1000"/>
                        <a:t>písaři 1283-1306</a:t>
                      </a:r>
                    </a:p>
                  </a:txBody>
                  <a:tcPr marL="39701" marR="39701" marT="19851" marB="19851" anchor="ctr">
                    <a:lnL>
                      <a:noFill/>
                    </a:lnL>
                    <a:lnR>
                      <a:noFill/>
                    </a:lnR>
                    <a:lnT>
                      <a:noFill/>
                    </a:lnT>
                    <a:lnB>
                      <a:noFill/>
                    </a:lnB>
                  </a:tcPr>
                </a:tc>
                <a:tc>
                  <a:txBody>
                    <a:bodyPr/>
                    <a:lstStyle/>
                    <a:p>
                      <a:r>
                        <a:rPr lang="cs-CZ" sz="1000"/>
                        <a:t>Dalibor Havel</a:t>
                      </a:r>
                    </a:p>
                  </a:txBody>
                  <a:tcPr marL="39701" marR="39701" marT="19851" marB="19851" anchor="ctr">
                    <a:lnL>
                      <a:noFill/>
                    </a:lnL>
                    <a:lnR>
                      <a:noFill/>
                    </a:lnR>
                    <a:lnT>
                      <a:noFill/>
                    </a:lnT>
                    <a:lnB>
                      <a:noFill/>
                    </a:lnB>
                  </a:tcPr>
                </a:tc>
                <a:tc>
                  <a:txBody>
                    <a:bodyPr/>
                    <a:lstStyle/>
                    <a:p>
                      <a:r>
                        <a:rPr lang="cs-CZ" sz="1000" dirty="0"/>
                        <a:t>2011</a:t>
                      </a:r>
                    </a:p>
                  </a:txBody>
                  <a:tcPr marL="39701" marR="39701" marT="19851" marB="19851" anchor="ctr">
                    <a:lnL>
                      <a:noFill/>
                    </a:lnL>
                    <a:lnR>
                      <a:noFill/>
                    </a:lnR>
                    <a:lnT>
                      <a:noFill/>
                    </a:lnT>
                    <a:lnB>
                      <a:noFill/>
                    </a:lnB>
                  </a:tcPr>
                </a:tc>
                <a:extLst>
                  <a:ext uri="{0D108BD9-81ED-4DB2-BD59-A6C34878D82A}">
                    <a16:rowId xmlns:a16="http://schemas.microsoft.com/office/drawing/2014/main" val="152362164"/>
                  </a:ext>
                </a:extLst>
              </a:tr>
              <a:tr h="1202558">
                <a:tc>
                  <a:txBody>
                    <a:bodyPr/>
                    <a:lstStyle/>
                    <a:p>
                      <a:r>
                        <a:rPr lang="cs-CZ" sz="1000"/>
                        <a:t>CDB VII/6</a:t>
                      </a:r>
                    </a:p>
                  </a:txBody>
                  <a:tcPr marL="39701" marR="39701" marT="19851" marB="19851" anchor="ctr">
                    <a:lnL>
                      <a:noFill/>
                    </a:lnL>
                    <a:lnR>
                      <a:noFill/>
                    </a:lnR>
                    <a:lnT>
                      <a:noFill/>
                    </a:lnT>
                    <a:lnB>
                      <a:noFill/>
                    </a:lnB>
                  </a:tcPr>
                </a:tc>
                <a:tc>
                  <a:txBody>
                    <a:bodyPr/>
                    <a:lstStyle/>
                    <a:p>
                      <a:r>
                        <a:rPr lang="cs-CZ" sz="1000"/>
                        <a:t>pečeti 1283-1306</a:t>
                      </a:r>
                    </a:p>
                  </a:txBody>
                  <a:tcPr marL="39701" marR="39701" marT="19851" marB="19851" anchor="ctr">
                    <a:lnL>
                      <a:noFill/>
                    </a:lnL>
                    <a:lnR>
                      <a:noFill/>
                    </a:lnR>
                    <a:lnT>
                      <a:noFill/>
                    </a:lnT>
                    <a:lnB>
                      <a:noFill/>
                    </a:lnB>
                  </a:tcPr>
                </a:tc>
                <a:tc>
                  <a:txBody>
                    <a:bodyPr/>
                    <a:lstStyle/>
                    <a:p>
                      <a:r>
                        <a:rPr lang="cs-CZ" sz="1000" dirty="0"/>
                        <a:t>Karel </a:t>
                      </a:r>
                      <a:r>
                        <a:rPr lang="cs-CZ" sz="1000" dirty="0" err="1"/>
                        <a:t>Maráz</a:t>
                      </a:r>
                      <a:r>
                        <a:rPr lang="cs-CZ" sz="1000" dirty="0"/>
                        <a:t>, Dalibor Havel, Lukáš Führer, Martina Smolová, Jana Nechutová a Jan Kalivoda</a:t>
                      </a:r>
                    </a:p>
                  </a:txBody>
                  <a:tcPr marL="39701" marR="39701" marT="19851" marB="19851" anchor="ctr">
                    <a:lnL>
                      <a:noFill/>
                    </a:lnL>
                    <a:lnR>
                      <a:noFill/>
                    </a:lnR>
                    <a:lnT>
                      <a:noFill/>
                    </a:lnT>
                    <a:lnB>
                      <a:noFill/>
                    </a:lnB>
                  </a:tcPr>
                </a:tc>
                <a:tc>
                  <a:txBody>
                    <a:bodyPr/>
                    <a:lstStyle/>
                    <a:p>
                      <a:r>
                        <a:rPr lang="cs-CZ" sz="1000" dirty="0"/>
                        <a:t>2013</a:t>
                      </a:r>
                    </a:p>
                  </a:txBody>
                  <a:tcPr marL="39701" marR="39701" marT="19851" marB="19851" anchor="ctr">
                    <a:lnL>
                      <a:noFill/>
                    </a:lnL>
                    <a:lnR>
                      <a:noFill/>
                    </a:lnR>
                    <a:lnT>
                      <a:noFill/>
                    </a:lnT>
                    <a:lnB>
                      <a:noFill/>
                    </a:lnB>
                  </a:tcPr>
                </a:tc>
                <a:extLst>
                  <a:ext uri="{0D108BD9-81ED-4DB2-BD59-A6C34878D82A}">
                    <a16:rowId xmlns:a16="http://schemas.microsoft.com/office/drawing/2014/main" val="3820012445"/>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52E85CE9-D34B-1197-AEE0-ACA3BD312B3E}"/>
              </a:ext>
            </a:extLst>
          </p:cNvPr>
          <p:cNvGraphicFramePr>
            <a:graphicFrameLocks noGrp="1"/>
          </p:cNvGraphicFramePr>
          <p:nvPr/>
        </p:nvGraphicFramePr>
        <p:xfrm>
          <a:off x="1109608" y="102742"/>
          <a:ext cx="9750176" cy="6755261"/>
        </p:xfrm>
        <a:graphic>
          <a:graphicData uri="http://schemas.openxmlformats.org/drawingml/2006/table">
            <a:tbl>
              <a:tblPr/>
              <a:tblGrid>
                <a:gridCol w="2437544">
                  <a:extLst>
                    <a:ext uri="{9D8B030D-6E8A-4147-A177-3AD203B41FA5}">
                      <a16:colId xmlns:a16="http://schemas.microsoft.com/office/drawing/2014/main" val="84630357"/>
                    </a:ext>
                  </a:extLst>
                </a:gridCol>
                <a:gridCol w="2437544">
                  <a:extLst>
                    <a:ext uri="{9D8B030D-6E8A-4147-A177-3AD203B41FA5}">
                      <a16:colId xmlns:a16="http://schemas.microsoft.com/office/drawing/2014/main" val="1997589524"/>
                    </a:ext>
                  </a:extLst>
                </a:gridCol>
                <a:gridCol w="2437544">
                  <a:extLst>
                    <a:ext uri="{9D8B030D-6E8A-4147-A177-3AD203B41FA5}">
                      <a16:colId xmlns:a16="http://schemas.microsoft.com/office/drawing/2014/main" val="2138591529"/>
                    </a:ext>
                  </a:extLst>
                </a:gridCol>
                <a:gridCol w="2437544">
                  <a:extLst>
                    <a:ext uri="{9D8B030D-6E8A-4147-A177-3AD203B41FA5}">
                      <a16:colId xmlns:a16="http://schemas.microsoft.com/office/drawing/2014/main" val="1926891062"/>
                    </a:ext>
                  </a:extLst>
                </a:gridCol>
              </a:tblGrid>
              <a:tr h="337763">
                <a:tc>
                  <a:txBody>
                    <a:bodyPr/>
                    <a:lstStyle/>
                    <a:p>
                      <a:r>
                        <a:rPr lang="cs-CZ" sz="1100"/>
                        <a:t>CDM I</a:t>
                      </a:r>
                    </a:p>
                  </a:txBody>
                  <a:tcPr marL="56575" marR="56575" marT="28287" marB="28287" anchor="ctr">
                    <a:lnL>
                      <a:noFill/>
                    </a:lnL>
                    <a:lnR>
                      <a:noFill/>
                    </a:lnR>
                    <a:lnT>
                      <a:noFill/>
                    </a:lnT>
                    <a:lnB>
                      <a:noFill/>
                    </a:lnB>
                  </a:tcPr>
                </a:tc>
                <a:tc>
                  <a:txBody>
                    <a:bodyPr/>
                    <a:lstStyle/>
                    <a:p>
                      <a:r>
                        <a:rPr lang="cs-CZ" sz="1100"/>
                        <a:t>396 – 1199</a:t>
                      </a:r>
                    </a:p>
                  </a:txBody>
                  <a:tcPr marL="56575" marR="56575" marT="28287" marB="28287" anchor="ctr">
                    <a:lnL>
                      <a:noFill/>
                    </a:lnL>
                    <a:lnR>
                      <a:noFill/>
                    </a:lnR>
                    <a:lnT>
                      <a:noFill/>
                    </a:lnT>
                    <a:lnB>
                      <a:noFill/>
                    </a:lnB>
                  </a:tcPr>
                </a:tc>
                <a:tc>
                  <a:txBody>
                    <a:bodyPr/>
                    <a:lstStyle/>
                    <a:p>
                      <a:r>
                        <a:rPr lang="cs-CZ" sz="1100"/>
                        <a:t>Antonín Boček</a:t>
                      </a:r>
                    </a:p>
                  </a:txBody>
                  <a:tcPr marL="56575" marR="56575" marT="28287" marB="28287" anchor="ctr">
                    <a:lnL>
                      <a:noFill/>
                    </a:lnL>
                    <a:lnR>
                      <a:noFill/>
                    </a:lnR>
                    <a:lnT>
                      <a:noFill/>
                    </a:lnT>
                    <a:lnB>
                      <a:noFill/>
                    </a:lnB>
                  </a:tcPr>
                </a:tc>
                <a:tc>
                  <a:txBody>
                    <a:bodyPr/>
                    <a:lstStyle/>
                    <a:p>
                      <a:r>
                        <a:rPr lang="cs-CZ" sz="1100"/>
                        <a:t>Olomouc 1836</a:t>
                      </a:r>
                    </a:p>
                  </a:txBody>
                  <a:tcPr marL="56575" marR="56575" marT="28287" marB="28287" anchor="ctr">
                    <a:lnL>
                      <a:noFill/>
                    </a:lnL>
                    <a:lnR>
                      <a:noFill/>
                    </a:lnR>
                    <a:lnT>
                      <a:noFill/>
                    </a:lnT>
                    <a:lnB>
                      <a:noFill/>
                    </a:lnB>
                  </a:tcPr>
                </a:tc>
                <a:extLst>
                  <a:ext uri="{0D108BD9-81ED-4DB2-BD59-A6C34878D82A}">
                    <a16:rowId xmlns:a16="http://schemas.microsoft.com/office/drawing/2014/main" val="3833619137"/>
                  </a:ext>
                </a:extLst>
              </a:tr>
              <a:tr h="337763">
                <a:tc>
                  <a:txBody>
                    <a:bodyPr/>
                    <a:lstStyle/>
                    <a:p>
                      <a:r>
                        <a:rPr lang="cs-CZ" sz="1100"/>
                        <a:t>CDM II</a:t>
                      </a:r>
                    </a:p>
                  </a:txBody>
                  <a:tcPr marL="56575" marR="56575" marT="28287" marB="28287" anchor="ctr">
                    <a:lnL>
                      <a:noFill/>
                    </a:lnL>
                    <a:lnR>
                      <a:noFill/>
                    </a:lnR>
                    <a:lnT>
                      <a:noFill/>
                    </a:lnT>
                    <a:lnB>
                      <a:noFill/>
                    </a:lnB>
                  </a:tcPr>
                </a:tc>
                <a:tc>
                  <a:txBody>
                    <a:bodyPr/>
                    <a:lstStyle/>
                    <a:p>
                      <a:r>
                        <a:rPr lang="cs-CZ" sz="1100"/>
                        <a:t>1200 – 1240</a:t>
                      </a:r>
                    </a:p>
                  </a:txBody>
                  <a:tcPr marL="56575" marR="56575" marT="28287" marB="28287" anchor="ctr">
                    <a:lnL>
                      <a:noFill/>
                    </a:lnL>
                    <a:lnR>
                      <a:noFill/>
                    </a:lnR>
                    <a:lnT>
                      <a:noFill/>
                    </a:lnT>
                    <a:lnB>
                      <a:noFill/>
                    </a:lnB>
                  </a:tcPr>
                </a:tc>
                <a:tc>
                  <a:txBody>
                    <a:bodyPr/>
                    <a:lstStyle/>
                    <a:p>
                      <a:r>
                        <a:rPr lang="cs-CZ" sz="1100"/>
                        <a:t>Antonín Boček</a:t>
                      </a:r>
                    </a:p>
                  </a:txBody>
                  <a:tcPr marL="56575" marR="56575" marT="28287" marB="28287" anchor="ctr">
                    <a:lnL>
                      <a:noFill/>
                    </a:lnL>
                    <a:lnR>
                      <a:noFill/>
                    </a:lnR>
                    <a:lnT>
                      <a:noFill/>
                    </a:lnT>
                    <a:lnB>
                      <a:noFill/>
                    </a:lnB>
                  </a:tcPr>
                </a:tc>
                <a:tc>
                  <a:txBody>
                    <a:bodyPr/>
                    <a:lstStyle/>
                    <a:p>
                      <a:r>
                        <a:rPr lang="cs-CZ" sz="1100"/>
                        <a:t>Olomouc 1839</a:t>
                      </a:r>
                    </a:p>
                  </a:txBody>
                  <a:tcPr marL="56575" marR="56575" marT="28287" marB="28287" anchor="ctr">
                    <a:lnL>
                      <a:noFill/>
                    </a:lnL>
                    <a:lnR>
                      <a:noFill/>
                    </a:lnR>
                    <a:lnT>
                      <a:noFill/>
                    </a:lnT>
                    <a:lnB>
                      <a:noFill/>
                    </a:lnB>
                  </a:tcPr>
                </a:tc>
                <a:extLst>
                  <a:ext uri="{0D108BD9-81ED-4DB2-BD59-A6C34878D82A}">
                    <a16:rowId xmlns:a16="http://schemas.microsoft.com/office/drawing/2014/main" val="2744038710"/>
                  </a:ext>
                </a:extLst>
              </a:tr>
              <a:tr h="337763">
                <a:tc>
                  <a:txBody>
                    <a:bodyPr/>
                    <a:lstStyle/>
                    <a:p>
                      <a:r>
                        <a:rPr lang="cs-CZ" sz="1100"/>
                        <a:t>CDM III</a:t>
                      </a:r>
                    </a:p>
                  </a:txBody>
                  <a:tcPr marL="56575" marR="56575" marT="28287" marB="28287" anchor="ctr">
                    <a:lnL>
                      <a:noFill/>
                    </a:lnL>
                    <a:lnR>
                      <a:noFill/>
                    </a:lnR>
                    <a:lnT>
                      <a:noFill/>
                    </a:lnT>
                    <a:lnB>
                      <a:noFill/>
                    </a:lnB>
                  </a:tcPr>
                </a:tc>
                <a:tc>
                  <a:txBody>
                    <a:bodyPr/>
                    <a:lstStyle/>
                    <a:p>
                      <a:r>
                        <a:rPr lang="cs-CZ" sz="1100"/>
                        <a:t>1241 – 1267</a:t>
                      </a:r>
                    </a:p>
                  </a:txBody>
                  <a:tcPr marL="56575" marR="56575" marT="28287" marB="28287" anchor="ctr">
                    <a:lnL>
                      <a:noFill/>
                    </a:lnL>
                    <a:lnR>
                      <a:noFill/>
                    </a:lnR>
                    <a:lnT>
                      <a:noFill/>
                    </a:lnT>
                    <a:lnB>
                      <a:noFill/>
                    </a:lnB>
                  </a:tcPr>
                </a:tc>
                <a:tc>
                  <a:txBody>
                    <a:bodyPr/>
                    <a:lstStyle/>
                    <a:p>
                      <a:r>
                        <a:rPr lang="cs-CZ" sz="1100"/>
                        <a:t>Antonín Boček</a:t>
                      </a:r>
                    </a:p>
                  </a:txBody>
                  <a:tcPr marL="56575" marR="56575" marT="28287" marB="28287" anchor="ctr">
                    <a:lnL>
                      <a:noFill/>
                    </a:lnL>
                    <a:lnR>
                      <a:noFill/>
                    </a:lnR>
                    <a:lnT>
                      <a:noFill/>
                    </a:lnT>
                    <a:lnB>
                      <a:noFill/>
                    </a:lnB>
                  </a:tcPr>
                </a:tc>
                <a:tc>
                  <a:txBody>
                    <a:bodyPr/>
                    <a:lstStyle/>
                    <a:p>
                      <a:r>
                        <a:rPr lang="cs-CZ" sz="1100"/>
                        <a:t>Olomouc 1841</a:t>
                      </a:r>
                    </a:p>
                  </a:txBody>
                  <a:tcPr marL="56575" marR="56575" marT="28287" marB="28287" anchor="ctr">
                    <a:lnL>
                      <a:noFill/>
                    </a:lnL>
                    <a:lnR>
                      <a:noFill/>
                    </a:lnR>
                    <a:lnT>
                      <a:noFill/>
                    </a:lnT>
                    <a:lnB>
                      <a:noFill/>
                    </a:lnB>
                  </a:tcPr>
                </a:tc>
                <a:extLst>
                  <a:ext uri="{0D108BD9-81ED-4DB2-BD59-A6C34878D82A}">
                    <a16:rowId xmlns:a16="http://schemas.microsoft.com/office/drawing/2014/main" val="2933805926"/>
                  </a:ext>
                </a:extLst>
              </a:tr>
              <a:tr h="337763">
                <a:tc>
                  <a:txBody>
                    <a:bodyPr/>
                    <a:lstStyle/>
                    <a:p>
                      <a:r>
                        <a:rPr lang="cs-CZ" sz="1100"/>
                        <a:t>CDM IV</a:t>
                      </a:r>
                    </a:p>
                  </a:txBody>
                  <a:tcPr marL="56575" marR="56575" marT="28287" marB="28287" anchor="ctr">
                    <a:lnL>
                      <a:noFill/>
                    </a:lnL>
                    <a:lnR>
                      <a:noFill/>
                    </a:lnR>
                    <a:lnT>
                      <a:noFill/>
                    </a:lnT>
                    <a:lnB>
                      <a:noFill/>
                    </a:lnB>
                  </a:tcPr>
                </a:tc>
                <a:tc>
                  <a:txBody>
                    <a:bodyPr/>
                    <a:lstStyle/>
                    <a:p>
                      <a:r>
                        <a:rPr lang="cs-CZ" sz="1100"/>
                        <a:t>1268 – 1293</a:t>
                      </a:r>
                    </a:p>
                  </a:txBody>
                  <a:tcPr marL="56575" marR="56575" marT="28287" marB="28287" anchor="ctr">
                    <a:lnL>
                      <a:noFill/>
                    </a:lnL>
                    <a:lnR>
                      <a:noFill/>
                    </a:lnR>
                    <a:lnT>
                      <a:noFill/>
                    </a:lnT>
                    <a:lnB>
                      <a:noFill/>
                    </a:lnB>
                  </a:tcPr>
                </a:tc>
                <a:tc>
                  <a:txBody>
                    <a:bodyPr/>
                    <a:lstStyle/>
                    <a:p>
                      <a:r>
                        <a:rPr lang="cs-CZ" sz="1100"/>
                        <a:t>Antonín Boček</a:t>
                      </a:r>
                    </a:p>
                  </a:txBody>
                  <a:tcPr marL="56575" marR="56575" marT="28287" marB="28287" anchor="ctr">
                    <a:lnL>
                      <a:noFill/>
                    </a:lnL>
                    <a:lnR>
                      <a:noFill/>
                    </a:lnR>
                    <a:lnT>
                      <a:noFill/>
                    </a:lnT>
                    <a:lnB>
                      <a:noFill/>
                    </a:lnB>
                  </a:tcPr>
                </a:tc>
                <a:tc>
                  <a:txBody>
                    <a:bodyPr/>
                    <a:lstStyle/>
                    <a:p>
                      <a:r>
                        <a:rPr lang="cs-CZ" sz="1100"/>
                        <a:t>Olomouc 1845</a:t>
                      </a:r>
                    </a:p>
                  </a:txBody>
                  <a:tcPr marL="56575" marR="56575" marT="28287" marB="28287" anchor="ctr">
                    <a:lnL>
                      <a:noFill/>
                    </a:lnL>
                    <a:lnR>
                      <a:noFill/>
                    </a:lnR>
                    <a:lnT>
                      <a:noFill/>
                    </a:lnT>
                    <a:lnB>
                      <a:noFill/>
                    </a:lnB>
                  </a:tcPr>
                </a:tc>
                <a:extLst>
                  <a:ext uri="{0D108BD9-81ED-4DB2-BD59-A6C34878D82A}">
                    <a16:rowId xmlns:a16="http://schemas.microsoft.com/office/drawing/2014/main" val="1919404603"/>
                  </a:ext>
                </a:extLst>
              </a:tr>
              <a:tr h="844407">
                <a:tc>
                  <a:txBody>
                    <a:bodyPr/>
                    <a:lstStyle/>
                    <a:p>
                      <a:r>
                        <a:rPr lang="cs-CZ" sz="1100" dirty="0"/>
                        <a:t>CDM V</a:t>
                      </a:r>
                    </a:p>
                  </a:txBody>
                  <a:tcPr marL="56575" marR="56575" marT="28287" marB="28287" anchor="ctr">
                    <a:lnL>
                      <a:noFill/>
                    </a:lnL>
                    <a:lnR>
                      <a:noFill/>
                    </a:lnR>
                    <a:lnT>
                      <a:noFill/>
                    </a:lnT>
                    <a:lnB>
                      <a:noFill/>
                    </a:lnB>
                  </a:tcPr>
                </a:tc>
                <a:tc>
                  <a:txBody>
                    <a:bodyPr/>
                    <a:lstStyle/>
                    <a:p>
                      <a:r>
                        <a:rPr lang="cs-CZ" sz="1100"/>
                        <a:t>1294 – 1306</a:t>
                      </a:r>
                    </a:p>
                  </a:txBody>
                  <a:tcPr marL="56575" marR="56575" marT="28287" marB="28287" anchor="ctr">
                    <a:lnL>
                      <a:noFill/>
                    </a:lnL>
                    <a:lnR>
                      <a:noFill/>
                    </a:lnR>
                    <a:lnT>
                      <a:noFill/>
                    </a:lnT>
                    <a:lnB>
                      <a:noFill/>
                    </a:lnB>
                  </a:tcPr>
                </a:tc>
                <a:tc>
                  <a:txBody>
                    <a:bodyPr/>
                    <a:lstStyle/>
                    <a:p>
                      <a:r>
                        <a:rPr lang="cs-CZ" sz="1100"/>
                        <a:t>připravil Antonín Boček, vydal Josef Chytil</a:t>
                      </a:r>
                    </a:p>
                  </a:txBody>
                  <a:tcPr marL="56575" marR="56575" marT="28287" marB="28287" anchor="ctr">
                    <a:lnL>
                      <a:noFill/>
                    </a:lnL>
                    <a:lnR>
                      <a:noFill/>
                    </a:lnR>
                    <a:lnT>
                      <a:noFill/>
                    </a:lnT>
                    <a:lnB>
                      <a:noFill/>
                    </a:lnB>
                  </a:tcPr>
                </a:tc>
                <a:tc>
                  <a:txBody>
                    <a:bodyPr/>
                    <a:lstStyle/>
                    <a:p>
                      <a:r>
                        <a:rPr lang="cs-CZ" sz="1100"/>
                        <a:t>Brno 1850</a:t>
                      </a:r>
                    </a:p>
                  </a:txBody>
                  <a:tcPr marL="56575" marR="56575" marT="28287" marB="28287" anchor="ctr">
                    <a:lnL>
                      <a:noFill/>
                    </a:lnL>
                    <a:lnR>
                      <a:noFill/>
                    </a:lnR>
                    <a:lnT>
                      <a:noFill/>
                    </a:lnT>
                    <a:lnB>
                      <a:noFill/>
                    </a:lnB>
                  </a:tcPr>
                </a:tc>
                <a:extLst>
                  <a:ext uri="{0D108BD9-81ED-4DB2-BD59-A6C34878D82A}">
                    <a16:rowId xmlns:a16="http://schemas.microsoft.com/office/drawing/2014/main" val="1671925121"/>
                  </a:ext>
                </a:extLst>
              </a:tr>
              <a:tr h="337763">
                <a:tc>
                  <a:txBody>
                    <a:bodyPr/>
                    <a:lstStyle/>
                    <a:p>
                      <a:r>
                        <a:rPr lang="cs-CZ" sz="1100"/>
                        <a:t>CDM VI</a:t>
                      </a:r>
                    </a:p>
                  </a:txBody>
                  <a:tcPr marL="56575" marR="56575" marT="28287" marB="28287" anchor="ctr">
                    <a:lnL>
                      <a:noFill/>
                    </a:lnL>
                    <a:lnR>
                      <a:noFill/>
                    </a:lnR>
                    <a:lnT>
                      <a:noFill/>
                    </a:lnT>
                    <a:lnB>
                      <a:noFill/>
                    </a:lnB>
                  </a:tcPr>
                </a:tc>
                <a:tc>
                  <a:txBody>
                    <a:bodyPr/>
                    <a:lstStyle/>
                    <a:p>
                      <a:r>
                        <a:rPr lang="cs-CZ" sz="1100"/>
                        <a:t>1307 – 1333</a:t>
                      </a:r>
                    </a:p>
                  </a:txBody>
                  <a:tcPr marL="56575" marR="56575" marT="28287" marB="28287" anchor="ctr">
                    <a:lnL>
                      <a:noFill/>
                    </a:lnL>
                    <a:lnR>
                      <a:noFill/>
                    </a:lnR>
                    <a:lnT>
                      <a:noFill/>
                    </a:lnT>
                    <a:lnB>
                      <a:noFill/>
                    </a:lnB>
                  </a:tcPr>
                </a:tc>
                <a:tc>
                  <a:txBody>
                    <a:bodyPr/>
                    <a:lstStyle/>
                    <a:p>
                      <a:r>
                        <a:rPr lang="cs-CZ" sz="1100"/>
                        <a:t>Josef Chytil</a:t>
                      </a:r>
                    </a:p>
                  </a:txBody>
                  <a:tcPr marL="56575" marR="56575" marT="28287" marB="28287" anchor="ctr">
                    <a:lnL>
                      <a:noFill/>
                    </a:lnL>
                    <a:lnR>
                      <a:noFill/>
                    </a:lnR>
                    <a:lnT>
                      <a:noFill/>
                    </a:lnT>
                    <a:lnB>
                      <a:noFill/>
                    </a:lnB>
                  </a:tcPr>
                </a:tc>
                <a:tc>
                  <a:txBody>
                    <a:bodyPr/>
                    <a:lstStyle/>
                    <a:p>
                      <a:r>
                        <a:rPr lang="cs-CZ" sz="1100"/>
                        <a:t>Brno 1854</a:t>
                      </a:r>
                    </a:p>
                  </a:txBody>
                  <a:tcPr marL="56575" marR="56575" marT="28287" marB="28287" anchor="ctr">
                    <a:lnL>
                      <a:noFill/>
                    </a:lnL>
                    <a:lnR>
                      <a:noFill/>
                    </a:lnR>
                    <a:lnT>
                      <a:noFill/>
                    </a:lnT>
                    <a:lnB>
                      <a:noFill/>
                    </a:lnB>
                  </a:tcPr>
                </a:tc>
                <a:extLst>
                  <a:ext uri="{0D108BD9-81ED-4DB2-BD59-A6C34878D82A}">
                    <a16:rowId xmlns:a16="http://schemas.microsoft.com/office/drawing/2014/main" val="3161760259"/>
                  </a:ext>
                </a:extLst>
              </a:tr>
              <a:tr h="337763">
                <a:tc>
                  <a:txBody>
                    <a:bodyPr/>
                    <a:lstStyle/>
                    <a:p>
                      <a:r>
                        <a:rPr lang="cs-CZ" sz="1100"/>
                        <a:t>CDM VII/1</a:t>
                      </a:r>
                    </a:p>
                  </a:txBody>
                  <a:tcPr marL="56575" marR="56575" marT="28287" marB="28287" anchor="ctr">
                    <a:lnL>
                      <a:noFill/>
                    </a:lnL>
                    <a:lnR>
                      <a:noFill/>
                    </a:lnR>
                    <a:lnT>
                      <a:noFill/>
                    </a:lnT>
                    <a:lnB>
                      <a:noFill/>
                    </a:lnB>
                  </a:tcPr>
                </a:tc>
                <a:tc>
                  <a:txBody>
                    <a:bodyPr/>
                    <a:lstStyle/>
                    <a:p>
                      <a:r>
                        <a:rPr lang="cs-CZ" sz="1100"/>
                        <a:t>1334 – 1345</a:t>
                      </a:r>
                    </a:p>
                  </a:txBody>
                  <a:tcPr marL="56575" marR="56575" marT="28287" marB="28287" anchor="ctr">
                    <a:lnL>
                      <a:noFill/>
                    </a:lnL>
                    <a:lnR>
                      <a:noFill/>
                    </a:lnR>
                    <a:lnT>
                      <a:noFill/>
                    </a:lnT>
                    <a:lnB>
                      <a:noFill/>
                    </a:lnB>
                  </a:tcPr>
                </a:tc>
                <a:tc>
                  <a:txBody>
                    <a:bodyPr/>
                    <a:lstStyle/>
                    <a:p>
                      <a:r>
                        <a:rPr lang="cs-CZ" sz="1100"/>
                        <a:t>Josef Chytil</a:t>
                      </a:r>
                    </a:p>
                  </a:txBody>
                  <a:tcPr marL="56575" marR="56575" marT="28287" marB="28287" anchor="ctr">
                    <a:lnL>
                      <a:noFill/>
                    </a:lnL>
                    <a:lnR>
                      <a:noFill/>
                    </a:lnR>
                    <a:lnT>
                      <a:noFill/>
                    </a:lnT>
                    <a:lnB>
                      <a:noFill/>
                    </a:lnB>
                  </a:tcPr>
                </a:tc>
                <a:tc>
                  <a:txBody>
                    <a:bodyPr/>
                    <a:lstStyle/>
                    <a:p>
                      <a:r>
                        <a:rPr lang="cs-CZ" sz="1100"/>
                        <a:t>Brno 1858</a:t>
                      </a:r>
                    </a:p>
                  </a:txBody>
                  <a:tcPr marL="56575" marR="56575" marT="28287" marB="28287" anchor="ctr">
                    <a:lnL>
                      <a:noFill/>
                    </a:lnL>
                    <a:lnR>
                      <a:noFill/>
                    </a:lnR>
                    <a:lnT>
                      <a:noFill/>
                    </a:lnT>
                    <a:lnB>
                      <a:noFill/>
                    </a:lnB>
                  </a:tcPr>
                </a:tc>
                <a:extLst>
                  <a:ext uri="{0D108BD9-81ED-4DB2-BD59-A6C34878D82A}">
                    <a16:rowId xmlns:a16="http://schemas.microsoft.com/office/drawing/2014/main" val="2257578058"/>
                  </a:ext>
                </a:extLst>
              </a:tr>
              <a:tr h="337763">
                <a:tc>
                  <a:txBody>
                    <a:bodyPr/>
                    <a:lstStyle/>
                    <a:p>
                      <a:r>
                        <a:rPr lang="cs-CZ" sz="1100"/>
                        <a:t>CDM VII/2</a:t>
                      </a:r>
                    </a:p>
                  </a:txBody>
                  <a:tcPr marL="56575" marR="56575" marT="28287" marB="28287" anchor="ctr">
                    <a:lnL>
                      <a:noFill/>
                    </a:lnL>
                    <a:lnR>
                      <a:noFill/>
                    </a:lnR>
                    <a:lnT>
                      <a:noFill/>
                    </a:lnT>
                    <a:lnB>
                      <a:noFill/>
                    </a:lnB>
                  </a:tcPr>
                </a:tc>
                <a:tc>
                  <a:txBody>
                    <a:bodyPr/>
                    <a:lstStyle/>
                    <a:p>
                      <a:r>
                        <a:rPr lang="cs-CZ" sz="1100"/>
                        <a:t>1345 – 1349</a:t>
                      </a:r>
                    </a:p>
                  </a:txBody>
                  <a:tcPr marL="56575" marR="56575" marT="28287" marB="28287" anchor="ctr">
                    <a:lnL>
                      <a:noFill/>
                    </a:lnL>
                    <a:lnR>
                      <a:noFill/>
                    </a:lnR>
                    <a:lnT>
                      <a:noFill/>
                    </a:lnT>
                    <a:lnB>
                      <a:noFill/>
                    </a:lnB>
                  </a:tcPr>
                </a:tc>
                <a:tc>
                  <a:txBody>
                    <a:bodyPr/>
                    <a:lstStyle/>
                    <a:p>
                      <a:r>
                        <a:rPr lang="cs-CZ" sz="1100"/>
                        <a:t>Josef Chytil</a:t>
                      </a:r>
                    </a:p>
                  </a:txBody>
                  <a:tcPr marL="56575" marR="56575" marT="28287" marB="28287" anchor="ctr">
                    <a:lnL>
                      <a:noFill/>
                    </a:lnL>
                    <a:lnR>
                      <a:noFill/>
                    </a:lnR>
                    <a:lnT>
                      <a:noFill/>
                    </a:lnT>
                    <a:lnB>
                      <a:noFill/>
                    </a:lnB>
                  </a:tcPr>
                </a:tc>
                <a:tc>
                  <a:txBody>
                    <a:bodyPr/>
                    <a:lstStyle/>
                    <a:p>
                      <a:r>
                        <a:rPr lang="cs-CZ" sz="1100"/>
                        <a:t>Brno 1860</a:t>
                      </a:r>
                    </a:p>
                  </a:txBody>
                  <a:tcPr marL="56575" marR="56575" marT="28287" marB="28287" anchor="ctr">
                    <a:lnL>
                      <a:noFill/>
                    </a:lnL>
                    <a:lnR>
                      <a:noFill/>
                    </a:lnR>
                    <a:lnT>
                      <a:noFill/>
                    </a:lnT>
                    <a:lnB>
                      <a:noFill/>
                    </a:lnB>
                  </a:tcPr>
                </a:tc>
                <a:extLst>
                  <a:ext uri="{0D108BD9-81ED-4DB2-BD59-A6C34878D82A}">
                    <a16:rowId xmlns:a16="http://schemas.microsoft.com/office/drawing/2014/main" val="1468862099"/>
                  </a:ext>
                </a:extLst>
              </a:tr>
              <a:tr h="591086">
                <a:tc>
                  <a:txBody>
                    <a:bodyPr/>
                    <a:lstStyle/>
                    <a:p>
                      <a:r>
                        <a:rPr lang="cs-CZ" sz="1100"/>
                        <a:t>CDM VII/3</a:t>
                      </a:r>
                    </a:p>
                  </a:txBody>
                  <a:tcPr marL="56575" marR="56575" marT="28287" marB="28287" anchor="ctr">
                    <a:lnL>
                      <a:noFill/>
                    </a:lnL>
                    <a:lnR>
                      <a:noFill/>
                    </a:lnR>
                    <a:lnT>
                      <a:noFill/>
                    </a:lnT>
                    <a:lnB>
                      <a:noFill/>
                    </a:lnB>
                  </a:tcPr>
                </a:tc>
                <a:tc>
                  <a:txBody>
                    <a:bodyPr/>
                    <a:lstStyle/>
                    <a:p>
                      <a:r>
                        <a:rPr lang="cs-CZ" sz="1100"/>
                        <a:t>dodatky 830 – 1347</a:t>
                      </a:r>
                    </a:p>
                  </a:txBody>
                  <a:tcPr marL="56575" marR="56575" marT="28287" marB="28287" anchor="ctr">
                    <a:lnL>
                      <a:noFill/>
                    </a:lnL>
                    <a:lnR>
                      <a:noFill/>
                    </a:lnR>
                    <a:lnT>
                      <a:noFill/>
                    </a:lnT>
                    <a:lnB>
                      <a:noFill/>
                    </a:lnB>
                  </a:tcPr>
                </a:tc>
                <a:tc>
                  <a:txBody>
                    <a:bodyPr/>
                    <a:lstStyle/>
                    <a:p>
                      <a:r>
                        <a:rPr lang="cs-CZ" sz="1100"/>
                        <a:t>Josef Chytil</a:t>
                      </a:r>
                    </a:p>
                  </a:txBody>
                  <a:tcPr marL="56575" marR="56575" marT="28287" marB="28287" anchor="ctr">
                    <a:lnL>
                      <a:noFill/>
                    </a:lnL>
                    <a:lnR>
                      <a:noFill/>
                    </a:lnR>
                    <a:lnT>
                      <a:noFill/>
                    </a:lnT>
                    <a:lnB>
                      <a:noFill/>
                    </a:lnB>
                  </a:tcPr>
                </a:tc>
                <a:tc>
                  <a:txBody>
                    <a:bodyPr/>
                    <a:lstStyle/>
                    <a:p>
                      <a:r>
                        <a:rPr lang="cs-CZ" sz="1100"/>
                        <a:t>Brno 1864</a:t>
                      </a:r>
                    </a:p>
                  </a:txBody>
                  <a:tcPr marL="56575" marR="56575" marT="28287" marB="28287" anchor="ctr">
                    <a:lnL>
                      <a:noFill/>
                    </a:lnL>
                    <a:lnR>
                      <a:noFill/>
                    </a:lnR>
                    <a:lnT>
                      <a:noFill/>
                    </a:lnT>
                    <a:lnB>
                      <a:noFill/>
                    </a:lnB>
                  </a:tcPr>
                </a:tc>
                <a:extLst>
                  <a:ext uri="{0D108BD9-81ED-4DB2-BD59-A6C34878D82A}">
                    <a16:rowId xmlns:a16="http://schemas.microsoft.com/office/drawing/2014/main" val="3970297169"/>
                  </a:ext>
                </a:extLst>
              </a:tr>
              <a:tr h="337763">
                <a:tc>
                  <a:txBody>
                    <a:bodyPr/>
                    <a:lstStyle/>
                    <a:p>
                      <a:r>
                        <a:rPr lang="cs-CZ" sz="1100"/>
                        <a:t>CDM VIII</a:t>
                      </a:r>
                    </a:p>
                  </a:txBody>
                  <a:tcPr marL="56575" marR="56575" marT="28287" marB="28287" anchor="ctr">
                    <a:lnL>
                      <a:noFill/>
                    </a:lnL>
                    <a:lnR>
                      <a:noFill/>
                    </a:lnR>
                    <a:lnT>
                      <a:noFill/>
                    </a:lnT>
                    <a:lnB>
                      <a:noFill/>
                    </a:lnB>
                  </a:tcPr>
                </a:tc>
                <a:tc>
                  <a:txBody>
                    <a:bodyPr/>
                    <a:lstStyle/>
                    <a:p>
                      <a:r>
                        <a:rPr lang="cs-CZ" sz="1100"/>
                        <a:t>1350 – 1355</a:t>
                      </a:r>
                    </a:p>
                  </a:txBody>
                  <a:tcPr marL="56575" marR="56575" marT="28287" marB="28287" anchor="ctr">
                    <a:lnL>
                      <a:noFill/>
                    </a:lnL>
                    <a:lnR>
                      <a:noFill/>
                    </a:lnR>
                    <a:lnT>
                      <a:noFill/>
                    </a:lnT>
                    <a:lnB>
                      <a:noFill/>
                    </a:lnB>
                  </a:tcPr>
                </a:tc>
                <a:tc>
                  <a:txBody>
                    <a:bodyPr/>
                    <a:lstStyle/>
                    <a:p>
                      <a:r>
                        <a:rPr lang="cs-CZ" sz="1100"/>
                        <a:t>Vincenc Brandl</a:t>
                      </a:r>
                    </a:p>
                  </a:txBody>
                  <a:tcPr marL="56575" marR="56575" marT="28287" marB="28287" anchor="ctr">
                    <a:lnL>
                      <a:noFill/>
                    </a:lnL>
                    <a:lnR>
                      <a:noFill/>
                    </a:lnR>
                    <a:lnT>
                      <a:noFill/>
                    </a:lnT>
                    <a:lnB>
                      <a:noFill/>
                    </a:lnB>
                  </a:tcPr>
                </a:tc>
                <a:tc>
                  <a:txBody>
                    <a:bodyPr/>
                    <a:lstStyle/>
                    <a:p>
                      <a:r>
                        <a:rPr lang="cs-CZ" sz="1100"/>
                        <a:t>Brno 1874</a:t>
                      </a:r>
                    </a:p>
                  </a:txBody>
                  <a:tcPr marL="56575" marR="56575" marT="28287" marB="28287" anchor="ctr">
                    <a:lnL>
                      <a:noFill/>
                    </a:lnL>
                    <a:lnR>
                      <a:noFill/>
                    </a:lnR>
                    <a:lnT>
                      <a:noFill/>
                    </a:lnT>
                    <a:lnB>
                      <a:noFill/>
                    </a:lnB>
                  </a:tcPr>
                </a:tc>
                <a:extLst>
                  <a:ext uri="{0D108BD9-81ED-4DB2-BD59-A6C34878D82A}">
                    <a16:rowId xmlns:a16="http://schemas.microsoft.com/office/drawing/2014/main" val="2637835009"/>
                  </a:ext>
                </a:extLst>
              </a:tr>
              <a:tr h="337763">
                <a:tc>
                  <a:txBody>
                    <a:bodyPr/>
                    <a:lstStyle/>
                    <a:p>
                      <a:r>
                        <a:rPr lang="cs-CZ" sz="1100"/>
                        <a:t>CDM IX</a:t>
                      </a:r>
                    </a:p>
                  </a:txBody>
                  <a:tcPr marL="56575" marR="56575" marT="28287" marB="28287" anchor="ctr">
                    <a:lnL>
                      <a:noFill/>
                    </a:lnL>
                    <a:lnR>
                      <a:noFill/>
                    </a:lnR>
                    <a:lnT>
                      <a:noFill/>
                    </a:lnT>
                    <a:lnB>
                      <a:noFill/>
                    </a:lnB>
                  </a:tcPr>
                </a:tc>
                <a:tc>
                  <a:txBody>
                    <a:bodyPr/>
                    <a:lstStyle/>
                    <a:p>
                      <a:r>
                        <a:rPr lang="cs-CZ" sz="1100"/>
                        <a:t>1356 – 1366</a:t>
                      </a:r>
                    </a:p>
                  </a:txBody>
                  <a:tcPr marL="56575" marR="56575" marT="28287" marB="28287" anchor="ctr">
                    <a:lnL>
                      <a:noFill/>
                    </a:lnL>
                    <a:lnR>
                      <a:noFill/>
                    </a:lnR>
                    <a:lnT>
                      <a:noFill/>
                    </a:lnT>
                    <a:lnB>
                      <a:noFill/>
                    </a:lnB>
                  </a:tcPr>
                </a:tc>
                <a:tc>
                  <a:txBody>
                    <a:bodyPr/>
                    <a:lstStyle/>
                    <a:p>
                      <a:r>
                        <a:rPr lang="cs-CZ" sz="1100"/>
                        <a:t>Vincenc Brandl</a:t>
                      </a:r>
                    </a:p>
                  </a:txBody>
                  <a:tcPr marL="56575" marR="56575" marT="28287" marB="28287" anchor="ctr">
                    <a:lnL>
                      <a:noFill/>
                    </a:lnL>
                    <a:lnR>
                      <a:noFill/>
                    </a:lnR>
                    <a:lnT>
                      <a:noFill/>
                    </a:lnT>
                    <a:lnB>
                      <a:noFill/>
                    </a:lnB>
                  </a:tcPr>
                </a:tc>
                <a:tc>
                  <a:txBody>
                    <a:bodyPr/>
                    <a:lstStyle/>
                    <a:p>
                      <a:r>
                        <a:rPr lang="cs-CZ" sz="1100"/>
                        <a:t>Brno 1875</a:t>
                      </a:r>
                    </a:p>
                  </a:txBody>
                  <a:tcPr marL="56575" marR="56575" marT="28287" marB="28287" anchor="ctr">
                    <a:lnL>
                      <a:noFill/>
                    </a:lnL>
                    <a:lnR>
                      <a:noFill/>
                    </a:lnR>
                    <a:lnT>
                      <a:noFill/>
                    </a:lnT>
                    <a:lnB>
                      <a:noFill/>
                    </a:lnB>
                  </a:tcPr>
                </a:tc>
                <a:extLst>
                  <a:ext uri="{0D108BD9-81ED-4DB2-BD59-A6C34878D82A}">
                    <a16:rowId xmlns:a16="http://schemas.microsoft.com/office/drawing/2014/main" val="7441534"/>
                  </a:ext>
                </a:extLst>
              </a:tr>
              <a:tr h="337763">
                <a:tc>
                  <a:txBody>
                    <a:bodyPr/>
                    <a:lstStyle/>
                    <a:p>
                      <a:r>
                        <a:rPr lang="cs-CZ" sz="1100"/>
                        <a:t>CDM X</a:t>
                      </a:r>
                    </a:p>
                  </a:txBody>
                  <a:tcPr marL="56575" marR="56575" marT="28287" marB="28287" anchor="ctr">
                    <a:lnL>
                      <a:noFill/>
                    </a:lnL>
                    <a:lnR>
                      <a:noFill/>
                    </a:lnR>
                    <a:lnT>
                      <a:noFill/>
                    </a:lnT>
                    <a:lnB>
                      <a:noFill/>
                    </a:lnB>
                  </a:tcPr>
                </a:tc>
                <a:tc>
                  <a:txBody>
                    <a:bodyPr/>
                    <a:lstStyle/>
                    <a:p>
                      <a:r>
                        <a:rPr lang="cs-CZ" sz="1100"/>
                        <a:t>1367 – 1375</a:t>
                      </a:r>
                    </a:p>
                  </a:txBody>
                  <a:tcPr marL="56575" marR="56575" marT="28287" marB="28287" anchor="ctr">
                    <a:lnL>
                      <a:noFill/>
                    </a:lnL>
                    <a:lnR>
                      <a:noFill/>
                    </a:lnR>
                    <a:lnT>
                      <a:noFill/>
                    </a:lnT>
                    <a:lnB>
                      <a:noFill/>
                    </a:lnB>
                  </a:tcPr>
                </a:tc>
                <a:tc>
                  <a:txBody>
                    <a:bodyPr/>
                    <a:lstStyle/>
                    <a:p>
                      <a:r>
                        <a:rPr lang="cs-CZ" sz="1100"/>
                        <a:t>Vincenc Brandl</a:t>
                      </a:r>
                    </a:p>
                  </a:txBody>
                  <a:tcPr marL="56575" marR="56575" marT="28287" marB="28287" anchor="ctr">
                    <a:lnL>
                      <a:noFill/>
                    </a:lnL>
                    <a:lnR>
                      <a:noFill/>
                    </a:lnR>
                    <a:lnT>
                      <a:noFill/>
                    </a:lnT>
                    <a:lnB>
                      <a:noFill/>
                    </a:lnB>
                  </a:tcPr>
                </a:tc>
                <a:tc>
                  <a:txBody>
                    <a:bodyPr/>
                    <a:lstStyle/>
                    <a:p>
                      <a:r>
                        <a:rPr lang="cs-CZ" sz="1100"/>
                        <a:t>Brno 1878</a:t>
                      </a:r>
                    </a:p>
                  </a:txBody>
                  <a:tcPr marL="56575" marR="56575" marT="28287" marB="28287" anchor="ctr">
                    <a:lnL>
                      <a:noFill/>
                    </a:lnL>
                    <a:lnR>
                      <a:noFill/>
                    </a:lnR>
                    <a:lnT>
                      <a:noFill/>
                    </a:lnT>
                    <a:lnB>
                      <a:noFill/>
                    </a:lnB>
                  </a:tcPr>
                </a:tc>
                <a:extLst>
                  <a:ext uri="{0D108BD9-81ED-4DB2-BD59-A6C34878D82A}">
                    <a16:rowId xmlns:a16="http://schemas.microsoft.com/office/drawing/2014/main" val="1925381601"/>
                  </a:ext>
                </a:extLst>
              </a:tr>
              <a:tr h="337763">
                <a:tc>
                  <a:txBody>
                    <a:bodyPr/>
                    <a:lstStyle/>
                    <a:p>
                      <a:r>
                        <a:rPr lang="cs-CZ" sz="1100"/>
                        <a:t>CDM XI</a:t>
                      </a:r>
                    </a:p>
                  </a:txBody>
                  <a:tcPr marL="56575" marR="56575" marT="28287" marB="28287" anchor="ctr">
                    <a:lnL>
                      <a:noFill/>
                    </a:lnL>
                    <a:lnR>
                      <a:noFill/>
                    </a:lnR>
                    <a:lnT>
                      <a:noFill/>
                    </a:lnT>
                    <a:lnB>
                      <a:noFill/>
                    </a:lnB>
                  </a:tcPr>
                </a:tc>
                <a:tc>
                  <a:txBody>
                    <a:bodyPr/>
                    <a:lstStyle/>
                    <a:p>
                      <a:r>
                        <a:rPr lang="cs-CZ" sz="1100"/>
                        <a:t>1375 – 1390</a:t>
                      </a:r>
                    </a:p>
                  </a:txBody>
                  <a:tcPr marL="56575" marR="56575" marT="28287" marB="28287" anchor="ctr">
                    <a:lnL>
                      <a:noFill/>
                    </a:lnL>
                    <a:lnR>
                      <a:noFill/>
                    </a:lnR>
                    <a:lnT>
                      <a:noFill/>
                    </a:lnT>
                    <a:lnB>
                      <a:noFill/>
                    </a:lnB>
                  </a:tcPr>
                </a:tc>
                <a:tc>
                  <a:txBody>
                    <a:bodyPr/>
                    <a:lstStyle/>
                    <a:p>
                      <a:r>
                        <a:rPr lang="cs-CZ" sz="1100"/>
                        <a:t>Vincenc Brandl</a:t>
                      </a:r>
                    </a:p>
                  </a:txBody>
                  <a:tcPr marL="56575" marR="56575" marT="28287" marB="28287" anchor="ctr">
                    <a:lnL>
                      <a:noFill/>
                    </a:lnL>
                    <a:lnR>
                      <a:noFill/>
                    </a:lnR>
                    <a:lnT>
                      <a:noFill/>
                    </a:lnT>
                    <a:lnB>
                      <a:noFill/>
                    </a:lnB>
                  </a:tcPr>
                </a:tc>
                <a:tc>
                  <a:txBody>
                    <a:bodyPr/>
                    <a:lstStyle/>
                    <a:p>
                      <a:r>
                        <a:rPr lang="cs-CZ" sz="1100"/>
                        <a:t>Brno 1885</a:t>
                      </a:r>
                    </a:p>
                  </a:txBody>
                  <a:tcPr marL="56575" marR="56575" marT="28287" marB="28287" anchor="ctr">
                    <a:lnL>
                      <a:noFill/>
                    </a:lnL>
                    <a:lnR>
                      <a:noFill/>
                    </a:lnR>
                    <a:lnT>
                      <a:noFill/>
                    </a:lnT>
                    <a:lnB>
                      <a:noFill/>
                    </a:lnB>
                  </a:tcPr>
                </a:tc>
                <a:extLst>
                  <a:ext uri="{0D108BD9-81ED-4DB2-BD59-A6C34878D82A}">
                    <a16:rowId xmlns:a16="http://schemas.microsoft.com/office/drawing/2014/main" val="664427222"/>
                  </a:ext>
                </a:extLst>
              </a:tr>
              <a:tr h="337763">
                <a:tc>
                  <a:txBody>
                    <a:bodyPr/>
                    <a:lstStyle/>
                    <a:p>
                      <a:r>
                        <a:rPr lang="cs-CZ" sz="1100" dirty="0"/>
                        <a:t>CDM XII</a:t>
                      </a:r>
                    </a:p>
                  </a:txBody>
                  <a:tcPr marL="56575" marR="56575" marT="28287" marB="28287" anchor="ctr">
                    <a:lnL>
                      <a:noFill/>
                    </a:lnL>
                    <a:lnR>
                      <a:noFill/>
                    </a:lnR>
                    <a:lnT>
                      <a:noFill/>
                    </a:lnT>
                    <a:lnB>
                      <a:noFill/>
                    </a:lnB>
                  </a:tcPr>
                </a:tc>
                <a:tc>
                  <a:txBody>
                    <a:bodyPr/>
                    <a:lstStyle/>
                    <a:p>
                      <a:r>
                        <a:rPr lang="cs-CZ" sz="1100"/>
                        <a:t>1391 – 1399</a:t>
                      </a:r>
                    </a:p>
                  </a:txBody>
                  <a:tcPr marL="56575" marR="56575" marT="28287" marB="28287" anchor="ctr">
                    <a:lnL>
                      <a:noFill/>
                    </a:lnL>
                    <a:lnR>
                      <a:noFill/>
                    </a:lnR>
                    <a:lnT>
                      <a:noFill/>
                    </a:lnT>
                    <a:lnB>
                      <a:noFill/>
                    </a:lnB>
                  </a:tcPr>
                </a:tc>
                <a:tc>
                  <a:txBody>
                    <a:bodyPr/>
                    <a:lstStyle/>
                    <a:p>
                      <a:r>
                        <a:rPr lang="cs-CZ" sz="1100"/>
                        <a:t>Vincenc Brandl</a:t>
                      </a:r>
                    </a:p>
                  </a:txBody>
                  <a:tcPr marL="56575" marR="56575" marT="28287" marB="28287" anchor="ctr">
                    <a:lnL>
                      <a:noFill/>
                    </a:lnL>
                    <a:lnR>
                      <a:noFill/>
                    </a:lnR>
                    <a:lnT>
                      <a:noFill/>
                    </a:lnT>
                    <a:lnB>
                      <a:noFill/>
                    </a:lnB>
                  </a:tcPr>
                </a:tc>
                <a:tc>
                  <a:txBody>
                    <a:bodyPr/>
                    <a:lstStyle/>
                    <a:p>
                      <a:r>
                        <a:rPr lang="cs-CZ" sz="1100"/>
                        <a:t>Brno 1890</a:t>
                      </a:r>
                    </a:p>
                  </a:txBody>
                  <a:tcPr marL="56575" marR="56575" marT="28287" marB="28287" anchor="ctr">
                    <a:lnL>
                      <a:noFill/>
                    </a:lnL>
                    <a:lnR>
                      <a:noFill/>
                    </a:lnR>
                    <a:lnT>
                      <a:noFill/>
                    </a:lnT>
                    <a:lnB>
                      <a:noFill/>
                    </a:lnB>
                  </a:tcPr>
                </a:tc>
                <a:extLst>
                  <a:ext uri="{0D108BD9-81ED-4DB2-BD59-A6C34878D82A}">
                    <a16:rowId xmlns:a16="http://schemas.microsoft.com/office/drawing/2014/main" val="120890443"/>
                  </a:ext>
                </a:extLst>
              </a:tr>
              <a:tr h="337763">
                <a:tc>
                  <a:txBody>
                    <a:bodyPr/>
                    <a:lstStyle/>
                    <a:p>
                      <a:r>
                        <a:rPr lang="cs-CZ" sz="1100"/>
                        <a:t>CDM XIII</a:t>
                      </a:r>
                    </a:p>
                  </a:txBody>
                  <a:tcPr marL="56575" marR="56575" marT="28287" marB="28287" anchor="ctr">
                    <a:lnL>
                      <a:noFill/>
                    </a:lnL>
                    <a:lnR>
                      <a:noFill/>
                    </a:lnR>
                    <a:lnT>
                      <a:noFill/>
                    </a:lnT>
                    <a:lnB>
                      <a:noFill/>
                    </a:lnB>
                  </a:tcPr>
                </a:tc>
                <a:tc>
                  <a:txBody>
                    <a:bodyPr/>
                    <a:lstStyle/>
                    <a:p>
                      <a:r>
                        <a:rPr lang="cs-CZ" sz="1100"/>
                        <a:t>1400 – 1407</a:t>
                      </a:r>
                    </a:p>
                  </a:txBody>
                  <a:tcPr marL="56575" marR="56575" marT="28287" marB="28287" anchor="ctr">
                    <a:lnL>
                      <a:noFill/>
                    </a:lnL>
                    <a:lnR>
                      <a:noFill/>
                    </a:lnR>
                    <a:lnT>
                      <a:noFill/>
                    </a:lnT>
                    <a:lnB>
                      <a:noFill/>
                    </a:lnB>
                  </a:tcPr>
                </a:tc>
                <a:tc>
                  <a:txBody>
                    <a:bodyPr/>
                    <a:lstStyle/>
                    <a:p>
                      <a:r>
                        <a:rPr lang="cs-CZ" sz="1100"/>
                        <a:t>Vincenc Brandl</a:t>
                      </a:r>
                    </a:p>
                  </a:txBody>
                  <a:tcPr marL="56575" marR="56575" marT="28287" marB="28287" anchor="ctr">
                    <a:lnL>
                      <a:noFill/>
                    </a:lnL>
                    <a:lnR>
                      <a:noFill/>
                    </a:lnR>
                    <a:lnT>
                      <a:noFill/>
                    </a:lnT>
                    <a:lnB>
                      <a:noFill/>
                    </a:lnB>
                  </a:tcPr>
                </a:tc>
                <a:tc>
                  <a:txBody>
                    <a:bodyPr/>
                    <a:lstStyle/>
                    <a:p>
                      <a:r>
                        <a:rPr lang="cs-CZ" sz="1100"/>
                        <a:t>Brno 1897</a:t>
                      </a:r>
                    </a:p>
                  </a:txBody>
                  <a:tcPr marL="56575" marR="56575" marT="28287" marB="28287" anchor="ctr">
                    <a:lnL>
                      <a:noFill/>
                    </a:lnL>
                    <a:lnR>
                      <a:noFill/>
                    </a:lnR>
                    <a:lnT>
                      <a:noFill/>
                    </a:lnT>
                    <a:lnB>
                      <a:noFill/>
                    </a:lnB>
                  </a:tcPr>
                </a:tc>
                <a:extLst>
                  <a:ext uri="{0D108BD9-81ED-4DB2-BD59-A6C34878D82A}">
                    <a16:rowId xmlns:a16="http://schemas.microsoft.com/office/drawing/2014/main" val="2200076181"/>
                  </a:ext>
                </a:extLst>
              </a:tr>
              <a:tr h="337763">
                <a:tc>
                  <a:txBody>
                    <a:bodyPr/>
                    <a:lstStyle/>
                    <a:p>
                      <a:r>
                        <a:rPr lang="cs-CZ" sz="1100"/>
                        <a:t>CDM XIV</a:t>
                      </a:r>
                    </a:p>
                  </a:txBody>
                  <a:tcPr marL="56575" marR="56575" marT="28287" marB="28287" anchor="ctr">
                    <a:lnL>
                      <a:noFill/>
                    </a:lnL>
                    <a:lnR>
                      <a:noFill/>
                    </a:lnR>
                    <a:lnT>
                      <a:noFill/>
                    </a:lnT>
                    <a:lnB>
                      <a:noFill/>
                    </a:lnB>
                  </a:tcPr>
                </a:tc>
                <a:tc>
                  <a:txBody>
                    <a:bodyPr/>
                    <a:lstStyle/>
                    <a:p>
                      <a:r>
                        <a:rPr lang="cs-CZ" sz="1100"/>
                        <a:t>1408 – 1411</a:t>
                      </a:r>
                    </a:p>
                  </a:txBody>
                  <a:tcPr marL="56575" marR="56575" marT="28287" marB="28287" anchor="ctr">
                    <a:lnL>
                      <a:noFill/>
                    </a:lnL>
                    <a:lnR>
                      <a:noFill/>
                    </a:lnR>
                    <a:lnT>
                      <a:noFill/>
                    </a:lnT>
                    <a:lnB>
                      <a:noFill/>
                    </a:lnB>
                  </a:tcPr>
                </a:tc>
                <a:tc>
                  <a:txBody>
                    <a:bodyPr/>
                    <a:lstStyle/>
                    <a:p>
                      <a:r>
                        <a:rPr lang="cs-CZ" sz="1100"/>
                        <a:t>Bertold Bretholz</a:t>
                      </a:r>
                    </a:p>
                  </a:txBody>
                  <a:tcPr marL="56575" marR="56575" marT="28287" marB="28287" anchor="ctr">
                    <a:lnL>
                      <a:noFill/>
                    </a:lnL>
                    <a:lnR>
                      <a:noFill/>
                    </a:lnR>
                    <a:lnT>
                      <a:noFill/>
                    </a:lnT>
                    <a:lnB>
                      <a:noFill/>
                    </a:lnB>
                  </a:tcPr>
                </a:tc>
                <a:tc>
                  <a:txBody>
                    <a:bodyPr/>
                    <a:lstStyle/>
                    <a:p>
                      <a:r>
                        <a:rPr lang="cs-CZ" sz="1100"/>
                        <a:t>Brno 1903</a:t>
                      </a:r>
                    </a:p>
                  </a:txBody>
                  <a:tcPr marL="56575" marR="56575" marT="28287" marB="28287" anchor="ctr">
                    <a:lnL>
                      <a:noFill/>
                    </a:lnL>
                    <a:lnR>
                      <a:noFill/>
                    </a:lnR>
                    <a:lnT>
                      <a:noFill/>
                    </a:lnT>
                    <a:lnB>
                      <a:noFill/>
                    </a:lnB>
                  </a:tcPr>
                </a:tc>
                <a:extLst>
                  <a:ext uri="{0D108BD9-81ED-4DB2-BD59-A6C34878D82A}">
                    <a16:rowId xmlns:a16="http://schemas.microsoft.com/office/drawing/2014/main" val="3248470489"/>
                  </a:ext>
                </a:extLst>
              </a:tr>
              <a:tr h="591086">
                <a:tc>
                  <a:txBody>
                    <a:bodyPr/>
                    <a:lstStyle/>
                    <a:p>
                      <a:r>
                        <a:rPr lang="cs-CZ" sz="1100" dirty="0"/>
                        <a:t>CDM XV</a:t>
                      </a:r>
                    </a:p>
                  </a:txBody>
                  <a:tcPr marL="56575" marR="56575" marT="28287" marB="28287" anchor="ctr">
                    <a:lnL>
                      <a:noFill/>
                    </a:lnL>
                    <a:lnR>
                      <a:noFill/>
                    </a:lnR>
                    <a:lnT>
                      <a:noFill/>
                    </a:lnT>
                    <a:lnB>
                      <a:noFill/>
                    </a:lnB>
                  </a:tcPr>
                </a:tc>
                <a:tc>
                  <a:txBody>
                    <a:bodyPr/>
                    <a:lstStyle/>
                    <a:p>
                      <a:r>
                        <a:rPr lang="cs-CZ" sz="1100"/>
                        <a:t>dodatky 1207 – 1408</a:t>
                      </a:r>
                    </a:p>
                  </a:txBody>
                  <a:tcPr marL="56575" marR="56575" marT="28287" marB="28287" anchor="ctr">
                    <a:lnL>
                      <a:noFill/>
                    </a:lnL>
                    <a:lnR>
                      <a:noFill/>
                    </a:lnR>
                    <a:lnT>
                      <a:noFill/>
                    </a:lnT>
                    <a:lnB>
                      <a:noFill/>
                    </a:lnB>
                  </a:tcPr>
                </a:tc>
                <a:tc>
                  <a:txBody>
                    <a:bodyPr/>
                    <a:lstStyle/>
                    <a:p>
                      <a:r>
                        <a:rPr lang="cs-CZ" sz="1100"/>
                        <a:t>Bertold Bretholz</a:t>
                      </a:r>
                    </a:p>
                  </a:txBody>
                  <a:tcPr marL="56575" marR="56575" marT="28287" marB="28287" anchor="ctr">
                    <a:lnL>
                      <a:noFill/>
                    </a:lnL>
                    <a:lnR>
                      <a:noFill/>
                    </a:lnR>
                    <a:lnT>
                      <a:noFill/>
                    </a:lnT>
                    <a:lnB>
                      <a:noFill/>
                    </a:lnB>
                  </a:tcPr>
                </a:tc>
                <a:tc>
                  <a:txBody>
                    <a:bodyPr/>
                    <a:lstStyle/>
                    <a:p>
                      <a:r>
                        <a:rPr lang="cs-CZ" sz="1100" dirty="0"/>
                        <a:t>Brno 1903</a:t>
                      </a:r>
                    </a:p>
                  </a:txBody>
                  <a:tcPr marL="56575" marR="56575" marT="28287" marB="28287" anchor="ctr">
                    <a:lnL>
                      <a:noFill/>
                    </a:lnL>
                    <a:lnR>
                      <a:noFill/>
                    </a:lnR>
                    <a:lnT>
                      <a:noFill/>
                    </a:lnT>
                    <a:lnB>
                      <a:noFill/>
                    </a:lnB>
                  </a:tcPr>
                </a:tc>
                <a:extLst>
                  <a:ext uri="{0D108BD9-81ED-4DB2-BD59-A6C34878D82A}">
                    <a16:rowId xmlns:a16="http://schemas.microsoft.com/office/drawing/2014/main" val="2304663842"/>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Obrázek 1">
            <a:extLst>
              <a:ext uri="{FF2B5EF4-FFF2-40B4-BE49-F238E27FC236}">
                <a16:creationId xmlns:a16="http://schemas.microsoft.com/office/drawing/2014/main" id="{74F55AE1-75A3-ECFD-9901-609538C45723}"/>
              </a:ext>
            </a:extLst>
          </p:cNvPr>
          <p:cNvPicPr>
            <a:picLocks noChangeAspect="1"/>
          </p:cNvPicPr>
          <p:nvPr/>
        </p:nvPicPr>
        <p:blipFill>
          <a:blip r:embed="rId2">
            <a:extLst>
              <a:ext uri="{28A0092B-C50C-407E-A947-70E740481C1C}">
                <a14:useLocalDpi xmlns:a14="http://schemas.microsoft.com/office/drawing/2010/main" val="0"/>
              </a:ext>
            </a:extLst>
          </a:blip>
          <a:srcRect l="5492" t="39774" r="27745" b="27936"/>
          <a:stretch>
            <a:fillRect/>
          </a:stretch>
        </p:blipFill>
        <p:spPr bwMode="auto">
          <a:xfrm>
            <a:off x="1928813" y="1676400"/>
            <a:ext cx="8686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Obrázek 2">
            <a:extLst>
              <a:ext uri="{FF2B5EF4-FFF2-40B4-BE49-F238E27FC236}">
                <a16:creationId xmlns:a16="http://schemas.microsoft.com/office/drawing/2014/main" id="{654C70E3-2D51-F82D-6F9A-F0B6B6B5177F}"/>
              </a:ext>
            </a:extLst>
          </p:cNvPr>
          <p:cNvPicPr>
            <a:picLocks noChangeAspect="1"/>
          </p:cNvPicPr>
          <p:nvPr/>
        </p:nvPicPr>
        <p:blipFill>
          <a:blip r:embed="rId3">
            <a:extLst>
              <a:ext uri="{28A0092B-C50C-407E-A947-70E740481C1C}">
                <a14:useLocalDpi xmlns:a14="http://schemas.microsoft.com/office/drawing/2010/main" val="0"/>
              </a:ext>
            </a:extLst>
          </a:blip>
          <a:srcRect l="4318" t="21683" r="31259" b="59021"/>
          <a:stretch>
            <a:fillRect/>
          </a:stretch>
        </p:blipFill>
        <p:spPr bwMode="auto">
          <a:xfrm>
            <a:off x="1928813" y="103188"/>
            <a:ext cx="8686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Obrázek 3">
            <a:extLst>
              <a:ext uri="{FF2B5EF4-FFF2-40B4-BE49-F238E27FC236}">
                <a16:creationId xmlns:a16="http://schemas.microsoft.com/office/drawing/2014/main" id="{E8197DD0-F211-3E05-33A4-6A3DEDDE4010}"/>
              </a:ext>
            </a:extLst>
          </p:cNvPr>
          <p:cNvPicPr>
            <a:picLocks noChangeAspect="1"/>
          </p:cNvPicPr>
          <p:nvPr/>
        </p:nvPicPr>
        <p:blipFill>
          <a:blip r:embed="rId4">
            <a:extLst>
              <a:ext uri="{28A0092B-C50C-407E-A947-70E740481C1C}">
                <a14:useLocalDpi xmlns:a14="http://schemas.microsoft.com/office/drawing/2010/main" val="0"/>
              </a:ext>
            </a:extLst>
          </a:blip>
          <a:srcRect l="5638" t="16949" r="29137" b="54924"/>
          <a:stretch>
            <a:fillRect/>
          </a:stretch>
        </p:blipFill>
        <p:spPr bwMode="auto">
          <a:xfrm>
            <a:off x="1955801" y="4343401"/>
            <a:ext cx="8659813"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ovéPole 4">
            <a:extLst>
              <a:ext uri="{FF2B5EF4-FFF2-40B4-BE49-F238E27FC236}">
                <a16:creationId xmlns:a16="http://schemas.microsoft.com/office/drawing/2014/main" id="{7220587F-41A2-579A-60C8-6758D5E02266}"/>
              </a:ext>
            </a:extLst>
          </p:cNvPr>
          <p:cNvSpPr txBox="1">
            <a:spLocks noChangeArrowheads="1"/>
          </p:cNvSpPr>
          <p:nvPr/>
        </p:nvSpPr>
        <p:spPr bwMode="auto">
          <a:xfrm>
            <a:off x="8610600" y="103188"/>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000" b="1" dirty="0">
                <a:solidFill>
                  <a:srgbClr val="FF0000"/>
                </a:solidFill>
              </a:rPr>
              <a:t>AH 2003, 74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Obrázek 1">
            <a:extLst>
              <a:ext uri="{FF2B5EF4-FFF2-40B4-BE49-F238E27FC236}">
                <a16:creationId xmlns:a16="http://schemas.microsoft.com/office/drawing/2014/main" id="{051F672C-9F5D-EC88-D2E0-C46E313C85CA}"/>
              </a:ext>
            </a:extLst>
          </p:cNvPr>
          <p:cNvPicPr>
            <a:picLocks noChangeAspect="1"/>
          </p:cNvPicPr>
          <p:nvPr/>
        </p:nvPicPr>
        <p:blipFill>
          <a:blip r:embed="rId2">
            <a:extLst>
              <a:ext uri="{28A0092B-C50C-407E-A947-70E740481C1C}">
                <a14:useLocalDpi xmlns:a14="http://schemas.microsoft.com/office/drawing/2010/main" val="0"/>
              </a:ext>
            </a:extLst>
          </a:blip>
          <a:srcRect l="23425" t="20992" r="18594" b="5859"/>
          <a:stretch>
            <a:fillRect/>
          </a:stretch>
        </p:blipFill>
        <p:spPr bwMode="auto">
          <a:xfrm>
            <a:off x="1325366" y="116938"/>
            <a:ext cx="9626886" cy="673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Obrázek 1">
            <a:extLst>
              <a:ext uri="{FF2B5EF4-FFF2-40B4-BE49-F238E27FC236}">
                <a16:creationId xmlns:a16="http://schemas.microsoft.com/office/drawing/2014/main" id="{1625A0E9-9A11-25F2-DC1C-3BB8C4A1F6A7}"/>
              </a:ext>
            </a:extLst>
          </p:cNvPr>
          <p:cNvPicPr>
            <a:picLocks noChangeAspect="1"/>
          </p:cNvPicPr>
          <p:nvPr/>
        </p:nvPicPr>
        <p:blipFill>
          <a:blip r:embed="rId2">
            <a:extLst>
              <a:ext uri="{28A0092B-C50C-407E-A947-70E740481C1C}">
                <a14:useLocalDpi xmlns:a14="http://schemas.microsoft.com/office/drawing/2010/main" val="0"/>
              </a:ext>
            </a:extLst>
          </a:blip>
          <a:srcRect l="20760" t="16042" r="8963"/>
          <a:stretch>
            <a:fillRect/>
          </a:stretch>
        </p:blipFill>
        <p:spPr bwMode="auto">
          <a:xfrm>
            <a:off x="1094914" y="147192"/>
            <a:ext cx="9990902" cy="671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Obdélník 1">
            <a:extLst>
              <a:ext uri="{FF2B5EF4-FFF2-40B4-BE49-F238E27FC236}">
                <a16:creationId xmlns:a16="http://schemas.microsoft.com/office/drawing/2014/main" id="{D968398E-CAF1-F289-7644-5046DA6D72AF}"/>
              </a:ext>
            </a:extLst>
          </p:cNvPr>
          <p:cNvSpPr>
            <a:spLocks noChangeArrowheads="1"/>
          </p:cNvSpPr>
          <p:nvPr/>
        </p:nvSpPr>
        <p:spPr bwMode="auto">
          <a:xfrm>
            <a:off x="1752600" y="4495801"/>
            <a:ext cx="9448800"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07000"/>
              </a:lnSpc>
              <a:spcBef>
                <a:spcPct val="0"/>
              </a:spcBef>
              <a:buFontTx/>
              <a:buNone/>
            </a:pPr>
            <a:r>
              <a:rPr lang="cs-CZ" altLang="cs-CZ"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Codex</a:t>
            </a:r>
            <a:r>
              <a:rPr lang="cs-CZ" altLang="cs-CZ"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cs-CZ" altLang="cs-CZ"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Manesse</a:t>
            </a:r>
            <a:r>
              <a:rPr lang="cs-CZ" altLang="cs-CZ"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Velký heidelberský zpěvník </a:t>
            </a:r>
          </a:p>
          <a:p>
            <a:pPr algn="just">
              <a:lnSpc>
                <a:spcPct val="107000"/>
              </a:lnSpc>
              <a:spcBef>
                <a:spcPct val="0"/>
              </a:spcBef>
              <a:buFontTx/>
              <a:buNone/>
            </a:pPr>
            <a:r>
              <a:rPr lang="cs-CZ" altLang="cs-CZ" sz="1800" dirty="0">
                <a:latin typeface="Times New Roman" panose="02020603050405020304" pitchFamily="18" charset="0"/>
                <a:ea typeface="Calibri" panose="020F0502020204030204" pitchFamily="34" charset="0"/>
                <a:cs typeface="Times New Roman" panose="02020603050405020304" pitchFamily="18" charset="0"/>
              </a:rPr>
              <a:t>–  sbírka středoněmeckých básní a písní, vzniklá v </a:t>
            </a:r>
            <a:r>
              <a:rPr lang="cs-CZ" altLang="cs-CZ" sz="1800" dirty="0" err="1">
                <a:latin typeface="Times New Roman" panose="02020603050405020304" pitchFamily="18" charset="0"/>
                <a:ea typeface="Calibri" panose="020F0502020204030204" pitchFamily="34" charset="0"/>
                <a:cs typeface="Times New Roman" panose="02020603050405020304" pitchFamily="18" charset="0"/>
              </a:rPr>
              <a:t>létrch</a:t>
            </a:r>
            <a:r>
              <a:rPr lang="cs-CZ" altLang="cs-CZ" sz="1800" dirty="0">
                <a:latin typeface="Times New Roman" panose="02020603050405020304" pitchFamily="18" charset="0"/>
                <a:ea typeface="Calibri" panose="020F0502020204030204" pitchFamily="34" charset="0"/>
                <a:cs typeface="Times New Roman" panose="02020603050405020304" pitchFamily="18" charset="0"/>
              </a:rPr>
              <a:t> </a:t>
            </a:r>
            <a:r>
              <a:rPr lang="cs-CZ" altLang="cs-CZ" sz="1800" b="1" dirty="0">
                <a:latin typeface="Times New Roman" panose="02020603050405020304" pitchFamily="18" charset="0"/>
                <a:ea typeface="Calibri" panose="020F0502020204030204" pitchFamily="34" charset="0"/>
                <a:cs typeface="Times New Roman" panose="02020603050405020304" pitchFamily="18" charset="0"/>
              </a:rPr>
              <a:t>1300 – 1340 </a:t>
            </a:r>
            <a:r>
              <a:rPr lang="cs-CZ" altLang="cs-CZ" sz="1800" dirty="0">
                <a:latin typeface="Times New Roman" panose="02020603050405020304" pitchFamily="18" charset="0"/>
                <a:ea typeface="Calibri" panose="020F0502020204030204" pitchFamily="34" charset="0"/>
                <a:cs typeface="Times New Roman" panose="02020603050405020304" pitchFamily="18" charset="0"/>
              </a:rPr>
              <a:t>v Curychu</a:t>
            </a:r>
          </a:p>
          <a:p>
            <a:pPr algn="just">
              <a:lnSpc>
                <a:spcPct val="107000"/>
              </a:lnSpc>
              <a:spcBef>
                <a:spcPct val="0"/>
              </a:spcBef>
              <a:buFontTx/>
              <a:buNone/>
            </a:pPr>
            <a:r>
              <a:rPr lang="cs-CZ" altLang="cs-CZ" sz="1800" dirty="0">
                <a:latin typeface="Times New Roman" panose="02020603050405020304" pitchFamily="18" charset="0"/>
                <a:ea typeface="Calibri" panose="020F0502020204030204" pitchFamily="34" charset="0"/>
                <a:cs typeface="Times New Roman" panose="02020603050405020304" pitchFamily="18" charset="0"/>
              </a:rPr>
              <a:t>–  na 426 pergamenových foliích (35,5 x 25 cm) je zapsáno skoro 6 000 slok převážně milostné</a:t>
            </a:r>
          </a:p>
          <a:p>
            <a:pPr algn="just">
              <a:lnSpc>
                <a:spcPct val="107000"/>
              </a:lnSpc>
              <a:spcBef>
                <a:spcPct val="0"/>
              </a:spcBef>
              <a:buFontTx/>
              <a:buNone/>
            </a:pPr>
            <a:r>
              <a:rPr lang="cs-CZ" altLang="cs-CZ" sz="1800" dirty="0">
                <a:latin typeface="Times New Roman" panose="02020603050405020304" pitchFamily="18" charset="0"/>
                <a:ea typeface="Calibri" panose="020F0502020204030204" pitchFamily="34" charset="0"/>
                <a:cs typeface="Times New Roman" panose="02020603050405020304" pitchFamily="18" charset="0"/>
              </a:rPr>
              <a:t>   lyriky od 140 básníků </a:t>
            </a:r>
          </a:p>
          <a:p>
            <a:pPr algn="just">
              <a:lnSpc>
                <a:spcPct val="107000"/>
              </a:lnSpc>
              <a:spcBef>
                <a:spcPct val="0"/>
              </a:spcBef>
              <a:buFontTx/>
              <a:buNone/>
            </a:pPr>
            <a:r>
              <a:rPr lang="cs-CZ" altLang="cs-CZ" sz="1800" dirty="0">
                <a:latin typeface="Times New Roman" panose="02020603050405020304" pitchFamily="18" charset="0"/>
                <a:ea typeface="Calibri" panose="020F0502020204030204" pitchFamily="34" charset="0"/>
                <a:cs typeface="Times New Roman" panose="02020603050405020304" pitchFamily="18" charset="0"/>
              </a:rPr>
              <a:t>–  miniatury jsou dílem čtyř malířů:    na prvních jsou císaři a králové, (Václav II. – 2 básně)</a:t>
            </a:r>
          </a:p>
          <a:p>
            <a:pPr algn="just">
              <a:lnSpc>
                <a:spcPct val="107000"/>
              </a:lnSpc>
              <a:spcBef>
                <a:spcPct val="0"/>
              </a:spcBef>
              <a:buFontTx/>
              <a:buNone/>
            </a:pPr>
            <a:r>
              <a:rPr lang="cs-CZ" altLang="cs-CZ" sz="1800" dirty="0">
                <a:latin typeface="Times New Roman" panose="02020603050405020304" pitchFamily="18" charset="0"/>
                <a:ea typeface="Calibri" panose="020F0502020204030204" pitchFamily="34" charset="0"/>
                <a:cs typeface="Times New Roman" panose="02020603050405020304" pitchFamily="18" charset="0"/>
              </a:rPr>
              <a:t>                                                              pak následují vévodové, markrabata, šlechtici, </a:t>
            </a:r>
          </a:p>
          <a:p>
            <a:pPr algn="just">
              <a:lnSpc>
                <a:spcPct val="107000"/>
              </a:lnSpc>
              <a:spcBef>
                <a:spcPct val="0"/>
              </a:spcBef>
              <a:buFontTx/>
              <a:buNone/>
            </a:pPr>
            <a:r>
              <a:rPr lang="cs-CZ" altLang="cs-CZ" sz="1800" dirty="0">
                <a:latin typeface="Times New Roman" panose="02020603050405020304" pitchFamily="18" charset="0"/>
                <a:ea typeface="Calibri" panose="020F0502020204030204" pitchFamily="34" charset="0"/>
                <a:cs typeface="Times New Roman" panose="02020603050405020304" pitchFamily="18" charset="0"/>
              </a:rPr>
              <a:t>                                                              </a:t>
            </a:r>
            <a:r>
              <a:rPr lang="cs-CZ" altLang="cs-CZ" sz="1800" dirty="0" err="1">
                <a:latin typeface="Times New Roman" panose="02020603050405020304" pitchFamily="18" charset="0"/>
                <a:ea typeface="Calibri" panose="020F0502020204030204" pitchFamily="34" charset="0"/>
                <a:cs typeface="Times New Roman" panose="02020603050405020304" pitchFamily="18" charset="0"/>
              </a:rPr>
              <a:t>ministeriálové</a:t>
            </a:r>
            <a:r>
              <a:rPr lang="cs-CZ" altLang="cs-CZ" sz="1800" dirty="0">
                <a:latin typeface="Times New Roman" panose="02020603050405020304" pitchFamily="18" charset="0"/>
                <a:ea typeface="Calibri" panose="020F0502020204030204" pitchFamily="34" charset="0"/>
                <a:cs typeface="Times New Roman" panose="02020603050405020304" pitchFamily="18" charset="0"/>
              </a:rPr>
              <a:t> a básníci měšťanského původu.</a:t>
            </a:r>
          </a:p>
        </p:txBody>
      </p:sp>
      <p:pic>
        <p:nvPicPr>
          <p:cNvPr id="103427" name="Obrázek 3">
            <a:extLst>
              <a:ext uri="{FF2B5EF4-FFF2-40B4-BE49-F238E27FC236}">
                <a16:creationId xmlns:a16="http://schemas.microsoft.com/office/drawing/2014/main" id="{6608B1CC-5294-3E69-2628-C0CC252065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84441" y="276097"/>
            <a:ext cx="2906972" cy="416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Obrázek 6">
            <a:extLst>
              <a:ext uri="{FF2B5EF4-FFF2-40B4-BE49-F238E27FC236}">
                <a16:creationId xmlns:a16="http://schemas.microsoft.com/office/drawing/2014/main" id="{6EAAECCE-35FC-481E-E250-ED53F87CDE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276097"/>
            <a:ext cx="3021013" cy="417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Obrázek 7">
            <a:extLst>
              <a:ext uri="{FF2B5EF4-FFF2-40B4-BE49-F238E27FC236}">
                <a16:creationId xmlns:a16="http://schemas.microsoft.com/office/drawing/2014/main" id="{EDA0EB93-6DC0-F378-2C89-2D4E2F25A2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23214" y="276097"/>
            <a:ext cx="2790835" cy="416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81E4B0C-6364-4701-A28D-A761EA189B54}"/>
              </a:ext>
            </a:extLst>
          </p:cNvPr>
          <p:cNvSpPr>
            <a:spLocks noGrp="1"/>
          </p:cNvSpPr>
          <p:nvPr>
            <p:ph idx="1"/>
          </p:nvPr>
        </p:nvSpPr>
        <p:spPr>
          <a:xfrm>
            <a:off x="381000" y="638175"/>
            <a:ext cx="11811001" cy="6105525"/>
          </a:xfrm>
        </p:spPr>
        <p:txBody>
          <a:bodyPr>
            <a:normAutofit/>
          </a:bodyPr>
          <a:lstStyle/>
          <a:p>
            <a:pPr>
              <a:defRPr/>
            </a:pPr>
            <a:r>
              <a:rPr lang="cs-CZ" sz="1800" b="1" dirty="0"/>
              <a:t>1. pol. 15. stol.</a:t>
            </a:r>
            <a:r>
              <a:rPr lang="cs-CZ" sz="1800" dirty="0"/>
              <a:t>  –  soupeření o moc ve vládnoucí dynastii Lucemburků </a:t>
            </a:r>
          </a:p>
          <a:p>
            <a:pPr marL="0" indent="0">
              <a:buFontTx/>
              <a:buNone/>
              <a:defRPr/>
            </a:pPr>
            <a:r>
              <a:rPr lang="cs-CZ" sz="1800" dirty="0"/>
              <a:t>                                 –  krize</a:t>
            </a:r>
            <a:r>
              <a:rPr lang="cs-CZ" sz="1800" b="1" dirty="0"/>
              <a:t> </a:t>
            </a:r>
            <a:r>
              <a:rPr lang="cs-CZ" sz="1800" dirty="0"/>
              <a:t>v církvi:  1402: vystoupení Jana Husa v Betlémské kapli (sekularizace církevního majetku) </a:t>
            </a:r>
          </a:p>
          <a:p>
            <a:pPr marL="0" indent="0">
              <a:buNone/>
              <a:defRPr/>
            </a:pPr>
            <a:r>
              <a:rPr lang="cs-CZ" sz="1800" dirty="0"/>
              <a:t>                                                              1403:  spor o Viklefovy spisy na Karlově univerzitě</a:t>
            </a:r>
          </a:p>
          <a:p>
            <a:pPr marL="0" indent="0">
              <a:buNone/>
              <a:defRPr/>
            </a:pPr>
            <a:r>
              <a:rPr lang="cs-CZ" sz="1800" dirty="0"/>
              <a:t>                                                              1409:  dekret kutnohorský  (odchod německých studentů a mistrů)</a:t>
            </a:r>
          </a:p>
          <a:p>
            <a:pPr marL="0" indent="0">
              <a:buNone/>
              <a:defRPr/>
            </a:pPr>
            <a:r>
              <a:rPr lang="cs-CZ" sz="1800" dirty="0"/>
              <a:t>                                                              1415:  Jan Hus prohlášen kacířem a upálen v Kostnici (svatokupectví, přijímání podobojí) </a:t>
            </a:r>
          </a:p>
          <a:p>
            <a:pPr marL="0" indent="0">
              <a:buNone/>
              <a:defRPr/>
            </a:pPr>
            <a:r>
              <a:rPr lang="cs-CZ" sz="1800" dirty="0"/>
              <a:t>                                –  husitské války:   1419:  po smrti Václava IV. českým králem Zikmund Lucemburský</a:t>
            </a:r>
          </a:p>
          <a:p>
            <a:pPr marL="0" indent="0">
              <a:buNone/>
              <a:defRPr/>
            </a:pPr>
            <a:r>
              <a:rPr lang="cs-CZ" sz="1800" dirty="0"/>
              <a:t>                                                                 1420:  první křížová výprava proti husitským Čechám</a:t>
            </a:r>
          </a:p>
          <a:p>
            <a:pPr marL="0" indent="0" algn="l">
              <a:buNone/>
            </a:pPr>
            <a:r>
              <a:rPr lang="cs-CZ" sz="1800" b="0" i="0" u="none" strike="noStrike" baseline="0" dirty="0">
                <a:latin typeface="Times-Roman"/>
              </a:rPr>
              <a:t>                                                                       obchodní embargo</a:t>
            </a:r>
            <a:r>
              <a:rPr lang="cs-CZ" sz="1800" dirty="0">
                <a:latin typeface="Times-Roman"/>
              </a:rPr>
              <a:t> </a:t>
            </a:r>
            <a:r>
              <a:rPr lang="cs-CZ" sz="1800" b="0" i="0" u="none" strike="noStrike" baseline="0" dirty="0">
                <a:latin typeface="Times-Roman"/>
              </a:rPr>
              <a:t>Papeže Martina V. na obchodování s husity</a:t>
            </a:r>
            <a:endParaRPr lang="cs-CZ" sz="1800" dirty="0"/>
          </a:p>
          <a:p>
            <a:pPr marL="0" indent="0">
              <a:buNone/>
              <a:defRPr/>
            </a:pPr>
            <a:r>
              <a:rPr lang="cs-CZ" sz="1800" dirty="0"/>
              <a:t>                                                                 1421:  druhá   1423:  třetí    1427:  čtvrtá     1431:  pátá    (neúspěšné)</a:t>
            </a:r>
          </a:p>
          <a:p>
            <a:pPr marL="0" indent="0">
              <a:buNone/>
              <a:defRPr/>
            </a:pPr>
            <a:r>
              <a:rPr lang="cs-CZ" sz="1800" dirty="0"/>
              <a:t>                                </a:t>
            </a:r>
            <a:endParaRPr lang="cs-CZ" sz="1800" b="1" dirty="0"/>
          </a:p>
          <a:p>
            <a:pPr>
              <a:defRPr/>
            </a:pPr>
            <a:r>
              <a:rPr lang="cs-CZ" sz="1800" b="1" dirty="0"/>
              <a:t>2. pol. 15. stol.</a:t>
            </a:r>
            <a:r>
              <a:rPr lang="cs-CZ" sz="1800" dirty="0"/>
              <a:t>  –  populační vzestup:  Č: 1 mil., M: 0,5 mil, před 30l. vál:  1,7 mil., po: 1 mil.</a:t>
            </a:r>
          </a:p>
          <a:p>
            <a:pPr marL="0" indent="0">
              <a:buNone/>
              <a:defRPr/>
            </a:pPr>
            <a:r>
              <a:rPr lang="cs-CZ" sz="1800" dirty="0"/>
              <a:t>                                 –  zvýšení mobility poddaných:  přesun do měst (přes zákazy),  Češi v převaze v polovině královských měst</a:t>
            </a:r>
          </a:p>
          <a:p>
            <a:pPr marL="0" indent="0">
              <a:buNone/>
            </a:pPr>
            <a:r>
              <a:rPr lang="cs-CZ" sz="1800" dirty="0"/>
              <a:t>                                 –  česko-uherská válka:  1468-1478:  zvaná „druhá husitská válka“  (vpád Matyáše Korvína na Moravu) </a:t>
            </a:r>
          </a:p>
          <a:p>
            <a:pPr marL="0" indent="0">
              <a:buNone/>
            </a:pPr>
            <a:r>
              <a:rPr lang="cs-CZ" sz="1800" dirty="0"/>
              <a:t>                                                                             zanikání vesnic</a:t>
            </a:r>
          </a:p>
          <a:p>
            <a:pPr marL="0" indent="0">
              <a:buNone/>
            </a:pPr>
            <a:r>
              <a:rPr lang="cs-CZ" sz="1800" dirty="0"/>
              <a:t>                                 –  pokročilejší techniky v hloubkové těžbě a zpracování kovů</a:t>
            </a:r>
            <a:endParaRPr lang="cs-CZ" sz="1800" b="1" dirty="0"/>
          </a:p>
          <a:p>
            <a:pPr marL="0" indent="0">
              <a:buNone/>
            </a:pPr>
            <a:endParaRPr lang="cs-CZ" sz="1800" dirty="0"/>
          </a:p>
        </p:txBody>
      </p:sp>
    </p:spTree>
    <p:extLst>
      <p:ext uri="{BB962C8B-B14F-4D97-AF65-F5344CB8AC3E}">
        <p14:creationId xmlns:p14="http://schemas.microsoft.com/office/powerpoint/2010/main" val="4116881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6F3C165-882B-1ACF-76B3-B9CA44373075}"/>
              </a:ext>
            </a:extLst>
          </p:cNvPr>
          <p:cNvSpPr>
            <a:spLocks noGrp="1" noChangeArrowheads="1"/>
          </p:cNvSpPr>
          <p:nvPr>
            <p:ph type="title"/>
          </p:nvPr>
        </p:nvSpPr>
        <p:spPr>
          <a:xfrm>
            <a:off x="1905000" y="152400"/>
            <a:ext cx="8229600" cy="1143000"/>
          </a:xfrm>
        </p:spPr>
        <p:txBody>
          <a:bodyPr/>
          <a:lstStyle/>
          <a:p>
            <a:pPr eaLnBrk="1" hangingPunct="1"/>
            <a:r>
              <a:rPr lang="cs-CZ" altLang="cs-CZ" sz="3200" b="1" dirty="0">
                <a:solidFill>
                  <a:srgbClr val="FF0000"/>
                </a:solidFill>
              </a:rPr>
              <a:t>                        Kartografické prameny</a:t>
            </a:r>
          </a:p>
        </p:txBody>
      </p:sp>
      <p:sp>
        <p:nvSpPr>
          <p:cNvPr id="8195" name="Rectangle 3">
            <a:extLst>
              <a:ext uri="{FF2B5EF4-FFF2-40B4-BE49-F238E27FC236}">
                <a16:creationId xmlns:a16="http://schemas.microsoft.com/office/drawing/2014/main" id="{B02E676F-2D66-CF5C-39C0-A10ACDA404D6}"/>
              </a:ext>
            </a:extLst>
          </p:cNvPr>
          <p:cNvSpPr>
            <a:spLocks noGrp="1" noChangeArrowheads="1"/>
          </p:cNvSpPr>
          <p:nvPr>
            <p:ph idx="1"/>
          </p:nvPr>
        </p:nvSpPr>
        <p:spPr>
          <a:xfrm>
            <a:off x="609600" y="1181100"/>
            <a:ext cx="11582400" cy="5676900"/>
          </a:xfrm>
        </p:spPr>
        <p:txBody>
          <a:bodyPr>
            <a:normAutofit fontScale="92500" lnSpcReduction="20000"/>
          </a:bodyPr>
          <a:lstStyle/>
          <a:p>
            <a:pPr marL="609600" indent="-609600">
              <a:buNone/>
              <a:defRPr/>
            </a:pPr>
            <a:endParaRPr lang="cs-CZ" altLang="cs-CZ" sz="2000" dirty="0"/>
          </a:p>
          <a:p>
            <a:pPr marL="609600" indent="-609600">
              <a:buFontTx/>
              <a:buAutoNum type="arabicPeriod"/>
              <a:defRPr/>
            </a:pPr>
            <a:r>
              <a:rPr lang="cs-CZ" altLang="cs-CZ" sz="2000" b="1" dirty="0">
                <a:solidFill>
                  <a:srgbClr val="FF0000"/>
                </a:solidFill>
              </a:rPr>
              <a:t>Historické mapy     </a:t>
            </a:r>
            <a:r>
              <a:rPr lang="cs-CZ" altLang="cs-CZ" sz="2000" dirty="0"/>
              <a:t>–  vypovídají</a:t>
            </a:r>
            <a:r>
              <a:rPr lang="cs-CZ" altLang="cs-CZ" sz="2000" b="1" dirty="0"/>
              <a:t> </a:t>
            </a:r>
            <a:r>
              <a:rPr lang="cs-CZ" altLang="cs-CZ" sz="2000" dirty="0"/>
              <a:t>o charakteru krajiny v minulosti </a:t>
            </a:r>
          </a:p>
          <a:p>
            <a:pPr marL="0" indent="0">
              <a:buNone/>
              <a:defRPr/>
            </a:pPr>
            <a:r>
              <a:rPr lang="cs-CZ" altLang="cs-CZ" sz="2000" dirty="0"/>
              <a:t>                                              –  </a:t>
            </a:r>
            <a:r>
              <a:rPr lang="cs-CZ" sz="2000" dirty="0" err="1"/>
              <a:t>Klaudiánova</a:t>
            </a:r>
            <a:r>
              <a:rPr lang="cs-CZ" sz="2000" dirty="0"/>
              <a:t> mapa Čech (1518) </a:t>
            </a:r>
          </a:p>
          <a:p>
            <a:pPr marL="0" indent="0">
              <a:buNone/>
              <a:defRPr/>
            </a:pPr>
            <a:r>
              <a:rPr lang="cs-CZ" sz="2000" dirty="0"/>
              <a:t>                                              –  </a:t>
            </a:r>
            <a:r>
              <a:rPr lang="cs-CZ" sz="2000" dirty="0" err="1"/>
              <a:t>Fabriziova</a:t>
            </a:r>
            <a:r>
              <a:rPr lang="cs-CZ" sz="2000" dirty="0"/>
              <a:t> mapa Moravy (1569) aj.</a:t>
            </a:r>
            <a:endParaRPr lang="cs-CZ" altLang="cs-CZ" sz="2000" dirty="0"/>
          </a:p>
          <a:p>
            <a:pPr marL="0" indent="0">
              <a:buNone/>
              <a:defRPr/>
            </a:pPr>
            <a:endParaRPr lang="cs-CZ" altLang="cs-CZ" sz="2000" dirty="0"/>
          </a:p>
          <a:p>
            <a:pPr marL="0" indent="0">
              <a:buNone/>
              <a:defRPr/>
            </a:pPr>
            <a:r>
              <a:rPr lang="cs-CZ" altLang="cs-CZ" sz="2000" b="1" dirty="0"/>
              <a:t>            Mapy I. vojenského (josefského) mapování:   </a:t>
            </a:r>
            <a:r>
              <a:rPr lang="cs-CZ" altLang="cs-CZ" sz="2000" dirty="0"/>
              <a:t>1763–1785     (I. a II. ve  Státním archivu ve Vídni, M  1 : 2800)</a:t>
            </a:r>
          </a:p>
          <a:p>
            <a:pPr marL="0" indent="0">
              <a:buNone/>
              <a:defRPr/>
            </a:pPr>
            <a:r>
              <a:rPr lang="cs-CZ" altLang="cs-CZ" sz="2000" b="1" dirty="0"/>
              <a:t>            Mapy II. vojenského (</a:t>
            </a:r>
            <a:r>
              <a:rPr lang="cs-CZ" altLang="cs-CZ" sz="2000" b="1" dirty="0" err="1"/>
              <a:t>františkova</a:t>
            </a:r>
            <a:r>
              <a:rPr lang="cs-CZ" altLang="cs-CZ" sz="2000" b="1" dirty="0"/>
              <a:t>) mapování:  </a:t>
            </a:r>
            <a:r>
              <a:rPr lang="cs-CZ" altLang="cs-CZ" sz="2000" dirty="0"/>
              <a:t>1867–1869 </a:t>
            </a:r>
          </a:p>
          <a:p>
            <a:pPr marL="0" indent="0">
              <a:buNone/>
              <a:defRPr/>
            </a:pPr>
            <a:r>
              <a:rPr lang="cs-CZ" altLang="cs-CZ" sz="2000" b="1" dirty="0"/>
              <a:t>            Mapy tzv. stabilního katastru:  </a:t>
            </a:r>
            <a:r>
              <a:rPr lang="cs-CZ" altLang="cs-CZ" sz="2000" dirty="0"/>
              <a:t>1817–1858</a:t>
            </a:r>
          </a:p>
          <a:p>
            <a:pPr marL="0" indent="0">
              <a:buNone/>
              <a:defRPr/>
            </a:pPr>
            <a:endParaRPr lang="cs-CZ" altLang="cs-CZ" sz="2000" dirty="0"/>
          </a:p>
          <a:p>
            <a:pPr marL="609600" indent="-609600">
              <a:buNone/>
            </a:pPr>
            <a:r>
              <a:rPr lang="cs-CZ" altLang="cs-CZ" sz="2000" b="1" dirty="0">
                <a:solidFill>
                  <a:srgbClr val="FF0000"/>
                </a:solidFill>
              </a:rPr>
              <a:t>2.        Speciální mapy  </a:t>
            </a:r>
            <a:r>
              <a:rPr lang="cs-CZ" altLang="cs-CZ" sz="2400" dirty="0"/>
              <a:t>–  podle účelu:   </a:t>
            </a:r>
            <a:r>
              <a:rPr lang="cs-CZ" altLang="cs-CZ" sz="2000" dirty="0"/>
              <a:t>Geomorfologické</a:t>
            </a:r>
          </a:p>
          <a:p>
            <a:pPr marL="0" indent="0">
              <a:buNone/>
            </a:pPr>
            <a:r>
              <a:rPr lang="cs-CZ" altLang="cs-CZ" sz="2000" dirty="0"/>
              <a:t>                                                                            Geologické (Základní geologická mapa ČR)</a:t>
            </a:r>
          </a:p>
          <a:p>
            <a:pPr marL="0" indent="0">
              <a:buNone/>
            </a:pPr>
            <a:r>
              <a:rPr lang="cs-CZ" altLang="cs-CZ" sz="2000" dirty="0"/>
              <a:t>                                                                            Klimatické,</a:t>
            </a:r>
          </a:p>
          <a:p>
            <a:pPr marL="0" indent="0">
              <a:buNone/>
            </a:pPr>
            <a:r>
              <a:rPr lang="cs-CZ" altLang="cs-CZ" sz="2000" dirty="0"/>
              <a:t>                                                                            Fylogenetické</a:t>
            </a:r>
          </a:p>
          <a:p>
            <a:pPr marL="0" indent="0">
              <a:buNone/>
            </a:pPr>
            <a:r>
              <a:rPr lang="cs-CZ" altLang="cs-CZ" sz="2000" dirty="0"/>
              <a:t>                                                                            Geobotanické</a:t>
            </a:r>
          </a:p>
          <a:p>
            <a:pPr marL="0" indent="0">
              <a:buNone/>
            </a:pPr>
            <a:r>
              <a:rPr lang="cs-CZ" altLang="cs-CZ" sz="2000" dirty="0"/>
              <a:t>                                                                            Hydrologické</a:t>
            </a:r>
          </a:p>
          <a:p>
            <a:pPr marL="0" indent="0">
              <a:buNone/>
            </a:pPr>
            <a:r>
              <a:rPr lang="cs-CZ" altLang="cs-CZ" sz="2000" dirty="0"/>
              <a:t>                                                                            Půdní   (kartogram štěrkovitosti, propustnosti a zamokření, bonity)</a:t>
            </a:r>
          </a:p>
          <a:p>
            <a:pPr marL="609600" indent="-609600">
              <a:buNone/>
            </a:pPr>
            <a:endParaRPr lang="cs-CZ" altLang="cs-CZ" sz="2000" dirty="0"/>
          </a:p>
          <a:p>
            <a:pPr marL="609600" indent="-609600">
              <a:buNone/>
              <a:defRPr/>
            </a:pPr>
            <a:endParaRPr lang="cs-CZ" altLang="cs-CZ" sz="2000" dirty="0"/>
          </a:p>
          <a:p>
            <a:pPr marL="609600" indent="-609600">
              <a:buNone/>
              <a:defRPr/>
            </a:pPr>
            <a:endParaRPr lang="cs-CZ" altLang="cs-CZ" sz="2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Obrázek 1">
            <a:extLst>
              <a:ext uri="{FF2B5EF4-FFF2-40B4-BE49-F238E27FC236}">
                <a16:creationId xmlns:a16="http://schemas.microsoft.com/office/drawing/2014/main" id="{34B79EBB-937B-5D3D-348E-8D4570D32621}"/>
              </a:ext>
            </a:extLst>
          </p:cNvPr>
          <p:cNvPicPr>
            <a:picLocks noChangeAspect="1"/>
          </p:cNvPicPr>
          <p:nvPr/>
        </p:nvPicPr>
        <p:blipFill>
          <a:blip r:embed="rId2">
            <a:extLst>
              <a:ext uri="{28A0092B-C50C-407E-A947-70E740481C1C}">
                <a14:useLocalDpi xmlns:a14="http://schemas.microsoft.com/office/drawing/2010/main" val="0"/>
              </a:ext>
            </a:extLst>
          </a:blip>
          <a:srcRect l="14861" t="14584" r="16032" b="8333"/>
          <a:stretch>
            <a:fillRect/>
          </a:stretch>
        </p:blipFill>
        <p:spPr bwMode="auto">
          <a:xfrm>
            <a:off x="1728787" y="85516"/>
            <a:ext cx="8734426" cy="547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ovéPole 2">
            <a:extLst>
              <a:ext uri="{FF2B5EF4-FFF2-40B4-BE49-F238E27FC236}">
                <a16:creationId xmlns:a16="http://schemas.microsoft.com/office/drawing/2014/main" id="{0F8C5078-B0A1-323F-6D31-65CA0F19D9CC}"/>
              </a:ext>
            </a:extLst>
          </p:cNvPr>
          <p:cNvSpPr txBox="1">
            <a:spLocks noChangeArrowheads="1"/>
          </p:cNvSpPr>
          <p:nvPr/>
        </p:nvSpPr>
        <p:spPr bwMode="auto">
          <a:xfrm>
            <a:off x="1576388" y="5715000"/>
            <a:ext cx="90916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a:t>Projekt „Staré mapy“ </a:t>
            </a:r>
            <a:r>
              <a:rPr lang="cs-CZ" altLang="cs-CZ" sz="1800" dirty="0"/>
              <a:t>–   2013: zpřístupnění digitalizovaných mapových sbírek (starých map) umožňuje rozeznávat stopy antropogenní </a:t>
            </a:r>
            <a:r>
              <a:rPr lang="cs-CZ" altLang="cs-CZ" sz="1800" dirty="0" err="1"/>
              <a:t>čínnosti</a:t>
            </a:r>
            <a:r>
              <a:rPr lang="cs-CZ" altLang="cs-CZ" sz="1800" dirty="0"/>
              <a:t> v současné krajině</a:t>
            </a:r>
          </a:p>
          <a:p>
            <a:pPr>
              <a:spcBef>
                <a:spcPct val="0"/>
              </a:spcBef>
              <a:buFontTx/>
              <a:buNone/>
            </a:pPr>
            <a:r>
              <a:rPr lang="cs-CZ" altLang="cs-CZ" sz="1800" dirty="0">
                <a:hlinkClick r:id="rId3"/>
              </a:rPr>
              <a:t>www.staremapy.cz</a:t>
            </a:r>
            <a:r>
              <a:rPr lang="cs-CZ" altLang="cs-CZ" sz="1800" dirty="0"/>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ovéPole 2">
            <a:extLst>
              <a:ext uri="{FF2B5EF4-FFF2-40B4-BE49-F238E27FC236}">
                <a16:creationId xmlns:a16="http://schemas.microsoft.com/office/drawing/2014/main" id="{E95DBB39-BC9C-D784-0177-9D081A8E6DFB}"/>
              </a:ext>
            </a:extLst>
          </p:cNvPr>
          <p:cNvSpPr txBox="1">
            <a:spLocks noChangeArrowheads="1"/>
          </p:cNvSpPr>
          <p:nvPr/>
        </p:nvSpPr>
        <p:spPr bwMode="auto">
          <a:xfrm>
            <a:off x="1905001" y="304801"/>
            <a:ext cx="84296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dirty="0">
                <a:solidFill>
                  <a:srgbClr val="FF0000"/>
                </a:solidFill>
              </a:rPr>
              <a:t>                  První mapa Čech (1518)</a:t>
            </a:r>
          </a:p>
          <a:p>
            <a:pPr>
              <a:spcBef>
                <a:spcPct val="0"/>
              </a:spcBef>
              <a:buFontTx/>
              <a:buNone/>
            </a:pPr>
            <a:r>
              <a:rPr lang="cs-CZ" altLang="cs-CZ" sz="2000" b="1" dirty="0"/>
              <a:t>  Mikuláš </a:t>
            </a:r>
            <a:r>
              <a:rPr lang="cs-CZ" altLang="cs-CZ" sz="2000" b="1" dirty="0" err="1"/>
              <a:t>Klaudyán</a:t>
            </a:r>
            <a:r>
              <a:rPr lang="cs-CZ" altLang="cs-CZ" sz="2000" b="1" dirty="0"/>
              <a:t> </a:t>
            </a:r>
            <a:r>
              <a:rPr lang="cs-CZ" altLang="cs-CZ" sz="2000" dirty="0"/>
              <a:t>– lékař a majitel tiskárny v Mladé Boleslavi (†1521).</a:t>
            </a:r>
          </a:p>
        </p:txBody>
      </p:sp>
      <p:pic>
        <p:nvPicPr>
          <p:cNvPr id="92163" name="Obrázek 1">
            <a:extLst>
              <a:ext uri="{FF2B5EF4-FFF2-40B4-BE49-F238E27FC236}">
                <a16:creationId xmlns:a16="http://schemas.microsoft.com/office/drawing/2014/main" id="{774DF842-F4FB-1B0D-AF2E-D0C17A802B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71751" y="1295400"/>
            <a:ext cx="709612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dpis 1">
            <a:extLst>
              <a:ext uri="{FF2B5EF4-FFF2-40B4-BE49-F238E27FC236}">
                <a16:creationId xmlns:a16="http://schemas.microsoft.com/office/drawing/2014/main" id="{6696F969-9F68-5599-02BE-4DC6A3097E65}"/>
              </a:ext>
            </a:extLst>
          </p:cNvPr>
          <p:cNvSpPr>
            <a:spLocks noGrp="1"/>
          </p:cNvSpPr>
          <p:nvPr>
            <p:ph type="title"/>
          </p:nvPr>
        </p:nvSpPr>
        <p:spPr>
          <a:xfrm>
            <a:off x="1943100" y="26988"/>
            <a:ext cx="8229600" cy="1143000"/>
          </a:xfrm>
        </p:spPr>
        <p:txBody>
          <a:bodyPr>
            <a:normAutofit/>
          </a:bodyPr>
          <a:lstStyle/>
          <a:p>
            <a:r>
              <a:rPr lang="cs-CZ" altLang="cs-CZ" sz="3200" b="1" dirty="0">
                <a:solidFill>
                  <a:srgbClr val="FF0000"/>
                </a:solidFill>
              </a:rPr>
              <a:t>                         První mapa Moravy (1569)</a:t>
            </a:r>
            <a:br>
              <a:rPr lang="cs-CZ" altLang="cs-CZ" sz="3200" b="1" dirty="0"/>
            </a:br>
            <a:r>
              <a:rPr lang="cs-CZ" altLang="cs-CZ" sz="3200" b="1" dirty="0"/>
              <a:t>       </a:t>
            </a:r>
            <a:r>
              <a:rPr lang="cs-CZ" altLang="cs-CZ" sz="2000" b="1" dirty="0">
                <a:latin typeface="Arial" panose="020B0604020202020204" pitchFamily="34" charset="0"/>
                <a:cs typeface="Arial" panose="020B0604020202020204" pitchFamily="34" charset="0"/>
              </a:rPr>
              <a:t>Pavel Fabricius  </a:t>
            </a:r>
            <a:r>
              <a:rPr lang="cs-CZ" altLang="cs-CZ" sz="2000" dirty="0">
                <a:latin typeface="Arial" panose="020B0604020202020204" pitchFamily="34" charset="0"/>
                <a:cs typeface="Arial" panose="020B0604020202020204" pitchFamily="34" charset="0"/>
              </a:rPr>
              <a:t>–  osobní lékař císaře Maxmiliána II. a kartograf</a:t>
            </a:r>
          </a:p>
        </p:txBody>
      </p:sp>
      <p:pic>
        <p:nvPicPr>
          <p:cNvPr id="93187" name="Zástupný symbol pro obsah 3">
            <a:extLst>
              <a:ext uri="{FF2B5EF4-FFF2-40B4-BE49-F238E27FC236}">
                <a16:creationId xmlns:a16="http://schemas.microsoft.com/office/drawing/2014/main" id="{ABB6FFF2-4648-C163-6686-78D858D2D07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22426" y="1092200"/>
            <a:ext cx="5997575" cy="5765800"/>
          </a:xfrm>
        </p:spPr>
      </p:pic>
      <p:pic>
        <p:nvPicPr>
          <p:cNvPr id="93189" name="Obrázek 8">
            <a:extLst>
              <a:ext uri="{FF2B5EF4-FFF2-40B4-BE49-F238E27FC236}">
                <a16:creationId xmlns:a16="http://schemas.microsoft.com/office/drawing/2014/main" id="{8267E972-B253-8EB8-F045-9428EC7AE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0214" y="2481681"/>
            <a:ext cx="5997575" cy="404453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dpis 1">
            <a:extLst>
              <a:ext uri="{FF2B5EF4-FFF2-40B4-BE49-F238E27FC236}">
                <a16:creationId xmlns:a16="http://schemas.microsoft.com/office/drawing/2014/main" id="{0641B1EC-A286-D226-CBE0-9BD885F2D6B9}"/>
              </a:ext>
            </a:extLst>
          </p:cNvPr>
          <p:cNvSpPr>
            <a:spLocks noGrp="1"/>
          </p:cNvSpPr>
          <p:nvPr>
            <p:ph type="title"/>
          </p:nvPr>
        </p:nvSpPr>
        <p:spPr>
          <a:xfrm>
            <a:off x="1524000" y="152400"/>
            <a:ext cx="9067800" cy="1143000"/>
          </a:xfrm>
        </p:spPr>
        <p:txBody>
          <a:bodyPr/>
          <a:lstStyle/>
          <a:p>
            <a:r>
              <a:rPr lang="cs-CZ" altLang="cs-CZ" sz="3200" b="1" dirty="0">
                <a:solidFill>
                  <a:srgbClr val="FF0000"/>
                </a:solidFill>
              </a:rPr>
              <a:t>                Komenského mapa Moravy (1624)</a:t>
            </a:r>
            <a:br>
              <a:rPr lang="cs-CZ" altLang="cs-CZ" sz="3200" b="1" dirty="0">
                <a:solidFill>
                  <a:srgbClr val="FF0000"/>
                </a:solidFill>
              </a:rPr>
            </a:br>
            <a:r>
              <a:rPr lang="cs-CZ" altLang="cs-CZ" sz="2000" b="1" dirty="0">
                <a:latin typeface="Arial" panose="020B0604020202020204" pitchFamily="34" charset="0"/>
                <a:cs typeface="Arial" panose="020B0604020202020204" pitchFamily="34" charset="0"/>
              </a:rPr>
              <a:t>Jan Ámos Komens</a:t>
            </a:r>
            <a:r>
              <a:rPr lang="cs-CZ" altLang="cs-CZ" sz="2000" dirty="0">
                <a:latin typeface="Arial" panose="020B0604020202020204" pitchFamily="34" charset="0"/>
                <a:cs typeface="Arial" panose="020B0604020202020204" pitchFamily="34" charset="0"/>
              </a:rPr>
              <a:t>ký – poslední biskup Jednoty bratrské, od r. 1628 v exilu. </a:t>
            </a:r>
          </a:p>
        </p:txBody>
      </p:sp>
      <p:pic>
        <p:nvPicPr>
          <p:cNvPr id="94211" name="Zástupný symbol pro obsah 3">
            <a:extLst>
              <a:ext uri="{FF2B5EF4-FFF2-40B4-BE49-F238E27FC236}">
                <a16:creationId xmlns:a16="http://schemas.microsoft.com/office/drawing/2014/main" id="{B2F86904-4881-838E-E1D6-977CE3FDD26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1128713"/>
            <a:ext cx="6934200" cy="570865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adpis 1">
            <a:extLst>
              <a:ext uri="{FF2B5EF4-FFF2-40B4-BE49-F238E27FC236}">
                <a16:creationId xmlns:a16="http://schemas.microsoft.com/office/drawing/2014/main" id="{2B0BD5DB-BB1F-9E12-8F89-C66F4EE15827}"/>
              </a:ext>
            </a:extLst>
          </p:cNvPr>
          <p:cNvSpPr>
            <a:spLocks noGrp="1"/>
          </p:cNvSpPr>
          <p:nvPr>
            <p:ph type="title"/>
          </p:nvPr>
        </p:nvSpPr>
        <p:spPr>
          <a:xfrm>
            <a:off x="1981200" y="152400"/>
            <a:ext cx="8229600" cy="1143000"/>
          </a:xfrm>
        </p:spPr>
        <p:txBody>
          <a:bodyPr>
            <a:normAutofit fontScale="90000"/>
          </a:bodyPr>
          <a:lstStyle/>
          <a:p>
            <a:br>
              <a:rPr lang="pl-PL" altLang="cs-CZ" sz="3200" b="1" dirty="0">
                <a:solidFill>
                  <a:srgbClr val="FF0000"/>
                </a:solidFill>
              </a:rPr>
            </a:br>
            <a:r>
              <a:rPr lang="pl-PL" altLang="cs-CZ" sz="3200" b="1" dirty="0">
                <a:solidFill>
                  <a:srgbClr val="FF0000"/>
                </a:solidFill>
              </a:rPr>
              <a:t>                      Müllerova mapa Čech (1720)</a:t>
            </a:r>
            <a:br>
              <a:rPr lang="pl-PL" altLang="cs-CZ" sz="3200" b="1" dirty="0">
                <a:solidFill>
                  <a:srgbClr val="FF0000"/>
                </a:solidFill>
              </a:rPr>
            </a:br>
            <a:r>
              <a:rPr lang="pl-PL" altLang="cs-CZ" sz="3200" b="1" dirty="0">
                <a:solidFill>
                  <a:srgbClr val="FF0000"/>
                </a:solidFill>
              </a:rPr>
              <a:t>                        </a:t>
            </a:r>
            <a:r>
              <a:rPr lang="pl-PL" altLang="cs-CZ" sz="2000" b="1" dirty="0">
                <a:latin typeface="Arial" panose="020B0604020202020204" pitchFamily="34" charset="0"/>
                <a:cs typeface="Arial" panose="020B0604020202020204" pitchFamily="34" charset="0"/>
              </a:rPr>
              <a:t>Jan Kryštof Müller </a:t>
            </a:r>
            <a:r>
              <a:rPr lang="pl-PL" altLang="cs-CZ" sz="2000" dirty="0">
                <a:latin typeface="Arial" panose="020B0604020202020204" pitchFamily="34" charset="0"/>
                <a:cs typeface="Arial" panose="020B0604020202020204" pitchFamily="34" charset="0"/>
              </a:rPr>
              <a:t>– německý kartograf</a:t>
            </a:r>
            <a:br>
              <a:rPr lang="cs-CZ" altLang="cs-CZ" sz="2000" dirty="0">
                <a:solidFill>
                  <a:srgbClr val="FF0000"/>
                </a:solidFill>
              </a:rPr>
            </a:br>
            <a:endParaRPr lang="cs-CZ" altLang="cs-CZ" sz="2000" dirty="0">
              <a:solidFill>
                <a:srgbClr val="FF0000"/>
              </a:solidFill>
            </a:endParaRPr>
          </a:p>
        </p:txBody>
      </p:sp>
      <p:pic>
        <p:nvPicPr>
          <p:cNvPr id="95235" name="Zástupný symbol pro obsah 3">
            <a:extLst>
              <a:ext uri="{FF2B5EF4-FFF2-40B4-BE49-F238E27FC236}">
                <a16:creationId xmlns:a16="http://schemas.microsoft.com/office/drawing/2014/main" id="{6319671C-E751-E404-1E16-BFC29329B98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470026"/>
            <a:ext cx="9144000" cy="5140325"/>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Obrázek 1">
            <a:extLst>
              <a:ext uri="{FF2B5EF4-FFF2-40B4-BE49-F238E27FC236}">
                <a16:creationId xmlns:a16="http://schemas.microsoft.com/office/drawing/2014/main" id="{6D90DC5B-119A-BE08-AB08-FB0FA9B7D7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5613" y="1143000"/>
            <a:ext cx="89217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Obrázek 2">
            <a:extLst>
              <a:ext uri="{FF2B5EF4-FFF2-40B4-BE49-F238E27FC236}">
                <a16:creationId xmlns:a16="http://schemas.microsoft.com/office/drawing/2014/main" id="{5677940E-AD63-C355-0E8B-9DD2B71A3DC1}"/>
              </a:ext>
            </a:extLst>
          </p:cNvPr>
          <p:cNvPicPr>
            <a:picLocks noChangeAspect="1"/>
          </p:cNvPicPr>
          <p:nvPr/>
        </p:nvPicPr>
        <p:blipFill>
          <a:blip r:embed="rId3">
            <a:extLst>
              <a:ext uri="{28A0092B-C50C-407E-A947-70E740481C1C}">
                <a14:useLocalDpi xmlns:a14="http://schemas.microsoft.com/office/drawing/2010/main" val="0"/>
              </a:ext>
            </a:extLst>
          </a:blip>
          <a:srcRect l="30453" t="-1041"/>
          <a:stretch>
            <a:fillRect/>
          </a:stretch>
        </p:blipFill>
        <p:spPr bwMode="auto">
          <a:xfrm>
            <a:off x="5776914" y="2863850"/>
            <a:ext cx="4891087"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9A27C758-8689-0CD2-68EF-91C0F653CF75}"/>
              </a:ext>
            </a:extLst>
          </p:cNvPr>
          <p:cNvSpPr txBox="1">
            <a:spLocks noChangeArrowheads="1"/>
          </p:cNvSpPr>
          <p:nvPr/>
        </p:nvSpPr>
        <p:spPr>
          <a:xfrm>
            <a:off x="1981200" y="228600"/>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eaLnBrk="1" hangingPunct="1">
              <a:defRPr/>
            </a:pPr>
            <a:r>
              <a:rPr lang="cs-CZ" altLang="cs-CZ" sz="3200" b="1" dirty="0">
                <a:solidFill>
                  <a:srgbClr val="FF0000"/>
                </a:solidFill>
                <a:effectLst>
                  <a:outerShdw blurRad="38100" dist="38100" dir="2700000" algn="tl">
                    <a:srgbClr val="000000">
                      <a:alpha val="43137"/>
                    </a:srgbClr>
                  </a:outerShdw>
                </a:effectLst>
              </a:rPr>
              <a:t>I. Vojenské mapování  (</a:t>
            </a:r>
            <a:r>
              <a:rPr lang="cs-CZ" altLang="cs-CZ" sz="3200" dirty="0">
                <a:solidFill>
                  <a:srgbClr val="FF0000"/>
                </a:solidFill>
                <a:effectLst>
                  <a:outerShdw blurRad="38100" dist="38100" dir="2700000" algn="tl">
                    <a:srgbClr val="000000">
                      <a:alpha val="43137"/>
                    </a:srgbClr>
                  </a:outerShdw>
                </a:effectLst>
              </a:rPr>
              <a:t>1763–1785)</a:t>
            </a:r>
          </a:p>
          <a:p>
            <a:pPr eaLnBrk="1" hangingPunct="1">
              <a:defRPr/>
            </a:pPr>
            <a:endParaRPr lang="cs-CZ" altLang="cs-CZ" sz="3200" b="1" dirty="0">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Nadpis 1">
            <a:extLst>
              <a:ext uri="{FF2B5EF4-FFF2-40B4-BE49-F238E27FC236}">
                <a16:creationId xmlns:a16="http://schemas.microsoft.com/office/drawing/2014/main" id="{A7FB84BB-8550-7013-C62B-CF02D5E99B2D}"/>
              </a:ext>
            </a:extLst>
          </p:cNvPr>
          <p:cNvSpPr>
            <a:spLocks noGrp="1"/>
          </p:cNvSpPr>
          <p:nvPr>
            <p:ph type="title"/>
          </p:nvPr>
        </p:nvSpPr>
        <p:spPr>
          <a:xfrm>
            <a:off x="2057400" y="0"/>
            <a:ext cx="8229600" cy="1143000"/>
          </a:xfrm>
        </p:spPr>
        <p:txBody>
          <a:bodyPr/>
          <a:lstStyle/>
          <a:p>
            <a:r>
              <a:rPr lang="cs-CZ" altLang="cs-CZ" sz="3200" b="1" dirty="0">
                <a:solidFill>
                  <a:srgbClr val="FF0000"/>
                </a:solidFill>
              </a:rPr>
              <a:t>                  II. Vojenské mapování</a:t>
            </a:r>
          </a:p>
        </p:txBody>
      </p:sp>
      <p:pic>
        <p:nvPicPr>
          <p:cNvPr id="97283" name="Zástupný symbol pro obsah 3">
            <a:extLst>
              <a:ext uri="{FF2B5EF4-FFF2-40B4-BE49-F238E27FC236}">
                <a16:creationId xmlns:a16="http://schemas.microsoft.com/office/drawing/2014/main" id="{41F4527B-82FC-D4BE-6A17-F6B963DC5C8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65174" y="964095"/>
            <a:ext cx="20393025" cy="5715000"/>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Nadpis 1">
            <a:extLst>
              <a:ext uri="{FF2B5EF4-FFF2-40B4-BE49-F238E27FC236}">
                <a16:creationId xmlns:a16="http://schemas.microsoft.com/office/drawing/2014/main" id="{BA911E3A-A891-B877-42F8-F2950981FE5D}"/>
              </a:ext>
            </a:extLst>
          </p:cNvPr>
          <p:cNvSpPr>
            <a:spLocks noGrp="1"/>
          </p:cNvSpPr>
          <p:nvPr>
            <p:ph type="title"/>
          </p:nvPr>
        </p:nvSpPr>
        <p:spPr>
          <a:xfrm>
            <a:off x="8793162" y="228600"/>
            <a:ext cx="2789237" cy="1143000"/>
          </a:xfrm>
        </p:spPr>
        <p:txBody>
          <a:bodyPr/>
          <a:lstStyle/>
          <a:p>
            <a:r>
              <a:rPr lang="cs-CZ" altLang="cs-CZ" sz="3200" b="1" dirty="0">
                <a:solidFill>
                  <a:srgbClr val="FF0000"/>
                </a:solidFill>
              </a:rPr>
              <a:t>Stabilní katastr</a:t>
            </a:r>
          </a:p>
        </p:txBody>
      </p:sp>
      <p:pic>
        <p:nvPicPr>
          <p:cNvPr id="98307" name="Obrázek 3">
            <a:extLst>
              <a:ext uri="{FF2B5EF4-FFF2-40B4-BE49-F238E27FC236}">
                <a16:creationId xmlns:a16="http://schemas.microsoft.com/office/drawing/2014/main" id="{DCE64D19-03E3-7459-A7E9-3EC0F446567D}"/>
              </a:ext>
            </a:extLst>
          </p:cNvPr>
          <p:cNvPicPr>
            <a:picLocks noChangeAspect="1"/>
          </p:cNvPicPr>
          <p:nvPr/>
        </p:nvPicPr>
        <p:blipFill>
          <a:blip r:embed="rId2">
            <a:extLst>
              <a:ext uri="{28A0092B-C50C-407E-A947-70E740481C1C}">
                <a14:useLocalDpi xmlns:a14="http://schemas.microsoft.com/office/drawing/2010/main" val="0"/>
              </a:ext>
            </a:extLst>
          </a:blip>
          <a:srcRect l="1170" t="10417" r="36165" b="8333"/>
          <a:stretch>
            <a:fillRect/>
          </a:stretch>
        </p:blipFill>
        <p:spPr bwMode="auto">
          <a:xfrm>
            <a:off x="1135061" y="0"/>
            <a:ext cx="7269163"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ástupný symbol pro obsah 2">
            <a:extLst>
              <a:ext uri="{FF2B5EF4-FFF2-40B4-BE49-F238E27FC236}">
                <a16:creationId xmlns:a16="http://schemas.microsoft.com/office/drawing/2014/main" id="{3A4C4AE1-6298-6138-FEA6-9D75C57D65F1}"/>
              </a:ext>
            </a:extLst>
          </p:cNvPr>
          <p:cNvSpPr txBox="1">
            <a:spLocks/>
          </p:cNvSpPr>
          <p:nvPr/>
        </p:nvSpPr>
        <p:spPr bwMode="auto">
          <a:xfrm>
            <a:off x="1135061" y="5172076"/>
            <a:ext cx="9088438"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cs-CZ" sz="1800" dirty="0"/>
          </a:p>
          <a:p>
            <a:pPr>
              <a:defRPr/>
            </a:pPr>
            <a:r>
              <a:rPr lang="cs-CZ" sz="1600" b="1" dirty="0"/>
              <a:t>Lesy</a:t>
            </a:r>
            <a:r>
              <a:rPr lang="cs-CZ" sz="1600" dirty="0"/>
              <a:t> – </a:t>
            </a:r>
            <a:r>
              <a:rPr lang="cs-CZ" sz="1600" dirty="0" err="1"/>
              <a:t>tmavěšedé</a:t>
            </a:r>
            <a:r>
              <a:rPr lang="cs-CZ" sz="1600" dirty="0"/>
              <a:t> až hnědavé       </a:t>
            </a:r>
            <a:r>
              <a:rPr lang="cs-CZ" sz="1600" b="1" dirty="0"/>
              <a:t>Louky</a:t>
            </a:r>
            <a:r>
              <a:rPr lang="cs-CZ" sz="1600" dirty="0"/>
              <a:t> – jasně zelené</a:t>
            </a:r>
          </a:p>
          <a:p>
            <a:pPr>
              <a:defRPr/>
            </a:pPr>
            <a:r>
              <a:rPr lang="cs-CZ" sz="1600" b="1" dirty="0"/>
              <a:t>Zahrady</a:t>
            </a:r>
            <a:r>
              <a:rPr lang="cs-CZ" sz="1600" dirty="0"/>
              <a:t> – sytě zelené                     </a:t>
            </a:r>
            <a:r>
              <a:rPr lang="cs-CZ" sz="1600" b="1" dirty="0"/>
              <a:t>Pastviny</a:t>
            </a:r>
            <a:r>
              <a:rPr lang="cs-CZ" sz="1600" dirty="0"/>
              <a:t> – odstín zelené, „W“ (</a:t>
            </a:r>
            <a:r>
              <a:rPr lang="cs-CZ" sz="1600" dirty="0" err="1"/>
              <a:t>Weiden</a:t>
            </a:r>
            <a:r>
              <a:rPr lang="cs-CZ" sz="1600" dirty="0"/>
              <a:t> – pastviny)</a:t>
            </a:r>
          </a:p>
          <a:p>
            <a:pPr>
              <a:defRPr/>
            </a:pPr>
            <a:r>
              <a:rPr lang="cs-CZ" sz="1600" b="1" dirty="0"/>
              <a:t>Orná půda </a:t>
            </a:r>
            <a:r>
              <a:rPr lang="cs-CZ" sz="1600" dirty="0"/>
              <a:t>– okrová barva             </a:t>
            </a:r>
            <a:r>
              <a:rPr lang="cs-CZ" sz="1600" b="1" dirty="0"/>
              <a:t>Stavby</a:t>
            </a:r>
            <a:r>
              <a:rPr lang="cs-CZ" sz="1600" dirty="0"/>
              <a:t>:  zděné – okrové, dřevěné – žluté</a:t>
            </a:r>
          </a:p>
          <a:p>
            <a:pPr>
              <a:defRPr/>
            </a:pPr>
            <a:r>
              <a:rPr lang="cs-CZ" sz="1600" b="1" dirty="0"/>
              <a:t>Komunikace</a:t>
            </a:r>
            <a:r>
              <a:rPr lang="cs-CZ" sz="1600" dirty="0"/>
              <a:t> – hnědé</a:t>
            </a:r>
          </a:p>
          <a:p>
            <a:pPr>
              <a:defRPr/>
            </a:pPr>
            <a:endParaRPr lang="cs-CZ" sz="1800" dirty="0"/>
          </a:p>
          <a:p>
            <a:pPr>
              <a:defRPr/>
            </a:pPr>
            <a:endParaRPr lang="cs-CZ" sz="2000" dirty="0"/>
          </a:p>
        </p:txBody>
      </p:sp>
      <p:sp>
        <p:nvSpPr>
          <p:cNvPr id="98309" name="Zástupný symbol pro obsah 6">
            <a:extLst>
              <a:ext uri="{FF2B5EF4-FFF2-40B4-BE49-F238E27FC236}">
                <a16:creationId xmlns:a16="http://schemas.microsoft.com/office/drawing/2014/main" id="{064FDF7A-74F2-B4D5-BDF3-796A8745BA74}"/>
              </a:ext>
            </a:extLst>
          </p:cNvPr>
          <p:cNvSpPr>
            <a:spLocks noGrp="1"/>
          </p:cNvSpPr>
          <p:nvPr>
            <p:ph idx="1"/>
          </p:nvPr>
        </p:nvSpPr>
        <p:spPr>
          <a:xfrm>
            <a:off x="8539164" y="1600201"/>
            <a:ext cx="3290886" cy="3698875"/>
          </a:xfrm>
        </p:spPr>
        <p:txBody>
          <a:bodyPr/>
          <a:lstStyle/>
          <a:p>
            <a:pPr marL="342900" lvl="3" indent="-342900">
              <a:buFontTx/>
              <a:buChar char="•"/>
            </a:pPr>
            <a:r>
              <a:rPr lang="cs-CZ" altLang="cs-CZ" b="1" dirty="0"/>
              <a:t>Vznik spojen s potřebou habsburského aparátu zvýšit příjmy z daní, což vyžadovalo podchytit všechny plátce, stanovit rozsah jejich majetku a určit výši daně. </a:t>
            </a:r>
          </a:p>
          <a:p>
            <a:endParaRPr lang="cs-CZ" altLang="cs-CZ"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a:extLst>
              <a:ext uri="{FF2B5EF4-FFF2-40B4-BE49-F238E27FC236}">
                <a16:creationId xmlns:a16="http://schemas.microsoft.com/office/drawing/2014/main" id="{8261D92E-0503-13A2-1AE3-2E51CFBB48A0}"/>
              </a:ext>
            </a:extLst>
          </p:cNvPr>
          <p:cNvSpPr>
            <a:spLocks noGrp="1" noChangeArrowheads="1"/>
          </p:cNvSpPr>
          <p:nvPr>
            <p:ph type="title"/>
          </p:nvPr>
        </p:nvSpPr>
        <p:spPr>
          <a:xfrm>
            <a:off x="838200" y="69850"/>
            <a:ext cx="10515600" cy="1325563"/>
          </a:xfrm>
        </p:spPr>
        <p:txBody>
          <a:bodyPr/>
          <a:lstStyle/>
          <a:p>
            <a:pPr eaLnBrk="1" hangingPunct="1"/>
            <a:r>
              <a:rPr lang="cs-CZ" altLang="cs-CZ" sz="3200" b="1" dirty="0">
                <a:solidFill>
                  <a:srgbClr val="FF0000"/>
                </a:solidFill>
              </a:rPr>
              <a:t>                               Ikonografické (obrazové) prameny</a:t>
            </a:r>
          </a:p>
        </p:txBody>
      </p:sp>
      <p:sp>
        <p:nvSpPr>
          <p:cNvPr id="6147" name="Rectangle 5">
            <a:extLst>
              <a:ext uri="{FF2B5EF4-FFF2-40B4-BE49-F238E27FC236}">
                <a16:creationId xmlns:a16="http://schemas.microsoft.com/office/drawing/2014/main" id="{25BBDCE5-5A42-0191-7BB6-F088973A1AE3}"/>
              </a:ext>
            </a:extLst>
          </p:cNvPr>
          <p:cNvSpPr>
            <a:spLocks noGrp="1" noChangeArrowheads="1"/>
          </p:cNvSpPr>
          <p:nvPr>
            <p:ph idx="1"/>
          </p:nvPr>
        </p:nvSpPr>
        <p:spPr>
          <a:xfrm>
            <a:off x="571501" y="1395413"/>
            <a:ext cx="11620500" cy="5586412"/>
          </a:xfrm>
        </p:spPr>
        <p:txBody>
          <a:bodyPr/>
          <a:lstStyle/>
          <a:p>
            <a:pPr eaLnBrk="1" hangingPunct="1">
              <a:defRPr/>
            </a:pPr>
            <a:r>
              <a:rPr lang="cs-CZ" altLang="cs-CZ" sz="1800" b="1" dirty="0"/>
              <a:t>Legendy v mapách</a:t>
            </a:r>
          </a:p>
          <a:p>
            <a:pPr eaLnBrk="1" hangingPunct="1">
              <a:defRPr/>
            </a:pPr>
            <a:r>
              <a:rPr lang="cs-CZ" altLang="cs-CZ" sz="1800" b="1" dirty="0"/>
              <a:t>Právní kodexy   </a:t>
            </a:r>
            <a:r>
              <a:rPr lang="cs-CZ" altLang="cs-CZ" sz="1800" dirty="0"/>
              <a:t>–  </a:t>
            </a:r>
            <a:r>
              <a:rPr lang="cs-CZ" altLang="cs-CZ" sz="1800" dirty="0" err="1"/>
              <a:t>Spegel</a:t>
            </a:r>
            <a:r>
              <a:rPr lang="cs-CZ" altLang="cs-CZ" sz="1800" dirty="0"/>
              <a:t> der </a:t>
            </a:r>
            <a:r>
              <a:rPr lang="cs-CZ" altLang="cs-CZ" sz="1800" dirty="0" err="1"/>
              <a:t>Sachsen</a:t>
            </a:r>
            <a:r>
              <a:rPr lang="cs-CZ" altLang="cs-CZ" sz="1800" dirty="0"/>
              <a:t>: </a:t>
            </a:r>
            <a:r>
              <a:rPr lang="cs-CZ" altLang="cs-CZ" sz="1800" b="1" dirty="0" err="1">
                <a:solidFill>
                  <a:srgbClr val="FF0000"/>
                </a:solidFill>
              </a:rPr>
              <a:t>Sachsensplegel</a:t>
            </a:r>
            <a:r>
              <a:rPr lang="cs-CZ" altLang="cs-CZ" sz="1800" b="1" dirty="0">
                <a:solidFill>
                  <a:srgbClr val="FF0000"/>
                </a:solidFill>
              </a:rPr>
              <a:t> </a:t>
            </a:r>
            <a:r>
              <a:rPr lang="cs-CZ" altLang="cs-CZ" sz="1800" b="1" dirty="0"/>
              <a:t>(Saské zrcadlo)</a:t>
            </a:r>
          </a:p>
          <a:p>
            <a:pPr eaLnBrk="1" hangingPunct="1">
              <a:buFontTx/>
              <a:buNone/>
              <a:defRPr/>
            </a:pPr>
            <a:r>
              <a:rPr lang="cs-CZ" altLang="cs-CZ" sz="1800" dirty="0"/>
              <a:t>                                –  1220 až 1235:  několik rukopisů, autor: </a:t>
            </a:r>
            <a:r>
              <a:rPr lang="cs-CZ" altLang="cs-CZ" sz="1800" dirty="0" err="1"/>
              <a:t>Eike</a:t>
            </a:r>
            <a:r>
              <a:rPr lang="cs-CZ" altLang="cs-CZ" sz="1800" dirty="0"/>
              <a:t> von </a:t>
            </a:r>
            <a:r>
              <a:rPr lang="cs-CZ" altLang="cs-CZ" sz="1800" dirty="0" err="1"/>
              <a:t>Repgow</a:t>
            </a:r>
            <a:endParaRPr lang="cs-CZ" altLang="cs-CZ" sz="1800" dirty="0"/>
          </a:p>
          <a:p>
            <a:pPr eaLnBrk="1" hangingPunct="1">
              <a:buFontTx/>
              <a:buNone/>
              <a:defRPr/>
            </a:pPr>
            <a:r>
              <a:rPr lang="cs-CZ" altLang="cs-CZ" sz="1800" dirty="0"/>
              <a:t>                                    1285 - 1365:  4 rukopisy s bohatými ilustracemi</a:t>
            </a:r>
          </a:p>
          <a:p>
            <a:pPr marL="0" indent="0">
              <a:buNone/>
              <a:defRPr/>
            </a:pPr>
            <a:endParaRPr lang="cs-CZ" altLang="cs-CZ" sz="1800" dirty="0"/>
          </a:p>
          <a:p>
            <a:pPr>
              <a:defRPr/>
            </a:pPr>
            <a:r>
              <a:rPr lang="cs-CZ" altLang="cs-CZ" sz="1800" b="1" dirty="0"/>
              <a:t>Kodexy</a:t>
            </a:r>
            <a:r>
              <a:rPr lang="cs-CZ" altLang="cs-CZ" sz="1800" dirty="0"/>
              <a:t>  –  </a:t>
            </a:r>
            <a:r>
              <a:rPr lang="cs-CZ" sz="1800" dirty="0" err="1"/>
              <a:t>Velislavova</a:t>
            </a:r>
            <a:r>
              <a:rPr lang="cs-CZ" sz="1800" dirty="0"/>
              <a:t> bible, 1341</a:t>
            </a:r>
          </a:p>
          <a:p>
            <a:pPr marL="0" indent="0">
              <a:buNone/>
              <a:defRPr/>
            </a:pPr>
            <a:r>
              <a:rPr lang="cs-CZ" sz="1800" dirty="0"/>
              <a:t>                        </a:t>
            </a:r>
            <a:r>
              <a:rPr lang="pt-BR" sz="1800" dirty="0"/>
              <a:t>Bible Václava IV., 1389-1400</a:t>
            </a:r>
          </a:p>
          <a:p>
            <a:pPr marL="0" indent="0">
              <a:buNone/>
              <a:defRPr/>
            </a:pPr>
            <a:r>
              <a:rPr lang="cs-CZ" sz="1800" dirty="0"/>
              <a:t>                        Litoměřický kodex, 1441</a:t>
            </a:r>
            <a:endParaRPr lang="cs-CZ" altLang="cs-CZ" sz="1800" dirty="0"/>
          </a:p>
          <a:p>
            <a:pPr eaLnBrk="1" hangingPunct="1">
              <a:defRPr/>
            </a:pPr>
            <a:r>
              <a:rPr lang="cs-CZ" altLang="cs-CZ" sz="1800" b="1" dirty="0"/>
              <a:t>Kalendáře</a:t>
            </a:r>
            <a:r>
              <a:rPr lang="cs-CZ" altLang="cs-CZ" sz="1800" dirty="0"/>
              <a:t>  –  nejstarší v astronomickém spisu </a:t>
            </a:r>
            <a:r>
              <a:rPr lang="cs-CZ" altLang="cs-CZ" sz="1800" dirty="0" err="1"/>
              <a:t>Chronologische</a:t>
            </a:r>
            <a:r>
              <a:rPr lang="cs-CZ" altLang="cs-CZ" sz="1800" dirty="0"/>
              <a:t> </a:t>
            </a:r>
            <a:r>
              <a:rPr lang="cs-CZ" altLang="cs-CZ" sz="1800" dirty="0" err="1"/>
              <a:t>und</a:t>
            </a:r>
            <a:r>
              <a:rPr lang="cs-CZ" altLang="cs-CZ" sz="1800" dirty="0"/>
              <a:t> </a:t>
            </a:r>
            <a:r>
              <a:rPr lang="cs-CZ" altLang="cs-CZ" sz="1800" dirty="0" err="1"/>
              <a:t>astronomische</a:t>
            </a:r>
            <a:r>
              <a:rPr lang="cs-CZ" altLang="cs-CZ" sz="1800" dirty="0"/>
              <a:t> </a:t>
            </a:r>
            <a:r>
              <a:rPr lang="cs-CZ" altLang="cs-CZ" sz="1800" dirty="0" err="1"/>
              <a:t>Sammelhandschrift</a:t>
            </a:r>
            <a:r>
              <a:rPr lang="cs-CZ" altLang="cs-CZ" sz="1800" dirty="0"/>
              <a:t> (818: Salzburg) </a:t>
            </a:r>
          </a:p>
          <a:p>
            <a:pPr eaLnBrk="1" hangingPunct="1">
              <a:defRPr/>
            </a:pPr>
            <a:r>
              <a:rPr lang="cs-CZ" altLang="cs-CZ" sz="1800" b="1" dirty="0"/>
              <a:t>Miniatury, výtvarná díla</a:t>
            </a:r>
          </a:p>
          <a:p>
            <a:pPr eaLnBrk="1" hangingPunct="1">
              <a:defRPr/>
            </a:pPr>
            <a:r>
              <a:rPr lang="cs-CZ" altLang="cs-CZ" sz="1800" b="1" dirty="0"/>
              <a:t>Fresky</a:t>
            </a:r>
          </a:p>
          <a:p>
            <a:pPr eaLnBrk="1" hangingPunct="1">
              <a:defRPr/>
            </a:pPr>
            <a:r>
              <a:rPr lang="cs-CZ" altLang="cs-CZ" sz="1800" b="1" dirty="0"/>
              <a:t>Obrazy</a:t>
            </a:r>
          </a:p>
          <a:p>
            <a:pPr eaLnBrk="1" hangingPunct="1">
              <a:defRPr/>
            </a:pPr>
            <a:r>
              <a:rPr lang="cs-CZ" altLang="cs-CZ" sz="1800" b="1" dirty="0"/>
              <a:t>Kachle aj.</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B514CD61-524A-38D9-1B06-F2FBC57CFD87}"/>
              </a:ext>
            </a:extLst>
          </p:cNvPr>
          <p:cNvSpPr>
            <a:spLocks noGrp="1"/>
          </p:cNvSpPr>
          <p:nvPr>
            <p:ph idx="1"/>
          </p:nvPr>
        </p:nvSpPr>
        <p:spPr>
          <a:xfrm>
            <a:off x="495300" y="603250"/>
            <a:ext cx="11696699" cy="6407150"/>
          </a:xfrm>
        </p:spPr>
        <p:txBody>
          <a:bodyPr>
            <a:normAutofit/>
          </a:bodyPr>
          <a:lstStyle/>
          <a:p>
            <a:pPr>
              <a:defRPr/>
            </a:pPr>
            <a:r>
              <a:rPr lang="cs-CZ" sz="1600" b="1" dirty="0"/>
              <a:t>16. stol.  </a:t>
            </a:r>
            <a:r>
              <a:rPr lang="cs-CZ" sz="1600" dirty="0"/>
              <a:t>–   </a:t>
            </a:r>
            <a:r>
              <a:rPr lang="cs-CZ" sz="1600" b="1" dirty="0"/>
              <a:t>hospodářská konjunktura:   </a:t>
            </a:r>
            <a:r>
              <a:rPr lang="cs-CZ" sz="1600" dirty="0"/>
              <a:t>nové zdroje příjmů v podnikání</a:t>
            </a:r>
          </a:p>
          <a:p>
            <a:pPr marL="0" indent="0">
              <a:buNone/>
              <a:defRPr/>
            </a:pPr>
            <a:r>
              <a:rPr lang="cs-CZ" sz="1600" dirty="0"/>
              <a:t>                                                                               rozvoj vrchnostenského velkostatku (panské dvory)</a:t>
            </a:r>
          </a:p>
          <a:p>
            <a:pPr marL="0" indent="0">
              <a:buNone/>
              <a:defRPr/>
            </a:pPr>
            <a:r>
              <a:rPr lang="cs-CZ" sz="1600" dirty="0"/>
              <a:t>                                                                               zakládání nových vesnic </a:t>
            </a:r>
          </a:p>
          <a:p>
            <a:pPr marL="0" indent="0">
              <a:buNone/>
              <a:defRPr/>
            </a:pPr>
            <a:r>
              <a:rPr lang="cs-CZ" sz="1600" dirty="0"/>
              <a:t>                     –   </a:t>
            </a:r>
            <a:r>
              <a:rPr lang="cs-CZ" sz="1600" b="1" dirty="0"/>
              <a:t>důsledky zámořských objevů</a:t>
            </a:r>
            <a:r>
              <a:rPr lang="cs-CZ" sz="1600" dirty="0"/>
              <a:t>:    příliv levného stříbra </a:t>
            </a:r>
          </a:p>
          <a:p>
            <a:pPr marL="0" indent="0">
              <a:buNone/>
              <a:defRPr/>
            </a:pPr>
            <a:r>
              <a:rPr lang="cs-CZ" sz="1600" dirty="0"/>
              <a:t>                                                                                    snížení hodnoty peněz a zvýšení cen </a:t>
            </a:r>
          </a:p>
          <a:p>
            <a:pPr marL="0" indent="0">
              <a:buNone/>
              <a:defRPr/>
            </a:pPr>
            <a:r>
              <a:rPr lang="cs-CZ" sz="1600" dirty="0"/>
              <a:t>                     –   </a:t>
            </a:r>
            <a:r>
              <a:rPr lang="cs-CZ" sz="1600" b="1" dirty="0"/>
              <a:t>nové typy panských sídel:</a:t>
            </a:r>
            <a:r>
              <a:rPr lang="cs-CZ" sz="1600" dirty="0"/>
              <a:t>  změna kultury bydlení a životního stylu </a:t>
            </a:r>
          </a:p>
          <a:p>
            <a:pPr marL="0" indent="0">
              <a:buNone/>
              <a:defRPr/>
            </a:pPr>
            <a:r>
              <a:rPr lang="cs-CZ" sz="1600" dirty="0"/>
              <a:t>                     –   </a:t>
            </a:r>
            <a:r>
              <a:rPr lang="cs-CZ" sz="1600" b="1" dirty="0"/>
              <a:t>recepce protestantismu:</a:t>
            </a:r>
            <a:r>
              <a:rPr lang="cs-CZ" sz="1600" dirty="0"/>
              <a:t>   skrze německé obyvatelstvo  (vliv učení Martina Luthera)</a:t>
            </a:r>
          </a:p>
          <a:p>
            <a:pPr marL="0" indent="0">
              <a:buNone/>
              <a:defRPr/>
            </a:pPr>
            <a:endParaRPr lang="cs-CZ" sz="1600" b="1" dirty="0"/>
          </a:p>
          <a:p>
            <a:pPr>
              <a:defRPr/>
            </a:pPr>
            <a:r>
              <a:rPr lang="cs-CZ" sz="1600" b="1" dirty="0"/>
              <a:t>poč. 17. stol.  </a:t>
            </a:r>
            <a:r>
              <a:rPr lang="cs-CZ" sz="1600" dirty="0"/>
              <a:t>–  </a:t>
            </a:r>
            <a:r>
              <a:rPr lang="cs-CZ" sz="1600" b="1" dirty="0"/>
              <a:t>kolonizace výše položených oblastí:  </a:t>
            </a:r>
            <a:r>
              <a:rPr lang="cs-CZ" sz="1600" dirty="0"/>
              <a:t>pastevectví, chov ovcí – soukenictví </a:t>
            </a:r>
          </a:p>
          <a:p>
            <a:pPr marL="0" indent="0">
              <a:buNone/>
              <a:defRPr/>
            </a:pPr>
            <a:r>
              <a:rPr lang="cs-CZ" sz="1600" dirty="0"/>
              <a:t>                              –  </a:t>
            </a:r>
            <a:r>
              <a:rPr lang="cs-CZ" sz="1600" b="1" dirty="0"/>
              <a:t>reorganizace režijního hospodářství:  </a:t>
            </a:r>
            <a:r>
              <a:rPr lang="cs-CZ" sz="1600" dirty="0"/>
              <a:t>přesidlování obyvatel </a:t>
            </a:r>
            <a:endParaRPr lang="cs-CZ" sz="1600" b="1" dirty="0"/>
          </a:p>
          <a:p>
            <a:pPr>
              <a:defRPr/>
            </a:pPr>
            <a:endParaRPr lang="cs-CZ" sz="1600" b="1" dirty="0"/>
          </a:p>
          <a:p>
            <a:pPr>
              <a:defRPr/>
            </a:pPr>
            <a:r>
              <a:rPr lang="cs-CZ" sz="1600" b="1" dirty="0"/>
              <a:t>1. pol. 17. stol.</a:t>
            </a:r>
            <a:r>
              <a:rPr lang="cs-CZ" sz="1600" dirty="0"/>
              <a:t>  –  </a:t>
            </a:r>
            <a:r>
              <a:rPr lang="cs-CZ" sz="1600" b="1" dirty="0"/>
              <a:t>hospodářská stagnace</a:t>
            </a:r>
            <a:r>
              <a:rPr lang="cs-CZ" sz="1600" dirty="0"/>
              <a:t>:  třicetiletá válka </a:t>
            </a:r>
          </a:p>
          <a:p>
            <a:pPr marL="0" indent="0">
              <a:buNone/>
              <a:defRPr/>
            </a:pPr>
            <a:r>
              <a:rPr lang="cs-CZ" sz="1600" dirty="0"/>
              <a:t>                                  –  trvalý zánik desítek vesnic:  Z. Smetánka:  celkově okolo 4000 zaniklých vsí</a:t>
            </a:r>
          </a:p>
          <a:p>
            <a:pPr marL="0" indent="0">
              <a:buNone/>
              <a:defRPr/>
            </a:pPr>
            <a:r>
              <a:rPr lang="cs-CZ" sz="1600" dirty="0"/>
              <a:t>                                                                                                                 </a:t>
            </a:r>
            <a:r>
              <a:rPr lang="cs-CZ" sz="1600" dirty="0" err="1"/>
              <a:t>Černokostelecko</a:t>
            </a:r>
            <a:r>
              <a:rPr lang="cs-CZ" sz="1600" dirty="0"/>
              <a:t>:  36 % (1622: Vojkov vypálen pro výstrahu) </a:t>
            </a:r>
          </a:p>
          <a:p>
            <a:pPr marL="0" indent="0">
              <a:buNone/>
              <a:defRPr/>
            </a:pPr>
            <a:r>
              <a:rPr lang="cs-CZ" sz="1600" dirty="0"/>
              <a:t>                                                                                                                  Rokycansko: cca 30%, Uherskohradišťsko:  32%, Kyjovsko: 35%, </a:t>
            </a:r>
          </a:p>
          <a:p>
            <a:pPr marL="0" indent="0">
              <a:buNone/>
              <a:defRPr/>
            </a:pPr>
            <a:r>
              <a:rPr lang="cs-CZ" sz="1600" dirty="0"/>
              <a:t>                                                                                                                   </a:t>
            </a:r>
            <a:r>
              <a:rPr lang="cs-CZ" sz="1600" dirty="0" err="1"/>
              <a:t>Brtnicko</a:t>
            </a:r>
            <a:r>
              <a:rPr lang="cs-CZ" sz="1600" dirty="0"/>
              <a:t>:  24,6 %,  Břeclavsko:  38,4% </a:t>
            </a:r>
          </a:p>
          <a:p>
            <a:pPr marL="0" indent="0">
              <a:buNone/>
              <a:defRPr/>
            </a:pPr>
            <a:r>
              <a:rPr lang="cs-CZ" sz="1600" dirty="0"/>
              <a:t>                               –  odchod rolníků ze vsí:   špatná půda, odbytové potíže, povinnostmi vůči vrchnosti, bezpečnost </a:t>
            </a:r>
          </a:p>
          <a:p>
            <a:pPr marL="0" indent="0">
              <a:buNone/>
              <a:defRPr/>
            </a:pPr>
            <a:r>
              <a:rPr lang="cs-CZ" sz="1600" dirty="0"/>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descr="Výsledek obrázku pro Velislavova bible   vesn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0853" y="0"/>
            <a:ext cx="50559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7"/>
          <p:cNvSpPr txBox="1">
            <a:spLocks noChangeArrowheads="1"/>
          </p:cNvSpPr>
          <p:nvPr/>
        </p:nvSpPr>
        <p:spPr bwMode="auto">
          <a:xfrm>
            <a:off x="6695466" y="6468044"/>
            <a:ext cx="4666706" cy="338554"/>
          </a:xfrm>
          <a:prstGeom prst="rect">
            <a:avLst/>
          </a:prstGeom>
          <a:solidFill>
            <a:schemeClr val="bg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b="1" dirty="0"/>
              <a:t>Petrus </a:t>
            </a:r>
            <a:r>
              <a:rPr lang="cs-CZ" altLang="cs-CZ" sz="1600" b="1" dirty="0" err="1"/>
              <a:t>Comestor</a:t>
            </a:r>
            <a:r>
              <a:rPr lang="cs-CZ" altLang="cs-CZ" sz="1600" b="1" dirty="0"/>
              <a:t>, Bible </a:t>
            </a:r>
            <a:r>
              <a:rPr lang="cs-CZ" altLang="cs-CZ" sz="1600" b="1" dirty="0" err="1"/>
              <a:t>historiale</a:t>
            </a:r>
            <a:r>
              <a:rPr lang="cs-CZ" altLang="cs-CZ" sz="1600" b="1" dirty="0"/>
              <a:t>, 12. stol. </a:t>
            </a:r>
          </a:p>
        </p:txBody>
      </p:sp>
      <p:pic>
        <p:nvPicPr>
          <p:cNvPr id="2" name="Obrázek 1">
            <a:extLst>
              <a:ext uri="{FF2B5EF4-FFF2-40B4-BE49-F238E27FC236}">
                <a16:creationId xmlns:a16="http://schemas.microsoft.com/office/drawing/2014/main" id="{D53A4539-8AB4-C44B-8A14-F72FF466112E}"/>
              </a:ext>
            </a:extLst>
          </p:cNvPr>
          <p:cNvPicPr>
            <a:picLocks noChangeAspect="1"/>
          </p:cNvPicPr>
          <p:nvPr/>
        </p:nvPicPr>
        <p:blipFill rotWithShape="1">
          <a:blip r:embed="rId3"/>
          <a:srcRect l="33970" t="12411" r="34204" b="13661"/>
          <a:stretch/>
        </p:blipFill>
        <p:spPr>
          <a:xfrm>
            <a:off x="741691" y="0"/>
            <a:ext cx="5211817" cy="6806598"/>
          </a:xfrm>
          <a:prstGeom prst="rect">
            <a:avLst/>
          </a:prstGeom>
        </p:spPr>
      </p:pic>
      <p:sp>
        <p:nvSpPr>
          <p:cNvPr id="5" name="TextovéPole 4">
            <a:extLst>
              <a:ext uri="{FF2B5EF4-FFF2-40B4-BE49-F238E27FC236}">
                <a16:creationId xmlns:a16="http://schemas.microsoft.com/office/drawing/2014/main" id="{B1FE2ACB-9D8C-C326-6A1F-3384291752A3}"/>
              </a:ext>
            </a:extLst>
          </p:cNvPr>
          <p:cNvSpPr txBox="1"/>
          <p:nvPr/>
        </p:nvSpPr>
        <p:spPr>
          <a:xfrm>
            <a:off x="3705225" y="6283378"/>
            <a:ext cx="1452962" cy="369332"/>
          </a:xfrm>
          <a:prstGeom prst="rect">
            <a:avLst/>
          </a:prstGeom>
          <a:solidFill>
            <a:schemeClr val="bg2"/>
          </a:solidFill>
        </p:spPr>
        <p:txBody>
          <a:bodyPr wrap="none" rtlCol="0">
            <a:spAutoFit/>
          </a:bodyPr>
          <a:lstStyle/>
          <a:p>
            <a:r>
              <a:rPr lang="cs-CZ" altLang="cs-CZ" sz="1800" b="1" dirty="0"/>
              <a:t>Saské zrcadlo</a:t>
            </a:r>
            <a:endParaRPr lang="cs-CZ" b="1" dirty="0"/>
          </a:p>
        </p:txBody>
      </p:sp>
    </p:spTree>
    <p:extLst>
      <p:ext uri="{BB962C8B-B14F-4D97-AF65-F5344CB8AC3E}">
        <p14:creationId xmlns:p14="http://schemas.microsoft.com/office/powerpoint/2010/main" val="3219625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l="1210" r="2888"/>
          <a:stretch/>
        </p:blipFill>
        <p:spPr>
          <a:xfrm>
            <a:off x="470262" y="0"/>
            <a:ext cx="10907486" cy="6872406"/>
          </a:xfrm>
          <a:prstGeom prst="rect">
            <a:avLst/>
          </a:prstGeom>
        </p:spPr>
      </p:pic>
      <p:sp>
        <p:nvSpPr>
          <p:cNvPr id="2" name="TextovéPole 1">
            <a:extLst>
              <a:ext uri="{FF2B5EF4-FFF2-40B4-BE49-F238E27FC236}">
                <a16:creationId xmlns:a16="http://schemas.microsoft.com/office/drawing/2014/main" id="{2DF036FE-1F7E-F367-8040-EA4B425B8C4D}"/>
              </a:ext>
            </a:extLst>
          </p:cNvPr>
          <p:cNvSpPr txBox="1"/>
          <p:nvPr/>
        </p:nvSpPr>
        <p:spPr>
          <a:xfrm>
            <a:off x="2514600" y="5457825"/>
            <a:ext cx="2638351" cy="369332"/>
          </a:xfrm>
          <a:prstGeom prst="rect">
            <a:avLst/>
          </a:prstGeom>
          <a:solidFill>
            <a:schemeClr val="accent4">
              <a:lumMod val="40000"/>
              <a:lumOff val="60000"/>
            </a:schemeClr>
          </a:solidFill>
        </p:spPr>
        <p:txBody>
          <a:bodyPr wrap="none" rtlCol="0">
            <a:spAutoFit/>
          </a:bodyPr>
          <a:lstStyle/>
          <a:p>
            <a:r>
              <a:rPr lang="cs-CZ" b="1" dirty="0" err="1"/>
              <a:t>Velislavova</a:t>
            </a:r>
            <a:r>
              <a:rPr lang="cs-CZ" b="1" dirty="0"/>
              <a:t> bible, 14. stol.</a:t>
            </a:r>
          </a:p>
        </p:txBody>
      </p:sp>
    </p:spTree>
    <p:extLst>
      <p:ext uri="{BB962C8B-B14F-4D97-AF65-F5344CB8AC3E}">
        <p14:creationId xmlns:p14="http://schemas.microsoft.com/office/powerpoint/2010/main" val="65533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313508"/>
            <a:ext cx="7924800" cy="687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5"/>
          <p:cNvSpPr txBox="1">
            <a:spLocks noChangeArrowheads="1"/>
          </p:cNvSpPr>
          <p:nvPr/>
        </p:nvSpPr>
        <p:spPr>
          <a:xfrm>
            <a:off x="8072846" y="640080"/>
            <a:ext cx="4310742" cy="5473337"/>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b="1" dirty="0"/>
              <a:t>Agrikulturní kalendář </a:t>
            </a:r>
          </a:p>
          <a:p>
            <a:pPr marL="0" indent="0">
              <a:buNone/>
            </a:pPr>
            <a:r>
              <a:rPr lang="cs-CZ" altLang="cs-CZ" sz="2400" b="1" dirty="0"/>
              <a:t>   </a:t>
            </a:r>
            <a:br>
              <a:rPr lang="cs-CZ" altLang="cs-CZ" sz="2400" b="1" dirty="0"/>
            </a:br>
            <a:r>
              <a:rPr lang="cs-CZ" altLang="cs-CZ" sz="2400" b="1" dirty="0"/>
              <a:t>      </a:t>
            </a:r>
            <a:r>
              <a:rPr lang="cs-CZ" altLang="cs-CZ" sz="2000" dirty="0"/>
              <a:t>(Liber </a:t>
            </a:r>
            <a:r>
              <a:rPr lang="cs-CZ" altLang="cs-CZ" sz="2000" dirty="0" err="1"/>
              <a:t>ruralium</a:t>
            </a:r>
            <a:r>
              <a:rPr lang="cs-CZ" altLang="cs-CZ" sz="2000" dirty="0"/>
              <a:t> </a:t>
            </a:r>
            <a:r>
              <a:rPr lang="cs-CZ" altLang="cs-CZ" sz="2000" dirty="0" err="1"/>
              <a:t>commodorum</a:t>
            </a:r>
            <a:endParaRPr lang="cs-CZ" altLang="cs-CZ" sz="2000" dirty="0"/>
          </a:p>
          <a:p>
            <a:pPr marL="0" indent="0">
              <a:buNone/>
            </a:pPr>
            <a:r>
              <a:rPr lang="cs-CZ" altLang="cs-CZ" sz="2000" dirty="0"/>
              <a:t>     od </a:t>
            </a:r>
            <a:r>
              <a:rPr lang="cs-CZ" altLang="cs-CZ" sz="2000" dirty="0" err="1"/>
              <a:t>Pietra</a:t>
            </a:r>
            <a:r>
              <a:rPr lang="cs-CZ" altLang="cs-CZ" sz="2000" dirty="0"/>
              <a:t> de' </a:t>
            </a:r>
            <a:r>
              <a:rPr lang="cs-CZ" altLang="cs-CZ" sz="2000" dirty="0" err="1"/>
              <a:t>Crescenzi</a:t>
            </a:r>
            <a:r>
              <a:rPr lang="cs-CZ" altLang="cs-CZ" sz="2000" dirty="0"/>
              <a:t>, 15. stol.)</a:t>
            </a:r>
          </a:p>
          <a:p>
            <a:endParaRPr lang="cs-CZ" altLang="cs-CZ" sz="2000" dirty="0"/>
          </a:p>
          <a:p>
            <a:r>
              <a:rPr lang="cs-CZ" altLang="cs-CZ" sz="2000" dirty="0"/>
              <a:t>1 – Leden:  Čištění příkopu. </a:t>
            </a:r>
          </a:p>
          <a:p>
            <a:r>
              <a:rPr lang="cs-CZ" altLang="cs-CZ" sz="2000" dirty="0"/>
              <a:t>2 – Únor:  Hnojení půdy. </a:t>
            </a:r>
          </a:p>
          <a:p>
            <a:r>
              <a:rPr lang="cs-CZ" altLang="cs-CZ" sz="2000" dirty="0"/>
              <a:t>3 – Březen:  Stříhání vinic. </a:t>
            </a:r>
          </a:p>
          <a:p>
            <a:r>
              <a:rPr lang="cs-CZ" altLang="cs-CZ" sz="2000" dirty="0"/>
              <a:t>4 – Duben:  Stříhání ovcí. </a:t>
            </a:r>
          </a:p>
          <a:p>
            <a:r>
              <a:rPr lang="cs-CZ" altLang="cs-CZ" sz="2000" dirty="0"/>
              <a:t>5 – Květen:  Feudál na lovu. </a:t>
            </a:r>
          </a:p>
          <a:p>
            <a:r>
              <a:rPr lang="cs-CZ" altLang="cs-CZ" sz="2000" dirty="0"/>
              <a:t>6 – Červen:  Rolníci kosí trávu. </a:t>
            </a:r>
          </a:p>
          <a:p>
            <a:r>
              <a:rPr lang="cs-CZ" altLang="cs-CZ" sz="2000" dirty="0"/>
              <a:t>7 – Červenec: S </a:t>
            </a:r>
            <a:r>
              <a:rPr lang="cs-CZ" altLang="cs-CZ" sz="2000" dirty="0" err="1"/>
              <a:t>klizeň</a:t>
            </a:r>
            <a:r>
              <a:rPr lang="cs-CZ" altLang="cs-CZ" sz="2000" dirty="0"/>
              <a:t> obilí. </a:t>
            </a:r>
          </a:p>
          <a:p>
            <a:r>
              <a:rPr lang="cs-CZ" altLang="cs-CZ" sz="2000" dirty="0"/>
              <a:t>8 – Srpen:  Mlácení obilí cepem. </a:t>
            </a:r>
          </a:p>
          <a:p>
            <a:r>
              <a:rPr lang="cs-CZ" altLang="cs-CZ" sz="2000" dirty="0"/>
              <a:t>9 – Září:  Rolník seje. </a:t>
            </a:r>
          </a:p>
          <a:p>
            <a:r>
              <a:rPr lang="cs-CZ" altLang="cs-CZ" sz="2000" dirty="0"/>
              <a:t>10 – Říjen:  Mačkání šťávy z hroznů.  </a:t>
            </a:r>
          </a:p>
          <a:p>
            <a:r>
              <a:rPr lang="cs-CZ" altLang="cs-CZ" sz="2000" dirty="0"/>
              <a:t>11 – Listopad:  Sbírání žaludů. </a:t>
            </a:r>
          </a:p>
          <a:p>
            <a:r>
              <a:rPr lang="cs-CZ" altLang="cs-CZ" sz="2000" dirty="0"/>
              <a:t>12 – Prosinec:  Zabijačka. 	</a:t>
            </a:r>
          </a:p>
          <a:p>
            <a:endParaRPr lang="cs-CZ" altLang="cs-CZ" sz="2000" dirty="0"/>
          </a:p>
        </p:txBody>
      </p:sp>
    </p:spTree>
    <p:extLst>
      <p:ext uri="{BB962C8B-B14F-4D97-AF65-F5344CB8AC3E}">
        <p14:creationId xmlns:p14="http://schemas.microsoft.com/office/powerpoint/2010/main" val="3049591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a:extLst>
              <a:ext uri="{FF2B5EF4-FFF2-40B4-BE49-F238E27FC236}">
                <a16:creationId xmlns:a16="http://schemas.microsoft.com/office/drawing/2014/main" id="{8388C938-ABD1-2EA4-646D-043337322A53}"/>
              </a:ext>
            </a:extLst>
          </p:cNvPr>
          <p:cNvSpPr>
            <a:spLocks noGrp="1"/>
          </p:cNvSpPr>
          <p:nvPr>
            <p:ph type="title"/>
          </p:nvPr>
        </p:nvSpPr>
        <p:spPr>
          <a:xfrm>
            <a:off x="933450" y="0"/>
            <a:ext cx="10515600" cy="1325563"/>
          </a:xfrm>
        </p:spPr>
        <p:txBody>
          <a:bodyPr>
            <a:normAutofit fontScale="90000"/>
          </a:bodyPr>
          <a:lstStyle/>
          <a:p>
            <a:pPr>
              <a:defRPr/>
            </a:pPr>
            <a:br>
              <a:rPr lang="cs-CZ" altLang="cs-CZ" sz="3200" b="1" dirty="0"/>
            </a:br>
            <a:r>
              <a:rPr lang="cs-CZ" altLang="cs-CZ" sz="3200" b="1" dirty="0"/>
              <a:t>                                            </a:t>
            </a:r>
            <a:r>
              <a:rPr lang="cs-CZ" altLang="cs-CZ" sz="3200" b="1" dirty="0">
                <a:solidFill>
                  <a:srgbClr val="FF0000"/>
                </a:solidFill>
              </a:rPr>
              <a:t>Jazykové prameny</a:t>
            </a:r>
            <a:br>
              <a:rPr lang="cs-CZ" altLang="cs-CZ" sz="3200" b="1" dirty="0">
                <a:solidFill>
                  <a:srgbClr val="FF0000"/>
                </a:solidFill>
              </a:rPr>
            </a:br>
            <a:r>
              <a:rPr lang="cs-CZ" altLang="cs-CZ" sz="3200" b="1" dirty="0">
                <a:solidFill>
                  <a:srgbClr val="FF0000"/>
                </a:solidFill>
              </a:rPr>
              <a:t>                                          </a:t>
            </a:r>
            <a:r>
              <a:rPr lang="cs-CZ" altLang="cs-CZ" sz="2200" b="1" dirty="0">
                <a:solidFill>
                  <a:srgbClr val="FF0000"/>
                </a:solidFill>
              </a:rPr>
              <a:t>Onomastika – nauka o jménech</a:t>
            </a:r>
            <a:br>
              <a:rPr lang="cs-CZ" altLang="cs-CZ" dirty="0">
                <a:solidFill>
                  <a:srgbClr val="FF0000"/>
                </a:solidFill>
                <a:effectLst>
                  <a:outerShdw blurRad="38100" dist="38100" dir="2700000" algn="tl">
                    <a:srgbClr val="000000">
                      <a:alpha val="43137"/>
                    </a:srgbClr>
                  </a:outerShdw>
                </a:effectLst>
              </a:rPr>
            </a:br>
            <a:endParaRPr lang="cs-CZ" altLang="cs-CZ" sz="3200" b="1" dirty="0">
              <a:solidFill>
                <a:srgbClr val="FF0000"/>
              </a:solidFill>
              <a:effectLst>
                <a:outerShdw blurRad="38100" dist="38100" dir="2700000" algn="tl">
                  <a:srgbClr val="000000">
                    <a:alpha val="43137"/>
                  </a:srgbClr>
                </a:outerShdw>
              </a:effectLst>
            </a:endParaRPr>
          </a:p>
        </p:txBody>
      </p:sp>
      <p:sp>
        <p:nvSpPr>
          <p:cNvPr id="16387" name="Zástupný symbol pro obsah 2">
            <a:extLst>
              <a:ext uri="{FF2B5EF4-FFF2-40B4-BE49-F238E27FC236}">
                <a16:creationId xmlns:a16="http://schemas.microsoft.com/office/drawing/2014/main" id="{4B416C20-889F-D148-9F0A-F20F4B74A2D0}"/>
              </a:ext>
            </a:extLst>
          </p:cNvPr>
          <p:cNvSpPr>
            <a:spLocks noGrp="1"/>
          </p:cNvSpPr>
          <p:nvPr>
            <p:ph idx="1"/>
          </p:nvPr>
        </p:nvSpPr>
        <p:spPr>
          <a:xfrm>
            <a:off x="581025" y="1219200"/>
            <a:ext cx="11610975" cy="5638800"/>
          </a:xfrm>
        </p:spPr>
        <p:txBody>
          <a:bodyPr>
            <a:normAutofit/>
          </a:bodyPr>
          <a:lstStyle/>
          <a:p>
            <a:pPr>
              <a:defRPr/>
            </a:pPr>
            <a:r>
              <a:rPr lang="cs-CZ" sz="1800" b="1" dirty="0"/>
              <a:t>1.  </a:t>
            </a:r>
            <a:r>
              <a:rPr lang="cs-CZ" sz="1800" b="1" dirty="0" err="1"/>
              <a:t>Antroponomastika</a:t>
            </a:r>
            <a:r>
              <a:rPr lang="cs-CZ" sz="1800" b="1" dirty="0"/>
              <a:t>   </a:t>
            </a:r>
            <a:r>
              <a:rPr lang="cs-CZ" sz="1800" dirty="0"/>
              <a:t>–  zabývá se osobními jmény:  přípony:  – in, –ov  (patronymické, koncovky vsí ze 14. stol.)</a:t>
            </a:r>
          </a:p>
          <a:p>
            <a:pPr marL="0" indent="0">
              <a:buNone/>
              <a:defRPr/>
            </a:pPr>
            <a:r>
              <a:rPr lang="cs-CZ" sz="1800" dirty="0"/>
              <a:t>                                              –  </a:t>
            </a:r>
            <a:r>
              <a:rPr lang="cs-CZ" sz="1800" b="1" dirty="0"/>
              <a:t>patrocinia:</a:t>
            </a:r>
            <a:r>
              <a:rPr lang="cs-CZ" sz="1800" dirty="0"/>
              <a:t>  zasvěcení kostelů aj. církevních objektů podle světců (lat. </a:t>
            </a:r>
            <a:r>
              <a:rPr lang="cs-CZ" sz="1800" dirty="0" err="1"/>
              <a:t>patronus</a:t>
            </a:r>
            <a:r>
              <a:rPr lang="cs-CZ" sz="1800" dirty="0"/>
              <a:t> – ochránce)</a:t>
            </a:r>
          </a:p>
          <a:p>
            <a:pPr marL="0" indent="0">
              <a:buNone/>
              <a:defRPr/>
            </a:pPr>
            <a:r>
              <a:rPr lang="cs-CZ" sz="1800" dirty="0"/>
              <a:t>                                                                       10. – 12. stol.:  sv. Petr, sv. Václav, sv. P. Marie</a:t>
            </a:r>
          </a:p>
          <a:p>
            <a:pPr marL="0" indent="0">
              <a:buNone/>
              <a:defRPr/>
            </a:pPr>
            <a:r>
              <a:rPr lang="cs-CZ" sz="1800" dirty="0"/>
              <a:t>                                                                        do 13. stol.:  sv. </a:t>
            </a:r>
            <a:r>
              <a:rPr lang="cs-CZ" sz="1800" dirty="0">
                <a:effectLst/>
              </a:rPr>
              <a:t>Jan Křtitel, sv. Petr, sv. Vavřinec, sv. Martin</a:t>
            </a:r>
            <a:endParaRPr lang="cs-CZ" sz="1800" dirty="0"/>
          </a:p>
          <a:p>
            <a:pPr marL="0" indent="0">
              <a:buNone/>
              <a:defRPr/>
            </a:pPr>
            <a:r>
              <a:rPr lang="cs-CZ" sz="1800" dirty="0"/>
              <a:t>                                                                        od 13. stol.:  sv. </a:t>
            </a:r>
            <a:r>
              <a:rPr lang="cs-CZ" sz="1800" dirty="0">
                <a:effectLst/>
              </a:rPr>
              <a:t>Jakub, sv. Mikuláš, sv. Bartoloměj, sv. P. Marie</a:t>
            </a:r>
            <a:endParaRPr lang="cs-CZ" sz="1800" dirty="0"/>
          </a:p>
          <a:p>
            <a:pPr marL="0" indent="0">
              <a:buNone/>
              <a:defRPr/>
            </a:pPr>
            <a:r>
              <a:rPr lang="cs-CZ" sz="1800" dirty="0"/>
              <a:t>                                              –   </a:t>
            </a:r>
            <a:r>
              <a:rPr lang="cs-CZ" sz="1800" b="1" dirty="0"/>
              <a:t>predikáty:</a:t>
            </a:r>
            <a:r>
              <a:rPr lang="cs-CZ" sz="1800" dirty="0"/>
              <a:t>  šlechtické přídomky:  1140-48 poprvé doložen Markvart z Doubravy </a:t>
            </a:r>
          </a:p>
          <a:p>
            <a:pPr marL="0" indent="0">
              <a:buNone/>
              <a:defRPr/>
            </a:pPr>
            <a:r>
              <a:rPr lang="cs-CZ" sz="1800" dirty="0"/>
              <a:t>                                                                       (kodifikovaná příjmení až v 18. stol.)</a:t>
            </a:r>
          </a:p>
          <a:p>
            <a:pPr>
              <a:defRPr/>
            </a:pPr>
            <a:endParaRPr lang="cs-CZ" sz="1800" dirty="0"/>
          </a:p>
          <a:p>
            <a:pPr>
              <a:defRPr/>
            </a:pPr>
            <a:r>
              <a:rPr lang="cs-CZ" sz="1800" b="1" dirty="0"/>
              <a:t>2.  Toponomastika</a:t>
            </a:r>
            <a:r>
              <a:rPr lang="cs-CZ" sz="1800" dirty="0"/>
              <a:t>   –   zabývá se zeměpisnými jmény:  </a:t>
            </a:r>
            <a:r>
              <a:rPr lang="cs-CZ" sz="1800" b="1" dirty="0"/>
              <a:t>toponyma </a:t>
            </a:r>
            <a:r>
              <a:rPr lang="cs-CZ" sz="1800" dirty="0"/>
              <a:t>(místní) </a:t>
            </a:r>
            <a:r>
              <a:rPr lang="cs-CZ" sz="1800" b="1" dirty="0" err="1"/>
              <a:t>geonyma</a:t>
            </a:r>
            <a:r>
              <a:rPr lang="cs-CZ" sz="1800" dirty="0"/>
              <a:t>  –  zeměpisná </a:t>
            </a:r>
          </a:p>
          <a:p>
            <a:pPr marL="0" indent="0">
              <a:buNone/>
              <a:defRPr/>
            </a:pPr>
            <a:r>
              <a:rPr lang="cs-CZ" sz="1800" dirty="0"/>
              <a:t>                                         –   doklady kontinuity osídlení:  informuje o předcházejícím osídlení  </a:t>
            </a:r>
          </a:p>
          <a:p>
            <a:pPr marL="0" indent="0">
              <a:buNone/>
              <a:defRPr/>
            </a:pPr>
            <a:r>
              <a:rPr lang="cs-CZ" sz="1800" dirty="0"/>
              <a:t>                                             </a:t>
            </a:r>
            <a:r>
              <a:rPr lang="cs-CZ" sz="1800" b="1" dirty="0"/>
              <a:t>oronyma</a:t>
            </a:r>
            <a:r>
              <a:rPr lang="cs-CZ" sz="1800" dirty="0"/>
              <a:t>  –  jména horských útvarů</a:t>
            </a:r>
          </a:p>
          <a:p>
            <a:pPr marL="0" indent="0">
              <a:buNone/>
              <a:defRPr/>
            </a:pPr>
            <a:r>
              <a:rPr lang="cs-CZ" sz="1800" dirty="0"/>
              <a:t>                                             </a:t>
            </a:r>
            <a:r>
              <a:rPr lang="cs-CZ" sz="1800" b="1" dirty="0"/>
              <a:t>hydronyma  </a:t>
            </a:r>
            <a:r>
              <a:rPr lang="cs-CZ" sz="1800" dirty="0"/>
              <a:t>–  jména vodních toků a ploch (řeky, jezera)</a:t>
            </a:r>
          </a:p>
          <a:p>
            <a:pPr marL="0" indent="0">
              <a:buNone/>
              <a:defRPr/>
            </a:pPr>
            <a:r>
              <a:rPr lang="cs-CZ" sz="1800" dirty="0"/>
              <a:t>                                             </a:t>
            </a:r>
            <a:r>
              <a:rPr lang="cs-CZ" sz="1800" b="1" dirty="0" err="1"/>
              <a:t>ortonyma</a:t>
            </a:r>
            <a:r>
              <a:rPr lang="cs-CZ" sz="1800" dirty="0"/>
              <a:t>  –  jména sídel </a:t>
            </a:r>
          </a:p>
          <a:p>
            <a:pPr marL="0" indent="0">
              <a:buNone/>
              <a:defRPr/>
            </a:pPr>
            <a:r>
              <a:rPr lang="cs-CZ" sz="1800" dirty="0"/>
              <a:t>                                             </a:t>
            </a:r>
            <a:r>
              <a:rPr lang="cs-CZ" sz="1800" b="1" dirty="0"/>
              <a:t>anoikonyma</a:t>
            </a:r>
            <a:r>
              <a:rPr lang="cs-CZ" sz="1800" dirty="0"/>
              <a:t>  –  pomístní jména</a:t>
            </a:r>
          </a:p>
          <a:p>
            <a:pPr marL="0" indent="0">
              <a:buNone/>
              <a:defRPr/>
            </a:pPr>
            <a:r>
              <a:rPr lang="cs-CZ" sz="1800" dirty="0"/>
              <a:t>                                             </a:t>
            </a:r>
            <a:r>
              <a:rPr lang="cs-CZ" sz="1800" b="1" dirty="0" err="1"/>
              <a:t>urbonyma</a:t>
            </a:r>
            <a:r>
              <a:rPr lang="cs-CZ" sz="1800" b="1" dirty="0"/>
              <a:t>  </a:t>
            </a:r>
            <a:r>
              <a:rPr lang="cs-CZ" sz="1800" dirty="0"/>
              <a:t>–   jména spojená s městy (městské části, předměstí, veřejná prostranství, ulice)  </a:t>
            </a:r>
          </a:p>
          <a:p>
            <a:pPr>
              <a:defRPr/>
            </a:pPr>
            <a:endParaRPr lang="cs-CZ" altLang="cs-CZ"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B7FE954D-4045-E94B-4C19-2DC113AF5234}"/>
              </a:ext>
            </a:extLst>
          </p:cNvPr>
          <p:cNvSpPr>
            <a:spLocks noGrp="1"/>
          </p:cNvSpPr>
          <p:nvPr>
            <p:ph idx="1"/>
          </p:nvPr>
        </p:nvSpPr>
        <p:spPr>
          <a:xfrm>
            <a:off x="233362" y="309562"/>
            <a:ext cx="11958638" cy="6548438"/>
          </a:xfrm>
        </p:spPr>
        <p:txBody>
          <a:bodyPr>
            <a:normAutofit/>
          </a:bodyPr>
          <a:lstStyle/>
          <a:p>
            <a:pPr marL="0" indent="0">
              <a:buNone/>
              <a:defRPr/>
            </a:pPr>
            <a:endParaRPr lang="cs-CZ" dirty="0"/>
          </a:p>
          <a:p>
            <a:pPr marL="0" indent="0">
              <a:buNone/>
              <a:defRPr/>
            </a:pPr>
            <a:r>
              <a:rPr lang="cs-CZ" sz="2000" b="1" dirty="0"/>
              <a:t>Kolonizace (vnější)  </a:t>
            </a:r>
            <a:r>
              <a:rPr lang="cs-CZ" sz="2000" dirty="0"/>
              <a:t>–  německá jména vznikala ze starších českých jmen (Ústí/</a:t>
            </a:r>
            <a:r>
              <a:rPr lang="cs-CZ" sz="2000" dirty="0" err="1"/>
              <a:t>Aussig</a:t>
            </a:r>
            <a:r>
              <a:rPr lang="cs-CZ" sz="2000" dirty="0"/>
              <a:t>) </a:t>
            </a:r>
          </a:p>
          <a:p>
            <a:pPr marL="0" indent="0">
              <a:buNone/>
              <a:defRPr/>
            </a:pPr>
            <a:r>
              <a:rPr lang="cs-CZ" sz="2000" dirty="0"/>
              <a:t>                                    –  původ kolonistů podle příchozích:   </a:t>
            </a:r>
          </a:p>
          <a:p>
            <a:pPr marL="0" indent="0">
              <a:buNone/>
              <a:defRPr/>
            </a:pPr>
            <a:r>
              <a:rPr lang="cs-CZ" sz="2000" b="1" dirty="0"/>
              <a:t>                                        Český les </a:t>
            </a:r>
            <a:r>
              <a:rPr lang="cs-CZ" sz="2000" dirty="0"/>
              <a:t>(Tachovsko)  –  </a:t>
            </a:r>
            <a:r>
              <a:rPr lang="cs-CZ" sz="2000" dirty="0" err="1"/>
              <a:t>Peters</a:t>
            </a:r>
            <a:r>
              <a:rPr lang="cs-CZ" sz="2000" dirty="0"/>
              <a:t>, </a:t>
            </a:r>
            <a:r>
              <a:rPr lang="cs-CZ" sz="2000" dirty="0" err="1"/>
              <a:t>Ulrichs</a:t>
            </a:r>
            <a:r>
              <a:rPr lang="cs-CZ" sz="2000" dirty="0"/>
              <a:t>:   z území Horní Falce</a:t>
            </a:r>
          </a:p>
          <a:p>
            <a:pPr marL="0" indent="0">
              <a:buNone/>
              <a:defRPr/>
            </a:pPr>
            <a:r>
              <a:rPr lang="cs-CZ" sz="2000" dirty="0"/>
              <a:t>                                        </a:t>
            </a:r>
            <a:r>
              <a:rPr lang="cs-CZ" sz="2000" b="1" dirty="0"/>
              <a:t>Chebsko, Loketsko, Mostecko  </a:t>
            </a:r>
            <a:r>
              <a:rPr lang="cs-CZ" sz="2000" dirty="0"/>
              <a:t>–  přípony:  – </a:t>
            </a:r>
            <a:r>
              <a:rPr lang="cs-CZ" sz="2000" dirty="0" err="1"/>
              <a:t>reuth</a:t>
            </a:r>
            <a:r>
              <a:rPr lang="cs-CZ" sz="2000" dirty="0"/>
              <a:t>, –  </a:t>
            </a:r>
            <a:r>
              <a:rPr lang="cs-CZ" sz="2000" dirty="0" err="1"/>
              <a:t>riet</a:t>
            </a:r>
            <a:r>
              <a:rPr lang="cs-CZ" sz="2000" dirty="0"/>
              <a:t> /–</a:t>
            </a:r>
            <a:r>
              <a:rPr lang="cs-CZ" sz="2000" dirty="0" err="1"/>
              <a:t>ried</a:t>
            </a:r>
            <a:r>
              <a:rPr lang="cs-CZ" sz="2000" dirty="0"/>
              <a:t>   (</a:t>
            </a:r>
            <a:r>
              <a:rPr lang="cs-CZ" sz="2000" dirty="0" err="1"/>
              <a:t>roden</a:t>
            </a:r>
            <a:r>
              <a:rPr lang="cs-CZ" sz="2000" dirty="0"/>
              <a:t>, </a:t>
            </a:r>
            <a:r>
              <a:rPr lang="cs-CZ" sz="2000" dirty="0" err="1"/>
              <a:t>reuten</a:t>
            </a:r>
            <a:r>
              <a:rPr lang="cs-CZ" sz="2000" dirty="0"/>
              <a:t>:  klučit)</a:t>
            </a:r>
          </a:p>
          <a:p>
            <a:pPr marL="0" indent="0">
              <a:buNone/>
              <a:defRPr/>
            </a:pPr>
            <a:r>
              <a:rPr lang="cs-CZ" sz="2000" dirty="0"/>
              <a:t>                                                                                             –  kolonizační proud z Horních Frank</a:t>
            </a:r>
          </a:p>
          <a:p>
            <a:pPr marL="0" indent="0">
              <a:buNone/>
              <a:defRPr/>
            </a:pPr>
            <a:r>
              <a:rPr lang="cs-CZ" sz="2000" dirty="0"/>
              <a:t>                                  –  </a:t>
            </a:r>
            <a:r>
              <a:rPr lang="cs-CZ" sz="2000" b="1" dirty="0"/>
              <a:t>severovýchodní Čechy a severní Morava  </a:t>
            </a:r>
            <a:r>
              <a:rPr lang="cs-CZ" sz="2000" dirty="0"/>
              <a:t>–  přípony:  </a:t>
            </a:r>
            <a:r>
              <a:rPr lang="cs-CZ" sz="2000" dirty="0" err="1"/>
              <a:t>dorf</a:t>
            </a:r>
            <a:r>
              <a:rPr lang="cs-CZ" sz="2000" dirty="0"/>
              <a:t>  </a:t>
            </a:r>
          </a:p>
          <a:p>
            <a:pPr marL="0" indent="0">
              <a:buNone/>
              <a:defRPr/>
            </a:pPr>
            <a:r>
              <a:rPr lang="cs-CZ" sz="2000" dirty="0"/>
              <a:t>                                                                                                                –   kolonizační proud přes Slezsko</a:t>
            </a:r>
          </a:p>
          <a:p>
            <a:pPr marL="0" indent="0">
              <a:buNone/>
              <a:defRPr/>
            </a:pPr>
            <a:r>
              <a:rPr lang="cs-CZ" sz="2000" dirty="0"/>
              <a:t>                                 –  </a:t>
            </a:r>
            <a:r>
              <a:rPr lang="cs-CZ" sz="2000" b="1" dirty="0" err="1"/>
              <a:t>Jindřichohradecko</a:t>
            </a:r>
            <a:r>
              <a:rPr lang="cs-CZ" sz="2000" b="1" dirty="0"/>
              <a:t>, již. Morava, Drahanská vrchovina:  </a:t>
            </a:r>
            <a:r>
              <a:rPr lang="cs-CZ" sz="2000" dirty="0"/>
              <a:t>–  </a:t>
            </a:r>
            <a:r>
              <a:rPr lang="cs-CZ" sz="2000" dirty="0" err="1"/>
              <a:t>schlag</a:t>
            </a:r>
            <a:r>
              <a:rPr lang="cs-CZ" sz="2000" dirty="0"/>
              <a:t>   </a:t>
            </a:r>
          </a:p>
          <a:p>
            <a:pPr marL="0" indent="0">
              <a:buNone/>
              <a:defRPr/>
            </a:pPr>
            <a:r>
              <a:rPr lang="cs-CZ" sz="2000" dirty="0"/>
              <a:t>                                                                                                                                              (</a:t>
            </a:r>
            <a:r>
              <a:rPr lang="cs-CZ" sz="2000" dirty="0" err="1"/>
              <a:t>schlagen</a:t>
            </a:r>
            <a:r>
              <a:rPr lang="cs-CZ" sz="2000" dirty="0"/>
              <a:t>:  tlouci, rubat, kácet)</a:t>
            </a:r>
          </a:p>
          <a:p>
            <a:pPr marL="0" indent="0">
              <a:buNone/>
              <a:defRPr/>
            </a:pPr>
            <a:r>
              <a:rPr lang="cs-CZ" sz="2000" dirty="0"/>
              <a:t>                                                                                                                                          –  kolonisti z rakouského území </a:t>
            </a:r>
          </a:p>
          <a:p>
            <a:pPr marL="0" indent="0">
              <a:buNone/>
              <a:defRPr/>
            </a:pPr>
            <a:r>
              <a:rPr lang="cs-CZ" sz="2000" dirty="0"/>
              <a:t>      –  módní německá jména:  hrady  –  </a:t>
            </a:r>
            <a:r>
              <a:rPr lang="cs-CZ" sz="2000" dirty="0" err="1"/>
              <a:t>Cvilín</a:t>
            </a:r>
            <a:r>
              <a:rPr lang="cs-CZ" sz="2000" dirty="0"/>
              <a:t>: </a:t>
            </a:r>
            <a:r>
              <a:rPr lang="cs-CZ" sz="2000" dirty="0" err="1"/>
              <a:t>Loebenstein</a:t>
            </a:r>
            <a:r>
              <a:rPr lang="cs-CZ" sz="2000" dirty="0"/>
              <a:t>:  páni z </a:t>
            </a:r>
            <a:r>
              <a:rPr lang="cs-CZ" sz="2000" dirty="0" err="1"/>
              <a:t>Loebensteina</a:t>
            </a:r>
            <a:r>
              <a:rPr lang="cs-CZ" sz="2000" dirty="0"/>
              <a:t> (Úvalna) </a:t>
            </a:r>
          </a:p>
          <a:p>
            <a:pPr marL="0" indent="0">
              <a:buNone/>
              <a:defRPr/>
            </a:pPr>
            <a:r>
              <a:rPr lang="cs-CZ" sz="2000" dirty="0"/>
              <a:t>                                                       města  –  </a:t>
            </a:r>
            <a:r>
              <a:rPr lang="cs-CZ" sz="2000" dirty="0" err="1"/>
              <a:t>Landeskrone</a:t>
            </a:r>
            <a:r>
              <a:rPr lang="cs-CZ" sz="2000" dirty="0"/>
              <a:t>/Lanškroun, </a:t>
            </a:r>
            <a:r>
              <a:rPr lang="cs-CZ" sz="2000" dirty="0" err="1"/>
              <a:t>Römerstadt</a:t>
            </a:r>
            <a:r>
              <a:rPr lang="cs-CZ" sz="2000" dirty="0"/>
              <a:t>/Rýmařov</a:t>
            </a:r>
            <a:endParaRPr lang="cs-CZ" sz="2000"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672317B3-BFBD-A1AB-AECC-FD68752060DE}"/>
              </a:ext>
            </a:extLst>
          </p:cNvPr>
          <p:cNvSpPr>
            <a:spLocks noGrp="1"/>
          </p:cNvSpPr>
          <p:nvPr>
            <p:ph idx="1"/>
          </p:nvPr>
        </p:nvSpPr>
        <p:spPr>
          <a:xfrm>
            <a:off x="876300" y="609600"/>
            <a:ext cx="11315700" cy="6172200"/>
          </a:xfrm>
        </p:spPr>
        <p:txBody>
          <a:bodyPr>
            <a:normAutofit/>
          </a:bodyPr>
          <a:lstStyle/>
          <a:p>
            <a:pPr marL="0" indent="0">
              <a:buFontTx/>
              <a:buNone/>
              <a:defRPr/>
            </a:pPr>
            <a:endParaRPr lang="cs-CZ" sz="2000" dirty="0"/>
          </a:p>
          <a:p>
            <a:pPr>
              <a:defRPr/>
            </a:pPr>
            <a:r>
              <a:rPr lang="cs-CZ" sz="1800" b="1" dirty="0"/>
              <a:t>Česká toponomastika  </a:t>
            </a:r>
            <a:r>
              <a:rPr lang="cs-CZ" sz="1800" dirty="0"/>
              <a:t>–  na vědeckém základě se formuje až v pol. 20. stol.</a:t>
            </a:r>
          </a:p>
          <a:p>
            <a:pPr marL="0" indent="0">
              <a:buNone/>
              <a:defRPr/>
            </a:pPr>
            <a:endParaRPr lang="cs-CZ" sz="1800" dirty="0"/>
          </a:p>
          <a:p>
            <a:pPr marL="0" indent="0">
              <a:buNone/>
              <a:defRPr/>
            </a:pPr>
            <a:r>
              <a:rPr lang="cs-CZ" sz="1800" b="1" dirty="0"/>
              <a:t>    Antonín Profous</a:t>
            </a:r>
            <a:r>
              <a:rPr lang="cs-CZ" sz="1800" dirty="0"/>
              <a:t>, Místní jména v Čechách. Jejich vznik, původní význam a změny, Praha 1947-1960. </a:t>
            </a:r>
          </a:p>
          <a:p>
            <a:pPr marL="0" indent="0">
              <a:buNone/>
              <a:defRPr/>
            </a:pPr>
            <a:r>
              <a:rPr lang="cs-CZ" sz="1800" dirty="0"/>
              <a:t>    –  5 dílů:  4. spolu </a:t>
            </a:r>
            <a:r>
              <a:rPr lang="cs-CZ" sz="1800" dirty="0" err="1"/>
              <a:t>sJ</a:t>
            </a:r>
            <a:r>
              <a:rPr lang="cs-CZ" sz="1800" dirty="0"/>
              <a:t>. Svobodou, 5. díl J. Svoboda a V. Šmilauer) </a:t>
            </a:r>
          </a:p>
          <a:p>
            <a:pPr marL="0" indent="0">
              <a:buNone/>
              <a:defRPr/>
            </a:pPr>
            <a:r>
              <a:rPr lang="cs-CZ" sz="1800" dirty="0"/>
              <a:t>    – vycházel z historické databáze A. Sedláčka.</a:t>
            </a:r>
          </a:p>
          <a:p>
            <a:pPr marL="0" indent="0">
              <a:buNone/>
              <a:defRPr/>
            </a:pPr>
            <a:endParaRPr lang="cs-CZ" sz="1800" dirty="0"/>
          </a:p>
          <a:p>
            <a:pPr marL="0" indent="0">
              <a:buNone/>
              <a:defRPr/>
            </a:pPr>
            <a:r>
              <a:rPr lang="cs-CZ" sz="1800" b="1" dirty="0"/>
              <a:t>    Vladimír Šmilauer:</a:t>
            </a:r>
            <a:r>
              <a:rPr lang="cs-CZ" sz="1800" dirty="0"/>
              <a:t>  Osídlení Čech ve světle místních jmen, Praha 1960.</a:t>
            </a:r>
          </a:p>
          <a:p>
            <a:pPr marL="0" indent="0">
              <a:buNone/>
              <a:defRPr/>
            </a:pPr>
            <a:r>
              <a:rPr lang="cs-CZ" sz="1800" dirty="0"/>
              <a:t>                                        Úvod do toponomastiky, Praha 1963 (2. vyd. 1966).</a:t>
            </a:r>
          </a:p>
          <a:p>
            <a:pPr marL="0" indent="0">
              <a:buNone/>
              <a:defRPr/>
            </a:pPr>
            <a:endParaRPr lang="cs-CZ" sz="1800" dirty="0"/>
          </a:p>
          <a:p>
            <a:pPr marL="0" indent="0">
              <a:buNone/>
              <a:defRPr/>
            </a:pPr>
            <a:r>
              <a:rPr lang="cs-CZ" sz="1800" dirty="0"/>
              <a:t>     </a:t>
            </a:r>
            <a:r>
              <a:rPr lang="cs-CZ" sz="1800" b="1" dirty="0"/>
              <a:t>Ladislav </a:t>
            </a:r>
            <a:r>
              <a:rPr lang="cs-CZ" sz="1800" b="1" dirty="0" err="1"/>
              <a:t>Hosák</a:t>
            </a:r>
            <a:r>
              <a:rPr lang="cs-CZ" sz="1800" b="1" dirty="0"/>
              <a:t> – Rudolf Šrámek</a:t>
            </a:r>
            <a:r>
              <a:rPr lang="cs-CZ" sz="1800" dirty="0"/>
              <a:t>, Místní jména na Moravě a ve Slezsku, Praha 1970 a 1980 (2 svazky).</a:t>
            </a:r>
          </a:p>
          <a:p>
            <a:pPr>
              <a:defRPr/>
            </a:pPr>
            <a:endParaRPr lang="cs-CZ" sz="20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a:extLst>
              <a:ext uri="{FF2B5EF4-FFF2-40B4-BE49-F238E27FC236}">
                <a16:creationId xmlns:a16="http://schemas.microsoft.com/office/drawing/2014/main" id="{318094BC-C64C-E3FD-4DFF-A330F670F10C}"/>
              </a:ext>
            </a:extLst>
          </p:cNvPr>
          <p:cNvSpPr>
            <a:spLocks noGrp="1" noChangeArrowheads="1"/>
          </p:cNvSpPr>
          <p:nvPr>
            <p:ph type="title"/>
          </p:nvPr>
        </p:nvSpPr>
        <p:spPr>
          <a:xfrm>
            <a:off x="1905000" y="76200"/>
            <a:ext cx="8229600" cy="1143000"/>
          </a:xfrm>
        </p:spPr>
        <p:txBody>
          <a:bodyPr/>
          <a:lstStyle/>
          <a:p>
            <a:pPr eaLnBrk="1" hangingPunct="1"/>
            <a:r>
              <a:rPr lang="cs-CZ" altLang="cs-CZ" sz="2800" b="1" dirty="0">
                <a:solidFill>
                  <a:srgbClr val="FF0000"/>
                </a:solidFill>
              </a:rPr>
              <a:t>                            Pomocné vědy historické</a:t>
            </a:r>
          </a:p>
        </p:txBody>
      </p:sp>
      <p:sp>
        <p:nvSpPr>
          <p:cNvPr id="34819" name="Rectangle 5">
            <a:extLst>
              <a:ext uri="{FF2B5EF4-FFF2-40B4-BE49-F238E27FC236}">
                <a16:creationId xmlns:a16="http://schemas.microsoft.com/office/drawing/2014/main" id="{748C1815-74F0-EF58-EF85-CB78E182D655}"/>
              </a:ext>
            </a:extLst>
          </p:cNvPr>
          <p:cNvSpPr>
            <a:spLocks noGrp="1" noChangeArrowheads="1"/>
          </p:cNvSpPr>
          <p:nvPr>
            <p:ph idx="1"/>
          </p:nvPr>
        </p:nvSpPr>
        <p:spPr>
          <a:xfrm>
            <a:off x="885825" y="1417638"/>
            <a:ext cx="10953750" cy="5364162"/>
          </a:xfrm>
        </p:spPr>
        <p:txBody>
          <a:bodyPr>
            <a:normAutofit/>
          </a:bodyPr>
          <a:lstStyle/>
          <a:p>
            <a:pPr eaLnBrk="1" hangingPunct="1"/>
            <a:r>
              <a:rPr lang="cs-CZ" altLang="cs-CZ" sz="1800" b="1" dirty="0"/>
              <a:t>Heraldika  </a:t>
            </a:r>
            <a:r>
              <a:rPr lang="cs-CZ" altLang="cs-CZ" sz="1800" dirty="0"/>
              <a:t>– nauka o znacích (zemské, šlechtické, městské) </a:t>
            </a:r>
          </a:p>
          <a:p>
            <a:pPr marL="0" indent="0" eaLnBrk="1" hangingPunct="1">
              <a:buNone/>
            </a:pPr>
            <a:r>
              <a:rPr lang="cs-CZ" altLang="cs-CZ" sz="1800" dirty="0"/>
              <a:t>                       –  heraldická výzdoba na keramice (kachle nebo poháry), portálech, náhrobcích aj.</a:t>
            </a:r>
            <a:endParaRPr lang="cs-CZ" altLang="cs-CZ" sz="1800" b="1" dirty="0"/>
          </a:p>
          <a:p>
            <a:pPr eaLnBrk="1" hangingPunct="1"/>
            <a:r>
              <a:rPr lang="cs-CZ" altLang="cs-CZ" sz="1800" b="1" dirty="0"/>
              <a:t>Genealogie </a:t>
            </a:r>
            <a:r>
              <a:rPr lang="cs-CZ" altLang="cs-CZ" sz="1800" dirty="0"/>
              <a:t> –  nauka o rodech (souvisí s </a:t>
            </a:r>
            <a:r>
              <a:rPr lang="cs-CZ" altLang="cs-CZ" sz="1800" dirty="0" err="1"/>
              <a:t>casteolologií</a:t>
            </a:r>
            <a:r>
              <a:rPr lang="cs-CZ" altLang="cs-CZ" sz="1800" dirty="0"/>
              <a:t>)</a:t>
            </a:r>
          </a:p>
          <a:p>
            <a:pPr eaLnBrk="1" hangingPunct="1"/>
            <a:r>
              <a:rPr lang="cs-CZ" altLang="cs-CZ" sz="1800" b="1" dirty="0"/>
              <a:t>Diplomatika  – </a:t>
            </a:r>
            <a:r>
              <a:rPr lang="cs-CZ" altLang="cs-CZ" sz="1800" dirty="0"/>
              <a:t> zabývá se listinami a listy, jejich kritikou (např. pravost)</a:t>
            </a:r>
          </a:p>
          <a:p>
            <a:pPr eaLnBrk="1" hangingPunct="1"/>
            <a:r>
              <a:rPr lang="cs-CZ" altLang="cs-CZ" sz="1800" b="1" dirty="0"/>
              <a:t>Chronologie</a:t>
            </a:r>
            <a:r>
              <a:rPr lang="cs-CZ" altLang="cs-CZ" sz="1800" dirty="0"/>
              <a:t>  –  zkoumá způsoby měření a výpočtu času</a:t>
            </a:r>
          </a:p>
          <a:p>
            <a:pPr eaLnBrk="1" hangingPunct="1"/>
            <a:r>
              <a:rPr lang="cs-CZ" altLang="cs-CZ" sz="1800" b="1" dirty="0"/>
              <a:t>Paleografie  –  </a:t>
            </a:r>
            <a:r>
              <a:rPr lang="cs-CZ" altLang="cs-CZ" sz="1800" dirty="0"/>
              <a:t>nauka o písmu (datování, určení skriptoria, písaře)</a:t>
            </a:r>
          </a:p>
          <a:p>
            <a:pPr eaLnBrk="1" hangingPunct="1"/>
            <a:r>
              <a:rPr lang="cs-CZ" altLang="cs-CZ" sz="1800" b="1" dirty="0"/>
              <a:t>Sfragistika </a:t>
            </a:r>
            <a:r>
              <a:rPr lang="cs-CZ" altLang="cs-CZ" sz="1800" dirty="0"/>
              <a:t> –  nauka o pečetích (ověření pravosti listiny)</a:t>
            </a:r>
          </a:p>
          <a:p>
            <a:pPr eaLnBrk="1" hangingPunct="1"/>
            <a:r>
              <a:rPr lang="cs-CZ" altLang="cs-CZ" sz="1800" b="1" dirty="0"/>
              <a:t>Kodikologie  </a:t>
            </a:r>
            <a:r>
              <a:rPr lang="cs-CZ" altLang="cs-CZ" sz="1800" dirty="0"/>
              <a:t>–  nauka o kodexech (knihách) </a:t>
            </a:r>
          </a:p>
          <a:p>
            <a:pPr eaLnBrk="1" hangingPunct="1"/>
            <a:r>
              <a:rPr lang="cs-CZ" altLang="cs-CZ" sz="1800" b="1" dirty="0"/>
              <a:t>Epigrafika </a:t>
            </a:r>
            <a:r>
              <a:rPr lang="cs-CZ" altLang="cs-CZ" sz="1800" dirty="0"/>
              <a:t> –  zkoumá nápisy</a:t>
            </a:r>
          </a:p>
          <a:p>
            <a:pPr eaLnBrk="1" hangingPunct="1"/>
            <a:r>
              <a:rPr lang="cs-CZ" altLang="cs-CZ" sz="1800" b="1" dirty="0" err="1"/>
              <a:t>Filigránologie</a:t>
            </a:r>
            <a:r>
              <a:rPr lang="cs-CZ" altLang="cs-CZ" sz="1800" dirty="0"/>
              <a:t>  –  nauka o vodoznacích (každá papírna měla svůj vodoznak) </a:t>
            </a:r>
          </a:p>
          <a:p>
            <a:pPr eaLnBrk="1" hangingPunct="1"/>
            <a:r>
              <a:rPr lang="cs-CZ" altLang="cs-CZ" sz="1800" b="1" dirty="0" err="1"/>
              <a:t>Faleristika</a:t>
            </a:r>
            <a:r>
              <a:rPr lang="cs-CZ" altLang="cs-CZ" sz="1800" b="1" dirty="0"/>
              <a:t>  </a:t>
            </a:r>
            <a:r>
              <a:rPr lang="cs-CZ" altLang="cs-CZ" sz="1800" dirty="0"/>
              <a:t>– zkoumá řády a vyznamenání</a:t>
            </a:r>
          </a:p>
          <a:p>
            <a:pPr eaLnBrk="1" hangingPunct="1"/>
            <a:r>
              <a:rPr lang="cs-CZ" altLang="cs-CZ" sz="1800" b="1" dirty="0"/>
              <a:t>Metrologie </a:t>
            </a:r>
            <a:r>
              <a:rPr lang="cs-CZ" altLang="cs-CZ" sz="1800" dirty="0"/>
              <a:t> –  zkoumá míry a váhy</a:t>
            </a:r>
          </a:p>
          <a:p>
            <a:pPr eaLnBrk="1" hangingPunct="1"/>
            <a:r>
              <a:rPr lang="cs-CZ" altLang="cs-CZ" sz="1800" b="1" dirty="0"/>
              <a:t>Numismatika  </a:t>
            </a:r>
            <a:r>
              <a:rPr lang="cs-CZ" altLang="cs-CZ" sz="1800" dirty="0"/>
              <a:t>–  nauka o mincích a platidlech</a:t>
            </a:r>
          </a:p>
          <a:p>
            <a:pPr eaLnBrk="1" hangingPunct="1"/>
            <a:r>
              <a:rPr lang="cs-CZ" altLang="cs-CZ" sz="1800" b="1" dirty="0"/>
              <a:t>Vexilologie</a:t>
            </a:r>
            <a:r>
              <a:rPr lang="cs-CZ" altLang="cs-CZ" sz="1800" dirty="0"/>
              <a:t>  – z koumá vlajky</a:t>
            </a:r>
          </a:p>
          <a:p>
            <a:pPr eaLnBrk="1" hangingPunct="1"/>
            <a:endParaRPr lang="cs-CZ" altLang="cs-CZ" sz="1800" dirty="0"/>
          </a:p>
          <a:p>
            <a:pPr eaLnBrk="1" hangingPunct="1">
              <a:buFontTx/>
              <a:buNone/>
            </a:pPr>
            <a:endParaRPr lang="cs-CZ" altLang="cs-CZ" sz="18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3D3FF3E-BA18-6CBD-A566-F59B588C4452}"/>
              </a:ext>
            </a:extLst>
          </p:cNvPr>
          <p:cNvSpPr>
            <a:spLocks noGrp="1" noChangeArrowheads="1"/>
          </p:cNvSpPr>
          <p:nvPr>
            <p:ph type="title"/>
          </p:nvPr>
        </p:nvSpPr>
        <p:spPr>
          <a:xfrm>
            <a:off x="1943100" y="0"/>
            <a:ext cx="8229600" cy="990600"/>
          </a:xfrm>
        </p:spPr>
        <p:txBody>
          <a:bodyPr/>
          <a:lstStyle/>
          <a:p>
            <a:pPr eaLnBrk="1" hangingPunct="1"/>
            <a:r>
              <a:rPr lang="cs-CZ" altLang="cs-CZ" sz="3200" b="1" dirty="0">
                <a:solidFill>
                  <a:srgbClr val="FF0000"/>
                </a:solidFill>
              </a:rPr>
              <a:t>                                    Paradigma</a:t>
            </a:r>
          </a:p>
        </p:txBody>
      </p:sp>
      <p:sp>
        <p:nvSpPr>
          <p:cNvPr id="12291" name="Rectangle 3">
            <a:extLst>
              <a:ext uri="{FF2B5EF4-FFF2-40B4-BE49-F238E27FC236}">
                <a16:creationId xmlns:a16="http://schemas.microsoft.com/office/drawing/2014/main" id="{EF97192F-A542-E0B8-D164-FACF1C083C4E}"/>
              </a:ext>
            </a:extLst>
          </p:cNvPr>
          <p:cNvSpPr>
            <a:spLocks noGrp="1" noChangeArrowheads="1"/>
          </p:cNvSpPr>
          <p:nvPr>
            <p:ph idx="1"/>
          </p:nvPr>
        </p:nvSpPr>
        <p:spPr>
          <a:xfrm>
            <a:off x="585627" y="990600"/>
            <a:ext cx="11606373" cy="5888038"/>
          </a:xfrm>
        </p:spPr>
        <p:txBody>
          <a:bodyPr>
            <a:normAutofit/>
          </a:bodyPr>
          <a:lstStyle/>
          <a:p>
            <a:pPr eaLnBrk="1" hangingPunct="1">
              <a:defRPr/>
            </a:pPr>
            <a:r>
              <a:rPr lang="cs-CZ" altLang="cs-CZ" sz="1800" b="1" dirty="0"/>
              <a:t>Vědecké paradigma</a:t>
            </a:r>
            <a:r>
              <a:rPr lang="cs-CZ" altLang="cs-CZ" sz="1800" dirty="0"/>
              <a:t>   –   pojem z teorie vědeckého poznání </a:t>
            </a:r>
          </a:p>
          <a:p>
            <a:pPr marL="0" indent="0" eaLnBrk="1" hangingPunct="1">
              <a:buNone/>
              <a:defRPr/>
            </a:pPr>
            <a:r>
              <a:rPr lang="cs-CZ" altLang="cs-CZ" sz="1800" dirty="0"/>
              <a:t>                                           –   </a:t>
            </a:r>
            <a:r>
              <a:rPr lang="cs-CZ" altLang="cs-CZ" sz="1800" b="1" dirty="0"/>
              <a:t>1962:</a:t>
            </a:r>
            <a:r>
              <a:rPr lang="cs-CZ" altLang="cs-CZ" sz="1800" dirty="0"/>
              <a:t>  do humanitních věd zavedl </a:t>
            </a:r>
            <a:r>
              <a:rPr lang="cs-CZ" altLang="cs-CZ" sz="1800" b="1" dirty="0">
                <a:solidFill>
                  <a:srgbClr val="FF0000"/>
                </a:solidFill>
              </a:rPr>
              <a:t>Theodor Kuhn </a:t>
            </a:r>
            <a:endParaRPr lang="cs-CZ" altLang="cs-CZ" sz="1800" dirty="0"/>
          </a:p>
          <a:p>
            <a:pPr marL="0" indent="0">
              <a:buNone/>
              <a:defRPr/>
            </a:pPr>
            <a:r>
              <a:rPr lang="cs-CZ" altLang="cs-CZ" sz="1800" dirty="0"/>
              <a:t>                                           –   soubory otázek, které jsou v určité době považovány za důležité (hlavní badatelské koncepce) </a:t>
            </a:r>
          </a:p>
          <a:p>
            <a:pPr marL="0" indent="0">
              <a:buNone/>
              <a:defRPr/>
            </a:pPr>
            <a:r>
              <a:rPr lang="cs-CZ" altLang="cs-CZ" sz="1800" dirty="0"/>
              <a:t>                                           –   jde o </a:t>
            </a:r>
            <a:r>
              <a:rPr lang="cs-CZ" sz="1800" dirty="0"/>
              <a:t>všeobecně přijímané postoje k řešení otázek kladených v určitém čase </a:t>
            </a:r>
          </a:p>
          <a:p>
            <a:pPr marL="0" indent="0">
              <a:buNone/>
              <a:defRPr/>
            </a:pPr>
            <a:r>
              <a:rPr lang="cs-CZ" sz="1800" dirty="0"/>
              <a:t>                                           –   základní modely vysvětlující teoretické a metodologické aspekty vědeckého bádání </a:t>
            </a:r>
          </a:p>
          <a:p>
            <a:pPr marL="0" indent="0">
              <a:buNone/>
              <a:defRPr/>
            </a:pPr>
            <a:r>
              <a:rPr lang="cs-CZ" sz="1800" dirty="0"/>
              <a:t>                                           –   jde o modelové řešení určitého problému na základě stávajících poznatků</a:t>
            </a:r>
          </a:p>
          <a:p>
            <a:pPr marL="0" indent="0">
              <a:buNone/>
              <a:defRPr/>
            </a:pPr>
            <a:endParaRPr lang="cs-CZ" altLang="cs-CZ" sz="1800" dirty="0"/>
          </a:p>
          <a:p>
            <a:pPr>
              <a:defRPr/>
            </a:pPr>
            <a:r>
              <a:rPr lang="cs-CZ" sz="1800" b="1" dirty="0"/>
              <a:t>Struktura vědeckých revolucí </a:t>
            </a:r>
            <a:r>
              <a:rPr lang="cs-CZ" sz="1800" dirty="0"/>
              <a:t>(</a:t>
            </a:r>
            <a:r>
              <a:rPr lang="en-US" sz="1800" dirty="0"/>
              <a:t>The Structure of Scientific Revolutions</a:t>
            </a:r>
            <a:r>
              <a:rPr lang="cs-CZ" sz="1800" dirty="0"/>
              <a:t>) </a:t>
            </a:r>
          </a:p>
          <a:p>
            <a:pPr marL="0" indent="0">
              <a:buNone/>
              <a:defRPr/>
            </a:pPr>
            <a:r>
              <a:rPr lang="cs-CZ" sz="1800" dirty="0"/>
              <a:t>      –   v práci Kuhn ukázal, že myšlení se pohybuje v rámci tzv. paradigmat (disciplinární matice), což je </a:t>
            </a:r>
          </a:p>
          <a:p>
            <a:pPr marL="0" indent="0">
              <a:buNone/>
              <a:defRPr/>
            </a:pPr>
            <a:r>
              <a:rPr lang="cs-CZ" sz="1800" dirty="0"/>
              <a:t>           modelový přístup k interpretaci dané problematiky </a:t>
            </a:r>
          </a:p>
          <a:p>
            <a:pPr marL="0" indent="0">
              <a:buNone/>
              <a:defRPr/>
            </a:pPr>
            <a:endParaRPr lang="cs-CZ" sz="1800" dirty="0"/>
          </a:p>
          <a:p>
            <a:pPr>
              <a:defRPr/>
            </a:pPr>
            <a:r>
              <a:rPr lang="cs-CZ" sz="1800" b="1" dirty="0"/>
              <a:t>Nové paradigma  </a:t>
            </a:r>
            <a:r>
              <a:rPr lang="cs-CZ" sz="1800" dirty="0"/>
              <a:t>–  je iniciováno nejasnostmi, které vyvolají krizi (revoluci) a formulování nového paradigmatu </a:t>
            </a:r>
          </a:p>
          <a:p>
            <a:pPr marL="0" indent="0">
              <a:buNone/>
              <a:defRPr/>
            </a:pPr>
            <a:r>
              <a:rPr lang="cs-CZ" sz="1800" dirty="0"/>
              <a:t>                                       (stávající teorie je v rozporu s novými daty)</a:t>
            </a:r>
          </a:p>
          <a:p>
            <a:pPr marL="0" indent="0">
              <a:buNone/>
              <a:defRPr/>
            </a:pPr>
            <a:endParaRPr lang="cs-CZ" altLang="cs-CZ" sz="1800" dirty="0"/>
          </a:p>
          <a:p>
            <a:pPr eaLnBrk="1" hangingPunct="1">
              <a:defRPr/>
            </a:pPr>
            <a:r>
              <a:rPr lang="cs-CZ" altLang="cs-CZ" sz="1800" b="1" dirty="0"/>
              <a:t>Heuristika</a:t>
            </a:r>
            <a:r>
              <a:rPr lang="cs-CZ" altLang="cs-CZ" sz="1800" dirty="0"/>
              <a:t> – shromažďování pramenů není paradigmatická činnost, vysvětlování (interpretace) ano</a:t>
            </a:r>
          </a:p>
          <a:p>
            <a:pPr marL="0" indent="0" eaLnBrk="1" hangingPunct="1">
              <a:buNone/>
              <a:defRPr/>
            </a:pPr>
            <a:endParaRPr lang="cs-CZ" altLang="cs-CZ" sz="18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a:extLst>
              <a:ext uri="{FF2B5EF4-FFF2-40B4-BE49-F238E27FC236}">
                <a16:creationId xmlns:a16="http://schemas.microsoft.com/office/drawing/2014/main" id="{B2A59E96-06A2-8744-1D3A-BF836B9DFBFA}"/>
              </a:ext>
            </a:extLst>
          </p:cNvPr>
          <p:cNvSpPr>
            <a:spLocks noGrp="1"/>
          </p:cNvSpPr>
          <p:nvPr>
            <p:ph type="title"/>
          </p:nvPr>
        </p:nvSpPr>
        <p:spPr>
          <a:xfrm>
            <a:off x="1905000" y="34925"/>
            <a:ext cx="8229600" cy="1108075"/>
          </a:xfrm>
        </p:spPr>
        <p:txBody>
          <a:bodyPr/>
          <a:lstStyle/>
          <a:p>
            <a:r>
              <a:rPr lang="cs-CZ" altLang="cs-CZ" sz="3200" b="1" dirty="0">
                <a:solidFill>
                  <a:srgbClr val="FF0000"/>
                </a:solidFill>
              </a:rPr>
              <a:t>                                    Paradigma</a:t>
            </a:r>
            <a:endParaRPr lang="cs-CZ" altLang="cs-CZ" sz="3200" dirty="0"/>
          </a:p>
        </p:txBody>
      </p:sp>
      <p:sp>
        <p:nvSpPr>
          <p:cNvPr id="3" name="Zástupný symbol pro obsah 2">
            <a:extLst>
              <a:ext uri="{FF2B5EF4-FFF2-40B4-BE49-F238E27FC236}">
                <a16:creationId xmlns:a16="http://schemas.microsoft.com/office/drawing/2014/main" id="{DC96081B-6167-34F2-31AE-A0929B83BCD2}"/>
              </a:ext>
            </a:extLst>
          </p:cNvPr>
          <p:cNvSpPr>
            <a:spLocks noGrp="1"/>
          </p:cNvSpPr>
          <p:nvPr>
            <p:ph idx="1"/>
          </p:nvPr>
        </p:nvSpPr>
        <p:spPr>
          <a:xfrm>
            <a:off x="466725" y="1143001"/>
            <a:ext cx="11429999" cy="5988390"/>
          </a:xfrm>
        </p:spPr>
        <p:txBody>
          <a:bodyPr>
            <a:normAutofit/>
          </a:bodyPr>
          <a:lstStyle/>
          <a:p>
            <a:pPr>
              <a:defRPr/>
            </a:pPr>
            <a:r>
              <a:rPr lang="cs-CZ" sz="2000" b="1" dirty="0"/>
              <a:t>E. </a:t>
            </a:r>
            <a:r>
              <a:rPr lang="cs-CZ" sz="2000" b="1" dirty="0" err="1"/>
              <a:t>Neustupný</a:t>
            </a:r>
            <a:r>
              <a:rPr lang="cs-CZ" sz="2000" b="1" dirty="0"/>
              <a:t>  </a:t>
            </a:r>
            <a:r>
              <a:rPr lang="cs-CZ" sz="2000" dirty="0"/>
              <a:t>–  řešil teoretické a metodologické otázky archeologie </a:t>
            </a:r>
          </a:p>
          <a:p>
            <a:pPr>
              <a:defRPr/>
            </a:pPr>
            <a:r>
              <a:rPr lang="cs-CZ" sz="2000" dirty="0"/>
              <a:t>„Paradigma je soubor určitých otázek vědy a odpovědí na tyto otázky, které archeolog získává při svém odborném formování (dnes zpravidla při vysokoškolském studiu), a které později považuje za samozřejmé, nepodléhající dalšímu ověřování. Právě proto, že si archeologové často ani neuvědomují, že nějaké paradigma mají, je paradigmatické určení vědeckých postojů  velmi významným faktorem při studiu kontinuity a diskontinuity ve vědě.“</a:t>
            </a:r>
          </a:p>
          <a:p>
            <a:pPr>
              <a:defRPr/>
            </a:pPr>
            <a:endParaRPr lang="cs-CZ" sz="2000" dirty="0"/>
          </a:p>
          <a:p>
            <a:pPr>
              <a:defRPr/>
            </a:pPr>
            <a:r>
              <a:rPr lang="cs-CZ" altLang="cs-CZ" sz="2000" b="1" dirty="0"/>
              <a:t>M. </a:t>
            </a:r>
            <a:r>
              <a:rPr lang="cs-CZ" altLang="cs-CZ" sz="2000" b="1" dirty="0" err="1"/>
              <a:t>Gojda</a:t>
            </a:r>
            <a:r>
              <a:rPr lang="cs-CZ" altLang="cs-CZ" sz="2000" b="1" dirty="0"/>
              <a:t> – E. </a:t>
            </a:r>
            <a:r>
              <a:rPr lang="cs-CZ" altLang="cs-CZ" sz="2000" b="1" dirty="0" err="1"/>
              <a:t>Neustupný</a:t>
            </a:r>
            <a:r>
              <a:rPr lang="cs-CZ" altLang="cs-CZ" sz="2000" b="1" dirty="0"/>
              <a:t>:</a:t>
            </a:r>
            <a:endParaRPr lang="cs-CZ" altLang="cs-CZ" sz="2000" dirty="0"/>
          </a:p>
          <a:p>
            <a:pPr>
              <a:defRPr/>
            </a:pPr>
            <a:r>
              <a:rPr lang="cs-CZ" altLang="cs-CZ" sz="2000" dirty="0"/>
              <a:t>„Za paradigma se označuje všeobecně přijímaný způsob teoretického myšlení a metodologických postupů, jakýsi rámec, který určuje převládající klima ve vědě po určité období. Ke změně paradigmatu dochází obvykle tehdy, když se vynoří nějaký jev, který je dobově standardními způsoby uvažování a navyklými způsoby praxe obtížně řešitelný. Teoretické východiska charakteristická pro paradigma jsou považována za tak evidentní, že nebývají svými tvůrci jednoznačně formulována – k tomu dochází spíše až po nástupu paradigmatu nového.“</a:t>
            </a:r>
          </a:p>
          <a:p>
            <a:pPr marL="0" indent="0">
              <a:buNone/>
              <a:defRPr/>
            </a:pPr>
            <a:endParaRPr lang="cs-CZ" sz="2000" dirty="0"/>
          </a:p>
          <a:p>
            <a:pPr marL="0" indent="0">
              <a:buNone/>
              <a:defRPr/>
            </a:pPr>
            <a:r>
              <a:rPr lang="cs-CZ" sz="2000" dirty="0"/>
              <a:t>      </a:t>
            </a:r>
            <a:r>
              <a:rPr lang="cs-CZ" sz="2000" dirty="0" err="1"/>
              <a:t>Neustupný</a:t>
            </a:r>
            <a:r>
              <a:rPr lang="cs-CZ" sz="2000" dirty="0"/>
              <a:t>, E.,  2007: Metoda archeologie. Plzeň.</a:t>
            </a:r>
          </a:p>
          <a:p>
            <a:pPr marL="0" indent="0">
              <a:buNone/>
              <a:defRPr/>
            </a:pPr>
            <a:r>
              <a:rPr lang="cs-CZ" sz="2000" dirty="0"/>
              <a:t>                                  2010: Teorie archeologie. Plzeň.</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4E425580-FC89-A303-20FF-C8CA691D92A2}"/>
              </a:ext>
            </a:extLst>
          </p:cNvPr>
          <p:cNvSpPr>
            <a:spLocks noGrp="1" noChangeArrowheads="1"/>
          </p:cNvSpPr>
          <p:nvPr>
            <p:ph type="title"/>
          </p:nvPr>
        </p:nvSpPr>
        <p:spPr>
          <a:xfrm>
            <a:off x="2019300" y="-90488"/>
            <a:ext cx="8229600" cy="1143001"/>
          </a:xfrm>
        </p:spPr>
        <p:txBody>
          <a:bodyPr/>
          <a:lstStyle/>
          <a:p>
            <a:pPr eaLnBrk="1" hangingPunct="1"/>
            <a:r>
              <a:rPr lang="cs-CZ" altLang="cs-CZ" sz="3200" b="1" dirty="0">
                <a:solidFill>
                  <a:srgbClr val="FF0000"/>
                </a:solidFill>
              </a:rPr>
              <a:t>                     Archeologické paradigma</a:t>
            </a:r>
          </a:p>
        </p:txBody>
      </p:sp>
      <p:sp>
        <p:nvSpPr>
          <p:cNvPr id="13315" name="Rectangle 3">
            <a:extLst>
              <a:ext uri="{FF2B5EF4-FFF2-40B4-BE49-F238E27FC236}">
                <a16:creationId xmlns:a16="http://schemas.microsoft.com/office/drawing/2014/main" id="{EDE5523E-9A79-100C-DBCA-6A8C7C1099A7}"/>
              </a:ext>
            </a:extLst>
          </p:cNvPr>
          <p:cNvSpPr>
            <a:spLocks noGrp="1" noChangeArrowheads="1"/>
          </p:cNvSpPr>
          <p:nvPr>
            <p:ph idx="1"/>
          </p:nvPr>
        </p:nvSpPr>
        <p:spPr>
          <a:xfrm>
            <a:off x="821932" y="942975"/>
            <a:ext cx="11370067" cy="5915025"/>
          </a:xfrm>
        </p:spPr>
        <p:txBody>
          <a:bodyPr>
            <a:normAutofit fontScale="85000" lnSpcReduction="10000"/>
          </a:bodyPr>
          <a:lstStyle/>
          <a:p>
            <a:pPr eaLnBrk="1" hangingPunct="1">
              <a:defRPr/>
            </a:pPr>
            <a:r>
              <a:rPr lang="cs-CZ" altLang="cs-CZ" sz="1800" b="1" dirty="0">
                <a:solidFill>
                  <a:srgbClr val="FF0000"/>
                </a:solidFill>
              </a:rPr>
              <a:t>Romantické</a:t>
            </a:r>
            <a:r>
              <a:rPr lang="cs-CZ" altLang="cs-CZ" sz="1800" dirty="0"/>
              <a:t>  –  19. stol.:  archeologické prameny doplňovaly výpověď pramenů písemných </a:t>
            </a:r>
          </a:p>
          <a:p>
            <a:pPr marL="0" indent="0" eaLnBrk="1" hangingPunct="1">
              <a:buNone/>
              <a:defRPr/>
            </a:pPr>
            <a:r>
              <a:rPr lang="cs-CZ" altLang="cs-CZ" sz="1800" dirty="0"/>
              <a:t>                                                  hledání národní identity v nacionálním duchu</a:t>
            </a:r>
          </a:p>
          <a:p>
            <a:pPr marL="0" indent="0">
              <a:buNone/>
            </a:pPr>
            <a:r>
              <a:rPr lang="cs-CZ" sz="1800" b="1" dirty="0"/>
              <a:t>                                                  Václav Hájek z Libočan  </a:t>
            </a:r>
            <a:r>
              <a:rPr lang="cs-CZ" sz="1800" dirty="0"/>
              <a:t>–  Kronika česká:   zmínka o hrobu praotce Čecha v obci </a:t>
            </a:r>
            <a:r>
              <a:rPr lang="cs-CZ" sz="1800" dirty="0" err="1"/>
              <a:t>Ctiňovec</a:t>
            </a:r>
            <a:r>
              <a:rPr lang="cs-CZ" sz="1800" dirty="0"/>
              <a:t> </a:t>
            </a:r>
          </a:p>
          <a:p>
            <a:pPr marL="0" indent="0">
              <a:buNone/>
            </a:pPr>
            <a:r>
              <a:rPr lang="cs-CZ" sz="1800" dirty="0"/>
              <a:t>                                                                                             –  Zdeněk Vojtěch Popel z Lobkovic (1568-1628):  nechal udělat průzkum na návrší Želiv   </a:t>
            </a:r>
          </a:p>
          <a:p>
            <a:pPr marL="0" indent="0">
              <a:buNone/>
            </a:pPr>
            <a:r>
              <a:rPr lang="cs-CZ" sz="1800" dirty="0"/>
              <a:t>                                                                                             –  nejstarší doložený terénní výzkum v Čechách </a:t>
            </a:r>
            <a:endParaRPr lang="cs-CZ" sz="1800" b="1" dirty="0"/>
          </a:p>
          <a:p>
            <a:pPr eaLnBrk="1" hangingPunct="1">
              <a:buFontTx/>
              <a:buNone/>
              <a:defRPr/>
            </a:pPr>
            <a:endParaRPr lang="cs-CZ" altLang="cs-CZ" sz="1800" dirty="0"/>
          </a:p>
          <a:p>
            <a:pPr eaLnBrk="1" hangingPunct="1">
              <a:defRPr/>
            </a:pPr>
            <a:r>
              <a:rPr lang="cs-CZ" altLang="cs-CZ" sz="1800" b="1" dirty="0">
                <a:solidFill>
                  <a:srgbClr val="FF0000"/>
                </a:solidFill>
              </a:rPr>
              <a:t>Evolucionistické</a:t>
            </a:r>
            <a:r>
              <a:rPr lang="cs-CZ" altLang="cs-CZ" sz="1800" b="1" dirty="0"/>
              <a:t> </a:t>
            </a:r>
            <a:r>
              <a:rPr lang="cs-CZ" altLang="cs-CZ" sz="1800" dirty="0"/>
              <a:t> –  konec 19. až poč. 20. stol.:  hledání původu (evoluce) člověka na základě teorií Charlese Darwina</a:t>
            </a:r>
          </a:p>
          <a:p>
            <a:pPr marL="0" indent="0">
              <a:buNone/>
              <a:defRPr/>
            </a:pPr>
            <a:r>
              <a:rPr lang="cs-CZ" altLang="cs-CZ" sz="1800" dirty="0"/>
              <a:t>                                   –  artefakty se vyvíjely v čase  (podobně jako živé organismy) </a:t>
            </a:r>
          </a:p>
          <a:p>
            <a:pPr eaLnBrk="1" hangingPunct="1">
              <a:buFontTx/>
              <a:buNone/>
              <a:defRPr/>
            </a:pPr>
            <a:endParaRPr lang="cs-CZ" altLang="cs-CZ" sz="1800" dirty="0"/>
          </a:p>
          <a:p>
            <a:pPr>
              <a:defRPr/>
            </a:pPr>
            <a:r>
              <a:rPr lang="cs-CZ" altLang="cs-CZ" sz="1800" b="1" dirty="0">
                <a:solidFill>
                  <a:srgbClr val="FF0000"/>
                </a:solidFill>
              </a:rPr>
              <a:t>Kulturně historické  </a:t>
            </a:r>
            <a:r>
              <a:rPr lang="cs-CZ" altLang="cs-CZ" sz="1800" dirty="0"/>
              <a:t>–  1. pol. 20. stol.:   otázky původu, rozšíření kultur (migrace) </a:t>
            </a:r>
          </a:p>
          <a:p>
            <a:pPr marL="0" indent="0">
              <a:buNone/>
              <a:defRPr/>
            </a:pPr>
            <a:r>
              <a:rPr lang="cs-CZ" altLang="cs-CZ" sz="1800" dirty="0"/>
              <a:t>                                         –  Gustav </a:t>
            </a:r>
            <a:r>
              <a:rPr lang="cs-CZ" altLang="cs-CZ" sz="1800" dirty="0" err="1"/>
              <a:t>Kossina</a:t>
            </a:r>
            <a:r>
              <a:rPr lang="cs-CZ" altLang="cs-CZ" sz="1800" dirty="0"/>
              <a:t> (Germáni), Josef </a:t>
            </a:r>
            <a:r>
              <a:rPr lang="cs-CZ" altLang="cs-CZ" sz="1800" dirty="0" err="1"/>
              <a:t>Kostrzewsi</a:t>
            </a:r>
            <a:r>
              <a:rPr lang="cs-CZ" altLang="cs-CZ" sz="1800" dirty="0"/>
              <a:t> (slavinita lužické kultury)</a:t>
            </a:r>
          </a:p>
          <a:p>
            <a:pPr marL="0" indent="0" eaLnBrk="1" hangingPunct="1">
              <a:buNone/>
              <a:defRPr/>
            </a:pPr>
            <a:r>
              <a:rPr lang="cs-CZ" altLang="cs-CZ" sz="1800" dirty="0"/>
              <a:t>                                        –   archeologické kultury a jejich hmotnou náplň ztotožňují s etniky </a:t>
            </a:r>
          </a:p>
          <a:p>
            <a:pPr eaLnBrk="1" hangingPunct="1">
              <a:buFontTx/>
              <a:buNone/>
              <a:defRPr/>
            </a:pPr>
            <a:r>
              <a:rPr lang="cs-CZ" altLang="cs-CZ" sz="1800" dirty="0"/>
              <a:t>                                        –   původ, rozšíření a zánik kultur:  památky se evidují v soupisech a mapách</a:t>
            </a:r>
          </a:p>
          <a:p>
            <a:pPr eaLnBrk="1" hangingPunct="1">
              <a:buFontTx/>
              <a:buNone/>
              <a:defRPr/>
            </a:pPr>
            <a:r>
              <a:rPr lang="cs-CZ" altLang="cs-CZ" sz="1800" dirty="0"/>
              <a:t>                                                         </a:t>
            </a:r>
          </a:p>
          <a:p>
            <a:pPr eaLnBrk="1" hangingPunct="1">
              <a:defRPr/>
            </a:pPr>
            <a:r>
              <a:rPr lang="cs-CZ" altLang="cs-CZ" sz="1800" b="1" dirty="0">
                <a:solidFill>
                  <a:srgbClr val="FF0000"/>
                </a:solidFill>
              </a:rPr>
              <a:t>Procesuální</a:t>
            </a:r>
            <a:r>
              <a:rPr lang="cs-CZ" altLang="cs-CZ" sz="1800" b="1" dirty="0"/>
              <a:t>  </a:t>
            </a:r>
            <a:r>
              <a:rPr lang="cs-CZ" altLang="cs-CZ" sz="1800" dirty="0"/>
              <a:t>–  2. pol. 20. stol.:  sledování objektivních zákonitostí (adaptace) člověka na přírodní prostředí</a:t>
            </a:r>
          </a:p>
          <a:p>
            <a:pPr marL="0" indent="0">
              <a:buNone/>
              <a:defRPr/>
            </a:pPr>
            <a:r>
              <a:rPr lang="cs-CZ" altLang="cs-CZ" sz="1800" dirty="0"/>
              <a:t>                           –  nejvlivnější směr:  Nová archeologie: Lewis </a:t>
            </a:r>
            <a:r>
              <a:rPr lang="cs-CZ" altLang="cs-CZ" sz="1800" dirty="0" err="1"/>
              <a:t>Binford</a:t>
            </a:r>
            <a:endParaRPr lang="cs-CZ" altLang="cs-CZ" sz="1800" dirty="0"/>
          </a:p>
          <a:p>
            <a:pPr eaLnBrk="1" hangingPunct="1">
              <a:buFontTx/>
              <a:buNone/>
              <a:defRPr/>
            </a:pPr>
            <a:endParaRPr lang="cs-CZ" altLang="cs-CZ" sz="1800" dirty="0"/>
          </a:p>
          <a:p>
            <a:pPr eaLnBrk="1" hangingPunct="1">
              <a:defRPr/>
            </a:pPr>
            <a:r>
              <a:rPr lang="cs-CZ" altLang="cs-CZ" sz="1800" b="1" dirty="0" err="1">
                <a:solidFill>
                  <a:srgbClr val="FF0000"/>
                </a:solidFill>
              </a:rPr>
              <a:t>Postprocesuální</a:t>
            </a:r>
            <a:r>
              <a:rPr lang="cs-CZ" altLang="cs-CZ" sz="1800" dirty="0">
                <a:solidFill>
                  <a:srgbClr val="FF0000"/>
                </a:solidFill>
              </a:rPr>
              <a:t>  </a:t>
            </a:r>
            <a:r>
              <a:rPr lang="cs-CZ" altLang="cs-CZ" sz="1800" dirty="0"/>
              <a:t>–  80. léta 20. stol.:  vliv západoevropské postmoderní filozofie </a:t>
            </a:r>
          </a:p>
          <a:p>
            <a:pPr marL="0" indent="0">
              <a:buNone/>
              <a:defRPr/>
            </a:pPr>
            <a:r>
              <a:rPr lang="cs-CZ" altLang="cs-CZ" sz="1800" dirty="0"/>
              <a:t>                                   –  odmítá univerzální zákonitosti a zdůrazňuje symbolickou podstatou artefaktů (myšlení lidí)</a:t>
            </a:r>
          </a:p>
          <a:p>
            <a:pPr eaLnBrk="1" hangingPunct="1">
              <a:defRPr/>
            </a:pPr>
            <a:endParaRPr lang="cs-CZ" altLang="cs-CZ"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g00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220" t="7231" r="2413" b="1692"/>
          <a:stretch/>
        </p:blipFill>
        <p:spPr>
          <a:xfrm>
            <a:off x="0" y="-34834"/>
            <a:ext cx="8955314" cy="68928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6"/>
          <p:cNvSpPr>
            <a:spLocks noChangeArrowheads="1"/>
          </p:cNvSpPr>
          <p:nvPr/>
        </p:nvSpPr>
        <p:spPr bwMode="auto">
          <a:xfrm>
            <a:off x="8955314" y="0"/>
            <a:ext cx="3236686" cy="6858000"/>
          </a:xfrm>
          <a:prstGeom prst="rect">
            <a:avLst/>
          </a:prstGeom>
          <a:solidFill>
            <a:srgbClr val="663300"/>
          </a:solidFill>
          <a:ln>
            <a:noFill/>
          </a:ln>
          <a:effectLst/>
          <a:extLst>
            <a:ext uri="{91240B29-F687-4F45-9708-019B960494DF}">
              <a14:hiddenLine xmlns:a14="http://schemas.microsoft.com/office/drawing/2010/main" w="9525">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0"/>
              </a:spcBef>
              <a:buFontTx/>
              <a:buNone/>
            </a:pPr>
            <a:endParaRPr lang="cs-CZ" altLang="cs-CZ" b="1" dirty="0">
              <a:solidFill>
                <a:schemeClr val="bg1"/>
              </a:solidFill>
            </a:endParaRPr>
          </a:p>
          <a:p>
            <a:pPr algn="ctr">
              <a:spcBef>
                <a:spcPts val="0"/>
              </a:spcBef>
              <a:buFontTx/>
              <a:buNone/>
            </a:pPr>
            <a:endParaRPr lang="cs-CZ" altLang="cs-CZ" b="1" dirty="0">
              <a:solidFill>
                <a:srgbClr val="FFFF00"/>
              </a:solidFill>
            </a:endParaRPr>
          </a:p>
          <a:p>
            <a:pPr algn="ctr">
              <a:spcBef>
                <a:spcPts val="0"/>
              </a:spcBef>
              <a:buFontTx/>
              <a:buNone/>
            </a:pPr>
            <a:r>
              <a:rPr lang="cs-CZ" altLang="cs-CZ" b="1" dirty="0">
                <a:solidFill>
                  <a:srgbClr val="FFFF00"/>
                </a:solidFill>
              </a:rPr>
              <a:t>SLEZSKO</a:t>
            </a:r>
            <a:endParaRPr lang="cs-CZ" altLang="cs-CZ" sz="2000" dirty="0">
              <a:solidFill>
                <a:srgbClr val="FFFF00"/>
              </a:solidFill>
            </a:endParaRPr>
          </a:p>
          <a:p>
            <a:pPr algn="ctr">
              <a:spcBef>
                <a:spcPts val="0"/>
              </a:spcBef>
              <a:buFontTx/>
              <a:buNone/>
            </a:pPr>
            <a:r>
              <a:rPr lang="cs-CZ" altLang="cs-CZ" sz="2000" dirty="0" err="1">
                <a:solidFill>
                  <a:srgbClr val="FFFF00"/>
                </a:solidFill>
              </a:rPr>
              <a:t>Silesia</a:t>
            </a:r>
            <a:r>
              <a:rPr lang="cs-CZ" altLang="cs-CZ" sz="2000" dirty="0">
                <a:solidFill>
                  <a:srgbClr val="FFFF00"/>
                </a:solidFill>
              </a:rPr>
              <a:t>, Ś</a:t>
            </a:r>
            <a:r>
              <a:rPr lang="en-US" altLang="cs-CZ" sz="2000" dirty="0" err="1">
                <a:solidFill>
                  <a:srgbClr val="FFFF00"/>
                </a:solidFill>
                <a:cs typeface="Arial" panose="020B0604020202020204" pitchFamily="34" charset="0"/>
              </a:rPr>
              <a:t>łą</a:t>
            </a:r>
            <a:r>
              <a:rPr lang="cs-CZ" altLang="cs-CZ" sz="2000" dirty="0" err="1">
                <a:solidFill>
                  <a:srgbClr val="FFFF00"/>
                </a:solidFill>
                <a:cs typeface="Arial" panose="020B0604020202020204" pitchFamily="34" charset="0"/>
              </a:rPr>
              <a:t>sk</a:t>
            </a:r>
            <a:r>
              <a:rPr lang="cs-CZ" altLang="cs-CZ" sz="2000" dirty="0">
                <a:solidFill>
                  <a:srgbClr val="FFFF00"/>
                </a:solidFill>
                <a:cs typeface="Arial" panose="020B0604020202020204" pitchFamily="34" charset="0"/>
              </a:rPr>
              <a:t>, </a:t>
            </a:r>
            <a:r>
              <a:rPr lang="cs-CZ" altLang="cs-CZ" sz="2000" dirty="0" err="1">
                <a:solidFill>
                  <a:srgbClr val="FFFF00"/>
                </a:solidFill>
                <a:cs typeface="Arial" panose="020B0604020202020204" pitchFamily="34" charset="0"/>
              </a:rPr>
              <a:t>Schlesien</a:t>
            </a:r>
            <a:endParaRPr lang="cs-CZ" altLang="cs-CZ" sz="2000" dirty="0">
              <a:solidFill>
                <a:srgbClr val="FFFF00"/>
              </a:solidFill>
              <a:cs typeface="Arial" panose="020B0604020202020204" pitchFamily="34" charset="0"/>
            </a:endParaRPr>
          </a:p>
          <a:p>
            <a:pPr algn="ctr">
              <a:spcBef>
                <a:spcPts val="0"/>
              </a:spcBef>
              <a:buFontTx/>
              <a:buNone/>
            </a:pPr>
            <a:endParaRPr lang="cs-CZ" altLang="cs-CZ" sz="2000" dirty="0">
              <a:solidFill>
                <a:schemeClr val="bg1"/>
              </a:solidFill>
              <a:cs typeface="Arial" panose="020B0604020202020204" pitchFamily="34" charset="0"/>
            </a:endParaRPr>
          </a:p>
          <a:p>
            <a:pPr>
              <a:spcBef>
                <a:spcPts val="0"/>
              </a:spcBef>
              <a:buFontTx/>
              <a:buNone/>
            </a:pPr>
            <a:r>
              <a:rPr lang="cs-CZ" altLang="cs-CZ" sz="1600" b="1" dirty="0">
                <a:solidFill>
                  <a:schemeClr val="bg1"/>
                </a:solidFill>
              </a:rPr>
              <a:t> Historicko-geografický útvar</a:t>
            </a:r>
          </a:p>
          <a:p>
            <a:pPr>
              <a:spcBef>
                <a:spcPts val="0"/>
              </a:spcBef>
              <a:buFontTx/>
              <a:buNone/>
            </a:pPr>
            <a:r>
              <a:rPr lang="cs-CZ" altLang="cs-CZ" sz="1600" b="1" dirty="0">
                <a:solidFill>
                  <a:schemeClr val="bg1"/>
                </a:solidFill>
              </a:rPr>
              <a:t> na střední a horní Odře </a:t>
            </a:r>
          </a:p>
          <a:p>
            <a:pPr>
              <a:spcBef>
                <a:spcPts val="0"/>
              </a:spcBef>
              <a:buFontTx/>
              <a:buNone/>
            </a:pPr>
            <a:r>
              <a:rPr lang="cs-CZ" altLang="cs-CZ" sz="1600" b="1" dirty="0">
                <a:solidFill>
                  <a:schemeClr val="bg1"/>
                </a:solidFill>
              </a:rPr>
              <a:t> nazvaný podle hory a říčky </a:t>
            </a:r>
          </a:p>
          <a:p>
            <a:pPr>
              <a:spcBef>
                <a:spcPts val="0"/>
              </a:spcBef>
              <a:buFontTx/>
              <a:buNone/>
            </a:pPr>
            <a:r>
              <a:rPr lang="cs-CZ" altLang="cs-CZ" sz="1600" b="1" dirty="0">
                <a:solidFill>
                  <a:schemeClr val="bg1"/>
                </a:solidFill>
              </a:rPr>
              <a:t> S</a:t>
            </a:r>
            <a:r>
              <a:rPr lang="en-US" altLang="cs-CZ" sz="1600" b="1" dirty="0" err="1">
                <a:solidFill>
                  <a:schemeClr val="bg1"/>
                </a:solidFill>
              </a:rPr>
              <a:t>łęż</a:t>
            </a:r>
            <a:r>
              <a:rPr lang="cs-CZ" altLang="cs-CZ" sz="1600" b="1" dirty="0">
                <a:solidFill>
                  <a:schemeClr val="bg1"/>
                </a:solidFill>
              </a:rPr>
              <a:t>a, pramenící u jejího úpatí</a:t>
            </a:r>
          </a:p>
          <a:p>
            <a:pPr>
              <a:lnSpc>
                <a:spcPct val="80000"/>
              </a:lnSpc>
              <a:buFontTx/>
              <a:buNone/>
            </a:pPr>
            <a:endParaRPr lang="cs-CZ" altLang="cs-CZ" sz="1600" b="1" dirty="0">
              <a:solidFill>
                <a:schemeClr val="bg1"/>
              </a:solidFill>
            </a:endParaRPr>
          </a:p>
          <a:p>
            <a:pPr>
              <a:lnSpc>
                <a:spcPct val="150000"/>
              </a:lnSpc>
              <a:spcBef>
                <a:spcPts val="0"/>
              </a:spcBef>
              <a:buNone/>
            </a:pPr>
            <a:r>
              <a:rPr lang="cs-CZ" altLang="cs-CZ" sz="1600" b="1" dirty="0">
                <a:solidFill>
                  <a:schemeClr val="bg1"/>
                </a:solidFill>
              </a:rPr>
              <a:t> 2. p. 9. st.:    </a:t>
            </a:r>
            <a:r>
              <a:rPr lang="cs-CZ" altLang="cs-CZ" sz="1600" b="1" dirty="0" err="1">
                <a:solidFill>
                  <a:schemeClr val="bg1"/>
                </a:solidFill>
              </a:rPr>
              <a:t>Holasici</a:t>
            </a:r>
            <a:r>
              <a:rPr lang="cs-CZ" altLang="cs-CZ" sz="1600" b="1" dirty="0">
                <a:solidFill>
                  <a:schemeClr val="bg1"/>
                </a:solidFill>
              </a:rPr>
              <a:t>  (kmen)</a:t>
            </a:r>
          </a:p>
          <a:p>
            <a:r>
              <a:rPr lang="cs-CZ" sz="1600" b="1" dirty="0">
                <a:solidFill>
                  <a:schemeClr val="bg1"/>
                </a:solidFill>
              </a:rPr>
              <a:t>985/990   Boleslav Chrabrý</a:t>
            </a:r>
          </a:p>
          <a:p>
            <a:pPr>
              <a:buNone/>
            </a:pPr>
            <a:r>
              <a:rPr lang="cs-CZ" altLang="cs-CZ" sz="1600" b="1" dirty="0">
                <a:solidFill>
                  <a:schemeClr val="bg1"/>
                </a:solidFill>
              </a:rPr>
              <a:t>                  dobyl Slezsko</a:t>
            </a:r>
          </a:p>
          <a:p>
            <a:pPr>
              <a:lnSpc>
                <a:spcPct val="150000"/>
              </a:lnSpc>
              <a:spcBef>
                <a:spcPts val="0"/>
              </a:spcBef>
              <a:buNone/>
            </a:pPr>
            <a:r>
              <a:rPr lang="cs-CZ" altLang="cs-CZ" sz="1600" b="1" dirty="0">
                <a:solidFill>
                  <a:schemeClr val="bg1"/>
                </a:solidFill>
              </a:rPr>
              <a:t>1038/1039:   za Břetislava </a:t>
            </a:r>
          </a:p>
          <a:p>
            <a:pPr>
              <a:lnSpc>
                <a:spcPct val="150000"/>
              </a:lnSpc>
              <a:spcBef>
                <a:spcPts val="0"/>
              </a:spcBef>
              <a:buNone/>
            </a:pPr>
            <a:r>
              <a:rPr lang="cs-CZ" altLang="cs-CZ" sz="1600" b="1" dirty="0">
                <a:solidFill>
                  <a:schemeClr val="bg1"/>
                </a:solidFill>
              </a:rPr>
              <a:t>                     připojeno Poodří,</a:t>
            </a:r>
          </a:p>
          <a:p>
            <a:pPr>
              <a:lnSpc>
                <a:spcPct val="150000"/>
              </a:lnSpc>
              <a:spcBef>
                <a:spcPts val="0"/>
              </a:spcBef>
              <a:buNone/>
            </a:pPr>
            <a:r>
              <a:rPr lang="cs-CZ" altLang="cs-CZ" sz="1600" b="1" dirty="0">
                <a:solidFill>
                  <a:schemeClr val="bg1"/>
                </a:solidFill>
              </a:rPr>
              <a:t>                     Slezsko, Krakov.</a:t>
            </a:r>
          </a:p>
          <a:p>
            <a:pPr>
              <a:lnSpc>
                <a:spcPct val="150000"/>
              </a:lnSpc>
              <a:spcBef>
                <a:spcPts val="0"/>
              </a:spcBef>
              <a:buNone/>
            </a:pPr>
            <a:r>
              <a:rPr lang="cs-CZ" altLang="cs-CZ" sz="1600" b="1" dirty="0">
                <a:solidFill>
                  <a:schemeClr val="bg1"/>
                </a:solidFill>
              </a:rPr>
              <a:t> 1054:  </a:t>
            </a:r>
            <a:r>
              <a:rPr lang="cs-CZ" altLang="cs-CZ" sz="1600" b="1" dirty="0" err="1">
                <a:solidFill>
                  <a:schemeClr val="bg1"/>
                </a:solidFill>
              </a:rPr>
              <a:t>Quedlinburský</a:t>
            </a:r>
            <a:r>
              <a:rPr lang="cs-CZ" altLang="cs-CZ" sz="1600" b="1" dirty="0">
                <a:solidFill>
                  <a:schemeClr val="bg1"/>
                </a:solidFill>
              </a:rPr>
              <a:t> mír</a:t>
            </a:r>
          </a:p>
          <a:p>
            <a:pPr>
              <a:lnSpc>
                <a:spcPct val="150000"/>
              </a:lnSpc>
              <a:spcBef>
                <a:spcPts val="0"/>
              </a:spcBef>
              <a:buNone/>
            </a:pPr>
            <a:r>
              <a:rPr lang="cs-CZ" altLang="cs-CZ" sz="1600" b="1" dirty="0">
                <a:solidFill>
                  <a:schemeClr val="bg1"/>
                </a:solidFill>
              </a:rPr>
              <a:t>            český zůstal jen Hradec</a:t>
            </a:r>
          </a:p>
          <a:p>
            <a:pPr>
              <a:lnSpc>
                <a:spcPct val="150000"/>
              </a:lnSpc>
              <a:spcBef>
                <a:spcPts val="0"/>
              </a:spcBef>
              <a:buNone/>
            </a:pPr>
            <a:r>
              <a:rPr lang="cs-CZ" altLang="cs-CZ" sz="1600" b="1" dirty="0">
                <a:solidFill>
                  <a:schemeClr val="bg1"/>
                </a:solidFill>
              </a:rPr>
              <a:t> 1182/97:  mor. markrabství </a:t>
            </a:r>
          </a:p>
          <a:p>
            <a:pPr>
              <a:lnSpc>
                <a:spcPct val="150000"/>
              </a:lnSpc>
              <a:spcBef>
                <a:spcPts val="0"/>
              </a:spcBef>
              <a:buNone/>
            </a:pPr>
            <a:r>
              <a:rPr lang="cs-CZ" altLang="cs-CZ" sz="1600" b="1" dirty="0">
                <a:solidFill>
                  <a:schemeClr val="bg1"/>
                </a:solidFill>
              </a:rPr>
              <a:t> 1348:   třetí země koruny české</a:t>
            </a:r>
          </a:p>
          <a:p>
            <a:pPr>
              <a:lnSpc>
                <a:spcPct val="150000"/>
              </a:lnSpc>
              <a:spcBef>
                <a:spcPts val="0"/>
              </a:spcBef>
              <a:buNone/>
            </a:pPr>
            <a:r>
              <a:rPr lang="cs-CZ" altLang="cs-CZ" sz="1600" b="1" dirty="0">
                <a:solidFill>
                  <a:schemeClr val="bg1"/>
                </a:solidFill>
              </a:rPr>
              <a:t>               (za Karla IV.)          </a:t>
            </a:r>
          </a:p>
          <a:p>
            <a:pPr>
              <a:lnSpc>
                <a:spcPct val="150000"/>
              </a:lnSpc>
              <a:spcBef>
                <a:spcPts val="0"/>
              </a:spcBef>
              <a:buNone/>
            </a:pPr>
            <a:endParaRPr lang="cs-CZ" altLang="cs-CZ" sz="1600" b="1" dirty="0">
              <a:solidFill>
                <a:schemeClr val="bg1"/>
              </a:solidFill>
            </a:endParaRPr>
          </a:p>
          <a:p>
            <a:pPr>
              <a:lnSpc>
                <a:spcPct val="150000"/>
              </a:lnSpc>
              <a:spcBef>
                <a:spcPts val="0"/>
              </a:spcBef>
              <a:buNone/>
            </a:pPr>
            <a:endParaRPr lang="cs-CZ" altLang="cs-CZ" sz="1600" b="1" dirty="0">
              <a:solidFill>
                <a:schemeClr val="bg1"/>
              </a:solidFill>
            </a:endParaRPr>
          </a:p>
          <a:p>
            <a:pPr>
              <a:lnSpc>
                <a:spcPct val="150000"/>
              </a:lnSpc>
              <a:spcBef>
                <a:spcPts val="0"/>
              </a:spcBef>
              <a:buFontTx/>
              <a:buNone/>
            </a:pPr>
            <a:r>
              <a:rPr lang="cs-CZ" altLang="cs-CZ" sz="1600" b="1" dirty="0">
                <a:solidFill>
                  <a:schemeClr val="bg1"/>
                </a:solidFill>
              </a:rPr>
              <a:t> </a:t>
            </a:r>
            <a:endParaRPr lang="en-US" altLang="cs-CZ" sz="2000" dirty="0">
              <a:solidFill>
                <a:schemeClr val="bg1"/>
              </a:solidFill>
              <a:cs typeface="Arial" panose="020B0604020202020204" pitchFamily="34" charset="0"/>
            </a:endParaRPr>
          </a:p>
        </p:txBody>
      </p:sp>
    </p:spTree>
    <p:extLst>
      <p:ext uri="{BB962C8B-B14F-4D97-AF65-F5344CB8AC3E}">
        <p14:creationId xmlns:p14="http://schemas.microsoft.com/office/powerpoint/2010/main" val="1054100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2C9E87D8-2D82-2CD8-2CD0-6D5C87C51FEA}"/>
              </a:ext>
            </a:extLst>
          </p:cNvPr>
          <p:cNvSpPr>
            <a:spLocks noGrp="1" noChangeArrowheads="1"/>
          </p:cNvSpPr>
          <p:nvPr>
            <p:ph type="title"/>
          </p:nvPr>
        </p:nvSpPr>
        <p:spPr>
          <a:xfrm>
            <a:off x="2095500" y="0"/>
            <a:ext cx="8229600" cy="1295400"/>
          </a:xfrm>
        </p:spPr>
        <p:txBody>
          <a:bodyPr/>
          <a:lstStyle/>
          <a:p>
            <a:pPr eaLnBrk="1" hangingPunct="1"/>
            <a:r>
              <a:rPr lang="cs-CZ" altLang="cs-CZ" sz="3600" b="1" dirty="0">
                <a:solidFill>
                  <a:srgbClr val="FF0000"/>
                </a:solidFill>
              </a:rPr>
              <a:t>                       </a:t>
            </a:r>
            <a:r>
              <a:rPr lang="cs-CZ" altLang="cs-CZ" sz="3200" b="1" dirty="0">
                <a:solidFill>
                  <a:srgbClr val="FF0000"/>
                </a:solidFill>
              </a:rPr>
              <a:t>Čas ve středověku </a:t>
            </a:r>
            <a:br>
              <a:rPr lang="cs-CZ" altLang="cs-CZ" sz="3600" b="1" dirty="0">
                <a:solidFill>
                  <a:srgbClr val="FF0000"/>
                </a:solidFill>
              </a:rPr>
            </a:br>
            <a:r>
              <a:rPr lang="cs-CZ" altLang="cs-CZ" sz="2000" b="1" dirty="0">
                <a:solidFill>
                  <a:srgbClr val="FF0000"/>
                </a:solidFill>
              </a:rPr>
              <a:t>                                         </a:t>
            </a:r>
            <a:r>
              <a:rPr lang="cs-CZ" altLang="cs-CZ" sz="2000" b="1" dirty="0" err="1">
                <a:solidFill>
                  <a:srgbClr val="FF0000"/>
                </a:solidFill>
              </a:rPr>
              <a:t>řec</a:t>
            </a:r>
            <a:r>
              <a:rPr lang="cs-CZ" altLang="cs-CZ" sz="2000" b="1" dirty="0">
                <a:solidFill>
                  <a:srgbClr val="FF0000"/>
                </a:solidFill>
              </a:rPr>
              <a:t>. </a:t>
            </a:r>
            <a:r>
              <a:rPr lang="cs-CZ" altLang="cs-CZ" sz="2000" b="1" dirty="0" err="1">
                <a:solidFill>
                  <a:srgbClr val="FF0000"/>
                </a:solidFill>
              </a:rPr>
              <a:t>Chronos</a:t>
            </a:r>
            <a:r>
              <a:rPr lang="cs-CZ" altLang="cs-CZ" sz="2000" b="1" dirty="0">
                <a:solidFill>
                  <a:srgbClr val="FF0000"/>
                </a:solidFill>
              </a:rPr>
              <a:t>, lat. tempus </a:t>
            </a:r>
          </a:p>
        </p:txBody>
      </p:sp>
      <p:sp>
        <p:nvSpPr>
          <p:cNvPr id="21507" name="Rectangle 5">
            <a:extLst>
              <a:ext uri="{FF2B5EF4-FFF2-40B4-BE49-F238E27FC236}">
                <a16:creationId xmlns:a16="http://schemas.microsoft.com/office/drawing/2014/main" id="{4AD48301-CF1D-95D5-5A5A-B12E29323111}"/>
              </a:ext>
            </a:extLst>
          </p:cNvPr>
          <p:cNvSpPr>
            <a:spLocks noGrp="1" noChangeArrowheads="1"/>
          </p:cNvSpPr>
          <p:nvPr>
            <p:ph idx="1"/>
          </p:nvPr>
        </p:nvSpPr>
        <p:spPr>
          <a:xfrm>
            <a:off x="333375" y="1409700"/>
            <a:ext cx="11858625" cy="5410200"/>
          </a:xfrm>
        </p:spPr>
        <p:txBody>
          <a:bodyPr>
            <a:normAutofit fontScale="92500" lnSpcReduction="10000"/>
          </a:bodyPr>
          <a:lstStyle/>
          <a:p>
            <a:pPr eaLnBrk="1" hangingPunct="1">
              <a:lnSpc>
                <a:spcPct val="110000"/>
              </a:lnSpc>
              <a:spcBef>
                <a:spcPts val="600"/>
              </a:spcBef>
              <a:defRPr/>
            </a:pPr>
            <a:r>
              <a:rPr lang="cs-CZ" altLang="cs-CZ" sz="1800" b="1" dirty="0">
                <a:solidFill>
                  <a:srgbClr val="FF0000"/>
                </a:solidFill>
              </a:rPr>
              <a:t>1.  Pohanský čas –  archaický (cyklický):</a:t>
            </a:r>
          </a:p>
          <a:p>
            <a:pPr marL="0" indent="0">
              <a:lnSpc>
                <a:spcPct val="110000"/>
              </a:lnSpc>
              <a:spcBef>
                <a:spcPts val="600"/>
              </a:spcBef>
              <a:buNone/>
              <a:defRPr/>
            </a:pPr>
            <a:endParaRPr lang="cs-CZ" altLang="cs-CZ" sz="1800" b="1" dirty="0">
              <a:solidFill>
                <a:srgbClr val="FF0000"/>
              </a:solidFill>
            </a:endParaRPr>
          </a:p>
          <a:p>
            <a:pPr marL="0" indent="0">
              <a:lnSpc>
                <a:spcPct val="110000"/>
              </a:lnSpc>
              <a:spcBef>
                <a:spcPts val="600"/>
              </a:spcBef>
              <a:buNone/>
              <a:defRPr/>
            </a:pPr>
            <a:r>
              <a:rPr lang="cs-CZ" altLang="cs-CZ" sz="1800" dirty="0"/>
              <a:t>      –   je spojen s přírodními cykly:  pravidelné opakování agrárních činností </a:t>
            </a:r>
          </a:p>
          <a:p>
            <a:pPr marL="0" indent="0">
              <a:lnSpc>
                <a:spcPct val="110000"/>
              </a:lnSpc>
              <a:spcBef>
                <a:spcPts val="600"/>
              </a:spcBef>
              <a:buNone/>
              <a:defRPr/>
            </a:pPr>
            <a:r>
              <a:rPr lang="cs-CZ" altLang="cs-CZ" sz="1800" dirty="0"/>
              <a:t>      –   mýty, tradiční vyprávění, kulty předků</a:t>
            </a:r>
          </a:p>
          <a:p>
            <a:pPr marL="0" indent="0">
              <a:lnSpc>
                <a:spcPct val="110000"/>
              </a:lnSpc>
              <a:spcBef>
                <a:spcPts val="600"/>
              </a:spcBef>
              <a:buNone/>
              <a:defRPr/>
            </a:pPr>
            <a:r>
              <a:rPr lang="cs-CZ" altLang="cs-CZ" sz="1800" dirty="0"/>
              <a:t>      –   koloběh znovuzrození (bezčasovost):  minulost, přítomnost a budoucnost v jednom celku</a:t>
            </a:r>
            <a:endParaRPr lang="cs-CZ" altLang="cs-CZ" sz="1800" b="1" dirty="0"/>
          </a:p>
          <a:p>
            <a:pPr marL="0" indent="0">
              <a:lnSpc>
                <a:spcPct val="110000"/>
              </a:lnSpc>
              <a:spcBef>
                <a:spcPts val="600"/>
              </a:spcBef>
              <a:buNone/>
              <a:defRPr/>
            </a:pPr>
            <a:r>
              <a:rPr lang="cs-CZ" altLang="cs-CZ" sz="1800" b="1" dirty="0"/>
              <a:t>      </a:t>
            </a:r>
            <a:r>
              <a:rPr lang="cs-CZ" altLang="cs-CZ" sz="1800" dirty="0"/>
              <a:t>–</a:t>
            </a:r>
            <a:r>
              <a:rPr lang="cs-CZ" altLang="cs-CZ" sz="1800" b="1" dirty="0"/>
              <a:t> </a:t>
            </a:r>
            <a:r>
              <a:rPr lang="cs-CZ" altLang="cs-CZ" sz="1800" dirty="0"/>
              <a:t> pravidelně se opakující přírodní rytmy založené na cykličnosti přírodních dějů:   </a:t>
            </a:r>
          </a:p>
          <a:p>
            <a:pPr marL="0" indent="0">
              <a:lnSpc>
                <a:spcPct val="110000"/>
              </a:lnSpc>
              <a:spcBef>
                <a:spcPts val="600"/>
              </a:spcBef>
              <a:buNone/>
              <a:defRPr/>
            </a:pPr>
            <a:r>
              <a:rPr lang="cs-CZ" altLang="cs-CZ" sz="1800" dirty="0"/>
              <a:t>           a)  roční období (jaro–léto–podzim–zima)</a:t>
            </a:r>
          </a:p>
          <a:p>
            <a:pPr marL="0" indent="0">
              <a:lnSpc>
                <a:spcPct val="110000"/>
              </a:lnSpc>
              <a:spcBef>
                <a:spcPts val="600"/>
              </a:spcBef>
              <a:buNone/>
              <a:defRPr/>
            </a:pPr>
            <a:r>
              <a:rPr lang="cs-CZ" altLang="cs-CZ" sz="1800" dirty="0"/>
              <a:t>           b)  polní práce (</a:t>
            </a:r>
            <a:r>
              <a:rPr lang="cs-CZ" sz="1800" dirty="0"/>
              <a:t>orba, setí, úroda)</a:t>
            </a:r>
          </a:p>
          <a:p>
            <a:pPr marL="0" indent="0">
              <a:lnSpc>
                <a:spcPct val="110000"/>
              </a:lnSpc>
              <a:spcBef>
                <a:spcPts val="600"/>
              </a:spcBef>
              <a:buNone/>
              <a:defRPr/>
            </a:pPr>
            <a:r>
              <a:rPr lang="cs-CZ" sz="1800" dirty="0"/>
              <a:t>           c)  vegetační cykly (zrání)</a:t>
            </a:r>
          </a:p>
          <a:p>
            <a:pPr marL="0" indent="0">
              <a:lnSpc>
                <a:spcPct val="110000"/>
              </a:lnSpc>
              <a:spcBef>
                <a:spcPts val="600"/>
              </a:spcBef>
              <a:buNone/>
              <a:defRPr/>
            </a:pPr>
            <a:endParaRPr lang="cs-CZ" altLang="cs-CZ" sz="1800" dirty="0"/>
          </a:p>
          <a:p>
            <a:pPr eaLnBrk="1" hangingPunct="1">
              <a:lnSpc>
                <a:spcPct val="110000"/>
              </a:lnSpc>
              <a:spcBef>
                <a:spcPts val="600"/>
              </a:spcBef>
              <a:defRPr/>
            </a:pPr>
            <a:r>
              <a:rPr lang="cs-CZ" altLang="cs-CZ" sz="1800" b="1" dirty="0">
                <a:solidFill>
                  <a:srgbClr val="FF0000"/>
                </a:solidFill>
              </a:rPr>
              <a:t>2.  Křesťanský čas –</a:t>
            </a:r>
            <a:r>
              <a:rPr lang="cs-CZ" altLang="cs-CZ" sz="1800" dirty="0">
                <a:solidFill>
                  <a:srgbClr val="FF0000"/>
                </a:solidFill>
              </a:rPr>
              <a:t> l</a:t>
            </a:r>
            <a:r>
              <a:rPr lang="cs-CZ" altLang="cs-CZ" sz="1800" b="1" dirty="0">
                <a:solidFill>
                  <a:srgbClr val="FF0000"/>
                </a:solidFill>
              </a:rPr>
              <a:t>ineární (vektorový):</a:t>
            </a:r>
          </a:p>
          <a:p>
            <a:pPr marL="0" indent="0">
              <a:lnSpc>
                <a:spcPct val="110000"/>
              </a:lnSpc>
              <a:spcBef>
                <a:spcPts val="600"/>
              </a:spcBef>
              <a:buNone/>
              <a:defRPr/>
            </a:pPr>
            <a:r>
              <a:rPr lang="cs-CZ" altLang="cs-CZ" sz="1800" b="1" dirty="0"/>
              <a:t> </a:t>
            </a:r>
            <a:endParaRPr lang="cs-CZ" altLang="cs-CZ" sz="1800" dirty="0"/>
          </a:p>
          <a:p>
            <a:pPr marL="0" indent="0">
              <a:lnSpc>
                <a:spcPct val="110000"/>
              </a:lnSpc>
              <a:spcBef>
                <a:spcPts val="600"/>
              </a:spcBef>
              <a:buNone/>
              <a:defRPr/>
            </a:pPr>
            <a:r>
              <a:rPr lang="cs-CZ" altLang="cs-CZ" sz="1800" dirty="0"/>
              <a:t>      –  přechod od pohanství ke křesťanství:  archaické střídání přírodních cyklů nahradilo lineární pojetí času </a:t>
            </a:r>
          </a:p>
          <a:p>
            <a:pPr marL="0" indent="0">
              <a:lnSpc>
                <a:spcPct val="110000"/>
              </a:lnSpc>
              <a:spcBef>
                <a:spcPts val="600"/>
              </a:spcBef>
              <a:buNone/>
              <a:defRPr/>
            </a:pPr>
            <a:r>
              <a:rPr lang="cs-CZ" altLang="cs-CZ" sz="1800" dirty="0"/>
              <a:t>      – změna životního stylu:  menší závislost na přírodě</a:t>
            </a:r>
            <a:endParaRPr lang="cs-CZ" altLang="cs-CZ" sz="1800" u="sng" dirty="0"/>
          </a:p>
          <a:p>
            <a:pPr marL="0" indent="0">
              <a:lnSpc>
                <a:spcPct val="110000"/>
              </a:lnSpc>
              <a:spcBef>
                <a:spcPts val="600"/>
              </a:spcBef>
              <a:buNone/>
              <a:defRPr/>
            </a:pPr>
            <a:r>
              <a:rPr lang="cs-CZ" altLang="cs-CZ" sz="1800" dirty="0"/>
              <a:t>    </a:t>
            </a:r>
            <a:r>
              <a:rPr lang="cs-CZ" altLang="cs-CZ" sz="1800" b="1" dirty="0"/>
              <a:t> </a:t>
            </a:r>
            <a:r>
              <a:rPr lang="cs-CZ" altLang="cs-CZ" sz="1800" dirty="0"/>
              <a:t>–</a:t>
            </a:r>
            <a:r>
              <a:rPr lang="cs-CZ" altLang="cs-CZ" sz="1800" b="1" dirty="0"/>
              <a:t>  </a:t>
            </a:r>
            <a:r>
              <a:rPr lang="cs-CZ" altLang="cs-CZ" sz="1800" dirty="0"/>
              <a:t>chronometrická </a:t>
            </a:r>
            <a:r>
              <a:rPr lang="cs-CZ" altLang="cs-CZ" sz="1800" dirty="0" err="1"/>
              <a:t>temporalita</a:t>
            </a:r>
            <a:r>
              <a:rPr lang="cs-CZ" altLang="cs-CZ" sz="1800" dirty="0"/>
              <a:t>:   vycházelo ze židovské a křesťanské kultury   (pomíjivost – věčnost)</a:t>
            </a:r>
          </a:p>
          <a:p>
            <a:pPr marL="0" indent="0">
              <a:lnSpc>
                <a:spcPct val="110000"/>
              </a:lnSpc>
              <a:spcBef>
                <a:spcPts val="600"/>
              </a:spcBef>
              <a:buNone/>
              <a:defRPr/>
            </a:pPr>
            <a:r>
              <a:rPr lang="cs-CZ" altLang="cs-CZ" sz="1800" dirty="0"/>
              <a:t>     –  čas se počítal od božského stvoření světa do apokalypsy a posledního soudu (příchod Božího království)</a:t>
            </a:r>
          </a:p>
          <a:p>
            <a:pPr eaLnBrk="1" hangingPunct="1">
              <a:buFontTx/>
              <a:buNone/>
              <a:defRPr/>
            </a:pPr>
            <a:endParaRPr lang="cs-CZ" altLang="cs-CZ" sz="1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5">
            <a:extLst>
              <a:ext uri="{FF2B5EF4-FFF2-40B4-BE49-F238E27FC236}">
                <a16:creationId xmlns:a16="http://schemas.microsoft.com/office/drawing/2014/main" id="{947DB46D-E620-0426-5781-A1E633C5721B}"/>
              </a:ext>
            </a:extLst>
          </p:cNvPr>
          <p:cNvSpPr>
            <a:spLocks noGrp="1" noChangeArrowheads="1"/>
          </p:cNvSpPr>
          <p:nvPr>
            <p:ph idx="4294967295"/>
          </p:nvPr>
        </p:nvSpPr>
        <p:spPr>
          <a:xfrm>
            <a:off x="276225" y="466725"/>
            <a:ext cx="11915775" cy="7010400"/>
          </a:xfrm>
        </p:spPr>
        <p:txBody>
          <a:bodyPr>
            <a:normAutofit lnSpcReduction="10000"/>
          </a:bodyPr>
          <a:lstStyle/>
          <a:p>
            <a:pPr marL="0" indent="0" eaLnBrk="1" hangingPunct="1">
              <a:buNone/>
              <a:defRPr/>
            </a:pPr>
            <a:endParaRPr lang="cs-CZ" altLang="cs-CZ" sz="1600" dirty="0"/>
          </a:p>
          <a:p>
            <a:pPr eaLnBrk="1" hangingPunct="1">
              <a:lnSpc>
                <a:spcPct val="100000"/>
              </a:lnSpc>
              <a:spcBef>
                <a:spcPts val="600"/>
              </a:spcBef>
              <a:defRPr/>
            </a:pPr>
            <a:r>
              <a:rPr lang="cs-CZ" altLang="cs-CZ" sz="1800" b="1" dirty="0">
                <a:solidFill>
                  <a:srgbClr val="FF0000"/>
                </a:solidFill>
              </a:rPr>
              <a:t>Měření času   </a:t>
            </a:r>
            <a:r>
              <a:rPr lang="cs-CZ" altLang="cs-CZ" sz="1800" dirty="0"/>
              <a:t>–   astronomické:   podle oběhu planet:  Slunce:  střídání světla a tmy, tj. dne a noci od východu do západu  </a:t>
            </a:r>
          </a:p>
          <a:p>
            <a:pPr eaLnBrk="1" hangingPunct="1">
              <a:lnSpc>
                <a:spcPct val="100000"/>
              </a:lnSpc>
              <a:spcBef>
                <a:spcPts val="600"/>
              </a:spcBef>
              <a:buFontTx/>
              <a:buNone/>
              <a:defRPr/>
            </a:pPr>
            <a:r>
              <a:rPr lang="cs-CZ" altLang="cs-CZ" sz="1800" dirty="0"/>
              <a:t>                                                                                                      Měsíc:  podle oběhu kolem země 10 měsíčních cyklů </a:t>
            </a:r>
          </a:p>
          <a:p>
            <a:pPr marL="0" indent="0" eaLnBrk="1" hangingPunct="1">
              <a:lnSpc>
                <a:spcPct val="100000"/>
              </a:lnSpc>
              <a:spcBef>
                <a:spcPts val="600"/>
              </a:spcBef>
              <a:buNone/>
              <a:defRPr/>
            </a:pPr>
            <a:r>
              <a:rPr lang="cs-CZ" altLang="cs-CZ" sz="1800" dirty="0"/>
              <a:t>                             –  mechanické:  podle délky uhořelé louče, svíčky, množství spáleného oleje </a:t>
            </a:r>
          </a:p>
          <a:p>
            <a:pPr marL="0" indent="0" eaLnBrk="1" hangingPunct="1">
              <a:lnSpc>
                <a:spcPct val="100000"/>
              </a:lnSpc>
              <a:spcBef>
                <a:spcPts val="600"/>
              </a:spcBef>
              <a:buNone/>
              <a:defRPr/>
            </a:pPr>
            <a:r>
              <a:rPr lang="cs-CZ" altLang="cs-CZ" sz="1800" dirty="0"/>
              <a:t>                                                         dle přečtených stran náboženských knih, odzpívaných žalmů (klášterní čas odměřovaly zvony)</a:t>
            </a:r>
          </a:p>
          <a:p>
            <a:pPr eaLnBrk="1" hangingPunct="1">
              <a:lnSpc>
                <a:spcPct val="100000"/>
              </a:lnSpc>
              <a:spcBef>
                <a:spcPts val="600"/>
              </a:spcBef>
              <a:buFontTx/>
              <a:buNone/>
              <a:defRPr/>
            </a:pPr>
            <a:endParaRPr lang="cs-CZ" altLang="cs-CZ" sz="1800" dirty="0"/>
          </a:p>
          <a:p>
            <a:pPr eaLnBrk="1" hangingPunct="1">
              <a:lnSpc>
                <a:spcPct val="100000"/>
              </a:lnSpc>
              <a:spcBef>
                <a:spcPts val="600"/>
              </a:spcBef>
              <a:defRPr/>
            </a:pPr>
            <a:r>
              <a:rPr lang="cs-CZ" altLang="cs-CZ" sz="1800" b="1" dirty="0">
                <a:solidFill>
                  <a:srgbClr val="FF0000"/>
                </a:solidFill>
              </a:rPr>
              <a:t>Slované</a:t>
            </a:r>
            <a:r>
              <a:rPr lang="cs-CZ" altLang="cs-CZ" sz="1800" dirty="0"/>
              <a:t>    –   rozeznávali čtyři roční období a měsíce (nebyly přesně stanovené)</a:t>
            </a:r>
          </a:p>
          <a:p>
            <a:pPr eaLnBrk="1" hangingPunct="1">
              <a:lnSpc>
                <a:spcPct val="100000"/>
              </a:lnSpc>
              <a:spcBef>
                <a:spcPts val="600"/>
              </a:spcBef>
              <a:buFontTx/>
              <a:buNone/>
              <a:defRPr/>
            </a:pPr>
            <a:r>
              <a:rPr lang="cs-CZ" altLang="cs-CZ" sz="1800" dirty="0"/>
              <a:t>                      –   s křesťanstvím převzali latinské názvy měsíců </a:t>
            </a:r>
          </a:p>
          <a:p>
            <a:pPr eaLnBrk="1" hangingPunct="1">
              <a:lnSpc>
                <a:spcPct val="100000"/>
              </a:lnSpc>
              <a:spcBef>
                <a:spcPts val="600"/>
              </a:spcBef>
              <a:buFontTx/>
              <a:buNone/>
              <a:defRPr/>
            </a:pPr>
            <a:r>
              <a:rPr lang="cs-CZ" altLang="cs-CZ" sz="1800" dirty="0"/>
              <a:t>                      –   rozdělení dne:  ráno (</a:t>
            </a:r>
            <a:r>
              <a:rPr lang="cs-CZ" altLang="cs-CZ" sz="1800" i="1" dirty="0" err="1"/>
              <a:t>jutro</a:t>
            </a:r>
            <a:r>
              <a:rPr lang="cs-CZ" altLang="cs-CZ" sz="1800" i="1" dirty="0"/>
              <a:t>), poledne (</a:t>
            </a:r>
            <a:r>
              <a:rPr lang="cs-CZ" altLang="cs-CZ" sz="1800" i="1" dirty="0" err="1"/>
              <a:t>poldьnь</a:t>
            </a:r>
            <a:r>
              <a:rPr lang="cs-CZ" altLang="cs-CZ" sz="1800" i="1" dirty="0"/>
              <a:t>), </a:t>
            </a:r>
            <a:r>
              <a:rPr lang="cs-CZ" altLang="cs-CZ" sz="1800" dirty="0"/>
              <a:t>večer</a:t>
            </a:r>
            <a:r>
              <a:rPr lang="cs-CZ" altLang="cs-CZ" sz="1800" i="1" dirty="0"/>
              <a:t> </a:t>
            </a:r>
            <a:r>
              <a:rPr lang="cs-CZ" altLang="cs-CZ" sz="1800" dirty="0"/>
              <a:t>(</a:t>
            </a:r>
            <a:r>
              <a:rPr lang="cs-CZ" altLang="cs-CZ" sz="1800" i="1" dirty="0" err="1"/>
              <a:t>večerъ</a:t>
            </a:r>
            <a:r>
              <a:rPr lang="cs-CZ" altLang="cs-CZ" sz="1800" i="1" dirty="0"/>
              <a:t>), </a:t>
            </a:r>
            <a:r>
              <a:rPr lang="cs-CZ" altLang="cs-CZ" sz="1800" dirty="0"/>
              <a:t>noc (</a:t>
            </a:r>
            <a:r>
              <a:rPr lang="cs-CZ" altLang="cs-CZ" sz="1800" i="1" dirty="0" err="1"/>
              <a:t>noktь</a:t>
            </a:r>
            <a:r>
              <a:rPr lang="cs-CZ" altLang="cs-CZ" sz="1800" i="1" dirty="0"/>
              <a:t>)</a:t>
            </a:r>
          </a:p>
          <a:p>
            <a:pPr marL="0" indent="0">
              <a:lnSpc>
                <a:spcPct val="100000"/>
              </a:lnSpc>
              <a:spcBef>
                <a:spcPts val="600"/>
              </a:spcBef>
              <a:buNone/>
              <a:defRPr/>
            </a:pPr>
            <a:endParaRPr lang="cs-CZ" altLang="cs-CZ" sz="1800" dirty="0"/>
          </a:p>
          <a:p>
            <a:pPr eaLnBrk="1" hangingPunct="1">
              <a:lnSpc>
                <a:spcPct val="100000"/>
              </a:lnSpc>
              <a:spcBef>
                <a:spcPts val="600"/>
              </a:spcBef>
              <a:defRPr/>
            </a:pPr>
            <a:r>
              <a:rPr lang="cs-CZ" altLang="cs-CZ" sz="1800" b="1" dirty="0">
                <a:solidFill>
                  <a:srgbClr val="FF0000"/>
                </a:solidFill>
              </a:rPr>
              <a:t>Vrcholný středověk  </a:t>
            </a:r>
            <a:r>
              <a:rPr lang="cs-CZ" altLang="cs-CZ" sz="1800" dirty="0"/>
              <a:t>–   den:  </a:t>
            </a:r>
            <a:r>
              <a:rPr lang="cs-CZ" sz="1800" dirty="0">
                <a:effectLst/>
                <a:latin typeface="Calibri" panose="020F0502020204030204" pitchFamily="34" charset="0"/>
                <a:cs typeface="Calibri" panose="020F0502020204030204" pitchFamily="34" charset="0"/>
              </a:rPr>
              <a:t>od rozbřesku do setmění</a:t>
            </a:r>
            <a:endParaRPr lang="cs-CZ" altLang="cs-CZ" sz="1800" dirty="0">
              <a:latin typeface="Calibri" panose="020F0502020204030204" pitchFamily="34" charset="0"/>
              <a:cs typeface="Calibri" panose="020F0502020204030204" pitchFamily="34" charset="0"/>
            </a:endParaRPr>
          </a:p>
          <a:p>
            <a:pPr marL="0" indent="0" eaLnBrk="1" hangingPunct="1">
              <a:lnSpc>
                <a:spcPct val="100000"/>
              </a:lnSpc>
              <a:spcBef>
                <a:spcPts val="600"/>
              </a:spcBef>
              <a:buNone/>
              <a:defRPr/>
            </a:pPr>
            <a:r>
              <a:rPr lang="cs-CZ" altLang="cs-CZ" sz="1800" dirty="0"/>
              <a:t>                                         –   sociálního prostředí:   čas venkovanů:   rytmicky opakovaná každodennost (východ – západ slunce) </a:t>
            </a:r>
          </a:p>
          <a:p>
            <a:pPr eaLnBrk="1" hangingPunct="1">
              <a:buFontTx/>
              <a:buNone/>
              <a:defRPr/>
            </a:pPr>
            <a:r>
              <a:rPr lang="cs-CZ" altLang="cs-CZ" sz="1800" dirty="0"/>
              <a:t>                                                                                      církevní:   řízen náboženskými úkony a modlitbami </a:t>
            </a:r>
          </a:p>
          <a:p>
            <a:pPr eaLnBrk="1" hangingPunct="1">
              <a:buFontTx/>
              <a:buNone/>
              <a:defRPr/>
            </a:pPr>
            <a:r>
              <a:rPr lang="cs-CZ" altLang="cs-CZ" sz="1800" dirty="0"/>
              <a:t>                                                                                      městský:  řemeslníků a obchodníků (cechovní restrikce)</a:t>
            </a:r>
          </a:p>
          <a:p>
            <a:pPr eaLnBrk="1" hangingPunct="1">
              <a:buFontTx/>
              <a:buNone/>
              <a:defRPr/>
            </a:pPr>
            <a:r>
              <a:rPr lang="cs-CZ" altLang="cs-CZ" sz="1800" dirty="0"/>
              <a:t>                                                                                      vojenský, panský, veřejný, čas obchodníků, panovníků</a:t>
            </a:r>
          </a:p>
          <a:p>
            <a:pPr eaLnBrk="1" hangingPunct="1">
              <a:buFontTx/>
              <a:buNone/>
              <a:defRPr/>
            </a:pPr>
            <a:endParaRPr lang="cs-CZ" altLang="cs-CZ" sz="1800" dirty="0"/>
          </a:p>
          <a:p>
            <a:pPr eaLnBrk="1" hangingPunct="1">
              <a:lnSpc>
                <a:spcPct val="100000"/>
              </a:lnSpc>
              <a:spcBef>
                <a:spcPts val="600"/>
              </a:spcBef>
              <a:defRPr/>
            </a:pPr>
            <a:r>
              <a:rPr lang="cs-CZ" sz="1800" b="1" dirty="0">
                <a:solidFill>
                  <a:srgbClr val="FF0000"/>
                </a:solidFill>
                <a:effectLst/>
              </a:rPr>
              <a:t>Pozdní středověk</a:t>
            </a:r>
            <a:r>
              <a:rPr lang="cs-CZ" sz="1800" b="1" dirty="0">
                <a:effectLst/>
              </a:rPr>
              <a:t>  </a:t>
            </a:r>
            <a:r>
              <a:rPr lang="cs-CZ" sz="1800" dirty="0">
                <a:effectLst/>
              </a:rPr>
              <a:t>–  </a:t>
            </a:r>
            <a:r>
              <a:rPr lang="cs-CZ" sz="1800" b="1" dirty="0">
                <a:effectLst/>
              </a:rPr>
              <a:t>hodiny:</a:t>
            </a:r>
            <a:r>
              <a:rPr lang="cs-CZ" sz="1800" dirty="0">
                <a:effectLst/>
              </a:rPr>
              <a:t>  považovány za universální symbol času (i pomíjivosti, </a:t>
            </a:r>
            <a:r>
              <a:rPr lang="cs-CZ" altLang="cs-CZ" sz="1800" dirty="0"/>
              <a:t>atribut smrti) </a:t>
            </a:r>
          </a:p>
          <a:p>
            <a:pPr marL="0" indent="0" eaLnBrk="1" hangingPunct="1">
              <a:lnSpc>
                <a:spcPct val="100000"/>
              </a:lnSpc>
              <a:spcBef>
                <a:spcPts val="600"/>
              </a:spcBef>
              <a:buNone/>
              <a:defRPr/>
            </a:pPr>
            <a:r>
              <a:rPr lang="cs-CZ" altLang="cs-CZ" sz="1800" dirty="0"/>
              <a:t>                                     –   nové pojetí času vlivem předindustriální ekonomiky (manufaktury) </a:t>
            </a:r>
          </a:p>
          <a:p>
            <a:pPr marL="0" indent="0" eaLnBrk="1" hangingPunct="1">
              <a:lnSpc>
                <a:spcPct val="100000"/>
              </a:lnSpc>
              <a:spcBef>
                <a:spcPts val="600"/>
              </a:spcBef>
              <a:buNone/>
              <a:defRPr/>
            </a:pPr>
            <a:r>
              <a:rPr lang="cs-CZ" altLang="cs-CZ" sz="1800" dirty="0"/>
              <a:t>                                     –   mechanické hodiny (na sakrálních stavbách, městských branách či věžích)</a:t>
            </a:r>
          </a:p>
          <a:p>
            <a:pPr marL="0" indent="0" eaLnBrk="1" hangingPunct="1">
              <a:lnSpc>
                <a:spcPct val="100000"/>
              </a:lnSpc>
              <a:spcBef>
                <a:spcPts val="600"/>
              </a:spcBef>
              <a:buNone/>
              <a:defRPr/>
            </a:pPr>
            <a:r>
              <a:rPr lang="cs-CZ" altLang="cs-CZ" sz="1800" dirty="0"/>
              <a:t>                                                     </a:t>
            </a:r>
          </a:p>
          <a:p>
            <a:pPr eaLnBrk="1" hangingPunct="1">
              <a:defRPr/>
            </a:pPr>
            <a:endParaRPr lang="cs-CZ" altLang="cs-CZ" sz="1800"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a:extLst>
              <a:ext uri="{FF2B5EF4-FFF2-40B4-BE49-F238E27FC236}">
                <a16:creationId xmlns:a16="http://schemas.microsoft.com/office/drawing/2014/main" id="{93E98850-F80F-8C12-0E4A-E0F7FC3ECA93}"/>
              </a:ext>
            </a:extLst>
          </p:cNvPr>
          <p:cNvSpPr>
            <a:spLocks noGrp="1" noChangeArrowheads="1"/>
          </p:cNvSpPr>
          <p:nvPr>
            <p:ph idx="1"/>
          </p:nvPr>
        </p:nvSpPr>
        <p:spPr>
          <a:xfrm>
            <a:off x="513708" y="247651"/>
            <a:ext cx="11678291" cy="6610350"/>
          </a:xfrm>
        </p:spPr>
        <p:txBody>
          <a:bodyPr>
            <a:normAutofit lnSpcReduction="10000"/>
          </a:bodyPr>
          <a:lstStyle/>
          <a:p>
            <a:pPr marL="0" indent="0" eaLnBrk="1" hangingPunct="1">
              <a:buNone/>
              <a:defRPr/>
            </a:pPr>
            <a:endParaRPr lang="cs-CZ" altLang="cs-CZ" sz="1800" dirty="0"/>
          </a:p>
          <a:p>
            <a:pPr eaLnBrk="1" hangingPunct="1">
              <a:lnSpc>
                <a:spcPct val="110000"/>
              </a:lnSpc>
              <a:spcBef>
                <a:spcPts val="600"/>
              </a:spcBef>
              <a:defRPr/>
            </a:pPr>
            <a:r>
              <a:rPr lang="cs-CZ" altLang="cs-CZ" sz="1800" b="1" dirty="0">
                <a:solidFill>
                  <a:srgbClr val="FF0000"/>
                </a:solidFill>
              </a:rPr>
              <a:t>Přístroje na měření času:</a:t>
            </a:r>
            <a:r>
              <a:rPr lang="cs-CZ" altLang="cs-CZ" sz="1800" dirty="0">
                <a:solidFill>
                  <a:srgbClr val="FF0000"/>
                </a:solidFill>
              </a:rPr>
              <a:t>   </a:t>
            </a:r>
            <a:r>
              <a:rPr lang="cs-CZ" altLang="cs-CZ" sz="1800" dirty="0"/>
              <a:t>1.  sluneční hodiny (tzv. gnómon) </a:t>
            </a:r>
          </a:p>
          <a:p>
            <a:pPr eaLnBrk="1" hangingPunct="1">
              <a:lnSpc>
                <a:spcPct val="110000"/>
              </a:lnSpc>
              <a:spcBef>
                <a:spcPts val="600"/>
              </a:spcBef>
              <a:defRPr/>
            </a:pPr>
            <a:endParaRPr lang="cs-CZ" altLang="cs-CZ" sz="1800" dirty="0"/>
          </a:p>
          <a:p>
            <a:pPr eaLnBrk="1" hangingPunct="1">
              <a:lnSpc>
                <a:spcPct val="110000"/>
              </a:lnSpc>
              <a:spcBef>
                <a:spcPts val="600"/>
              </a:spcBef>
              <a:buFontTx/>
              <a:buNone/>
              <a:defRPr/>
            </a:pPr>
            <a:r>
              <a:rPr lang="cs-CZ" altLang="cs-CZ" sz="1800" dirty="0"/>
              <a:t>                                                    2.  přesýpací hodiny  –  v pozdním středověku pro úřední jednání</a:t>
            </a:r>
          </a:p>
          <a:p>
            <a:pPr eaLnBrk="1" hangingPunct="1">
              <a:lnSpc>
                <a:spcPct val="110000"/>
              </a:lnSpc>
              <a:spcBef>
                <a:spcPts val="600"/>
              </a:spcBef>
              <a:buFontTx/>
              <a:buNone/>
              <a:defRPr/>
            </a:pPr>
            <a:endParaRPr lang="cs-CZ" altLang="cs-CZ" sz="1800" dirty="0"/>
          </a:p>
          <a:p>
            <a:pPr eaLnBrk="1" hangingPunct="1">
              <a:lnSpc>
                <a:spcPct val="110000"/>
              </a:lnSpc>
              <a:spcBef>
                <a:spcPts val="600"/>
              </a:spcBef>
              <a:buFontTx/>
              <a:buNone/>
              <a:defRPr/>
            </a:pPr>
            <a:r>
              <a:rPr lang="cs-CZ" altLang="cs-CZ" sz="1800" dirty="0"/>
              <a:t>                                                    3.  voní hodiny (tzv. klepsydra)</a:t>
            </a:r>
          </a:p>
          <a:p>
            <a:pPr eaLnBrk="1" hangingPunct="1">
              <a:lnSpc>
                <a:spcPct val="110000"/>
              </a:lnSpc>
              <a:spcBef>
                <a:spcPts val="600"/>
              </a:spcBef>
              <a:buFontTx/>
              <a:buNone/>
              <a:defRPr/>
            </a:pPr>
            <a:endParaRPr lang="cs-CZ" altLang="cs-CZ" sz="1800" dirty="0"/>
          </a:p>
          <a:p>
            <a:pPr eaLnBrk="1" hangingPunct="1">
              <a:lnSpc>
                <a:spcPct val="110000"/>
              </a:lnSpc>
              <a:spcBef>
                <a:spcPts val="600"/>
              </a:spcBef>
              <a:buFontTx/>
              <a:buNone/>
              <a:defRPr/>
            </a:pPr>
            <a:r>
              <a:rPr lang="cs-CZ" altLang="cs-CZ" sz="1800" dirty="0"/>
              <a:t>                                                    4.  horologium (orloj):   italský čas:   1 – 24 hod.</a:t>
            </a:r>
          </a:p>
          <a:p>
            <a:pPr eaLnBrk="1" hangingPunct="1">
              <a:lnSpc>
                <a:spcPct val="110000"/>
              </a:lnSpc>
              <a:spcBef>
                <a:spcPts val="600"/>
              </a:spcBef>
              <a:buFontTx/>
              <a:buNone/>
              <a:defRPr/>
            </a:pPr>
            <a:r>
              <a:rPr lang="cs-CZ" altLang="cs-CZ" sz="1800" dirty="0"/>
              <a:t>                                                                                              německý čas:  1 – 12 hod. (2 x denně) –  zvony, odbíjení</a:t>
            </a:r>
          </a:p>
          <a:p>
            <a:pPr eaLnBrk="1" hangingPunct="1">
              <a:lnSpc>
                <a:spcPct val="110000"/>
              </a:lnSpc>
              <a:spcBef>
                <a:spcPts val="600"/>
              </a:spcBef>
              <a:buFontTx/>
              <a:buNone/>
              <a:defRPr/>
            </a:pPr>
            <a:r>
              <a:rPr lang="cs-CZ" altLang="cs-CZ" sz="1800" dirty="0"/>
              <a:t>                                                          1288:  </a:t>
            </a:r>
            <a:r>
              <a:rPr lang="cs-CZ" sz="1800" dirty="0" err="1">
                <a:effectLst/>
              </a:rPr>
              <a:t>Westminster</a:t>
            </a:r>
            <a:r>
              <a:rPr lang="cs-CZ" sz="1800" dirty="0">
                <a:effectLst/>
              </a:rPr>
              <a:t> 1292: Canterbury </a:t>
            </a:r>
            <a:r>
              <a:rPr lang="cs-CZ" sz="1800" dirty="0"/>
              <a:t>1300:  Florencie</a:t>
            </a:r>
            <a:endParaRPr lang="cs-CZ" altLang="cs-CZ" sz="1800" dirty="0"/>
          </a:p>
          <a:p>
            <a:pPr eaLnBrk="1" hangingPunct="1">
              <a:lnSpc>
                <a:spcPct val="110000"/>
              </a:lnSpc>
              <a:spcBef>
                <a:spcPts val="600"/>
              </a:spcBef>
              <a:buFontTx/>
              <a:buNone/>
              <a:defRPr/>
            </a:pPr>
            <a:r>
              <a:rPr lang="cs-CZ" altLang="cs-CZ" sz="1800" dirty="0"/>
              <a:t>                                                          1410:  Staroměstská radnice v Praze </a:t>
            </a:r>
          </a:p>
          <a:p>
            <a:pPr eaLnBrk="1" hangingPunct="1">
              <a:lnSpc>
                <a:spcPct val="110000"/>
              </a:lnSpc>
              <a:spcBef>
                <a:spcPts val="600"/>
              </a:spcBef>
              <a:buFontTx/>
              <a:buNone/>
              <a:defRPr/>
            </a:pPr>
            <a:r>
              <a:rPr lang="cs-CZ" altLang="cs-CZ" sz="1800" dirty="0"/>
              <a:t>                                                          1418:  Radnice v Olomouci</a:t>
            </a:r>
          </a:p>
          <a:p>
            <a:pPr eaLnBrk="1" hangingPunct="1">
              <a:lnSpc>
                <a:spcPct val="110000"/>
              </a:lnSpc>
              <a:spcBef>
                <a:spcPts val="600"/>
              </a:spcBef>
              <a:buFontTx/>
              <a:buNone/>
              <a:defRPr/>
            </a:pPr>
            <a:r>
              <a:rPr lang="cs-CZ" altLang="cs-CZ" sz="1800" dirty="0"/>
              <a:t>                                                          další:  </a:t>
            </a:r>
            <a:r>
              <a:rPr lang="cs-CZ" sz="1800" dirty="0">
                <a:effectLst/>
              </a:rPr>
              <a:t>ve Slaném a Jindřichově Hradci aj.</a:t>
            </a:r>
          </a:p>
          <a:p>
            <a:pPr eaLnBrk="1" hangingPunct="1">
              <a:lnSpc>
                <a:spcPct val="110000"/>
              </a:lnSpc>
              <a:spcBef>
                <a:spcPts val="600"/>
              </a:spcBef>
              <a:buFontTx/>
              <a:buNone/>
              <a:defRPr/>
            </a:pPr>
            <a:endParaRPr lang="cs-CZ" altLang="cs-CZ" sz="1800" dirty="0"/>
          </a:p>
          <a:p>
            <a:pPr eaLnBrk="1" hangingPunct="1">
              <a:lnSpc>
                <a:spcPct val="110000"/>
              </a:lnSpc>
              <a:spcBef>
                <a:spcPts val="600"/>
              </a:spcBef>
              <a:buFontTx/>
              <a:buNone/>
              <a:defRPr/>
            </a:pPr>
            <a:r>
              <a:rPr lang="cs-CZ" altLang="cs-CZ" sz="1800" dirty="0"/>
              <a:t>                                                    5.  individuální hodiny a hodinky:   od 15. a 16. stol.</a:t>
            </a:r>
          </a:p>
          <a:p>
            <a:pPr eaLnBrk="1" hangingPunct="1">
              <a:lnSpc>
                <a:spcPct val="110000"/>
              </a:lnSpc>
              <a:spcBef>
                <a:spcPts val="600"/>
              </a:spcBef>
              <a:buFontTx/>
              <a:buNone/>
              <a:defRPr/>
            </a:pPr>
            <a:endParaRPr lang="cs-CZ" altLang="cs-CZ" sz="1800" dirty="0"/>
          </a:p>
          <a:p>
            <a:pPr eaLnBrk="1" hangingPunct="1">
              <a:lnSpc>
                <a:spcPct val="110000"/>
              </a:lnSpc>
              <a:spcBef>
                <a:spcPts val="600"/>
              </a:spcBef>
              <a:defRPr/>
            </a:pPr>
            <a:r>
              <a:rPr lang="cs-CZ" altLang="cs-CZ" sz="1800" b="1" dirty="0">
                <a:solidFill>
                  <a:srgbClr val="FF0000"/>
                </a:solidFill>
              </a:rPr>
              <a:t>Vynález individuálních hodin  </a:t>
            </a:r>
            <a:r>
              <a:rPr lang="cs-CZ" altLang="cs-CZ" sz="1800" dirty="0"/>
              <a:t>–  zásadní změna pojetí času </a:t>
            </a:r>
          </a:p>
          <a:p>
            <a:pPr marL="0" indent="0">
              <a:lnSpc>
                <a:spcPct val="110000"/>
              </a:lnSpc>
              <a:spcBef>
                <a:spcPts val="600"/>
              </a:spcBef>
              <a:buNone/>
              <a:defRPr/>
            </a:pPr>
            <a:r>
              <a:rPr lang="cs-CZ" altLang="cs-CZ" sz="1800" dirty="0"/>
              <a:t>                                                         –  lidé se času museli podřídit</a:t>
            </a:r>
          </a:p>
          <a:p>
            <a:pPr eaLnBrk="1" hangingPunct="1">
              <a:defRPr/>
            </a:pPr>
            <a:endParaRPr lang="cs-CZ" altLang="cs-CZ" sz="18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a:extLst>
              <a:ext uri="{FF2B5EF4-FFF2-40B4-BE49-F238E27FC236}">
                <a16:creationId xmlns:a16="http://schemas.microsoft.com/office/drawing/2014/main" id="{BFA42B15-13C6-66DD-D3CB-82DDB233653C}"/>
              </a:ext>
            </a:extLst>
          </p:cNvPr>
          <p:cNvSpPr>
            <a:spLocks noGrp="1" noChangeArrowheads="1"/>
          </p:cNvSpPr>
          <p:nvPr>
            <p:ph type="title"/>
          </p:nvPr>
        </p:nvSpPr>
        <p:spPr>
          <a:xfrm>
            <a:off x="1981200" y="76200"/>
            <a:ext cx="8229600" cy="1143000"/>
          </a:xfrm>
        </p:spPr>
        <p:txBody>
          <a:bodyPr/>
          <a:lstStyle/>
          <a:p>
            <a:r>
              <a:rPr lang="cs-CZ" altLang="cs-CZ" sz="3200" b="1" dirty="0">
                <a:solidFill>
                  <a:srgbClr val="FF0000"/>
                </a:solidFill>
              </a:rPr>
              <a:t>           Rozdíly kalendářního času se slunečním</a:t>
            </a:r>
          </a:p>
        </p:txBody>
      </p:sp>
      <p:sp>
        <p:nvSpPr>
          <p:cNvPr id="3" name="Zástupný symbol pro obsah 2">
            <a:extLst>
              <a:ext uri="{FF2B5EF4-FFF2-40B4-BE49-F238E27FC236}">
                <a16:creationId xmlns:a16="http://schemas.microsoft.com/office/drawing/2014/main" id="{5D9B7822-CF8E-2CA9-F005-C43624E0F66C}"/>
              </a:ext>
            </a:extLst>
          </p:cNvPr>
          <p:cNvSpPr>
            <a:spLocks noGrp="1"/>
          </p:cNvSpPr>
          <p:nvPr>
            <p:ph idx="1"/>
          </p:nvPr>
        </p:nvSpPr>
        <p:spPr>
          <a:xfrm>
            <a:off x="466725" y="1371600"/>
            <a:ext cx="11725275" cy="5486400"/>
          </a:xfrm>
        </p:spPr>
        <p:txBody>
          <a:bodyPr>
            <a:normAutofit/>
          </a:bodyPr>
          <a:lstStyle/>
          <a:p>
            <a:pPr>
              <a:defRPr/>
            </a:pPr>
            <a:r>
              <a:rPr lang="cs-CZ" sz="1800" b="1" dirty="0"/>
              <a:t>1972</a:t>
            </a:r>
            <a:r>
              <a:rPr lang="cs-CZ" sz="1800" dirty="0"/>
              <a:t> –  </a:t>
            </a:r>
            <a:r>
              <a:rPr lang="cs-CZ" sz="1800" b="1" dirty="0"/>
              <a:t>Mezinárodní služba pro sledování rotace Země:</a:t>
            </a:r>
          </a:p>
          <a:p>
            <a:pPr marL="0" indent="0">
              <a:buNone/>
              <a:defRPr/>
            </a:pPr>
            <a:r>
              <a:rPr lang="cs-CZ" sz="1800" dirty="0"/>
              <a:t>                   pravidelně přidává sekundu pro koordinaci rozdílu mezi časem z atomových hodin a slunečním rokem </a:t>
            </a:r>
          </a:p>
          <a:p>
            <a:pPr marL="0" indent="0">
              <a:buNone/>
              <a:defRPr/>
            </a:pPr>
            <a:r>
              <a:rPr lang="cs-CZ" sz="1800" dirty="0"/>
              <a:t>             –   rok měřený otáčkami Země se za 100 let prodloužil cca o 1 min.</a:t>
            </a:r>
          </a:p>
          <a:p>
            <a:pPr>
              <a:defRPr/>
            </a:pPr>
            <a:endParaRPr lang="cs-CZ" sz="1800" dirty="0"/>
          </a:p>
          <a:p>
            <a:pPr>
              <a:defRPr/>
            </a:pPr>
            <a:r>
              <a:rPr lang="cs-CZ" sz="1800" dirty="0"/>
              <a:t>Zpomalení rotace  –  nepůsobí Měsíc (0,19 s/100 let), ale rozpínání Země:</a:t>
            </a:r>
          </a:p>
          <a:p>
            <a:pPr marL="0" indent="0">
              <a:buNone/>
              <a:defRPr/>
            </a:pPr>
            <a:endParaRPr lang="cs-CZ" sz="1800" dirty="0"/>
          </a:p>
          <a:p>
            <a:pPr marL="0" indent="0">
              <a:buNone/>
              <a:defRPr/>
            </a:pPr>
            <a:r>
              <a:rPr lang="cs-CZ" sz="1800" dirty="0"/>
              <a:t>     </a:t>
            </a:r>
            <a:r>
              <a:rPr lang="cs-CZ" sz="1800" b="1" dirty="0"/>
              <a:t>80. léta   </a:t>
            </a:r>
            <a:r>
              <a:rPr lang="cs-CZ" sz="1800" dirty="0"/>
              <a:t>–   </a:t>
            </a:r>
            <a:r>
              <a:rPr lang="cs-CZ" sz="1800" b="1" dirty="0"/>
              <a:t>hydridová teorie zemského jádra</a:t>
            </a:r>
            <a:r>
              <a:rPr lang="cs-CZ" sz="1800" dirty="0"/>
              <a:t>: </a:t>
            </a:r>
          </a:p>
          <a:p>
            <a:pPr marL="0" indent="0">
              <a:buNone/>
              <a:defRPr/>
            </a:pPr>
            <a:r>
              <a:rPr lang="cs-CZ" sz="1800" dirty="0"/>
              <a:t>                      –  podle Vladimíra </a:t>
            </a:r>
            <a:r>
              <a:rPr lang="cs-CZ" sz="1800" dirty="0" err="1"/>
              <a:t>Larinsa</a:t>
            </a:r>
            <a:r>
              <a:rPr lang="cs-CZ" sz="1800" dirty="0"/>
              <a:t> sloučeniny kovů a vodíku pronikají pláštěm do atmosféry a uvolňují teplo </a:t>
            </a:r>
          </a:p>
          <a:p>
            <a:pPr marL="0" indent="0">
              <a:buNone/>
              <a:defRPr/>
            </a:pPr>
            <a:r>
              <a:rPr lang="cs-CZ" sz="1800" dirty="0"/>
              <a:t>                      –  v plášti část vodíku vytváří metan, z něhož se působením teploty a tlaku syntetizuje zemní plyn (CH4),</a:t>
            </a:r>
          </a:p>
          <a:p>
            <a:pPr marL="0" indent="0">
              <a:buNone/>
              <a:defRPr/>
            </a:pPr>
            <a:r>
              <a:rPr lang="cs-CZ" sz="1800" dirty="0"/>
              <a:t>                          nafta a asfalt (v hl. 9 km)</a:t>
            </a:r>
          </a:p>
          <a:p>
            <a:pPr marL="0" indent="0">
              <a:buNone/>
              <a:defRPr/>
            </a:pPr>
            <a:r>
              <a:rPr lang="cs-CZ" sz="1800" dirty="0"/>
              <a:t>                          (pojem „fosilní paliva“ poukazující na vznik ropy z </a:t>
            </a:r>
            <a:r>
              <a:rPr lang="cs-CZ" sz="1800" dirty="0" err="1"/>
              <a:t>fosílií</a:t>
            </a:r>
            <a:r>
              <a:rPr lang="cs-CZ" sz="1800" dirty="0"/>
              <a:t>, tj. organických usazenin, je ?)</a:t>
            </a:r>
          </a:p>
          <a:p>
            <a:pPr>
              <a:defRPr/>
            </a:pPr>
            <a:endParaRPr lang="cs-CZ" sz="1800" dirty="0"/>
          </a:p>
          <a:p>
            <a:pPr>
              <a:defRPr/>
            </a:pPr>
            <a:r>
              <a:rPr lang="cs-CZ" sz="1800" dirty="0"/>
              <a:t>V důsledku nárůstu objemu planety roste délka rovníku průměrně o 38 cm/rok.</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4946992-5EC7-1015-7C29-E6698C9B6401}"/>
              </a:ext>
            </a:extLst>
          </p:cNvPr>
          <p:cNvSpPr>
            <a:spLocks noGrp="1" noChangeArrowheads="1"/>
          </p:cNvSpPr>
          <p:nvPr>
            <p:ph type="title"/>
          </p:nvPr>
        </p:nvSpPr>
        <p:spPr>
          <a:xfrm>
            <a:off x="1828800" y="0"/>
            <a:ext cx="8229600" cy="1143000"/>
          </a:xfrm>
        </p:spPr>
        <p:txBody>
          <a:bodyPr/>
          <a:lstStyle/>
          <a:p>
            <a:r>
              <a:rPr lang="cs-CZ" altLang="cs-CZ" sz="3200" b="1" dirty="0">
                <a:solidFill>
                  <a:srgbClr val="FF0000"/>
                </a:solidFill>
              </a:rPr>
              <a:t>                                    Kalendáře</a:t>
            </a:r>
            <a:br>
              <a:rPr lang="cs-CZ" altLang="cs-CZ" sz="3200" b="1" dirty="0">
                <a:solidFill>
                  <a:srgbClr val="FF0000"/>
                </a:solidFill>
              </a:rPr>
            </a:br>
            <a:r>
              <a:rPr lang="cs-CZ" altLang="cs-CZ" sz="3200" b="1" dirty="0">
                <a:solidFill>
                  <a:srgbClr val="FF0000"/>
                </a:solidFill>
              </a:rPr>
              <a:t>                         </a:t>
            </a:r>
            <a:r>
              <a:rPr lang="cs-CZ" altLang="cs-CZ" sz="2000" b="1" dirty="0">
                <a:solidFill>
                  <a:srgbClr val="FF0000"/>
                </a:solidFill>
              </a:rPr>
              <a:t>z lat. </a:t>
            </a:r>
            <a:r>
              <a:rPr lang="cs-CZ" altLang="cs-CZ" sz="2000" b="1" dirty="0" err="1">
                <a:solidFill>
                  <a:srgbClr val="FF0000"/>
                </a:solidFill>
              </a:rPr>
              <a:t>calendae</a:t>
            </a:r>
            <a:r>
              <a:rPr lang="cs-CZ" altLang="cs-CZ" sz="2000" b="1" dirty="0">
                <a:solidFill>
                  <a:srgbClr val="FF0000"/>
                </a:solidFill>
              </a:rPr>
              <a:t> – „první den v měsíci“</a:t>
            </a:r>
          </a:p>
        </p:txBody>
      </p:sp>
      <p:sp>
        <p:nvSpPr>
          <p:cNvPr id="110595" name="Rectangle 5">
            <a:extLst>
              <a:ext uri="{FF2B5EF4-FFF2-40B4-BE49-F238E27FC236}">
                <a16:creationId xmlns:a16="http://schemas.microsoft.com/office/drawing/2014/main" id="{3A91B687-4983-0305-1183-69F8477B0882}"/>
              </a:ext>
            </a:extLst>
          </p:cNvPr>
          <p:cNvSpPr>
            <a:spLocks noGrp="1" noChangeArrowheads="1"/>
          </p:cNvSpPr>
          <p:nvPr>
            <p:ph idx="1"/>
          </p:nvPr>
        </p:nvSpPr>
        <p:spPr>
          <a:xfrm>
            <a:off x="390525" y="1295400"/>
            <a:ext cx="11420475" cy="5562600"/>
          </a:xfrm>
        </p:spPr>
        <p:txBody>
          <a:bodyPr>
            <a:normAutofit lnSpcReduction="10000"/>
          </a:bodyPr>
          <a:lstStyle/>
          <a:p>
            <a:pPr>
              <a:defRPr/>
            </a:pPr>
            <a:r>
              <a:rPr lang="cs-CZ" altLang="cs-CZ" sz="1800" b="1" dirty="0" err="1"/>
              <a:t>Calendārium</a:t>
            </a:r>
            <a:r>
              <a:rPr lang="cs-CZ" altLang="cs-CZ" sz="1800" b="1" dirty="0"/>
              <a:t> </a:t>
            </a:r>
            <a:r>
              <a:rPr lang="cs-CZ" altLang="cs-CZ" sz="1800" i="1" dirty="0"/>
              <a:t> </a:t>
            </a:r>
            <a:r>
              <a:rPr lang="cs-CZ" altLang="cs-CZ" sz="1800" dirty="0"/>
              <a:t>–  termín původně</a:t>
            </a:r>
            <a:r>
              <a:rPr lang="cs-CZ" altLang="cs-CZ" sz="1800" i="1" dirty="0"/>
              <a:t> </a:t>
            </a:r>
            <a:r>
              <a:rPr lang="cs-CZ" altLang="cs-CZ" sz="1800" dirty="0"/>
              <a:t>označující knihu evidence dluhů </a:t>
            </a:r>
          </a:p>
          <a:p>
            <a:pPr>
              <a:buFontTx/>
              <a:buNone/>
              <a:defRPr/>
            </a:pPr>
            <a:endParaRPr lang="cs-CZ" altLang="cs-CZ" sz="1800" dirty="0"/>
          </a:p>
          <a:p>
            <a:pPr>
              <a:defRPr/>
            </a:pPr>
            <a:r>
              <a:rPr lang="cs-CZ" altLang="cs-CZ" sz="1800" b="1" dirty="0"/>
              <a:t>Názvy dnů </a:t>
            </a:r>
            <a:r>
              <a:rPr lang="cs-CZ" altLang="cs-CZ" sz="1800" dirty="0"/>
              <a:t> –  vycházely ze starořímského kalendáře:</a:t>
            </a:r>
          </a:p>
          <a:p>
            <a:pPr marL="0" indent="0">
              <a:buNone/>
              <a:defRPr/>
            </a:pPr>
            <a:r>
              <a:rPr lang="cs-CZ" altLang="cs-CZ" sz="1800" dirty="0"/>
              <a:t>                              </a:t>
            </a:r>
            <a:r>
              <a:rPr lang="cs-CZ" altLang="cs-CZ" sz="1800" b="1" dirty="0"/>
              <a:t>kalendy</a:t>
            </a:r>
            <a:r>
              <a:rPr lang="cs-CZ" altLang="cs-CZ" sz="1800" dirty="0"/>
              <a:t>:  první den v měsíci (na </a:t>
            </a:r>
            <a:r>
              <a:rPr lang="pt-BR" sz="1800" dirty="0"/>
              <a:t>začátk</a:t>
            </a:r>
            <a:r>
              <a:rPr lang="cs-CZ" sz="1800" dirty="0"/>
              <a:t>u</a:t>
            </a:r>
            <a:r>
              <a:rPr lang="pt-BR" sz="1800" dirty="0"/>
              <a:t> měsíce se účtovalo</a:t>
            </a:r>
            <a:r>
              <a:rPr lang="cs-CZ" sz="1800" dirty="0"/>
              <a:t>)</a:t>
            </a:r>
            <a:endParaRPr lang="cs-CZ" altLang="cs-CZ" sz="1800" dirty="0"/>
          </a:p>
          <a:p>
            <a:pPr>
              <a:buFontTx/>
              <a:buNone/>
              <a:defRPr/>
            </a:pPr>
            <a:r>
              <a:rPr lang="cs-CZ" altLang="cs-CZ" sz="1800" dirty="0"/>
              <a:t>                              </a:t>
            </a:r>
            <a:r>
              <a:rPr lang="cs-CZ" altLang="cs-CZ" sz="1800" b="1" dirty="0" err="1"/>
              <a:t>nony</a:t>
            </a:r>
            <a:r>
              <a:rPr lang="cs-CZ" altLang="cs-CZ" sz="1800" dirty="0"/>
              <a:t>:  7. den v březnu, květnu, červenci, říjnu</a:t>
            </a:r>
          </a:p>
          <a:p>
            <a:pPr>
              <a:buFontTx/>
              <a:buNone/>
              <a:defRPr/>
            </a:pPr>
            <a:r>
              <a:rPr lang="cs-CZ" altLang="cs-CZ" sz="1800" dirty="0"/>
              <a:t>                                          5. den v ostatních osmi měsících </a:t>
            </a:r>
          </a:p>
          <a:p>
            <a:pPr>
              <a:buFontTx/>
              <a:buNone/>
              <a:defRPr/>
            </a:pPr>
            <a:r>
              <a:rPr lang="cs-CZ" altLang="cs-CZ" sz="1800" dirty="0"/>
              <a:t>                              </a:t>
            </a:r>
            <a:r>
              <a:rPr lang="cs-CZ" altLang="cs-CZ" sz="1800" b="1" dirty="0"/>
              <a:t>idy</a:t>
            </a:r>
            <a:r>
              <a:rPr lang="cs-CZ" altLang="cs-CZ" sz="1800" dirty="0"/>
              <a:t>:  původně označovaly úplněk </a:t>
            </a:r>
          </a:p>
          <a:p>
            <a:pPr>
              <a:buFontTx/>
              <a:buNone/>
              <a:defRPr/>
            </a:pPr>
            <a:r>
              <a:rPr lang="cs-CZ" altLang="cs-CZ" sz="1800" dirty="0"/>
              <a:t>                                      15. den v březnu, květnu a červenci </a:t>
            </a:r>
          </a:p>
          <a:p>
            <a:pPr>
              <a:buFontTx/>
              <a:buNone/>
              <a:defRPr/>
            </a:pPr>
            <a:r>
              <a:rPr lang="cs-CZ" altLang="cs-CZ" sz="1800" dirty="0"/>
              <a:t>                                      13. den v ostatních měsících</a:t>
            </a:r>
          </a:p>
          <a:p>
            <a:pPr>
              <a:buFontTx/>
              <a:buNone/>
              <a:defRPr/>
            </a:pPr>
            <a:r>
              <a:rPr lang="cs-CZ" altLang="cs-CZ" sz="1800" dirty="0"/>
              <a:t>                              </a:t>
            </a:r>
            <a:r>
              <a:rPr lang="cs-CZ" altLang="cs-CZ" sz="1800" b="1" dirty="0" err="1"/>
              <a:t>pridie</a:t>
            </a:r>
            <a:r>
              <a:rPr lang="cs-CZ" altLang="cs-CZ" sz="1800" dirty="0"/>
              <a:t>:  den bezprostředně předcházející </a:t>
            </a:r>
            <a:r>
              <a:rPr lang="cs-CZ" altLang="cs-CZ" sz="1800" dirty="0" err="1"/>
              <a:t>nonám</a:t>
            </a:r>
            <a:r>
              <a:rPr lang="cs-CZ" altLang="cs-CZ" sz="1800" dirty="0"/>
              <a:t>, </a:t>
            </a:r>
            <a:r>
              <a:rPr lang="cs-CZ" altLang="cs-CZ" sz="1800" dirty="0" err="1"/>
              <a:t>idám</a:t>
            </a:r>
            <a:r>
              <a:rPr lang="cs-CZ" altLang="cs-CZ" sz="1800" dirty="0"/>
              <a:t> a kalendám</a:t>
            </a:r>
          </a:p>
          <a:p>
            <a:pPr>
              <a:buFontTx/>
              <a:buNone/>
              <a:defRPr/>
            </a:pPr>
            <a:r>
              <a:rPr lang="cs-CZ" altLang="cs-CZ" sz="1800" dirty="0"/>
              <a:t>                                            dnu před tímto dnem se říkalo „třetí den“ do kalend.</a:t>
            </a:r>
          </a:p>
          <a:p>
            <a:pPr>
              <a:buFontTx/>
              <a:buNone/>
              <a:defRPr/>
            </a:pPr>
            <a:r>
              <a:rPr lang="cs-CZ" altLang="cs-CZ" sz="1800" dirty="0"/>
              <a:t>                         –   podle pevně stanovených dnů v měsících se ve starém Římě vypočítávala data zbývající.</a:t>
            </a:r>
          </a:p>
          <a:p>
            <a:pPr>
              <a:defRPr/>
            </a:pPr>
            <a:endParaRPr lang="cs-CZ" altLang="cs-CZ" sz="1800" dirty="0"/>
          </a:p>
          <a:p>
            <a:pPr>
              <a:defRPr/>
            </a:pPr>
            <a:r>
              <a:rPr lang="cs-CZ" altLang="cs-CZ" sz="1800" b="1" dirty="0"/>
              <a:t>Názvy měsíců </a:t>
            </a:r>
            <a:r>
              <a:rPr lang="cs-CZ" altLang="cs-CZ" sz="1800" dirty="0"/>
              <a:t> –  podle římských bohů pro měsíce první poloviny roku, kdy se prodlužovaly dny </a:t>
            </a:r>
          </a:p>
          <a:p>
            <a:pPr marL="0" indent="0">
              <a:buNone/>
              <a:defRPr/>
            </a:pPr>
            <a:r>
              <a:rPr lang="cs-CZ" altLang="cs-CZ" sz="1800" dirty="0"/>
              <a:t>                                  (označeny řadovými číslovkami)</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a:extLst>
              <a:ext uri="{FF2B5EF4-FFF2-40B4-BE49-F238E27FC236}">
                <a16:creationId xmlns:a16="http://schemas.microsoft.com/office/drawing/2014/main" id="{FE1AE5B7-0C4C-96B5-2EEA-79371C63C130}"/>
              </a:ext>
            </a:extLst>
          </p:cNvPr>
          <p:cNvSpPr>
            <a:spLocks noGrp="1" noChangeArrowheads="1"/>
          </p:cNvSpPr>
          <p:nvPr>
            <p:ph type="title"/>
          </p:nvPr>
        </p:nvSpPr>
        <p:spPr>
          <a:xfrm>
            <a:off x="2238374" y="0"/>
            <a:ext cx="7781925" cy="1143000"/>
          </a:xfrm>
        </p:spPr>
        <p:txBody>
          <a:bodyPr/>
          <a:lstStyle/>
          <a:p>
            <a:r>
              <a:rPr lang="cs-CZ" altLang="cs-CZ" sz="3200" b="1" dirty="0">
                <a:solidFill>
                  <a:srgbClr val="FF0000"/>
                </a:solidFill>
              </a:rPr>
              <a:t>                            Reformy kalendáře</a:t>
            </a:r>
          </a:p>
        </p:txBody>
      </p:sp>
      <p:sp>
        <p:nvSpPr>
          <p:cNvPr id="111619" name="Rectangle 5">
            <a:extLst>
              <a:ext uri="{FF2B5EF4-FFF2-40B4-BE49-F238E27FC236}">
                <a16:creationId xmlns:a16="http://schemas.microsoft.com/office/drawing/2014/main" id="{1F99C48D-3911-F2DE-35F4-0924B2D46492}"/>
              </a:ext>
            </a:extLst>
          </p:cNvPr>
          <p:cNvSpPr>
            <a:spLocks noGrp="1" noChangeArrowheads="1"/>
          </p:cNvSpPr>
          <p:nvPr>
            <p:ph idx="1"/>
          </p:nvPr>
        </p:nvSpPr>
        <p:spPr>
          <a:xfrm>
            <a:off x="409575" y="981076"/>
            <a:ext cx="11896725" cy="5876924"/>
          </a:xfrm>
        </p:spPr>
        <p:txBody>
          <a:bodyPr>
            <a:normAutofit/>
          </a:bodyPr>
          <a:lstStyle/>
          <a:p>
            <a:pPr>
              <a:defRPr/>
            </a:pPr>
            <a:r>
              <a:rPr lang="cs-CZ" altLang="cs-CZ" sz="1800" b="1" dirty="0"/>
              <a:t>Starořímský kalendář</a:t>
            </a:r>
            <a:r>
              <a:rPr lang="cs-CZ" altLang="cs-CZ" sz="1800" dirty="0"/>
              <a:t>  –  p</a:t>
            </a:r>
            <a:r>
              <a:rPr lang="cs-CZ" sz="1800" dirty="0"/>
              <a:t>ůvodně měl 10 měsíců po 30 dnech (2 měsíce zima)</a:t>
            </a:r>
          </a:p>
          <a:p>
            <a:pPr marL="0" indent="0">
              <a:buNone/>
              <a:defRPr/>
            </a:pPr>
            <a:r>
              <a:rPr lang="cs-CZ" sz="1800" dirty="0"/>
              <a:t>                                            –   později 12 měsíců (355 dnů):  každý druhý rok se vkládal pomocný měsíc (</a:t>
            </a:r>
            <a:r>
              <a:rPr lang="cs-CZ" sz="1800" dirty="0" err="1"/>
              <a:t>Mercedonius</a:t>
            </a:r>
            <a:r>
              <a:rPr lang="cs-CZ" sz="1800" dirty="0"/>
              <a:t>:  28 dnů)</a:t>
            </a:r>
            <a:endParaRPr lang="cs-CZ" altLang="cs-CZ" sz="1800" dirty="0"/>
          </a:p>
          <a:p>
            <a:pPr>
              <a:defRPr/>
            </a:pPr>
            <a:r>
              <a:rPr lang="cs-CZ" altLang="cs-CZ" sz="1800" b="1" dirty="0"/>
              <a:t>Juliánský kalendář</a:t>
            </a:r>
            <a:r>
              <a:rPr lang="cs-CZ" altLang="cs-CZ" sz="1800" dirty="0"/>
              <a:t>  –  </a:t>
            </a:r>
            <a:r>
              <a:rPr lang="cs-CZ" altLang="cs-CZ" sz="1800" b="1" dirty="0"/>
              <a:t>46 př. n. l.</a:t>
            </a:r>
            <a:r>
              <a:rPr lang="cs-CZ" altLang="cs-CZ" sz="1800" dirty="0"/>
              <a:t>:   G. J. Caesar  –  reforma kalendáře, pověřil řeckého astronoma</a:t>
            </a:r>
          </a:p>
          <a:p>
            <a:pPr marL="0" indent="0">
              <a:buNone/>
              <a:defRPr/>
            </a:pPr>
            <a:r>
              <a:rPr lang="cs-CZ" altLang="cs-CZ" sz="1800" dirty="0"/>
              <a:t>                                                                  </a:t>
            </a:r>
            <a:r>
              <a:rPr lang="cs-CZ" altLang="cs-CZ" sz="1800" dirty="0" err="1"/>
              <a:t>Sosigenes</a:t>
            </a:r>
            <a:r>
              <a:rPr lang="cs-CZ" altLang="cs-CZ" sz="1800" dirty="0"/>
              <a:t> z Alexandrie:  pohyb nebeských těles:  sluneční rok: 365 dnů  (každý 4.+1 den)</a:t>
            </a:r>
          </a:p>
          <a:p>
            <a:pPr>
              <a:buFontTx/>
              <a:buNone/>
              <a:defRPr/>
            </a:pPr>
            <a:r>
              <a:rPr lang="cs-CZ" altLang="cs-CZ" sz="1800" dirty="0"/>
              <a:t>                                       –   </a:t>
            </a:r>
            <a:r>
              <a:rPr lang="cs-CZ" altLang="cs-CZ" sz="1800" b="1" dirty="0"/>
              <a:t>8 n. l.</a:t>
            </a:r>
            <a:r>
              <a:rPr lang="cs-CZ" altLang="cs-CZ" sz="1800" dirty="0"/>
              <a:t>:  upraven za </a:t>
            </a:r>
            <a:r>
              <a:rPr lang="cs-CZ" altLang="cs-CZ" sz="1800" dirty="0" err="1"/>
              <a:t>Augustusta</a:t>
            </a:r>
            <a:r>
              <a:rPr lang="cs-CZ" altLang="cs-CZ" sz="1800" dirty="0"/>
              <a:t> (srpen z 30ti na 31 dnů) </a:t>
            </a:r>
          </a:p>
          <a:p>
            <a:pPr>
              <a:buFontTx/>
              <a:buNone/>
              <a:defRPr/>
            </a:pPr>
            <a:r>
              <a:rPr lang="cs-CZ" altLang="cs-CZ" sz="1800" dirty="0"/>
              <a:t>                                       –   nepřesný:  co 1</a:t>
            </a:r>
            <a:r>
              <a:rPr lang="cs-CZ" sz="1800" dirty="0">
                <a:effectLst/>
              </a:rPr>
              <a:t>28 let posunula všechna roční data o jeden den zpět</a:t>
            </a:r>
          </a:p>
          <a:p>
            <a:pPr>
              <a:buFontTx/>
              <a:buNone/>
              <a:defRPr/>
            </a:pPr>
            <a:r>
              <a:rPr lang="cs-CZ" altLang="cs-CZ" sz="1800" dirty="0"/>
              <a:t>                                                               problémy s výpočtem velikonoc (</a:t>
            </a:r>
            <a:r>
              <a:rPr lang="cs-CZ" sz="1800" dirty="0"/>
              <a:t>první neděle po prvním jarním úplňku)</a:t>
            </a:r>
            <a:endParaRPr lang="cs-CZ" altLang="cs-CZ" sz="1800" dirty="0"/>
          </a:p>
          <a:p>
            <a:pPr>
              <a:defRPr/>
            </a:pPr>
            <a:r>
              <a:rPr lang="cs-CZ" altLang="cs-CZ" sz="1800" b="1" dirty="0"/>
              <a:t>Gregoriánský kalendář  </a:t>
            </a:r>
            <a:r>
              <a:rPr lang="cs-CZ" altLang="cs-CZ" sz="1800" dirty="0"/>
              <a:t>–  </a:t>
            </a:r>
            <a:r>
              <a:rPr lang="cs-CZ" altLang="cs-CZ" sz="1800" b="1" dirty="0"/>
              <a:t>1582:</a:t>
            </a:r>
            <a:r>
              <a:rPr lang="cs-CZ" altLang="cs-CZ" sz="1800" dirty="0"/>
              <a:t>  Řehoř XIII. revizí pověřil komisi (bratři Liliové a Christoph Clavius)</a:t>
            </a:r>
          </a:p>
          <a:p>
            <a:pPr>
              <a:buFontTx/>
              <a:buNone/>
              <a:defRPr/>
            </a:pPr>
            <a:r>
              <a:rPr lang="cs-CZ" altLang="cs-CZ" sz="1800" dirty="0"/>
              <a:t>                                                               Španělsko, Portugalsko, Francie a některé státy v Itálii </a:t>
            </a:r>
          </a:p>
          <a:p>
            <a:pPr>
              <a:buFontTx/>
              <a:buNone/>
              <a:defRPr/>
            </a:pPr>
            <a:r>
              <a:rPr lang="cs-CZ" altLang="cs-CZ" sz="1800" dirty="0"/>
              <a:t>                                              –  </a:t>
            </a:r>
            <a:r>
              <a:rPr lang="cs-CZ" altLang="cs-CZ" sz="1800" b="1" dirty="0"/>
              <a:t>1584</a:t>
            </a:r>
            <a:r>
              <a:rPr lang="cs-CZ" altLang="cs-CZ" sz="1800" dirty="0"/>
              <a:t>:  země pod vládou Habsburků (včetně českých zemí) </a:t>
            </a:r>
          </a:p>
          <a:p>
            <a:pPr>
              <a:buFontTx/>
              <a:buNone/>
              <a:defRPr/>
            </a:pPr>
            <a:r>
              <a:rPr lang="cs-CZ" altLang="cs-CZ" sz="1800" dirty="0"/>
              <a:t>                                              –  </a:t>
            </a:r>
            <a:r>
              <a:rPr lang="cs-CZ" altLang="cs-CZ" sz="1800" b="1" dirty="0"/>
              <a:t>1700</a:t>
            </a:r>
            <a:r>
              <a:rPr lang="cs-CZ" altLang="cs-CZ" sz="1800" dirty="0"/>
              <a:t>: Dánsko + Norsko </a:t>
            </a:r>
          </a:p>
          <a:p>
            <a:pPr>
              <a:buFontTx/>
              <a:buNone/>
              <a:defRPr/>
            </a:pPr>
            <a:r>
              <a:rPr lang="cs-CZ" altLang="cs-CZ" sz="1800" dirty="0"/>
              <a:t>                                              –  </a:t>
            </a:r>
            <a:r>
              <a:rPr lang="cs-CZ" altLang="cs-CZ" sz="1800" b="1" dirty="0"/>
              <a:t>1752</a:t>
            </a:r>
            <a:r>
              <a:rPr lang="cs-CZ" altLang="cs-CZ" sz="1800" dirty="0"/>
              <a:t>:  Anglie </a:t>
            </a:r>
          </a:p>
          <a:p>
            <a:pPr>
              <a:buFontTx/>
              <a:buNone/>
              <a:defRPr/>
            </a:pPr>
            <a:r>
              <a:rPr lang="cs-CZ" altLang="cs-CZ" sz="1800" dirty="0"/>
              <a:t>                                              –  </a:t>
            </a:r>
            <a:r>
              <a:rPr lang="cs-CZ" altLang="cs-CZ" sz="1800" b="1" dirty="0"/>
              <a:t>1753</a:t>
            </a:r>
            <a:r>
              <a:rPr lang="cs-CZ" altLang="cs-CZ" sz="1800" dirty="0"/>
              <a:t>: Švédsko + Finsko </a:t>
            </a:r>
          </a:p>
          <a:p>
            <a:pPr>
              <a:buFontTx/>
              <a:buNone/>
              <a:defRPr/>
            </a:pPr>
            <a:r>
              <a:rPr lang="cs-CZ" altLang="cs-CZ" sz="1800" dirty="0"/>
              <a:t>                                              –  </a:t>
            </a:r>
            <a:r>
              <a:rPr lang="cs-CZ" altLang="cs-CZ" sz="1800" b="1" dirty="0"/>
              <a:t>1918</a:t>
            </a:r>
            <a:r>
              <a:rPr lang="cs-CZ" altLang="cs-CZ" sz="1800" dirty="0"/>
              <a:t>: Rusko,  </a:t>
            </a:r>
            <a:r>
              <a:rPr lang="cs-CZ" altLang="cs-CZ" sz="1800" b="1" dirty="0"/>
              <a:t>1919</a:t>
            </a:r>
            <a:r>
              <a:rPr lang="cs-CZ" altLang="cs-CZ" sz="1800" dirty="0"/>
              <a:t>: Rumunsko a Srbsko, </a:t>
            </a:r>
            <a:r>
              <a:rPr lang="cs-CZ" altLang="cs-CZ" sz="1800" b="1" dirty="0"/>
              <a:t>1928</a:t>
            </a:r>
            <a:r>
              <a:rPr lang="cs-CZ" altLang="cs-CZ" sz="1800" dirty="0"/>
              <a:t>: Egypt</a:t>
            </a:r>
          </a:p>
          <a:p>
            <a:pPr>
              <a:buFontTx/>
              <a:buNone/>
              <a:defRPr/>
            </a:pPr>
            <a:r>
              <a:rPr lang="cs-CZ" altLang="cs-CZ" sz="1800" dirty="0"/>
              <a:t>                                              –   </a:t>
            </a:r>
            <a:r>
              <a:rPr lang="cs-CZ" altLang="cs-CZ" sz="1800" b="1" dirty="0"/>
              <a:t>1793 až 1806: </a:t>
            </a:r>
            <a:r>
              <a:rPr lang="cs-CZ" altLang="cs-CZ" sz="1800" dirty="0"/>
              <a:t>ve Francii platil revoluční kalendář  (obnoven v 1781 za pařížské komuny)</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a:extLst>
              <a:ext uri="{FF2B5EF4-FFF2-40B4-BE49-F238E27FC236}">
                <a16:creationId xmlns:a16="http://schemas.microsoft.com/office/drawing/2014/main" id="{2553FA8C-8FF8-5D80-A824-F4EDEB7897A7}"/>
              </a:ext>
            </a:extLst>
          </p:cNvPr>
          <p:cNvSpPr>
            <a:spLocks noGrp="1" noChangeArrowheads="1"/>
          </p:cNvSpPr>
          <p:nvPr>
            <p:ph idx="1"/>
          </p:nvPr>
        </p:nvSpPr>
        <p:spPr>
          <a:xfrm>
            <a:off x="452062" y="609600"/>
            <a:ext cx="11739937" cy="6248400"/>
          </a:xfrm>
        </p:spPr>
        <p:txBody>
          <a:bodyPr>
            <a:normAutofit/>
          </a:bodyPr>
          <a:lstStyle/>
          <a:p>
            <a:pPr eaLnBrk="1" hangingPunct="1"/>
            <a:r>
              <a:rPr lang="cs-CZ" altLang="cs-CZ" sz="2400" b="1" dirty="0">
                <a:solidFill>
                  <a:srgbClr val="FF0000"/>
                </a:solidFill>
              </a:rPr>
              <a:t>Jacques </a:t>
            </a:r>
            <a:r>
              <a:rPr lang="cs-CZ" altLang="cs-CZ" sz="2400" b="1" dirty="0" err="1">
                <a:solidFill>
                  <a:srgbClr val="FF0000"/>
                </a:solidFill>
              </a:rPr>
              <a:t>Le</a:t>
            </a:r>
            <a:r>
              <a:rPr lang="cs-CZ" altLang="cs-CZ" sz="2400" b="1" dirty="0">
                <a:solidFill>
                  <a:srgbClr val="FF0000"/>
                </a:solidFill>
              </a:rPr>
              <a:t> </a:t>
            </a:r>
            <a:r>
              <a:rPr lang="cs-CZ" altLang="cs-CZ" sz="2400" b="1" dirty="0" err="1">
                <a:solidFill>
                  <a:srgbClr val="FF0000"/>
                </a:solidFill>
              </a:rPr>
              <a:t>Goff</a:t>
            </a:r>
            <a:r>
              <a:rPr lang="cs-CZ" altLang="cs-CZ" sz="2400" dirty="0">
                <a:solidFill>
                  <a:srgbClr val="FF0000"/>
                </a:solidFill>
              </a:rPr>
              <a:t>  </a:t>
            </a:r>
            <a:r>
              <a:rPr lang="cs-CZ" altLang="cs-CZ" sz="1800" dirty="0"/>
              <a:t>–  v Encyklopedii středověku (2002) rozlišil </a:t>
            </a:r>
            <a:r>
              <a:rPr lang="cs-CZ" altLang="cs-CZ" sz="1800" u="sng" dirty="0"/>
              <a:t>tři typy času</a:t>
            </a:r>
            <a:r>
              <a:rPr lang="cs-CZ" altLang="cs-CZ" sz="1800" dirty="0"/>
              <a:t>:  </a:t>
            </a:r>
          </a:p>
          <a:p>
            <a:pPr eaLnBrk="1" hangingPunct="1">
              <a:buFontTx/>
              <a:buNone/>
            </a:pPr>
            <a:r>
              <a:rPr lang="cs-CZ" altLang="cs-CZ" sz="1800" dirty="0"/>
              <a:t>     </a:t>
            </a:r>
          </a:p>
          <a:p>
            <a:pPr eaLnBrk="1" hangingPunct="1">
              <a:buFontTx/>
              <a:buNone/>
            </a:pPr>
            <a:r>
              <a:rPr lang="cs-CZ" altLang="cs-CZ" sz="1800" dirty="0"/>
              <a:t>      </a:t>
            </a:r>
            <a:r>
              <a:rPr lang="cs-CZ" altLang="cs-CZ" sz="1800" b="1" dirty="0"/>
              <a:t>1.  Liturgický (cyklický) </a:t>
            </a:r>
            <a:r>
              <a:rPr lang="cs-CZ" altLang="cs-CZ" sz="1800" dirty="0"/>
              <a:t> –  pohybuje se v kruhu, začíná stále znova jako roční období (znovuzrození Krista) </a:t>
            </a:r>
          </a:p>
          <a:p>
            <a:pPr eaLnBrk="1" hangingPunct="1">
              <a:buFontTx/>
              <a:buNone/>
            </a:pPr>
            <a:r>
              <a:rPr lang="cs-CZ" altLang="cs-CZ" sz="1800" dirty="0"/>
              <a:t>                                                 –  řídí se náboženskými svátky:  advent, narození Krista (vánoce), Zjevení Páně (Tři</a:t>
            </a:r>
          </a:p>
          <a:p>
            <a:pPr eaLnBrk="1" hangingPunct="1">
              <a:buFontTx/>
              <a:buNone/>
            </a:pPr>
            <a:r>
              <a:rPr lang="cs-CZ" altLang="cs-CZ" sz="1800" dirty="0"/>
              <a:t>                                                     králové), Zmrtvýchvstání (velikonoce),  Nanebevstoupení Páně, sestoupení Ducha</a:t>
            </a:r>
          </a:p>
          <a:p>
            <a:pPr eaLnBrk="1" hangingPunct="1">
              <a:buFontTx/>
              <a:buNone/>
            </a:pPr>
            <a:r>
              <a:rPr lang="cs-CZ" altLang="cs-CZ" sz="1800" dirty="0"/>
              <a:t>                                                     svatého (50 dní po Velikonocích) atd. </a:t>
            </a:r>
          </a:p>
          <a:p>
            <a:pPr eaLnBrk="1" hangingPunct="1">
              <a:buFontTx/>
              <a:buNone/>
            </a:pPr>
            <a:endParaRPr lang="cs-CZ" altLang="cs-CZ" sz="1800" dirty="0"/>
          </a:p>
          <a:p>
            <a:pPr eaLnBrk="1" hangingPunct="1">
              <a:buFontTx/>
              <a:buNone/>
            </a:pPr>
            <a:r>
              <a:rPr lang="cs-CZ" altLang="cs-CZ" sz="1800" dirty="0"/>
              <a:t>      </a:t>
            </a:r>
            <a:r>
              <a:rPr lang="cs-CZ" altLang="cs-CZ" sz="1800" b="1" dirty="0"/>
              <a:t>2.  Dějinný (lineární)</a:t>
            </a:r>
            <a:r>
              <a:rPr lang="cs-CZ" altLang="cs-CZ" sz="1800" dirty="0"/>
              <a:t>  –  jako součást božského stvoření byl rozdělen na „šest věků lidstva“  (od Adama) </a:t>
            </a:r>
          </a:p>
          <a:p>
            <a:pPr eaLnBrk="1" hangingPunct="1">
              <a:buFontTx/>
              <a:buNone/>
            </a:pPr>
            <a:r>
              <a:rPr lang="cs-CZ" altLang="cs-CZ" sz="1800" dirty="0"/>
              <a:t>                                             –  </a:t>
            </a:r>
            <a:r>
              <a:rPr lang="cs-CZ" altLang="cs-CZ" sz="1800" b="1" dirty="0"/>
              <a:t>6. stol.:   </a:t>
            </a:r>
            <a:r>
              <a:rPr lang="cs-CZ" altLang="cs-CZ" sz="1800" b="1" dirty="0" err="1"/>
              <a:t>Dionysius</a:t>
            </a:r>
            <a:r>
              <a:rPr lang="cs-CZ" altLang="cs-CZ" sz="1800" b="1" dirty="0"/>
              <a:t> </a:t>
            </a:r>
            <a:r>
              <a:rPr lang="cs-CZ" altLang="cs-CZ" sz="1800" b="1" dirty="0" err="1"/>
              <a:t>Exiguus</a:t>
            </a:r>
            <a:r>
              <a:rPr lang="cs-CZ" altLang="cs-CZ" sz="1800" b="1" dirty="0"/>
              <a:t>:   </a:t>
            </a:r>
            <a:r>
              <a:rPr lang="cs-CZ" altLang="cs-CZ" sz="1800" dirty="0"/>
              <a:t>mezník Kristovo zrození </a:t>
            </a:r>
          </a:p>
          <a:p>
            <a:pPr eaLnBrk="1" hangingPunct="1">
              <a:buFontTx/>
              <a:buNone/>
            </a:pPr>
            <a:r>
              <a:rPr lang="cs-CZ" altLang="cs-CZ" sz="1800" dirty="0"/>
              <a:t>                                                                                                       doba „před a po Kristu“ </a:t>
            </a:r>
          </a:p>
          <a:p>
            <a:pPr eaLnBrk="1" hangingPunct="1">
              <a:buFontTx/>
              <a:buNone/>
            </a:pPr>
            <a:endParaRPr lang="cs-CZ" altLang="cs-CZ" sz="1800" dirty="0"/>
          </a:p>
          <a:p>
            <a:pPr eaLnBrk="1" hangingPunct="1">
              <a:buFontTx/>
              <a:buNone/>
            </a:pPr>
            <a:r>
              <a:rPr lang="cs-CZ" altLang="cs-CZ" sz="1800" dirty="0"/>
              <a:t>      </a:t>
            </a:r>
            <a:r>
              <a:rPr lang="cs-CZ" altLang="cs-CZ" sz="1800" b="1" dirty="0"/>
              <a:t>3. Posvátný (čas osudu) </a:t>
            </a:r>
            <a:r>
              <a:rPr lang="cs-CZ" altLang="cs-CZ" sz="1800" dirty="0"/>
              <a:t> –  začíná Stvořením světa a končí Posledním soudem </a:t>
            </a:r>
          </a:p>
          <a:p>
            <a:pPr eaLnBrk="1" hangingPunct="1">
              <a:buFontTx/>
              <a:buNone/>
            </a:pPr>
            <a:r>
              <a:rPr lang="cs-CZ" altLang="cs-CZ" sz="1800" dirty="0"/>
              <a:t>                                                       Slovy </a:t>
            </a:r>
            <a:r>
              <a:rPr lang="cs-CZ" altLang="cs-CZ" sz="1800" dirty="0" err="1"/>
              <a:t>Le</a:t>
            </a:r>
            <a:r>
              <a:rPr lang="cs-CZ" altLang="cs-CZ" sz="1800" dirty="0"/>
              <a:t> </a:t>
            </a:r>
            <a:r>
              <a:rPr lang="cs-CZ" altLang="cs-CZ" sz="1800" dirty="0" err="1"/>
              <a:t>Goffa</a:t>
            </a:r>
            <a:r>
              <a:rPr lang="cs-CZ" altLang="cs-CZ" sz="1800" dirty="0"/>
              <a:t>: „Čas míří k věčnosti, která jej zruší“</a:t>
            </a:r>
          </a:p>
          <a:p>
            <a:pPr eaLnBrk="1" hangingPunct="1">
              <a:buFontTx/>
              <a:buNone/>
            </a:pPr>
            <a:endParaRPr lang="cs-CZ" altLang="cs-CZ" sz="18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ýsledek obrázku pro Le Goff">
            <a:extLst>
              <a:ext uri="{FF2B5EF4-FFF2-40B4-BE49-F238E27FC236}">
                <a16:creationId xmlns:a16="http://schemas.microsoft.com/office/drawing/2014/main" id="{E35C0C0D-CC3A-E59D-7669-A28E1D461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9589" y="1682751"/>
            <a:ext cx="1482725"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Výsledek obrázku pro Le Goff">
            <a:extLst>
              <a:ext uri="{FF2B5EF4-FFF2-40B4-BE49-F238E27FC236}">
                <a16:creationId xmlns:a16="http://schemas.microsoft.com/office/drawing/2014/main" id="{F3C00573-05F5-7095-145B-B147000FB74C}"/>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8610600" y="1658938"/>
            <a:ext cx="1557338"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Book cover: T&amp;ecaron;lo ve st&amp;rcaron;edov&amp;ecaron;ké kultu&amp;rcaron;e - Jacques Le Goff">
            <a:extLst>
              <a:ext uri="{FF2B5EF4-FFF2-40B4-BE49-F238E27FC236}">
                <a16:creationId xmlns:a16="http://schemas.microsoft.com/office/drawing/2014/main" id="{DEB76759-E449-3D54-9479-F814C535F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4038600"/>
            <a:ext cx="1574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Book cover: Poslední v&amp;ecaron;ci &amp;ccaron;lov&amp;ecaron;ka: nebe, peklo, o&amp;ccaron;istec ve st&amp;rcaron;edov&amp;ecaron;ku - Peter Dinzelbacher">
            <a:extLst>
              <a:ext uri="{FF2B5EF4-FFF2-40B4-BE49-F238E27FC236}">
                <a16:creationId xmlns:a16="http://schemas.microsoft.com/office/drawing/2014/main" id="{0DE6AFC9-E9CA-9220-88A2-DE4E99625DA8}"/>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5359400" y="4038600"/>
            <a:ext cx="1574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Book cover: Zrození o&amp;ccaron;istce - Jacques Le Goff">
            <a:extLst>
              <a:ext uri="{FF2B5EF4-FFF2-40B4-BE49-F238E27FC236}">
                <a16:creationId xmlns:a16="http://schemas.microsoft.com/office/drawing/2014/main" id="{68F2DD68-5ED2-C20C-B38C-702328DECB0B}"/>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5333"/>
          <a:stretch>
            <a:fillRect/>
          </a:stretch>
        </p:blipFill>
        <p:spPr bwMode="auto">
          <a:xfrm>
            <a:off x="3657600" y="4038600"/>
            <a:ext cx="15382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Výsledek obrázku pro Le Goff">
            <a:extLst>
              <a:ext uri="{FF2B5EF4-FFF2-40B4-BE49-F238E27FC236}">
                <a16:creationId xmlns:a16="http://schemas.microsoft.com/office/drawing/2014/main" id="{A1FB0250-B05E-DEE8-ABE5-A17E9FD6F1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918" r="15460"/>
          <a:stretch>
            <a:fillRect/>
          </a:stretch>
        </p:blipFill>
        <p:spPr bwMode="auto">
          <a:xfrm>
            <a:off x="1524001" y="152400"/>
            <a:ext cx="32734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Výsledek obrázku pro Le Goff">
            <a:extLst>
              <a:ext uri="{FF2B5EF4-FFF2-40B4-BE49-F238E27FC236}">
                <a16:creationId xmlns:a16="http://schemas.microsoft.com/office/drawing/2014/main" id="{6753B107-E4D9-5A62-EDB5-85A4F23F6A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4038601"/>
            <a:ext cx="16256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AutoShape 9" descr="Výsledek obrázku pro Le Goff">
            <a:extLst>
              <a:ext uri="{FF2B5EF4-FFF2-40B4-BE49-F238E27FC236}">
                <a16:creationId xmlns:a16="http://schemas.microsoft.com/office/drawing/2014/main" id="{A29D84CB-A923-9B68-A512-34073B346170}"/>
              </a:ext>
            </a:extLst>
          </p:cNvPr>
          <p:cNvSpPr>
            <a:spLocks noChangeAspect="1" noChangeArrowheads="1"/>
          </p:cNvSpPr>
          <p:nvPr/>
        </p:nvSpPr>
        <p:spPr bwMode="auto">
          <a:xfrm>
            <a:off x="5257800" y="2209800"/>
            <a:ext cx="2343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11274" name="AutoShape 10" descr="Výsledek obrázku pro Le Goff">
            <a:extLst>
              <a:ext uri="{FF2B5EF4-FFF2-40B4-BE49-F238E27FC236}">
                <a16:creationId xmlns:a16="http://schemas.microsoft.com/office/drawing/2014/main" id="{7FEEDD0A-2AE1-05B2-BA07-5FD03B95EA40}"/>
              </a:ext>
            </a:extLst>
          </p:cNvPr>
          <p:cNvSpPr>
            <a:spLocks noChangeAspect="1" noChangeArrowheads="1"/>
          </p:cNvSpPr>
          <p:nvPr/>
        </p:nvSpPr>
        <p:spPr bwMode="auto">
          <a:xfrm>
            <a:off x="4419600" y="1219200"/>
            <a:ext cx="2343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11275" name="AutoShape 11" descr="Obálka titulu Mu&amp;zcaron;i a &amp;zcaron;eny st&amp;rcaron;edov&amp;ecaron;ku">
            <a:extLst>
              <a:ext uri="{FF2B5EF4-FFF2-40B4-BE49-F238E27FC236}">
                <a16:creationId xmlns:a16="http://schemas.microsoft.com/office/drawing/2014/main" id="{6CDFCEF0-FF3C-9393-28AF-FEEAD10BC4EA}"/>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11276" name="AutoShape 12" descr="Obálka titulu Mu&amp;zcaron;i a &amp;zcaron;eny st&amp;rcaron;edov&amp;ecaron;ku">
            <a:extLst>
              <a:ext uri="{FF2B5EF4-FFF2-40B4-BE49-F238E27FC236}">
                <a16:creationId xmlns:a16="http://schemas.microsoft.com/office/drawing/2014/main" id="{DA24A601-8D4A-A2F8-9D30-444F976849FC}"/>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11277" name="Picture 14" descr="Výsledek obrázku pro Le Goff">
            <a:extLst>
              <a:ext uri="{FF2B5EF4-FFF2-40B4-BE49-F238E27FC236}">
                <a16:creationId xmlns:a16="http://schemas.microsoft.com/office/drawing/2014/main" id="{9557F364-6039-C87A-9134-4DAB47BFD1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1" y="4038600"/>
            <a:ext cx="16668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15" descr="Výsledek obrázku pro Le Goff">
            <a:extLst>
              <a:ext uri="{FF2B5EF4-FFF2-40B4-BE49-F238E27FC236}">
                <a16:creationId xmlns:a16="http://schemas.microsoft.com/office/drawing/2014/main" id="{2F16CEBB-75ED-3215-A302-DDF1DD140132}"/>
              </a:ext>
            </a:extLst>
          </p:cNvPr>
          <p:cNvPicPr>
            <a:picLocks noChangeAspect="1" noChangeArrowheads="1"/>
          </p:cNvPicPr>
          <p:nvPr/>
        </p:nvPicPr>
        <p:blipFill>
          <a:blip r:embed="rId10">
            <a:lum bright="-6000"/>
            <a:extLst>
              <a:ext uri="{28A0092B-C50C-407E-A947-70E740481C1C}">
                <a14:useLocalDpi xmlns:a14="http://schemas.microsoft.com/office/drawing/2010/main" val="0"/>
              </a:ext>
            </a:extLst>
          </a:blip>
          <a:srcRect l="26247" t="15715" r="27142" b="15714"/>
          <a:stretch>
            <a:fillRect/>
          </a:stretch>
        </p:blipFill>
        <p:spPr bwMode="auto">
          <a:xfrm>
            <a:off x="5029200" y="1682751"/>
            <a:ext cx="1506538"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9" name="TextovéPole 1">
            <a:extLst>
              <a:ext uri="{FF2B5EF4-FFF2-40B4-BE49-F238E27FC236}">
                <a16:creationId xmlns:a16="http://schemas.microsoft.com/office/drawing/2014/main" id="{35E880E6-A58A-B6B8-01E6-1C808ACF0F8D}"/>
              </a:ext>
            </a:extLst>
          </p:cNvPr>
          <p:cNvSpPr txBox="1">
            <a:spLocks noChangeArrowheads="1"/>
          </p:cNvSpPr>
          <p:nvPr/>
        </p:nvSpPr>
        <p:spPr bwMode="auto">
          <a:xfrm>
            <a:off x="4797426" y="73025"/>
            <a:ext cx="5870575" cy="13843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b="1">
                <a:solidFill>
                  <a:srgbClr val="FFFF00"/>
                </a:solidFill>
              </a:rPr>
              <a:t>   Jacques Le Goff  </a:t>
            </a:r>
            <a:r>
              <a:rPr lang="cs-CZ" altLang="cs-CZ" sz="2000" b="1">
                <a:solidFill>
                  <a:srgbClr val="FFFF00"/>
                </a:solidFill>
              </a:rPr>
              <a:t>(</a:t>
            </a:r>
            <a:r>
              <a:rPr lang="fr-FR" altLang="cs-CZ" sz="2000" b="1">
                <a:solidFill>
                  <a:srgbClr val="FFFF00"/>
                </a:solidFill>
              </a:rPr>
              <a:t>1924 – 2014</a:t>
            </a:r>
            <a:r>
              <a:rPr lang="cs-CZ" altLang="cs-CZ" sz="2000" b="1">
                <a:solidFill>
                  <a:srgbClr val="FFFF00"/>
                </a:solidFill>
              </a:rPr>
              <a:t>) </a:t>
            </a:r>
          </a:p>
          <a:p>
            <a:pPr>
              <a:spcBef>
                <a:spcPct val="0"/>
              </a:spcBef>
              <a:buFontTx/>
              <a:buNone/>
            </a:pPr>
            <a:r>
              <a:rPr lang="cs-CZ" altLang="cs-CZ" sz="2000">
                <a:solidFill>
                  <a:srgbClr val="FFFF00"/>
                </a:solidFill>
              </a:rPr>
              <a:t>   – francouzský medievista </a:t>
            </a:r>
          </a:p>
          <a:p>
            <a:pPr>
              <a:spcBef>
                <a:spcPct val="0"/>
              </a:spcBef>
              <a:buFontTx/>
              <a:buNone/>
            </a:pPr>
            <a:r>
              <a:rPr lang="cs-CZ" altLang="cs-CZ" sz="2000">
                <a:solidFill>
                  <a:srgbClr val="FFFF00"/>
                </a:solidFill>
              </a:rPr>
              <a:t>   – nejvýznamnější představitel tzv. nové </a:t>
            </a:r>
          </a:p>
          <a:p>
            <a:pPr>
              <a:spcBef>
                <a:spcPct val="0"/>
              </a:spcBef>
              <a:buFontTx/>
              <a:buNone/>
            </a:pPr>
            <a:r>
              <a:rPr lang="cs-CZ" altLang="cs-CZ" sz="2000">
                <a:solidFill>
                  <a:srgbClr val="FFFF00"/>
                </a:solidFill>
              </a:rPr>
              <a:t>      historie  (redaktor časopisu Annales)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80A456B2-DD96-8B76-180A-17124B8CA4F6}"/>
              </a:ext>
            </a:extLst>
          </p:cNvPr>
          <p:cNvSpPr>
            <a:spLocks noGrp="1" noChangeArrowheads="1"/>
          </p:cNvSpPr>
          <p:nvPr>
            <p:ph type="title"/>
          </p:nvPr>
        </p:nvSpPr>
        <p:spPr>
          <a:xfrm>
            <a:off x="2019300" y="93663"/>
            <a:ext cx="8229600" cy="1143000"/>
          </a:xfrm>
        </p:spPr>
        <p:txBody>
          <a:bodyPr/>
          <a:lstStyle/>
          <a:p>
            <a:pPr eaLnBrk="1" hangingPunct="1"/>
            <a:r>
              <a:rPr lang="cs-CZ" altLang="cs-CZ" sz="3200" b="1" dirty="0">
                <a:solidFill>
                  <a:srgbClr val="FF0000"/>
                </a:solidFill>
              </a:rPr>
              <a:t>                     Čas „dlouhého trvání“</a:t>
            </a:r>
            <a:br>
              <a:rPr lang="cs-CZ" altLang="cs-CZ" sz="3200" b="1" dirty="0">
                <a:solidFill>
                  <a:srgbClr val="FF0000"/>
                </a:solidFill>
              </a:rPr>
            </a:br>
            <a:r>
              <a:rPr lang="cs-CZ" altLang="cs-CZ" sz="3200" b="1" dirty="0">
                <a:solidFill>
                  <a:srgbClr val="FF0000"/>
                </a:solidFill>
              </a:rPr>
              <a:t>                              </a:t>
            </a:r>
            <a:r>
              <a:rPr lang="cs-CZ" altLang="cs-CZ" sz="2000" b="1" dirty="0">
                <a:solidFill>
                  <a:srgbClr val="FF0000"/>
                </a:solidFill>
                <a:cs typeface="Arial" panose="020B0604020202020204" pitchFamily="34" charset="0"/>
              </a:rPr>
              <a:t>„</a:t>
            </a:r>
            <a:r>
              <a:rPr lang="cs-CZ" altLang="cs-CZ" sz="2000" b="1" dirty="0" err="1">
                <a:solidFill>
                  <a:srgbClr val="FF0000"/>
                </a:solidFill>
                <a:cs typeface="Arial" panose="020B0604020202020204" pitchFamily="34" charset="0"/>
              </a:rPr>
              <a:t>longue</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durée</a:t>
            </a:r>
            <a:r>
              <a:rPr lang="cs-CZ" altLang="cs-CZ" sz="2000" b="1" dirty="0">
                <a:solidFill>
                  <a:srgbClr val="FF0000"/>
                </a:solidFill>
                <a:cs typeface="Arial" panose="020B0604020202020204" pitchFamily="34" charset="0"/>
              </a:rPr>
              <a:t>“</a:t>
            </a:r>
            <a:endParaRPr lang="cs-CZ" altLang="cs-CZ" sz="2000" b="1" dirty="0">
              <a:solidFill>
                <a:srgbClr val="FF0000"/>
              </a:solidFill>
            </a:endParaRPr>
          </a:p>
        </p:txBody>
      </p:sp>
      <p:sp>
        <p:nvSpPr>
          <p:cNvPr id="12291" name="Rectangle 5">
            <a:extLst>
              <a:ext uri="{FF2B5EF4-FFF2-40B4-BE49-F238E27FC236}">
                <a16:creationId xmlns:a16="http://schemas.microsoft.com/office/drawing/2014/main" id="{C1B151E9-5049-FAF5-907B-ED545A0C177C}"/>
              </a:ext>
            </a:extLst>
          </p:cNvPr>
          <p:cNvSpPr>
            <a:spLocks noGrp="1" noChangeArrowheads="1"/>
          </p:cNvSpPr>
          <p:nvPr>
            <p:ph idx="1"/>
          </p:nvPr>
        </p:nvSpPr>
        <p:spPr>
          <a:xfrm>
            <a:off x="318927" y="1304924"/>
            <a:ext cx="11630346" cy="5553075"/>
          </a:xfrm>
        </p:spPr>
        <p:txBody>
          <a:bodyPr>
            <a:normAutofit/>
          </a:bodyPr>
          <a:lstStyle/>
          <a:p>
            <a:pPr eaLnBrk="1" hangingPunct="1">
              <a:buFontTx/>
              <a:buNone/>
            </a:pPr>
            <a:endParaRPr lang="cs-CZ" altLang="cs-CZ" sz="1800" b="1" dirty="0"/>
          </a:p>
          <a:p>
            <a:pPr eaLnBrk="1" hangingPunct="1"/>
            <a:r>
              <a:rPr lang="cs-CZ" altLang="cs-CZ" sz="2400" b="1" dirty="0" err="1">
                <a:solidFill>
                  <a:srgbClr val="FF0000"/>
                </a:solidFill>
              </a:rPr>
              <a:t>Ferdnand</a:t>
            </a:r>
            <a:r>
              <a:rPr lang="cs-CZ" altLang="cs-CZ" sz="2400" b="1" dirty="0">
                <a:solidFill>
                  <a:srgbClr val="FF0000"/>
                </a:solidFill>
              </a:rPr>
              <a:t> </a:t>
            </a:r>
            <a:r>
              <a:rPr lang="cs-CZ" altLang="cs-CZ" sz="2400" b="1" dirty="0" err="1">
                <a:solidFill>
                  <a:srgbClr val="FF0000"/>
                </a:solidFill>
              </a:rPr>
              <a:t>Braudel</a:t>
            </a:r>
            <a:r>
              <a:rPr lang="cs-CZ" altLang="cs-CZ" sz="2400" b="1" dirty="0">
                <a:solidFill>
                  <a:srgbClr val="FF0000"/>
                </a:solidFill>
              </a:rPr>
              <a:t> (1902–1985) </a:t>
            </a:r>
          </a:p>
          <a:p>
            <a:pPr eaLnBrk="1" hangingPunct="1">
              <a:buFontTx/>
              <a:buNone/>
            </a:pPr>
            <a:r>
              <a:rPr lang="cs-CZ" altLang="cs-CZ" sz="1800" dirty="0"/>
              <a:t>      –   představitel druhé generace francouzské školy </a:t>
            </a:r>
            <a:r>
              <a:rPr lang="cs-CZ" altLang="cs-CZ" sz="1800" dirty="0" err="1"/>
              <a:t>Annales</a:t>
            </a:r>
            <a:r>
              <a:rPr lang="cs-CZ" altLang="cs-CZ" sz="1800" dirty="0"/>
              <a:t>, která odmítla vnímat dějiny jako jednosměrný pohyb od</a:t>
            </a:r>
          </a:p>
          <a:p>
            <a:pPr eaLnBrk="1" hangingPunct="1">
              <a:buFontTx/>
              <a:buNone/>
            </a:pPr>
            <a:r>
              <a:rPr lang="cs-CZ" altLang="cs-CZ" sz="1800" dirty="0"/>
              <a:t>           minulosti k přítomnosti </a:t>
            </a:r>
          </a:p>
          <a:p>
            <a:pPr eaLnBrk="1" hangingPunct="1">
              <a:buFontTx/>
              <a:buNone/>
            </a:pPr>
            <a:r>
              <a:rPr lang="cs-CZ" altLang="cs-CZ" sz="1800" dirty="0"/>
              <a:t>      –   události pojímal jako mnohovrstevný proces příčin a následků </a:t>
            </a:r>
          </a:p>
          <a:p>
            <a:pPr eaLnBrk="1" hangingPunct="1">
              <a:buFontTx/>
              <a:buNone/>
            </a:pPr>
            <a:endParaRPr lang="cs-CZ" altLang="cs-CZ" sz="1800" dirty="0"/>
          </a:p>
          <a:p>
            <a:pPr eaLnBrk="1" hangingPunct="1">
              <a:buFontTx/>
              <a:buNone/>
            </a:pPr>
            <a:r>
              <a:rPr lang="cs-CZ" altLang="cs-CZ" sz="1800" dirty="0"/>
              <a:t>         La </a:t>
            </a:r>
            <a:r>
              <a:rPr lang="cs-CZ" altLang="cs-CZ" sz="1800" dirty="0" err="1"/>
              <a:t>Mediterraneé</a:t>
            </a:r>
            <a:r>
              <a:rPr lang="cs-CZ" altLang="cs-CZ" sz="1800" dirty="0"/>
              <a:t> et la Monde </a:t>
            </a:r>
            <a:r>
              <a:rPr lang="cs-CZ" altLang="cs-CZ" sz="1800" dirty="0" err="1"/>
              <a:t>Mediterraeén</a:t>
            </a:r>
            <a:r>
              <a:rPr lang="cs-CZ" altLang="cs-CZ" sz="1800" dirty="0"/>
              <a:t> a </a:t>
            </a:r>
            <a:r>
              <a:rPr lang="en-US" altLang="cs-CZ" sz="1800" dirty="0">
                <a:cs typeface="Arial" panose="020B0604020202020204" pitchFamily="34" charset="0"/>
              </a:rPr>
              <a:t>ľ</a:t>
            </a:r>
            <a:r>
              <a:rPr lang="cs-CZ" altLang="cs-CZ" sz="1800" dirty="0" err="1">
                <a:cs typeface="Arial" panose="020B0604020202020204" pitchFamily="34" charset="0"/>
              </a:rPr>
              <a:t>époque</a:t>
            </a:r>
            <a:r>
              <a:rPr lang="cs-CZ" altLang="cs-CZ" sz="1800" dirty="0">
                <a:cs typeface="Arial" panose="020B0604020202020204" pitchFamily="34" charset="0"/>
              </a:rPr>
              <a:t> de Phillipe II. (1949).</a:t>
            </a:r>
            <a:r>
              <a:rPr lang="cs-CZ" altLang="cs-CZ" sz="1800" dirty="0"/>
              <a:t>     (Středomoří za vlády Filipa II</a:t>
            </a:r>
            <a:r>
              <a:rPr lang="cs-CZ" altLang="cs-CZ" sz="1800" i="1" dirty="0"/>
              <a:t>.)</a:t>
            </a:r>
            <a:endParaRPr lang="cs-CZ" altLang="cs-CZ" sz="1800" dirty="0"/>
          </a:p>
          <a:p>
            <a:pPr eaLnBrk="1" hangingPunct="1">
              <a:buFontTx/>
              <a:buNone/>
            </a:pPr>
            <a:r>
              <a:rPr lang="cs-CZ" altLang="cs-CZ" sz="1800" dirty="0"/>
              <a:t>          –  historické procesy probíhaly paralelně ve třech rovinách, ale různě rychle </a:t>
            </a:r>
          </a:p>
          <a:p>
            <a:pPr eaLnBrk="1" hangingPunct="1">
              <a:buFontTx/>
              <a:buNone/>
            </a:pPr>
            <a:r>
              <a:rPr lang="cs-CZ" altLang="cs-CZ" sz="1800" dirty="0"/>
              <a:t>          –  3</a:t>
            </a:r>
            <a:r>
              <a:rPr lang="cs-CZ" altLang="cs-CZ" sz="1800" dirty="0">
                <a:cs typeface="Arial" panose="020B0604020202020204" pitchFamily="34" charset="0"/>
              </a:rPr>
              <a:t> úrovně historického času:</a:t>
            </a:r>
          </a:p>
          <a:p>
            <a:pPr eaLnBrk="1" hangingPunct="1">
              <a:buFontTx/>
              <a:buNone/>
            </a:pPr>
            <a:endParaRPr lang="cs-CZ" altLang="cs-CZ" sz="1800" dirty="0">
              <a:cs typeface="Arial" panose="020B0604020202020204" pitchFamily="34" charset="0"/>
            </a:endParaRPr>
          </a:p>
          <a:p>
            <a:pPr eaLnBrk="1" hangingPunct="1">
              <a:buFontTx/>
              <a:buNone/>
            </a:pPr>
            <a:r>
              <a:rPr lang="cs-CZ" altLang="cs-CZ" sz="1800" dirty="0">
                <a:cs typeface="Arial" panose="020B0604020202020204" pitchFamily="34" charset="0"/>
              </a:rPr>
              <a:t>         1. </a:t>
            </a:r>
            <a:r>
              <a:rPr lang="cs-CZ" altLang="cs-CZ" sz="1800" b="1" dirty="0">
                <a:cs typeface="Arial" panose="020B0604020202020204" pitchFamily="34" charset="0"/>
              </a:rPr>
              <a:t>Dlouhodobé </a:t>
            </a:r>
            <a:r>
              <a:rPr lang="cs-CZ" altLang="cs-CZ" sz="1800" dirty="0">
                <a:cs typeface="Arial" panose="020B0604020202020204" pitchFamily="34" charset="0"/>
              </a:rPr>
              <a:t>(„</a:t>
            </a:r>
            <a:r>
              <a:rPr lang="cs-CZ" altLang="cs-CZ" sz="1800" dirty="0" err="1">
                <a:cs typeface="Arial" panose="020B0604020202020204" pitchFamily="34" charset="0"/>
              </a:rPr>
              <a:t>longue</a:t>
            </a:r>
            <a:r>
              <a:rPr lang="cs-CZ" altLang="cs-CZ" sz="1800" dirty="0">
                <a:cs typeface="Arial" panose="020B0604020202020204" pitchFamily="34" charset="0"/>
              </a:rPr>
              <a:t> </a:t>
            </a:r>
            <a:r>
              <a:rPr lang="cs-CZ" altLang="cs-CZ" sz="1800" dirty="0" err="1">
                <a:cs typeface="Arial" panose="020B0604020202020204" pitchFamily="34" charset="0"/>
              </a:rPr>
              <a:t>durée</a:t>
            </a:r>
            <a:r>
              <a:rPr lang="cs-CZ" altLang="cs-CZ" sz="1800" dirty="0">
                <a:cs typeface="Arial" panose="020B0604020202020204" pitchFamily="34" charset="0"/>
              </a:rPr>
              <a:t>“)  –  dlouhodobé procesy:  </a:t>
            </a:r>
            <a:r>
              <a:rPr lang="cs-CZ" altLang="cs-CZ" sz="1800" dirty="0"/>
              <a:t>klimatické či geologické změny (takřka nehybně dějiny)</a:t>
            </a:r>
            <a:endParaRPr lang="cs-CZ" altLang="cs-CZ" sz="1800" dirty="0">
              <a:cs typeface="Arial" panose="020B0604020202020204" pitchFamily="34" charset="0"/>
            </a:endParaRPr>
          </a:p>
          <a:p>
            <a:pPr eaLnBrk="1" hangingPunct="1">
              <a:buFontTx/>
              <a:buNone/>
            </a:pPr>
            <a:r>
              <a:rPr lang="cs-CZ" altLang="cs-CZ" sz="1800" dirty="0">
                <a:cs typeface="Arial" panose="020B0604020202020204" pitchFamily="34" charset="0"/>
              </a:rPr>
              <a:t>         2. </a:t>
            </a:r>
            <a:r>
              <a:rPr lang="cs-CZ" altLang="cs-CZ" sz="1800" b="1" dirty="0">
                <a:cs typeface="Arial" panose="020B0604020202020204" pitchFamily="34" charset="0"/>
              </a:rPr>
              <a:t>Střednědobé</a:t>
            </a:r>
            <a:r>
              <a:rPr lang="cs-CZ" altLang="cs-CZ" sz="1800" dirty="0">
                <a:cs typeface="Arial" panose="020B0604020202020204" pitchFamily="34" charset="0"/>
              </a:rPr>
              <a:t> (čas konjunktur: </a:t>
            </a:r>
            <a:r>
              <a:rPr lang="cs-CZ" altLang="cs-CZ" sz="1800" dirty="0" err="1">
                <a:cs typeface="Arial" panose="020B0604020202020204" pitchFamily="34" charset="0"/>
              </a:rPr>
              <a:t>conjonkturés</a:t>
            </a:r>
            <a:r>
              <a:rPr lang="cs-CZ" altLang="cs-CZ" sz="1800" dirty="0">
                <a:cs typeface="Arial" panose="020B0604020202020204" pitchFamily="34" charset="0"/>
              </a:rPr>
              <a:t>)  –  společenské, hospodářské a politické změny v rámci několika staletí</a:t>
            </a:r>
          </a:p>
          <a:p>
            <a:pPr eaLnBrk="1" hangingPunct="1">
              <a:buFontTx/>
              <a:buNone/>
            </a:pPr>
            <a:r>
              <a:rPr lang="cs-CZ" altLang="cs-CZ" sz="1800" dirty="0">
                <a:cs typeface="Arial" panose="020B0604020202020204" pitchFamily="34" charset="0"/>
              </a:rPr>
              <a:t>         3. </a:t>
            </a:r>
            <a:r>
              <a:rPr lang="cs-CZ" altLang="cs-CZ" sz="1800" b="1" dirty="0">
                <a:cs typeface="Arial" panose="020B0604020202020204" pitchFamily="34" charset="0"/>
              </a:rPr>
              <a:t>Krátkodobé</a:t>
            </a:r>
            <a:r>
              <a:rPr lang="cs-CZ" altLang="cs-CZ" sz="1800" dirty="0">
                <a:cs typeface="Arial" panose="020B0604020202020204" pitchFamily="34" charset="0"/>
              </a:rPr>
              <a:t> (rychlý čas - „</a:t>
            </a:r>
            <a:r>
              <a:rPr lang="cs-CZ" altLang="cs-CZ" sz="1800" dirty="0" err="1">
                <a:cs typeface="Arial" panose="020B0604020202020204" pitchFamily="34" charset="0"/>
              </a:rPr>
              <a:t>évenements</a:t>
            </a:r>
            <a:r>
              <a:rPr lang="cs-CZ" altLang="cs-CZ" sz="1800" dirty="0">
                <a:cs typeface="Arial" panose="020B0604020202020204" pitchFamily="34" charset="0"/>
              </a:rPr>
              <a:t>“)  –  politické události (bitvy, vládci)</a:t>
            </a:r>
            <a:endParaRPr lang="en-US" altLang="cs-CZ" sz="1800" dirty="0">
              <a:cs typeface="Arial" panose="020B0604020202020204" pitchFamily="34" charset="0"/>
            </a:endParaRPr>
          </a:p>
          <a:p>
            <a:pPr eaLnBrk="1" hangingPunct="1">
              <a:buFontTx/>
              <a:buNone/>
            </a:pPr>
            <a:endParaRPr lang="cs-CZ" altLang="cs-CZ"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slezsko">
            <a:extLst>
              <a:ext uri="{FF2B5EF4-FFF2-40B4-BE49-F238E27FC236}">
                <a16:creationId xmlns:a16="http://schemas.microsoft.com/office/drawing/2014/main" id="{EFC953AD-9A03-4979-BA49-E5E68D243E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5876"/>
            <a:ext cx="8497887" cy="662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630"/>
            <a:ext cx="6521298" cy="5203370"/>
          </a:xfrm>
          <a:prstGeom prst="rect">
            <a:avLst/>
          </a:prstGeom>
        </p:spPr>
      </p:pic>
      <p:sp>
        <p:nvSpPr>
          <p:cNvPr id="6" name="Rectangle 5"/>
          <p:cNvSpPr>
            <a:spLocks noChangeArrowheads="1"/>
          </p:cNvSpPr>
          <p:nvPr/>
        </p:nvSpPr>
        <p:spPr bwMode="auto">
          <a:xfrm>
            <a:off x="6521299" y="7141"/>
            <a:ext cx="5670702" cy="6850860"/>
          </a:xfrm>
          <a:prstGeom prst="rect">
            <a:avLst/>
          </a:prstGeom>
          <a:solidFill>
            <a:srgbClr val="663300"/>
          </a:solidFill>
          <a:ln>
            <a:noFill/>
          </a:ln>
          <a:effectLst/>
        </p:spPr>
        <p:txBody>
          <a:bodyP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0" indent="0">
              <a:lnSpc>
                <a:spcPct val="80000"/>
              </a:lnSpc>
              <a:buNone/>
            </a:pPr>
            <a:r>
              <a:rPr lang="cs-CZ" altLang="cs-CZ" sz="2400" b="1" dirty="0">
                <a:solidFill>
                  <a:srgbClr val="CC0000"/>
                </a:solidFill>
              </a:rPr>
              <a:t> </a:t>
            </a:r>
          </a:p>
          <a:p>
            <a:pPr marL="0" indent="0">
              <a:lnSpc>
                <a:spcPct val="80000"/>
              </a:lnSpc>
              <a:buNone/>
            </a:pPr>
            <a:r>
              <a:rPr lang="cs-CZ" altLang="cs-CZ" sz="3200" b="1" dirty="0">
                <a:solidFill>
                  <a:srgbClr val="FFFF00"/>
                </a:solidFill>
              </a:rPr>
              <a:t>1742:  </a:t>
            </a:r>
            <a:r>
              <a:rPr lang="cs-CZ" altLang="cs-CZ" sz="3200" b="1" dirty="0">
                <a:solidFill>
                  <a:srgbClr val="FFFF00"/>
                </a:solidFill>
                <a:cs typeface="Arial" panose="020B0604020202020204" pitchFamily="34" charset="0"/>
              </a:rPr>
              <a:t>České Slezsko </a:t>
            </a:r>
            <a:r>
              <a:rPr lang="cs-CZ" altLang="cs-CZ" sz="3200" b="1" dirty="0">
                <a:solidFill>
                  <a:schemeClr val="bg1"/>
                </a:solidFill>
                <a:cs typeface="Arial" panose="020B0604020202020204" pitchFamily="34" charset="0"/>
              </a:rPr>
              <a:t> </a:t>
            </a:r>
          </a:p>
          <a:p>
            <a:pPr marL="0" indent="0">
              <a:lnSpc>
                <a:spcPct val="80000"/>
              </a:lnSpc>
              <a:buNone/>
            </a:pPr>
            <a:endParaRPr lang="cs-CZ" altLang="cs-CZ" sz="1800" dirty="0">
              <a:solidFill>
                <a:schemeClr val="bg1"/>
              </a:solidFill>
              <a:cs typeface="Arial" panose="020B0604020202020204" pitchFamily="34" charset="0"/>
            </a:endParaRPr>
          </a:p>
          <a:p>
            <a:pPr>
              <a:lnSpc>
                <a:spcPct val="80000"/>
              </a:lnSpc>
            </a:pPr>
            <a:r>
              <a:rPr lang="cs-CZ" altLang="cs-CZ" sz="2000" b="1" dirty="0">
                <a:solidFill>
                  <a:srgbClr val="FFFF00"/>
                </a:solidFill>
                <a:cs typeface="Arial" panose="020B0604020202020204" pitchFamily="34" charset="0"/>
              </a:rPr>
              <a:t>Horní Poodří   </a:t>
            </a:r>
            <a:r>
              <a:rPr lang="cs-CZ" altLang="cs-CZ" sz="2000" dirty="0">
                <a:solidFill>
                  <a:srgbClr val="FFFF00"/>
                </a:solidFill>
                <a:cs typeface="Arial" panose="020B0604020202020204" pitchFamily="34" charset="0"/>
              </a:rPr>
              <a:t>(jižní část Horního Slezska): </a:t>
            </a:r>
          </a:p>
          <a:p>
            <a:pPr marL="0" indent="0">
              <a:lnSpc>
                <a:spcPct val="80000"/>
              </a:lnSpc>
              <a:buNone/>
            </a:pPr>
            <a:endParaRPr lang="cs-CZ" altLang="cs-CZ" sz="2000" b="1" dirty="0">
              <a:solidFill>
                <a:schemeClr val="bg1"/>
              </a:solidFill>
              <a:cs typeface="Arial" panose="020B0604020202020204" pitchFamily="34" charset="0"/>
            </a:endParaRPr>
          </a:p>
          <a:p>
            <a:pPr marL="0" indent="0">
              <a:lnSpc>
                <a:spcPct val="150000"/>
              </a:lnSpc>
              <a:spcBef>
                <a:spcPts val="0"/>
              </a:spcBef>
              <a:buNone/>
            </a:pPr>
            <a:r>
              <a:rPr lang="cs-CZ" altLang="cs-CZ" sz="2000" dirty="0">
                <a:solidFill>
                  <a:schemeClr val="bg1"/>
                </a:solidFill>
              </a:rPr>
              <a:t>       S:  Opavská pahorkatina a pánev </a:t>
            </a:r>
          </a:p>
          <a:p>
            <a:pPr marL="0" indent="0">
              <a:lnSpc>
                <a:spcPct val="150000"/>
              </a:lnSpc>
              <a:spcBef>
                <a:spcPts val="0"/>
              </a:spcBef>
              <a:buNone/>
            </a:pPr>
            <a:r>
              <a:rPr lang="cs-CZ" altLang="cs-CZ" sz="2000" dirty="0">
                <a:solidFill>
                  <a:schemeClr val="bg1"/>
                </a:solidFill>
                <a:cs typeface="Arial" panose="020B0604020202020204" pitchFamily="34" charset="0"/>
              </a:rPr>
              <a:t>      </a:t>
            </a:r>
            <a:r>
              <a:rPr lang="cs-CZ" altLang="cs-CZ" sz="2000" dirty="0">
                <a:solidFill>
                  <a:schemeClr val="bg1"/>
                </a:solidFill>
              </a:rPr>
              <a:t>JZ:  Hrubý a Nízký Jeseník </a:t>
            </a:r>
          </a:p>
          <a:p>
            <a:pPr marL="0" indent="0">
              <a:lnSpc>
                <a:spcPct val="150000"/>
              </a:lnSpc>
              <a:spcBef>
                <a:spcPts val="0"/>
              </a:spcBef>
              <a:buNone/>
            </a:pPr>
            <a:r>
              <a:rPr lang="cs-CZ" altLang="cs-CZ" sz="2000" dirty="0">
                <a:solidFill>
                  <a:schemeClr val="bg1"/>
                </a:solidFill>
                <a:cs typeface="Arial" panose="020B0604020202020204" pitchFamily="34" charset="0"/>
              </a:rPr>
              <a:t>      </a:t>
            </a:r>
            <a:r>
              <a:rPr lang="cs-CZ" altLang="cs-CZ" sz="2000" dirty="0">
                <a:solidFill>
                  <a:schemeClr val="bg1"/>
                </a:solidFill>
              </a:rPr>
              <a:t>JV:  Moravskoslezské Beskydy</a:t>
            </a:r>
            <a:endParaRPr lang="cs-CZ" altLang="cs-CZ" sz="2000" dirty="0">
              <a:solidFill>
                <a:schemeClr val="bg1"/>
              </a:solidFill>
              <a:cs typeface="Arial" panose="020B0604020202020204" pitchFamily="34" charset="0"/>
            </a:endParaRPr>
          </a:p>
          <a:p>
            <a:pPr marL="0" indent="0">
              <a:lnSpc>
                <a:spcPct val="150000"/>
              </a:lnSpc>
              <a:spcBef>
                <a:spcPts val="0"/>
              </a:spcBef>
              <a:buNone/>
            </a:pPr>
            <a:r>
              <a:rPr lang="cs-CZ" altLang="cs-CZ" sz="2000" dirty="0">
                <a:solidFill>
                  <a:schemeClr val="bg1"/>
                </a:solidFill>
              </a:rPr>
              <a:t>      Moravská brána:  Oderská a Bečevská</a:t>
            </a:r>
            <a:endParaRPr lang="cs-CZ" altLang="cs-CZ" sz="2000" b="1" dirty="0">
              <a:solidFill>
                <a:schemeClr val="bg1"/>
              </a:solidFill>
              <a:cs typeface="Arial" panose="020B0604020202020204" pitchFamily="34" charset="0"/>
            </a:endParaRPr>
          </a:p>
          <a:p>
            <a:pPr>
              <a:lnSpc>
                <a:spcPct val="80000"/>
              </a:lnSpc>
            </a:pPr>
            <a:endParaRPr lang="cs-CZ" altLang="cs-CZ" sz="2000" b="1" dirty="0">
              <a:solidFill>
                <a:schemeClr val="bg1"/>
              </a:solidFill>
              <a:cs typeface="Arial" panose="020B0604020202020204" pitchFamily="34" charset="0"/>
            </a:endParaRPr>
          </a:p>
          <a:p>
            <a:pPr>
              <a:lnSpc>
                <a:spcPct val="80000"/>
              </a:lnSpc>
            </a:pPr>
            <a:r>
              <a:rPr lang="cs-CZ" altLang="cs-CZ" sz="2000" b="1" dirty="0">
                <a:solidFill>
                  <a:srgbClr val="FFFF00"/>
                </a:solidFill>
                <a:cs typeface="Arial" panose="020B0604020202020204" pitchFamily="34" charset="0"/>
              </a:rPr>
              <a:t>Historická území:</a:t>
            </a:r>
          </a:p>
          <a:p>
            <a:pPr>
              <a:lnSpc>
                <a:spcPct val="80000"/>
              </a:lnSpc>
            </a:pPr>
            <a:endParaRPr lang="cs-CZ" altLang="cs-CZ" sz="2000" b="1" dirty="0">
              <a:solidFill>
                <a:schemeClr val="bg1"/>
              </a:solidFill>
              <a:cs typeface="Arial" panose="020B0604020202020204" pitchFamily="34" charset="0"/>
            </a:endParaRPr>
          </a:p>
          <a:p>
            <a:pPr>
              <a:lnSpc>
                <a:spcPct val="80000"/>
              </a:lnSpc>
              <a:spcBef>
                <a:spcPts val="0"/>
              </a:spcBef>
            </a:pPr>
            <a:r>
              <a:rPr lang="cs-CZ" altLang="cs-CZ" sz="2000" dirty="0" err="1">
                <a:solidFill>
                  <a:schemeClr val="bg1"/>
                </a:solidFill>
                <a:cs typeface="Arial" panose="020B0604020202020204" pitchFamily="34" charset="0"/>
              </a:rPr>
              <a:t>Nisko</a:t>
            </a:r>
            <a:r>
              <a:rPr lang="cs-CZ" altLang="cs-CZ" sz="2000" dirty="0">
                <a:solidFill>
                  <a:schemeClr val="bg1"/>
                </a:solidFill>
                <a:cs typeface="Arial" panose="020B0604020202020204" pitchFamily="34" charset="0"/>
              </a:rPr>
              <a:t>  (</a:t>
            </a:r>
            <a:r>
              <a:rPr lang="cs-CZ" altLang="cs-CZ" sz="2000" dirty="0" err="1">
                <a:solidFill>
                  <a:schemeClr val="bg1"/>
                </a:solidFill>
                <a:cs typeface="Arial" panose="020B0604020202020204" pitchFamily="34" charset="0"/>
              </a:rPr>
              <a:t>Javornicko</a:t>
            </a:r>
            <a:r>
              <a:rPr lang="cs-CZ" altLang="cs-CZ" sz="2000" dirty="0">
                <a:solidFill>
                  <a:schemeClr val="bg1"/>
                </a:solidFill>
                <a:cs typeface="Arial" panose="020B0604020202020204" pitchFamily="34" charset="0"/>
              </a:rPr>
              <a:t>, Jesenicko, </a:t>
            </a:r>
            <a:r>
              <a:rPr lang="cs-CZ" altLang="cs-CZ" sz="2000" dirty="0" err="1">
                <a:solidFill>
                  <a:schemeClr val="bg1"/>
                </a:solidFill>
                <a:cs typeface="Arial" panose="020B0604020202020204" pitchFamily="34" charset="0"/>
              </a:rPr>
              <a:t>Vidnavsko</a:t>
            </a:r>
            <a:r>
              <a:rPr lang="cs-CZ" altLang="cs-CZ" sz="2000" dirty="0">
                <a:solidFill>
                  <a:schemeClr val="bg1"/>
                </a:solidFill>
                <a:cs typeface="Arial" panose="020B0604020202020204" pitchFamily="34" charset="0"/>
              </a:rPr>
              <a:t>)</a:t>
            </a:r>
          </a:p>
          <a:p>
            <a:pPr>
              <a:lnSpc>
                <a:spcPct val="80000"/>
              </a:lnSpc>
              <a:spcBef>
                <a:spcPts val="0"/>
              </a:spcBef>
            </a:pPr>
            <a:endParaRPr lang="cs-CZ" altLang="cs-CZ" sz="2000" dirty="0">
              <a:solidFill>
                <a:schemeClr val="bg1"/>
              </a:solidFill>
              <a:cs typeface="Arial" panose="020B0604020202020204" pitchFamily="34" charset="0"/>
            </a:endParaRPr>
          </a:p>
          <a:p>
            <a:pPr>
              <a:lnSpc>
                <a:spcPct val="80000"/>
              </a:lnSpc>
              <a:spcBef>
                <a:spcPts val="0"/>
              </a:spcBef>
            </a:pPr>
            <a:r>
              <a:rPr lang="cs-CZ" altLang="cs-CZ" sz="2000" dirty="0">
                <a:solidFill>
                  <a:schemeClr val="bg1"/>
                </a:solidFill>
                <a:cs typeface="Arial" panose="020B0604020202020204" pitchFamily="34" charset="0"/>
              </a:rPr>
              <a:t>Opavsko  (Krnovsko)</a:t>
            </a:r>
          </a:p>
          <a:p>
            <a:pPr>
              <a:lnSpc>
                <a:spcPct val="80000"/>
              </a:lnSpc>
              <a:spcBef>
                <a:spcPts val="0"/>
              </a:spcBef>
            </a:pPr>
            <a:endParaRPr lang="cs-CZ" altLang="cs-CZ" sz="2000" dirty="0">
              <a:solidFill>
                <a:schemeClr val="bg1"/>
              </a:solidFill>
              <a:cs typeface="Arial" panose="020B0604020202020204" pitchFamily="34" charset="0"/>
            </a:endParaRPr>
          </a:p>
          <a:p>
            <a:pPr>
              <a:lnSpc>
                <a:spcPct val="80000"/>
              </a:lnSpc>
              <a:spcBef>
                <a:spcPts val="0"/>
              </a:spcBef>
            </a:pPr>
            <a:r>
              <a:rPr lang="cs-CZ" altLang="cs-CZ" sz="2000" dirty="0">
                <a:solidFill>
                  <a:schemeClr val="bg1"/>
                </a:solidFill>
                <a:cs typeface="Arial" panose="020B0604020202020204" pitchFamily="34" charset="0"/>
              </a:rPr>
              <a:t>Těšínsko</a:t>
            </a:r>
          </a:p>
          <a:p>
            <a:pPr>
              <a:lnSpc>
                <a:spcPct val="80000"/>
              </a:lnSpc>
              <a:spcBef>
                <a:spcPts val="0"/>
              </a:spcBef>
            </a:pPr>
            <a:endParaRPr lang="cs-CZ" altLang="cs-CZ" sz="2000" dirty="0">
              <a:solidFill>
                <a:schemeClr val="bg1"/>
              </a:solidFill>
              <a:cs typeface="Arial" panose="020B0604020202020204" pitchFamily="34" charset="0"/>
            </a:endParaRPr>
          </a:p>
          <a:p>
            <a:pPr>
              <a:lnSpc>
                <a:spcPct val="80000"/>
              </a:lnSpc>
              <a:spcBef>
                <a:spcPts val="0"/>
              </a:spcBef>
            </a:pPr>
            <a:r>
              <a:rPr lang="cs-CZ" altLang="cs-CZ" sz="2000" dirty="0" err="1">
                <a:solidFill>
                  <a:schemeClr val="bg1"/>
                </a:solidFill>
                <a:cs typeface="Arial" panose="020B0604020202020204" pitchFamily="34" charset="0"/>
              </a:rPr>
              <a:t>Ratibořsko</a:t>
            </a:r>
            <a:r>
              <a:rPr lang="cs-CZ" altLang="cs-CZ" sz="2000" dirty="0">
                <a:solidFill>
                  <a:schemeClr val="bg1"/>
                </a:solidFill>
                <a:cs typeface="Arial" panose="020B0604020202020204" pitchFamily="34" charset="0"/>
              </a:rPr>
              <a:t>  (</a:t>
            </a:r>
            <a:r>
              <a:rPr lang="cs-CZ" altLang="cs-CZ" sz="2000" dirty="0" err="1">
                <a:solidFill>
                  <a:schemeClr val="bg1"/>
                </a:solidFill>
                <a:cs typeface="Arial" panose="020B0604020202020204" pitchFamily="34" charset="0"/>
              </a:rPr>
              <a:t>Bohumínsko</a:t>
            </a:r>
            <a:r>
              <a:rPr lang="cs-CZ" altLang="cs-CZ" sz="2000" dirty="0">
                <a:solidFill>
                  <a:schemeClr val="bg1"/>
                </a:solidFill>
                <a:cs typeface="Arial" panose="020B0604020202020204" pitchFamily="34" charset="0"/>
              </a:rPr>
              <a:t>)</a:t>
            </a:r>
          </a:p>
        </p:txBody>
      </p:sp>
      <p:pic>
        <p:nvPicPr>
          <p:cNvPr id="7" name="Obrázek 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8254" t="26455" r="4762"/>
          <a:stretch/>
        </p:blipFill>
        <p:spPr>
          <a:xfrm>
            <a:off x="0" y="7140"/>
            <a:ext cx="2598057" cy="1647490"/>
          </a:xfrm>
          <a:prstGeom prst="rect">
            <a:avLst/>
          </a:prstGeom>
        </p:spPr>
      </p:pic>
      <p:pic>
        <p:nvPicPr>
          <p:cNvPr id="9" name="Obrázek 8"/>
          <p:cNvPicPr>
            <a:picLocks noChangeAspect="1"/>
          </p:cNvPicPr>
          <p:nvPr/>
        </p:nvPicPr>
        <p:blipFill>
          <a:blip r:embed="rId5">
            <a:lum bright="-14000" contrast="39000"/>
          </a:blip>
          <a:stretch>
            <a:fillRect/>
          </a:stretch>
        </p:blipFill>
        <p:spPr>
          <a:xfrm>
            <a:off x="3322055" y="0"/>
            <a:ext cx="3199243" cy="3035222"/>
          </a:xfrm>
          <a:prstGeom prst="rect">
            <a:avLst/>
          </a:prstGeom>
        </p:spPr>
      </p:pic>
    </p:spTree>
    <p:extLst>
      <p:ext uri="{BB962C8B-B14F-4D97-AF65-F5344CB8AC3E}">
        <p14:creationId xmlns:p14="http://schemas.microsoft.com/office/powerpoint/2010/main" val="3401691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2">
            <a:extLst>
              <a:ext uri="{FF2B5EF4-FFF2-40B4-BE49-F238E27FC236}">
                <a16:creationId xmlns:a16="http://schemas.microsoft.com/office/drawing/2014/main" id="{73FF7B1D-6B67-47AB-8961-A80AE73EA07C}"/>
              </a:ext>
            </a:extLst>
          </p:cNvPr>
          <p:cNvSpPr txBox="1">
            <a:spLocks/>
          </p:cNvSpPr>
          <p:nvPr/>
        </p:nvSpPr>
        <p:spPr>
          <a:xfrm>
            <a:off x="0" y="609599"/>
            <a:ext cx="7705725" cy="3629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cs-CZ" altLang="cs-CZ" sz="2000" b="1" dirty="0">
                <a:solidFill>
                  <a:srgbClr val="FF0000"/>
                </a:solidFill>
              </a:rPr>
              <a:t>Raný středověk:  </a:t>
            </a:r>
          </a:p>
          <a:p>
            <a:pPr marL="0" indent="0">
              <a:lnSpc>
                <a:spcPct val="80000"/>
              </a:lnSpc>
              <a:buNone/>
            </a:pPr>
            <a:r>
              <a:rPr lang="cs-CZ" altLang="cs-CZ" sz="1800" b="1" dirty="0"/>
              <a:t>    </a:t>
            </a:r>
            <a:r>
              <a:rPr lang="cs-CZ" altLang="cs-CZ" sz="2000" dirty="0"/>
              <a:t>Lutovský, M., 2009: Raně středověká archeologie v Čechách. </a:t>
            </a:r>
          </a:p>
          <a:p>
            <a:pPr>
              <a:lnSpc>
                <a:spcPct val="80000"/>
              </a:lnSpc>
              <a:buFontTx/>
              <a:buNone/>
            </a:pPr>
            <a:r>
              <a:rPr lang="cs-CZ" altLang="cs-CZ" sz="2000" dirty="0"/>
              <a:t>    1.  </a:t>
            </a:r>
            <a:r>
              <a:rPr lang="cs-CZ" altLang="cs-CZ" sz="2000" dirty="0" err="1"/>
              <a:t>Časněslovanské</a:t>
            </a:r>
            <a:r>
              <a:rPr lang="cs-CZ" altLang="cs-CZ" sz="2000" dirty="0"/>
              <a:t> období:   530/560 - 650/700</a:t>
            </a:r>
          </a:p>
          <a:p>
            <a:pPr>
              <a:lnSpc>
                <a:spcPct val="80000"/>
              </a:lnSpc>
              <a:buFontTx/>
              <a:buNone/>
            </a:pPr>
            <a:r>
              <a:rPr lang="cs-CZ" altLang="cs-CZ" sz="2000" dirty="0"/>
              <a:t>    2.  Starší doba hradištní:        650/700 - 800/850</a:t>
            </a:r>
          </a:p>
          <a:p>
            <a:pPr>
              <a:lnSpc>
                <a:spcPct val="80000"/>
              </a:lnSpc>
              <a:buFontTx/>
              <a:buNone/>
            </a:pPr>
            <a:r>
              <a:rPr lang="cs-CZ" altLang="cs-CZ" sz="2000" dirty="0"/>
              <a:t>    3.  Střední doba hradištní:      800/850 – 950</a:t>
            </a:r>
          </a:p>
          <a:p>
            <a:pPr>
              <a:lnSpc>
                <a:spcPct val="80000"/>
              </a:lnSpc>
              <a:buFontTx/>
              <a:buNone/>
            </a:pPr>
            <a:endParaRPr lang="cs-CZ" altLang="cs-CZ" sz="2000" dirty="0"/>
          </a:p>
          <a:p>
            <a:pPr>
              <a:lnSpc>
                <a:spcPct val="80000"/>
              </a:lnSpc>
              <a:buFontTx/>
              <a:buNone/>
            </a:pPr>
            <a:endParaRPr lang="cs-CZ" altLang="cs-CZ" sz="2000" dirty="0"/>
          </a:p>
          <a:p>
            <a:pPr>
              <a:lnSpc>
                <a:spcPct val="80000"/>
              </a:lnSpc>
              <a:buFontTx/>
              <a:buNone/>
            </a:pPr>
            <a:endParaRPr lang="cs-CZ" altLang="cs-CZ" sz="2000" dirty="0"/>
          </a:p>
          <a:p>
            <a:pPr>
              <a:lnSpc>
                <a:spcPct val="80000"/>
              </a:lnSpc>
              <a:buFontTx/>
              <a:buNone/>
            </a:pPr>
            <a:r>
              <a:rPr lang="cs-CZ" altLang="cs-CZ" sz="2000" dirty="0"/>
              <a:t>    4.  Mladší doba hradištní:        950 - 1150/1200</a:t>
            </a:r>
          </a:p>
          <a:p>
            <a:pPr>
              <a:lnSpc>
                <a:spcPct val="80000"/>
              </a:lnSpc>
              <a:buFontTx/>
              <a:buNone/>
            </a:pPr>
            <a:r>
              <a:rPr lang="cs-CZ" altLang="cs-CZ" sz="2000" dirty="0"/>
              <a:t>    5.  Pozdní doba hradištní:      1200 - 1250</a:t>
            </a:r>
          </a:p>
          <a:p>
            <a:endParaRPr lang="cs-CZ" dirty="0"/>
          </a:p>
        </p:txBody>
      </p:sp>
      <p:pic>
        <p:nvPicPr>
          <p:cNvPr id="5" name="Picture 6">
            <a:extLst>
              <a:ext uri="{FF2B5EF4-FFF2-40B4-BE49-F238E27FC236}">
                <a16:creationId xmlns:a16="http://schemas.microsoft.com/office/drawing/2014/main" id="{A68FB712-E879-47FD-AD97-A571C6BB2F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21"/>
          <a:stretch/>
        </p:blipFill>
        <p:spPr bwMode="auto">
          <a:xfrm>
            <a:off x="8840686" y="-277284"/>
            <a:ext cx="3351314" cy="2235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ff.ujep.cz/velimsky/cs_1_1/01CS/as111a.jpg">
            <a:extLst>
              <a:ext uri="{FF2B5EF4-FFF2-40B4-BE49-F238E27FC236}">
                <a16:creationId xmlns:a16="http://schemas.microsoft.com/office/drawing/2014/main" id="{8BE04EEA-C5FD-4C16-9557-77C8F0617D1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66"/>
          <a:stretch/>
        </p:blipFill>
        <p:spPr bwMode="auto">
          <a:xfrm>
            <a:off x="5976790" y="-19350"/>
            <a:ext cx="2838745" cy="198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ff.ujep.cz/velimsky/cs_1_1/01CS/as116t.jpg">
            <a:extLst>
              <a:ext uri="{FF2B5EF4-FFF2-40B4-BE49-F238E27FC236}">
                <a16:creationId xmlns:a16="http://schemas.microsoft.com/office/drawing/2014/main" id="{10EBAEC3-697C-453D-9684-3771FD2C46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2834" y="1958109"/>
            <a:ext cx="1755148" cy="181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CE4B5068-EAFB-4A95-958E-AE28C66C55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262" t="17622" r="13516" b="7567"/>
          <a:stretch/>
        </p:blipFill>
        <p:spPr bwMode="auto">
          <a:xfrm>
            <a:off x="8394024" y="1945686"/>
            <a:ext cx="2510533" cy="18416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Obrázek 6">
            <a:extLst>
              <a:ext uri="{FF2B5EF4-FFF2-40B4-BE49-F238E27FC236}">
                <a16:creationId xmlns:a16="http://schemas.microsoft.com/office/drawing/2014/main" id="{60FA657C-30E0-4DA6-9BDD-C806748ACE0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3024" y="2173239"/>
            <a:ext cx="967389" cy="133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7">
            <a:extLst>
              <a:ext uri="{FF2B5EF4-FFF2-40B4-BE49-F238E27FC236}">
                <a16:creationId xmlns:a16="http://schemas.microsoft.com/office/drawing/2014/main" id="{1C9EAB93-DE82-4D84-B73D-DD659BAF8C5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919700" y="1567514"/>
            <a:ext cx="1272300" cy="12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ázek 2">
            <a:extLst>
              <a:ext uri="{FF2B5EF4-FFF2-40B4-BE49-F238E27FC236}">
                <a16:creationId xmlns:a16="http://schemas.microsoft.com/office/drawing/2014/main" id="{1801E906-FA54-4CDB-BDB8-8AC29174A59C}"/>
              </a:ext>
            </a:extLst>
          </p:cNvPr>
          <p:cNvPicPr>
            <a:picLocks noChangeAspect="1"/>
          </p:cNvPicPr>
          <p:nvPr/>
        </p:nvPicPr>
        <p:blipFill>
          <a:blip r:embed="rId8" cstate="print">
            <a:extLst>
              <a:ext uri="{28A0092B-C50C-407E-A947-70E740481C1C}">
                <a14:useLocalDpi xmlns:a14="http://schemas.microsoft.com/office/drawing/2010/main" val="0"/>
              </a:ext>
            </a:extLst>
          </a:blip>
          <a:srcRect l="36324" t="32169" r="41899" b="8823"/>
          <a:stretch>
            <a:fillRect/>
          </a:stretch>
        </p:blipFill>
        <p:spPr bwMode="auto">
          <a:xfrm>
            <a:off x="9831317" y="5425018"/>
            <a:ext cx="880315" cy="134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ázek 14">
            <a:extLst>
              <a:ext uri="{FF2B5EF4-FFF2-40B4-BE49-F238E27FC236}">
                <a16:creationId xmlns:a16="http://schemas.microsoft.com/office/drawing/2014/main" id="{4BF7B01D-0D0D-464F-AE01-7F098D6BA5C5}"/>
              </a:ext>
            </a:extLst>
          </p:cNvPr>
          <p:cNvPicPr>
            <a:picLocks noChangeAspect="1"/>
          </p:cNvPicPr>
          <p:nvPr/>
        </p:nvPicPr>
        <p:blipFill rotWithShape="1">
          <a:blip r:embed="rId9"/>
          <a:srcRect l="6797" t="40238" r="43794" b="14962"/>
          <a:stretch/>
        </p:blipFill>
        <p:spPr>
          <a:xfrm>
            <a:off x="8467078" y="4121890"/>
            <a:ext cx="2364426" cy="1205936"/>
          </a:xfrm>
          <a:prstGeom prst="rect">
            <a:avLst/>
          </a:prstGeom>
          <a:ln w="12700">
            <a:solidFill>
              <a:schemeClr val="tx1"/>
            </a:solidFill>
          </a:ln>
        </p:spPr>
      </p:pic>
      <p:pic>
        <p:nvPicPr>
          <p:cNvPr id="19" name="Obrázek 18">
            <a:extLst>
              <a:ext uri="{FF2B5EF4-FFF2-40B4-BE49-F238E27FC236}">
                <a16:creationId xmlns:a16="http://schemas.microsoft.com/office/drawing/2014/main" id="{FACFD5D9-861A-405F-8A5B-FFA843E389D3}"/>
              </a:ext>
            </a:extLst>
          </p:cNvPr>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10904557" y="4121890"/>
            <a:ext cx="1130375" cy="2534474"/>
          </a:xfrm>
          <a:prstGeom prst="rect">
            <a:avLst/>
          </a:prstGeom>
          <a:ln w="12700">
            <a:solidFill>
              <a:schemeClr val="tx1"/>
            </a:solidFill>
          </a:ln>
        </p:spPr>
      </p:pic>
      <p:pic>
        <p:nvPicPr>
          <p:cNvPr id="20" name="Obrázek 3">
            <a:extLst>
              <a:ext uri="{FF2B5EF4-FFF2-40B4-BE49-F238E27FC236}">
                <a16:creationId xmlns:a16="http://schemas.microsoft.com/office/drawing/2014/main" id="{F33A6287-BDA9-4697-BC3A-9226E3072292}"/>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l="47021" t="27946" r="15430" b="18349"/>
          <a:stretch>
            <a:fillRect/>
          </a:stretch>
        </p:blipFill>
        <p:spPr bwMode="auto">
          <a:xfrm>
            <a:off x="5634145" y="4461050"/>
            <a:ext cx="2690197" cy="21627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Obrázek 21">
            <a:extLst>
              <a:ext uri="{FF2B5EF4-FFF2-40B4-BE49-F238E27FC236}">
                <a16:creationId xmlns:a16="http://schemas.microsoft.com/office/drawing/2014/main" id="{E5BC8DEB-C4BE-41B9-9F72-69079FBBBADD}"/>
              </a:ext>
            </a:extLst>
          </p:cNvPr>
          <p:cNvPicPr>
            <a:picLocks noChangeAspect="1"/>
          </p:cNvPicPr>
          <p:nvPr/>
        </p:nvPicPr>
        <p:blipFill rotWithShape="1">
          <a:blip r:embed="rId14">
            <a:extLst>
              <a:ext uri="{28A0092B-C50C-407E-A947-70E740481C1C}">
                <a14:useLocalDpi xmlns:a14="http://schemas.microsoft.com/office/drawing/2010/main" val="0"/>
              </a:ext>
            </a:extLst>
          </a:blip>
          <a:srcRect l="6401" r="6260"/>
          <a:stretch/>
        </p:blipFill>
        <p:spPr>
          <a:xfrm>
            <a:off x="33336" y="4467013"/>
            <a:ext cx="3819526" cy="2189351"/>
          </a:xfrm>
          <a:prstGeom prst="rect">
            <a:avLst/>
          </a:prstGeom>
          <a:ln w="12700">
            <a:solidFill>
              <a:schemeClr val="tx1"/>
            </a:solidFill>
          </a:ln>
        </p:spPr>
      </p:pic>
      <p:pic>
        <p:nvPicPr>
          <p:cNvPr id="23" name="Obrázek 1">
            <a:extLst>
              <a:ext uri="{FF2B5EF4-FFF2-40B4-BE49-F238E27FC236}">
                <a16:creationId xmlns:a16="http://schemas.microsoft.com/office/drawing/2014/main" id="{3DC9D09B-EB16-4CA1-8A29-1921040E1F0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921169" y="4442507"/>
            <a:ext cx="1287071" cy="218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ázek 2">
            <a:extLst>
              <a:ext uri="{FF2B5EF4-FFF2-40B4-BE49-F238E27FC236}">
                <a16:creationId xmlns:a16="http://schemas.microsoft.com/office/drawing/2014/main" id="{84E8834B-68A2-42F4-BFCB-2D8D74065DC0}"/>
              </a:ext>
            </a:extLst>
          </p:cNvPr>
          <p:cNvPicPr>
            <a:picLocks noChangeAspect="1"/>
          </p:cNvPicPr>
          <p:nvPr/>
        </p:nvPicPr>
        <p:blipFill>
          <a:blip r:embed="rId16">
            <a:extLst>
              <a:ext uri="{28A0092B-C50C-407E-A947-70E740481C1C}">
                <a14:useLocalDpi xmlns:a14="http://schemas.microsoft.com/office/drawing/2010/main" val="0"/>
              </a:ext>
            </a:extLst>
          </a:blip>
          <a:srcRect l="26353" t="26041" r="59006" b="47917"/>
          <a:stretch>
            <a:fillRect/>
          </a:stretch>
        </p:blipFill>
        <p:spPr bwMode="auto">
          <a:xfrm>
            <a:off x="8485369" y="5374037"/>
            <a:ext cx="1345948" cy="1345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rázek 25">
            <a:extLst>
              <a:ext uri="{FF2B5EF4-FFF2-40B4-BE49-F238E27FC236}">
                <a16:creationId xmlns:a16="http://schemas.microsoft.com/office/drawing/2014/main" id="{564D95FB-A09A-4C26-A56C-7EA381E65917}"/>
              </a:ext>
            </a:extLst>
          </p:cNvPr>
          <p:cNvPicPr>
            <a:picLocks noChangeAspect="1"/>
          </p:cNvPicPr>
          <p:nvPr/>
        </p:nvPicPr>
        <p:blipFill rotWithShape="1">
          <a:blip r:embed="rId17"/>
          <a:srcRect l="54009" t="18662" r="21964" b="18004"/>
          <a:stretch/>
        </p:blipFill>
        <p:spPr>
          <a:xfrm>
            <a:off x="5331987" y="4461050"/>
            <a:ext cx="1481288" cy="2195314"/>
          </a:xfrm>
          <a:prstGeom prst="rect">
            <a:avLst/>
          </a:prstGeom>
        </p:spPr>
      </p:pic>
    </p:spTree>
    <p:extLst>
      <p:ext uri="{BB962C8B-B14F-4D97-AF65-F5344CB8AC3E}">
        <p14:creationId xmlns:p14="http://schemas.microsoft.com/office/powerpoint/2010/main" val="1383398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362BD4B-B1CE-0FA6-FAD5-AA2EA9DD3D8A}"/>
              </a:ext>
            </a:extLst>
          </p:cNvPr>
          <p:cNvSpPr>
            <a:spLocks noGrp="1"/>
          </p:cNvSpPr>
          <p:nvPr>
            <p:ph idx="1"/>
          </p:nvPr>
        </p:nvSpPr>
        <p:spPr>
          <a:xfrm>
            <a:off x="100386" y="519391"/>
            <a:ext cx="11430000" cy="6438900"/>
          </a:xfrm>
        </p:spPr>
        <p:txBody>
          <a:bodyPr>
            <a:normAutofit lnSpcReduction="10000"/>
          </a:bodyPr>
          <a:lstStyle/>
          <a:p>
            <a:pPr>
              <a:lnSpc>
                <a:spcPct val="80000"/>
              </a:lnSpc>
            </a:pPr>
            <a:r>
              <a:rPr lang="cs-CZ" altLang="cs-CZ" sz="2100" b="1" dirty="0">
                <a:solidFill>
                  <a:srgbClr val="FF0000"/>
                </a:solidFill>
              </a:rPr>
              <a:t>L. Krušinová</a:t>
            </a:r>
            <a:r>
              <a:rPr lang="cs-CZ" altLang="cs-CZ" sz="2100" b="1" dirty="0"/>
              <a:t>:  Státní archeologický seznam</a:t>
            </a:r>
          </a:p>
          <a:p>
            <a:pPr>
              <a:lnSpc>
                <a:spcPct val="80000"/>
              </a:lnSpc>
              <a:buFontTx/>
              <a:buNone/>
            </a:pPr>
            <a:r>
              <a:rPr lang="cs-CZ" altLang="cs-CZ" sz="2100" b="1" dirty="0"/>
              <a:t>     </a:t>
            </a:r>
            <a:r>
              <a:rPr lang="cs-CZ" altLang="cs-CZ" sz="2000" b="1" dirty="0" err="1"/>
              <a:t>rs</a:t>
            </a:r>
            <a:r>
              <a:rPr lang="cs-CZ" altLang="cs-CZ" sz="2000" b="1" dirty="0"/>
              <a:t>. 1:  </a:t>
            </a:r>
            <a:r>
              <a:rPr lang="cs-CZ" altLang="cs-CZ" sz="2000" dirty="0"/>
              <a:t>raný středověk        5. stol.  –   600</a:t>
            </a:r>
          </a:p>
          <a:p>
            <a:pPr>
              <a:lnSpc>
                <a:spcPct val="80000"/>
              </a:lnSpc>
              <a:buFontTx/>
              <a:buNone/>
            </a:pPr>
            <a:r>
              <a:rPr lang="cs-CZ" altLang="cs-CZ" sz="2000" b="1" dirty="0"/>
              <a:t>     </a:t>
            </a:r>
            <a:r>
              <a:rPr lang="cs-CZ" altLang="cs-CZ" sz="2000" b="1" dirty="0" err="1"/>
              <a:t>rs</a:t>
            </a:r>
            <a:r>
              <a:rPr lang="cs-CZ" altLang="cs-CZ" sz="2000" b="1" dirty="0"/>
              <a:t>. 2:  </a:t>
            </a:r>
            <a:r>
              <a:rPr lang="cs-CZ" altLang="cs-CZ" sz="2000" dirty="0"/>
              <a:t>raný středověk          600     –   800    </a:t>
            </a:r>
          </a:p>
          <a:p>
            <a:pPr>
              <a:lnSpc>
                <a:spcPct val="80000"/>
              </a:lnSpc>
              <a:buFontTx/>
              <a:buNone/>
            </a:pPr>
            <a:r>
              <a:rPr lang="cs-CZ" altLang="cs-CZ" sz="2000" b="1" dirty="0"/>
              <a:t>     </a:t>
            </a:r>
            <a:r>
              <a:rPr lang="cs-CZ" altLang="cs-CZ" sz="2000" b="1" dirty="0" err="1"/>
              <a:t>rs</a:t>
            </a:r>
            <a:r>
              <a:rPr lang="cs-CZ" altLang="cs-CZ" sz="2000" b="1" dirty="0"/>
              <a:t>. 3:  </a:t>
            </a:r>
            <a:r>
              <a:rPr lang="cs-CZ" altLang="cs-CZ" sz="2000" dirty="0"/>
              <a:t>raný středověk          800   –  1000    </a:t>
            </a:r>
          </a:p>
          <a:p>
            <a:pPr>
              <a:lnSpc>
                <a:spcPct val="80000"/>
              </a:lnSpc>
              <a:buFontTx/>
              <a:buNone/>
            </a:pPr>
            <a:r>
              <a:rPr lang="cs-CZ" altLang="cs-CZ" sz="2000" dirty="0"/>
              <a:t>     </a:t>
            </a:r>
            <a:r>
              <a:rPr lang="cs-CZ" altLang="cs-CZ" sz="2000" b="1" dirty="0" err="1"/>
              <a:t>rs</a:t>
            </a:r>
            <a:r>
              <a:rPr lang="cs-CZ" altLang="cs-CZ" sz="2000" b="1" dirty="0"/>
              <a:t>. 4:  </a:t>
            </a:r>
            <a:r>
              <a:rPr lang="cs-CZ" altLang="cs-CZ" sz="2000" dirty="0"/>
              <a:t>raný středověk        1000   –  1200    </a:t>
            </a:r>
          </a:p>
          <a:p>
            <a:pPr>
              <a:lnSpc>
                <a:spcPct val="80000"/>
              </a:lnSpc>
              <a:buFontTx/>
              <a:buNone/>
            </a:pPr>
            <a:endParaRPr lang="cs-CZ" altLang="cs-CZ" sz="2000" dirty="0"/>
          </a:p>
          <a:p>
            <a:pPr>
              <a:lnSpc>
                <a:spcPct val="80000"/>
              </a:lnSpc>
              <a:buFontTx/>
              <a:buNone/>
            </a:pPr>
            <a:r>
              <a:rPr lang="cs-CZ" altLang="cs-CZ" sz="2000" b="1" dirty="0">
                <a:solidFill>
                  <a:srgbClr val="FF0000"/>
                </a:solidFill>
              </a:rPr>
              <a:t>     vs. 1:  vrcholný středověk   1200   –  1300</a:t>
            </a:r>
            <a:endParaRPr lang="cs-CZ" altLang="cs-CZ" sz="2000" dirty="0"/>
          </a:p>
          <a:p>
            <a:pPr>
              <a:lnSpc>
                <a:spcPct val="80000"/>
              </a:lnSpc>
              <a:buFontTx/>
              <a:buNone/>
            </a:pPr>
            <a:r>
              <a:rPr lang="cs-CZ" altLang="cs-CZ" sz="2000" dirty="0"/>
              <a:t>     </a:t>
            </a:r>
            <a:r>
              <a:rPr lang="cs-CZ" altLang="cs-CZ" sz="2000" b="1" dirty="0">
                <a:solidFill>
                  <a:srgbClr val="FF0000"/>
                </a:solidFill>
              </a:rPr>
              <a:t>vs. 2:  pozdní středověk    1300   –  1500   </a:t>
            </a:r>
            <a:endParaRPr lang="cs-CZ" altLang="cs-CZ" sz="2000" dirty="0">
              <a:solidFill>
                <a:srgbClr val="FF0000"/>
              </a:solidFill>
            </a:endParaRPr>
          </a:p>
          <a:p>
            <a:pPr>
              <a:lnSpc>
                <a:spcPct val="80000"/>
              </a:lnSpc>
              <a:buFontTx/>
              <a:buNone/>
            </a:pPr>
            <a:r>
              <a:rPr lang="cs-CZ" altLang="cs-CZ" sz="2000" b="1" dirty="0">
                <a:solidFill>
                  <a:srgbClr val="FF0000"/>
                </a:solidFill>
              </a:rPr>
              <a:t>     no. 1  -  novověk 1   1500  –  1650   </a:t>
            </a:r>
          </a:p>
          <a:p>
            <a:pPr>
              <a:lnSpc>
                <a:spcPct val="80000"/>
              </a:lnSpc>
              <a:buFontTx/>
              <a:buNone/>
            </a:pPr>
            <a:r>
              <a:rPr lang="cs-CZ" altLang="cs-CZ" sz="2000" b="1" dirty="0">
                <a:solidFill>
                  <a:srgbClr val="FF0000"/>
                </a:solidFill>
              </a:rPr>
              <a:t>     no. 2  -  novověk 2   1650  –  současnost</a:t>
            </a:r>
          </a:p>
          <a:p>
            <a:pPr>
              <a:lnSpc>
                <a:spcPct val="80000"/>
              </a:lnSpc>
              <a:buFontTx/>
              <a:buNone/>
            </a:pPr>
            <a:endParaRPr lang="cs-CZ" sz="2000" b="1" dirty="0"/>
          </a:p>
          <a:p>
            <a:pPr eaLnBrk="1" hangingPunct="1">
              <a:defRPr/>
            </a:pPr>
            <a:r>
              <a:rPr lang="cs-CZ" sz="2000" b="1" dirty="0"/>
              <a:t>R</a:t>
            </a:r>
            <a:r>
              <a:rPr lang="en-US" sz="2000" b="1" dirty="0"/>
              <a:t>a</a:t>
            </a:r>
            <a:r>
              <a:rPr lang="cs-CZ" sz="2000" b="1" dirty="0"/>
              <a:t>n</a:t>
            </a:r>
            <a:r>
              <a:rPr lang="en-US" sz="2000" b="1" dirty="0"/>
              <a:t>ý </a:t>
            </a:r>
            <a:r>
              <a:rPr lang="en-US" sz="2000" b="1" dirty="0" err="1"/>
              <a:t>novověk</a:t>
            </a:r>
            <a:r>
              <a:rPr lang="en-US" sz="2000" b="1" dirty="0"/>
              <a:t> </a:t>
            </a:r>
            <a:r>
              <a:rPr lang="cs-CZ" sz="2000" b="1" dirty="0"/>
              <a:t> </a:t>
            </a:r>
            <a:r>
              <a:rPr lang="cs-CZ" sz="2000" dirty="0"/>
              <a:t>(</a:t>
            </a:r>
            <a:r>
              <a:rPr lang="en-US" sz="2000" dirty="0"/>
              <a:t>Early</a:t>
            </a:r>
            <a:r>
              <a:rPr lang="cs-CZ" sz="2000" dirty="0"/>
              <a:t> m</a:t>
            </a:r>
            <a:r>
              <a:rPr lang="en-US" sz="2000" dirty="0" err="1"/>
              <a:t>odern</a:t>
            </a:r>
            <a:r>
              <a:rPr lang="en-US" sz="2000" dirty="0"/>
              <a:t> Age</a:t>
            </a:r>
            <a:r>
              <a:rPr lang="cs-CZ" sz="2000" dirty="0"/>
              <a:t>):    </a:t>
            </a:r>
            <a:r>
              <a:rPr lang="en-US" sz="2000" dirty="0"/>
              <a:t> 1400/1500</a:t>
            </a:r>
            <a:r>
              <a:rPr lang="cs-CZ" sz="2000" dirty="0"/>
              <a:t> </a:t>
            </a:r>
            <a:r>
              <a:rPr lang="en-US" sz="2000" dirty="0"/>
              <a:t>–</a:t>
            </a:r>
            <a:r>
              <a:rPr lang="cs-CZ" sz="2000" dirty="0"/>
              <a:t> </a:t>
            </a:r>
            <a:r>
              <a:rPr lang="en-US" sz="2000" dirty="0"/>
              <a:t>1650</a:t>
            </a:r>
            <a:endParaRPr lang="cs-CZ" sz="2000" b="1" dirty="0"/>
          </a:p>
          <a:p>
            <a:pPr eaLnBrk="1" hangingPunct="1">
              <a:defRPr/>
            </a:pPr>
            <a:r>
              <a:rPr lang="cs-CZ" sz="2000" b="1" dirty="0"/>
              <a:t>Novověk</a:t>
            </a:r>
            <a:r>
              <a:rPr lang="cs-CZ" sz="2000" dirty="0"/>
              <a:t>  (</a:t>
            </a:r>
            <a:r>
              <a:rPr lang="cs-CZ" sz="2000" dirty="0" err="1"/>
              <a:t>Pre-modern</a:t>
            </a:r>
            <a:r>
              <a:rPr lang="cs-CZ" sz="2000" dirty="0"/>
              <a:t> Age):                 1650 – 1790/1800</a:t>
            </a:r>
          </a:p>
          <a:p>
            <a:pPr eaLnBrk="1" hangingPunct="1">
              <a:defRPr/>
            </a:pPr>
            <a:r>
              <a:rPr lang="cs-CZ" sz="2000" b="1" dirty="0"/>
              <a:t>Industriální období   </a:t>
            </a:r>
            <a:r>
              <a:rPr lang="cs-CZ" sz="2000" dirty="0"/>
              <a:t>(</a:t>
            </a:r>
            <a:r>
              <a:rPr lang="cs-CZ" sz="2000" dirty="0" err="1"/>
              <a:t>Industrial</a:t>
            </a:r>
            <a:r>
              <a:rPr lang="cs-CZ" sz="2000" dirty="0"/>
              <a:t> Age):   1800 – 1900</a:t>
            </a:r>
          </a:p>
          <a:p>
            <a:pPr marL="0" indent="0" eaLnBrk="1" hangingPunct="1">
              <a:buNone/>
              <a:defRPr/>
            </a:pPr>
            <a:endParaRPr lang="cs-CZ" sz="2000" dirty="0"/>
          </a:p>
          <a:p>
            <a:pPr>
              <a:defRPr/>
            </a:pPr>
            <a:r>
              <a:rPr lang="cs-CZ" sz="2000" b="1" dirty="0"/>
              <a:t>P. Vařeka – G. Blažková – J. </a:t>
            </a:r>
            <a:r>
              <a:rPr lang="cs-CZ" sz="2000" b="1" dirty="0" err="1"/>
              <a:t>Žegklitz</a:t>
            </a:r>
            <a:r>
              <a:rPr lang="cs-CZ" sz="2000" b="1" dirty="0"/>
              <a:t>:   </a:t>
            </a:r>
          </a:p>
          <a:p>
            <a:pPr marL="0" indent="0">
              <a:buNone/>
              <a:defRPr/>
            </a:pPr>
            <a:r>
              <a:rPr lang="cs-CZ" sz="2000" b="1" dirty="0"/>
              <a:t>    </a:t>
            </a:r>
            <a:r>
              <a:rPr lang="cs-CZ" sz="2000" dirty="0"/>
              <a:t>15./16.stol.:  nástup raně novověkých tvarů  (keramika)</a:t>
            </a:r>
          </a:p>
          <a:p>
            <a:pPr marL="0" indent="0">
              <a:buNone/>
              <a:defRPr/>
            </a:pPr>
            <a:r>
              <a:rPr lang="cs-CZ" sz="2100" dirty="0"/>
              <a:t>                                                                                                              </a:t>
            </a:r>
          </a:p>
          <a:p>
            <a:pPr>
              <a:defRPr/>
            </a:pPr>
            <a:endParaRPr lang="cs-CZ" sz="2100" b="1" dirty="0"/>
          </a:p>
          <a:p>
            <a:pPr marL="0" indent="0">
              <a:buNone/>
              <a:defRPr/>
            </a:pPr>
            <a:endParaRPr lang="cs-CZ" sz="2100" dirty="0"/>
          </a:p>
          <a:p>
            <a:pPr eaLnBrk="1" hangingPunct="1">
              <a:defRPr/>
            </a:pPr>
            <a:endParaRPr lang="cs-CZ" sz="1800" dirty="0"/>
          </a:p>
        </p:txBody>
      </p:sp>
      <p:pic>
        <p:nvPicPr>
          <p:cNvPr id="6" name="Obrázek 5">
            <a:extLst>
              <a:ext uri="{FF2B5EF4-FFF2-40B4-BE49-F238E27FC236}">
                <a16:creationId xmlns:a16="http://schemas.microsoft.com/office/drawing/2014/main" id="{3C6644BE-D9FE-48C3-A281-7FDCB55A77CA}"/>
              </a:ext>
            </a:extLst>
          </p:cNvPr>
          <p:cNvPicPr>
            <a:picLocks noChangeAspect="1"/>
          </p:cNvPicPr>
          <p:nvPr/>
        </p:nvPicPr>
        <p:blipFill rotWithShape="1">
          <a:blip r:embed="rId2"/>
          <a:srcRect l="24551" t="22210" r="50920" b="12299"/>
          <a:stretch/>
        </p:blipFill>
        <p:spPr>
          <a:xfrm>
            <a:off x="10281865" y="173831"/>
            <a:ext cx="1809749" cy="2718040"/>
          </a:xfrm>
          <a:prstGeom prst="rect">
            <a:avLst/>
          </a:prstGeom>
        </p:spPr>
      </p:pic>
      <p:pic>
        <p:nvPicPr>
          <p:cNvPr id="11" name="Obrázek 1">
            <a:extLst>
              <a:ext uri="{FF2B5EF4-FFF2-40B4-BE49-F238E27FC236}">
                <a16:creationId xmlns:a16="http://schemas.microsoft.com/office/drawing/2014/main" id="{B4F8C3C3-0843-48A4-BE64-E0084B00BED2}"/>
              </a:ext>
            </a:extLst>
          </p:cNvPr>
          <p:cNvPicPr>
            <a:picLocks noChangeAspect="1"/>
          </p:cNvPicPr>
          <p:nvPr/>
        </p:nvPicPr>
        <p:blipFill>
          <a:blip r:embed="rId3" cstate="print">
            <a:extLst>
              <a:ext uri="{28A0092B-C50C-407E-A947-70E740481C1C}">
                <a14:useLocalDpi xmlns:a14="http://schemas.microsoft.com/office/drawing/2010/main" val="0"/>
              </a:ext>
            </a:extLst>
          </a:blip>
          <a:srcRect l="42705" t="30894" r="29816" b="7504"/>
          <a:stretch>
            <a:fillRect/>
          </a:stretch>
        </p:blipFill>
        <p:spPr bwMode="auto">
          <a:xfrm>
            <a:off x="5150469" y="1855380"/>
            <a:ext cx="105061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ek 2">
            <a:extLst>
              <a:ext uri="{FF2B5EF4-FFF2-40B4-BE49-F238E27FC236}">
                <a16:creationId xmlns:a16="http://schemas.microsoft.com/office/drawing/2014/main" id="{6A0FE7B0-10CC-4E03-8181-275E9682C2DF}"/>
              </a:ext>
            </a:extLst>
          </p:cNvPr>
          <p:cNvPicPr>
            <a:picLocks noChangeAspect="1"/>
          </p:cNvPicPr>
          <p:nvPr/>
        </p:nvPicPr>
        <p:blipFill>
          <a:blip r:embed="rId4" cstate="print">
            <a:extLst>
              <a:ext uri="{28A0092B-C50C-407E-A947-70E740481C1C}">
                <a14:useLocalDpi xmlns:a14="http://schemas.microsoft.com/office/drawing/2010/main" val="0"/>
              </a:ext>
            </a:extLst>
          </a:blip>
          <a:srcRect l="1210" r="2888"/>
          <a:stretch>
            <a:fillRect/>
          </a:stretch>
        </p:blipFill>
        <p:spPr bwMode="auto">
          <a:xfrm>
            <a:off x="7524240" y="192066"/>
            <a:ext cx="2511159" cy="15823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6868326-8504-4008-ADC0-85D10578B1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5609" y="1888806"/>
            <a:ext cx="1408923" cy="1977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a:extLst>
              <a:ext uri="{FF2B5EF4-FFF2-40B4-BE49-F238E27FC236}">
                <a16:creationId xmlns:a16="http://schemas.microsoft.com/office/drawing/2014/main" id="{78704215-C24A-4B3C-99FA-DC2280A6AE7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21875" t="37000" r="56876" b="13000"/>
          <a:stretch>
            <a:fillRect/>
          </a:stretch>
        </p:blipFill>
        <p:spPr bwMode="auto">
          <a:xfrm>
            <a:off x="7369755" y="1873679"/>
            <a:ext cx="1347668" cy="198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9" descr="2026">
            <a:extLst>
              <a:ext uri="{FF2B5EF4-FFF2-40B4-BE49-F238E27FC236}">
                <a16:creationId xmlns:a16="http://schemas.microsoft.com/office/drawing/2014/main" id="{A006C992-67C0-4AEF-A0DC-FA781469B9B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r="63434" b="33209"/>
          <a:stretch>
            <a:fillRect/>
          </a:stretch>
        </p:blipFill>
        <p:spPr bwMode="auto">
          <a:xfrm>
            <a:off x="10229284" y="2927786"/>
            <a:ext cx="957455" cy="11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ázek 5">
            <a:extLst>
              <a:ext uri="{FF2B5EF4-FFF2-40B4-BE49-F238E27FC236}">
                <a16:creationId xmlns:a16="http://schemas.microsoft.com/office/drawing/2014/main" id="{325488B6-F9E0-4855-9D8A-6729DD43A18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8964" t="1727" r="7079" b="64569"/>
          <a:stretch/>
        </p:blipFill>
        <p:spPr bwMode="auto">
          <a:xfrm>
            <a:off x="11250153" y="2927786"/>
            <a:ext cx="831098" cy="9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Výsledek obrázku pro morfologie st&amp;rcaron;edov&amp;ecaron;ké keramiky">
            <a:extLst>
              <a:ext uri="{FF2B5EF4-FFF2-40B4-BE49-F238E27FC236}">
                <a16:creationId xmlns:a16="http://schemas.microsoft.com/office/drawing/2014/main" id="{DA47BE7D-3689-412C-AAD7-455FF24488F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23552" r="27924"/>
          <a:stretch>
            <a:fillRect/>
          </a:stretch>
        </p:blipFill>
        <p:spPr bwMode="auto">
          <a:xfrm>
            <a:off x="10229283" y="4144680"/>
            <a:ext cx="844525" cy="115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ázek 1">
            <a:extLst>
              <a:ext uri="{FF2B5EF4-FFF2-40B4-BE49-F238E27FC236}">
                <a16:creationId xmlns:a16="http://schemas.microsoft.com/office/drawing/2014/main" id="{A9737231-508A-436F-9E9E-20C5D8FD3559}"/>
              </a:ext>
            </a:extLst>
          </p:cNvPr>
          <p:cNvPicPr>
            <a:picLocks noChangeAspect="1"/>
          </p:cNvPicPr>
          <p:nvPr/>
        </p:nvPicPr>
        <p:blipFill>
          <a:blip r:embed="rId11" cstate="print">
            <a:extLst>
              <a:ext uri="{28A0092B-C50C-407E-A947-70E740481C1C}">
                <a14:useLocalDpi xmlns:a14="http://schemas.microsoft.com/office/drawing/2010/main" val="0"/>
              </a:ext>
            </a:extLst>
          </a:blip>
          <a:srcRect l="43558" t="21875" r="30673" b="21875"/>
          <a:stretch>
            <a:fillRect/>
          </a:stretch>
        </p:blipFill>
        <p:spPr bwMode="auto">
          <a:xfrm>
            <a:off x="11205597" y="4081179"/>
            <a:ext cx="993226" cy="12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Související obrázek">
            <a:extLst>
              <a:ext uri="{FF2B5EF4-FFF2-40B4-BE49-F238E27FC236}">
                <a16:creationId xmlns:a16="http://schemas.microsoft.com/office/drawing/2014/main" id="{7A7FA462-F1D3-409E-AD33-1D4E83B1827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7272" t="16365" r="12727" b="4131"/>
          <a:stretch>
            <a:fillRect/>
          </a:stretch>
        </p:blipFill>
        <p:spPr bwMode="auto">
          <a:xfrm>
            <a:off x="7336757" y="3980652"/>
            <a:ext cx="1616996" cy="117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Výsledek obrázku pro berounská keramika">
            <a:extLst>
              <a:ext uri="{FF2B5EF4-FFF2-40B4-BE49-F238E27FC236}">
                <a16:creationId xmlns:a16="http://schemas.microsoft.com/office/drawing/2014/main" id="{FFFB1E36-9E13-4C0B-B02D-A3B64C0833D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29283" y="5384113"/>
            <a:ext cx="1809750" cy="130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Výsledek obrázku pro &amp;ccaron;erven&amp;ecaron; malovaná keramika    Malá strana   pec">
            <a:extLst>
              <a:ext uri="{FF2B5EF4-FFF2-40B4-BE49-F238E27FC236}">
                <a16:creationId xmlns:a16="http://schemas.microsoft.com/office/drawing/2014/main" id="{D842AD01-655B-440B-A465-4C73CB51D8E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6453" t="32482" r="6322" b="24474"/>
          <a:stretch/>
        </p:blipFill>
        <p:spPr bwMode="auto">
          <a:xfrm>
            <a:off x="5316990" y="192066"/>
            <a:ext cx="2035535" cy="157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ázek 2">
            <a:extLst>
              <a:ext uri="{FF2B5EF4-FFF2-40B4-BE49-F238E27FC236}">
                <a16:creationId xmlns:a16="http://schemas.microsoft.com/office/drawing/2014/main" id="{8AD84CF3-A983-4902-8A8E-AC11341A3BDA}"/>
              </a:ext>
            </a:extLst>
          </p:cNvPr>
          <p:cNvPicPr>
            <a:picLocks noChangeAspect="1"/>
          </p:cNvPicPr>
          <p:nvPr/>
        </p:nvPicPr>
        <p:blipFill>
          <a:blip r:embed="rId15">
            <a:extLst>
              <a:ext uri="{28A0092B-C50C-407E-A947-70E740481C1C}">
                <a14:useLocalDpi xmlns:a14="http://schemas.microsoft.com/office/drawing/2010/main" val="0"/>
              </a:ext>
            </a:extLst>
          </a:blip>
          <a:srcRect l="56500" t="44792" r="32542" b="30208"/>
          <a:stretch>
            <a:fillRect/>
          </a:stretch>
        </p:blipFill>
        <p:spPr bwMode="auto">
          <a:xfrm>
            <a:off x="6246090" y="1883057"/>
            <a:ext cx="103168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Zástupný obsah 4">
            <a:extLst>
              <a:ext uri="{FF2B5EF4-FFF2-40B4-BE49-F238E27FC236}">
                <a16:creationId xmlns:a16="http://schemas.microsoft.com/office/drawing/2014/main" id="{C53198BE-88DC-4B6E-879F-32C905207C0B}"/>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52353" b="25400"/>
          <a:stretch/>
        </p:blipFill>
        <p:spPr>
          <a:xfrm>
            <a:off x="9112260" y="3980652"/>
            <a:ext cx="957454" cy="1514491"/>
          </a:xfrm>
          <a:prstGeom prst="rect">
            <a:avLst/>
          </a:prstGeom>
        </p:spPr>
      </p:pic>
    </p:spTree>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7906</TotalTime>
  <Words>6397</Words>
  <Application>Microsoft Office PowerPoint</Application>
  <PresentationFormat>Širokoúhlá obrazovka</PresentationFormat>
  <Paragraphs>760</Paragraphs>
  <Slides>58</Slides>
  <Notes>1</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58</vt:i4>
      </vt:variant>
    </vt:vector>
  </HeadingPairs>
  <TitlesOfParts>
    <vt:vector size="64" baseType="lpstr">
      <vt:lpstr>Arial</vt:lpstr>
      <vt:lpstr>Calibri</vt:lpstr>
      <vt:lpstr>Calibri Light</vt:lpstr>
      <vt:lpstr>Times New Roman</vt:lpstr>
      <vt:lpstr>Times-Roman</vt:lpstr>
      <vt:lpstr>Motiv Office</vt:lpstr>
      <vt:lpstr>Archeologie českých zemí pozdní středověk, novověk </vt:lpstr>
      <vt:lpstr>               Strukturální proměny osídlení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Životní prostředí </vt:lpstr>
      <vt:lpstr>                                         Sociální prostředí                                             (13. – 15. stol.)</vt:lpstr>
      <vt:lpstr>                          Vrcholný a pozdní středověk  (13. – 15. stol.)</vt:lpstr>
      <vt:lpstr>Prezentace aplikace PowerPoint</vt:lpstr>
      <vt:lpstr>                  Základní problémové okruhy                                                       </vt:lpstr>
      <vt:lpstr>                                    Prameny </vt:lpstr>
      <vt:lpstr>                          Písemné prameny</vt:lpstr>
      <vt:lpstr>Prezentace aplikace PowerPoint</vt:lpstr>
      <vt:lpstr>Prezentace aplikace PowerPoint</vt:lpstr>
      <vt:lpstr>                           Zemské desky</vt:lpstr>
      <vt:lpstr>                               Zemské desky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Kartografické prameny</vt:lpstr>
      <vt:lpstr>Prezentace aplikace PowerPoint</vt:lpstr>
      <vt:lpstr>Prezentace aplikace PowerPoint</vt:lpstr>
      <vt:lpstr>                         První mapa Moravy (1569)        Pavel Fabricius  –  osobní lékař císaře Maxmiliána II. a kartograf</vt:lpstr>
      <vt:lpstr>                Komenského mapa Moravy (1624) Jan Ámos Komenský – poslední biskup Jednoty bratrské, od r. 1628 v exilu. </vt:lpstr>
      <vt:lpstr>                       Müllerova mapa Čech (1720)                         Jan Kryštof Müller – německý kartograf </vt:lpstr>
      <vt:lpstr>Prezentace aplikace PowerPoint</vt:lpstr>
      <vt:lpstr>                  II. Vojenské mapování</vt:lpstr>
      <vt:lpstr>Stabilní katastr</vt:lpstr>
      <vt:lpstr>                               Ikonografické (obrazové) prameny</vt:lpstr>
      <vt:lpstr>Prezentace aplikace PowerPoint</vt:lpstr>
      <vt:lpstr>Prezentace aplikace PowerPoint</vt:lpstr>
      <vt:lpstr>Prezentace aplikace PowerPoint</vt:lpstr>
      <vt:lpstr>                                             Jazykové prameny                                           Onomastika – nauka o jménech </vt:lpstr>
      <vt:lpstr>Prezentace aplikace PowerPoint</vt:lpstr>
      <vt:lpstr>Prezentace aplikace PowerPoint</vt:lpstr>
      <vt:lpstr>                            Pomocné vědy historické</vt:lpstr>
      <vt:lpstr>                                    Paradigma</vt:lpstr>
      <vt:lpstr>                                    Paradigma</vt:lpstr>
      <vt:lpstr>                     Archeologické paradigma</vt:lpstr>
      <vt:lpstr>                       Čas ve středověku                                           řec. Chronos, lat. tempus </vt:lpstr>
      <vt:lpstr>Prezentace aplikace PowerPoint</vt:lpstr>
      <vt:lpstr>Prezentace aplikace PowerPoint</vt:lpstr>
      <vt:lpstr>           Rozdíly kalendářního času se slunečním</vt:lpstr>
      <vt:lpstr>                                    Kalendáře                          z lat. calendae – „první den v měsíci“</vt:lpstr>
      <vt:lpstr>                            Reformy kalendáře</vt:lpstr>
      <vt:lpstr>Prezentace aplikace PowerPoint</vt:lpstr>
      <vt:lpstr>Prezentace aplikace PowerPoint</vt:lpstr>
      <vt:lpstr>                     Čas „dlouhého trvání“                               „longue durée“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Zaniklé vesnice</dc:title>
  <dc:creator>Kuklova</dc:creator>
  <cp:lastModifiedBy>Markéta Tymonová</cp:lastModifiedBy>
  <cp:revision>270</cp:revision>
  <dcterms:created xsi:type="dcterms:W3CDTF">2017-01-31T16:06:48Z</dcterms:created>
  <dcterms:modified xsi:type="dcterms:W3CDTF">2024-03-14T10:47:27Z</dcterms:modified>
</cp:coreProperties>
</file>