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73" r:id="rId3"/>
    <p:sldId id="405" r:id="rId4"/>
    <p:sldId id="429" r:id="rId5"/>
    <p:sldId id="430" r:id="rId6"/>
    <p:sldId id="417" r:id="rId7"/>
    <p:sldId id="419" r:id="rId8"/>
    <p:sldId id="434" r:id="rId9"/>
    <p:sldId id="431" r:id="rId10"/>
    <p:sldId id="439" r:id="rId11"/>
    <p:sldId id="440" r:id="rId12"/>
    <p:sldId id="433" r:id="rId13"/>
    <p:sldId id="442" r:id="rId14"/>
    <p:sldId id="432" r:id="rId15"/>
    <p:sldId id="441" r:id="rId16"/>
    <p:sldId id="298" r:id="rId17"/>
    <p:sldId id="320" r:id="rId18"/>
    <p:sldId id="472" r:id="rId19"/>
    <p:sldId id="302" r:id="rId20"/>
    <p:sldId id="287" r:id="rId21"/>
    <p:sldId id="291" r:id="rId22"/>
    <p:sldId id="317" r:id="rId23"/>
    <p:sldId id="301" r:id="rId24"/>
    <p:sldId id="414" r:id="rId25"/>
    <p:sldId id="416" r:id="rId26"/>
    <p:sldId id="277" r:id="rId27"/>
    <p:sldId id="355" r:id="rId28"/>
    <p:sldId id="407" r:id="rId29"/>
    <p:sldId id="279" r:id="rId30"/>
    <p:sldId id="409" r:id="rId31"/>
    <p:sldId id="261" r:id="rId32"/>
    <p:sldId id="269" r:id="rId33"/>
    <p:sldId id="262" r:id="rId34"/>
    <p:sldId id="268" r:id="rId35"/>
    <p:sldId id="263" r:id="rId36"/>
    <p:sldId id="270" r:id="rId37"/>
    <p:sldId id="271" r:id="rId38"/>
    <p:sldId id="340" r:id="rId39"/>
    <p:sldId id="341" r:id="rId40"/>
    <p:sldId id="342" r:id="rId41"/>
    <p:sldId id="344" r:id="rId42"/>
    <p:sldId id="272" r:id="rId43"/>
    <p:sldId id="274" r:id="rId44"/>
    <p:sldId id="410" r:id="rId45"/>
    <p:sldId id="411" r:id="rId46"/>
    <p:sldId id="412" r:id="rId47"/>
    <p:sldId id="413" r:id="rId48"/>
    <p:sldId id="260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ACC9-DF7F-47F8-9EE2-D40CAB3D45F0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A64B9-4DA5-4E3B-B6A9-195AADBC7B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65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2725-CBA1-4D80-9831-9D6DA46E94B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75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//upload.wikimedia.org/wikipedia/commons/8/81/95Thesen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5.wdp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openxmlformats.org/officeDocument/2006/relationships/image" Target="../media/image11.jpe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88" y="1041400"/>
            <a:ext cx="5114925" cy="23876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r>
              <a:rPr lang="cs-CZ" sz="3200" b="1" dirty="0"/>
              <a:t>pozdní středověk, novověk</a:t>
            </a: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4817" y="3425335"/>
            <a:ext cx="4667252" cy="1655762"/>
          </a:xfrm>
        </p:spPr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Reformační hnutí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(husitství, protestantismus).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A66623-FEF7-2AFC-0532-5372E3F88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93" t="22978" r="15722" b="28492"/>
          <a:stretch/>
        </p:blipFill>
        <p:spPr>
          <a:xfrm>
            <a:off x="5357813" y="-7328"/>
            <a:ext cx="6865327" cy="68653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CA606E-FB41-9B3F-2F3E-34276AE3012A}"/>
              </a:ext>
            </a:extLst>
          </p:cNvPr>
          <p:cNvSpPr txBox="1"/>
          <p:nvPr/>
        </p:nvSpPr>
        <p:spPr>
          <a:xfrm>
            <a:off x="471488" y="5962649"/>
            <a:ext cx="48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Táborští bojovníci byli obvykle sedláci a často </a:t>
            </a:r>
          </a:p>
          <a:p>
            <a:r>
              <a:rPr lang="cs-CZ" b="1" dirty="0"/>
              <a:t>i s rodinami přecházeli z posádky do posádky.</a:t>
            </a:r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36A432-E48C-486E-A0C6-5231AC3E2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0" y="455960"/>
            <a:ext cx="6024142" cy="6145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8C84F72-8269-4961-83D2-CDD56AD63AC9}"/>
              </a:ext>
            </a:extLst>
          </p:cNvPr>
          <p:cNvSpPr txBox="1"/>
          <p:nvPr/>
        </p:nvSpPr>
        <p:spPr>
          <a:xfrm>
            <a:off x="6552948" y="488408"/>
            <a:ext cx="5639052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Digitální model terénu v okolí hradu Siónu. </a:t>
            </a:r>
          </a:p>
          <a:p>
            <a:endParaRPr lang="cs-CZ" sz="2000" b="1" dirty="0"/>
          </a:p>
          <a:p>
            <a:r>
              <a:rPr lang="cs-CZ" b="1" dirty="0"/>
              <a:t>A</a:t>
            </a:r>
            <a:r>
              <a:rPr lang="cs-CZ" dirty="0"/>
              <a:t> – terénní relikty palebných postavení obléhatelů;</a:t>
            </a:r>
          </a:p>
          <a:p>
            <a:r>
              <a:rPr lang="cs-CZ" b="1" dirty="0"/>
              <a:t>B</a:t>
            </a:r>
            <a:r>
              <a:rPr lang="cs-CZ" dirty="0"/>
              <a:t> – terénní relikty severního tábora obléhatelů;</a:t>
            </a:r>
          </a:p>
          <a:p>
            <a:r>
              <a:rPr lang="cs-CZ" b="1" dirty="0"/>
              <a:t>C</a:t>
            </a:r>
            <a:r>
              <a:rPr lang="cs-CZ" dirty="0"/>
              <a:t> – příkop patrný na leteckém snímku z r. 1954; </a:t>
            </a:r>
          </a:p>
          <a:p>
            <a:r>
              <a:rPr lang="cs-CZ" b="1" dirty="0"/>
              <a:t>D</a:t>
            </a:r>
            <a:r>
              <a:rPr lang="cs-CZ" dirty="0"/>
              <a:t> – jádro hradu; </a:t>
            </a:r>
          </a:p>
          <a:p>
            <a:r>
              <a:rPr lang="cs-CZ" b="1" dirty="0"/>
              <a:t>E</a:t>
            </a:r>
            <a:r>
              <a:rPr lang="cs-CZ" dirty="0"/>
              <a:t> – předhradí; </a:t>
            </a:r>
          </a:p>
          <a:p>
            <a:r>
              <a:rPr lang="cs-CZ" b="1" dirty="0"/>
              <a:t>F</a:t>
            </a:r>
            <a:r>
              <a:rPr lang="cs-CZ" dirty="0"/>
              <a:t> – přihrádek; </a:t>
            </a:r>
          </a:p>
          <a:p>
            <a:r>
              <a:rPr lang="cs-CZ" b="1" dirty="0"/>
              <a:t>G</a:t>
            </a:r>
            <a:r>
              <a:rPr lang="cs-CZ" dirty="0"/>
              <a:t> – rekonstrukce rybníka;</a:t>
            </a:r>
          </a:p>
          <a:p>
            <a:r>
              <a:rPr lang="cs-CZ" b="1" dirty="0"/>
              <a:t>H</a:t>
            </a:r>
            <a:r>
              <a:rPr lang="cs-CZ" dirty="0"/>
              <a:t> – kostel sv. Ondřeje; </a:t>
            </a:r>
          </a:p>
          <a:p>
            <a:r>
              <a:rPr lang="cs-CZ" b="1" dirty="0"/>
              <a:t>CH</a:t>
            </a:r>
            <a:r>
              <a:rPr lang="cs-CZ" dirty="0"/>
              <a:t> – rozsah jižního tábora obléhatelů </a:t>
            </a:r>
          </a:p>
          <a:p>
            <a:endParaRPr lang="cs-CZ" dirty="0"/>
          </a:p>
          <a:p>
            <a:r>
              <a:rPr lang="cs-CZ" dirty="0"/>
              <a:t>(sestavil P. </a:t>
            </a:r>
            <a:r>
              <a:rPr lang="cs-CZ" dirty="0" err="1"/>
              <a:t>Koscelník</a:t>
            </a:r>
            <a:r>
              <a:rPr lang="cs-CZ" dirty="0"/>
              <a:t> na základě povrchového průzkumu v letech 2011–2012) </a:t>
            </a:r>
          </a:p>
          <a:p>
            <a:endParaRPr lang="cs-CZ" dirty="0"/>
          </a:p>
          <a:p>
            <a:r>
              <a:rPr lang="cs-CZ" dirty="0"/>
              <a:t>–  </a:t>
            </a:r>
            <a:r>
              <a:rPr lang="cs-CZ" b="1" dirty="0"/>
              <a:t>Obléhací tábory:  </a:t>
            </a:r>
            <a:r>
              <a:rPr lang="cs-CZ" dirty="0"/>
              <a:t>3 polohy</a:t>
            </a:r>
          </a:p>
          <a:p>
            <a:r>
              <a:rPr lang="cs-CZ" dirty="0"/>
              <a:t>                                     a)  A:  jižně,  obléhací zbraně</a:t>
            </a:r>
          </a:p>
          <a:p>
            <a:r>
              <a:rPr lang="cs-CZ" dirty="0"/>
              <a:t>                                     b)  B: </a:t>
            </a:r>
            <a:r>
              <a:rPr lang="pl-PL" dirty="0"/>
              <a:t>severně v poloze U Maxovny</a:t>
            </a:r>
          </a:p>
          <a:p>
            <a:r>
              <a:rPr lang="pl-PL" dirty="0"/>
              <a:t>                                                tzv. stanoviště velitele</a:t>
            </a:r>
          </a:p>
          <a:p>
            <a:r>
              <a:rPr lang="pl-PL" dirty="0"/>
              <a:t>                                     c)  C:  východně, příkop (?) </a:t>
            </a:r>
          </a:p>
          <a:p>
            <a:endParaRPr lang="pl-PL" dirty="0"/>
          </a:p>
          <a:p>
            <a:r>
              <a:rPr lang="pl-PL" dirty="0"/>
              <a:t>–  Soustava okopů zpevněná „baštami” (tzv. Pevnůstkami)</a:t>
            </a:r>
          </a:p>
          <a:p>
            <a:r>
              <a:rPr lang="pl-PL" dirty="0"/>
              <a:t>                                    </a:t>
            </a:r>
            <a:endParaRPr lang="cs-CZ" dirty="0"/>
          </a:p>
          <a:p>
            <a:r>
              <a:rPr lang="cs-CZ" dirty="0"/>
              <a:t>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6C8151-DBF4-4A63-BB38-CC6830AEF700}"/>
              </a:ext>
            </a:extLst>
          </p:cNvPr>
          <p:cNvSpPr txBox="1"/>
          <p:nvPr/>
        </p:nvSpPr>
        <p:spPr>
          <a:xfrm>
            <a:off x="9779267" y="7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02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75D17A-82B8-4EE1-AC54-37FD6619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9" y="0"/>
            <a:ext cx="4857750" cy="682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BEE484B-DBA0-40DC-91A3-16C5F6ED5E5D}"/>
              </a:ext>
            </a:extLst>
          </p:cNvPr>
          <p:cNvSpPr txBox="1"/>
          <p:nvPr/>
        </p:nvSpPr>
        <p:spPr>
          <a:xfrm>
            <a:off x="4906477" y="0"/>
            <a:ext cx="728552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Rozložení polygonů detektorového průzkumu s kovovými artefakty.</a:t>
            </a:r>
          </a:p>
          <a:p>
            <a:r>
              <a:rPr lang="cs-CZ" dirty="0"/>
              <a:t>            (zaměření P. </a:t>
            </a:r>
            <a:r>
              <a:rPr lang="cs-CZ" dirty="0" err="1"/>
              <a:t>Koscelník</a:t>
            </a:r>
            <a:r>
              <a:rPr lang="cs-CZ" dirty="0"/>
              <a:t> a kol. 2011–2012, kresba P. </a:t>
            </a:r>
            <a:r>
              <a:rPr lang="cs-CZ" dirty="0" err="1"/>
              <a:t>Koscelník</a:t>
            </a:r>
            <a:r>
              <a:rPr lang="cs-CZ" dirty="0"/>
              <a:t>).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CF1F34-6721-47AC-9481-387F3E45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400" y="814387"/>
            <a:ext cx="6315075" cy="52292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EDEF6B2-E911-4493-9E47-489C5BA54516}"/>
              </a:ext>
            </a:extLst>
          </p:cNvPr>
          <p:cNvSpPr txBox="1"/>
          <p:nvPr/>
        </p:nvSpPr>
        <p:spPr>
          <a:xfrm>
            <a:off x="5144703" y="5934670"/>
            <a:ext cx="7047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Artefakty nalezené detektorem kovů: </a:t>
            </a:r>
            <a:r>
              <a:rPr lang="cs-CZ" dirty="0"/>
              <a:t>A – hřebíky; B – různá oka;</a:t>
            </a:r>
          </a:p>
          <a:p>
            <a:r>
              <a:rPr lang="cs-CZ" dirty="0"/>
              <a:t>C – sekera  kladívko; D – tesáky, nůž, třmen?, ostruhy; E – neurčitelný předmět a podkovy (kresby P. </a:t>
            </a:r>
            <a:r>
              <a:rPr lang="cs-CZ" dirty="0" err="1"/>
              <a:t>Koscelník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3737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939714-AF4F-4E5D-B381-972C290A1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33" y="612840"/>
            <a:ext cx="7035267" cy="6245159"/>
          </a:xfrm>
        </p:spPr>
        <p:txBody>
          <a:bodyPr>
            <a:normAutofit fontScale="85000" lnSpcReduction="20000"/>
          </a:bodyPr>
          <a:lstStyle/>
          <a:p>
            <a:r>
              <a:rPr lang="cs-CZ" sz="2000" b="1" dirty="0"/>
              <a:t>Sion  –   munice:   </a:t>
            </a:r>
            <a:r>
              <a:rPr lang="cs-CZ" sz="2000" dirty="0"/>
              <a:t>odlišná technologie a materiálové složení  </a:t>
            </a:r>
          </a:p>
          <a:p>
            <a:pPr marL="0" indent="0">
              <a:buNone/>
            </a:pPr>
            <a:r>
              <a:rPr lang="cs-CZ" sz="2000" dirty="0"/>
              <a:t>                                      ruční i lafetové palné zbraně</a:t>
            </a:r>
          </a:p>
          <a:p>
            <a:pPr marL="0" indent="0">
              <a:buNone/>
            </a:pPr>
            <a:r>
              <a:rPr lang="cs-CZ" sz="2000" dirty="0"/>
              <a:t>                                      koncentrace v místech obléhacích míst</a:t>
            </a:r>
          </a:p>
          <a:p>
            <a:pPr marL="0" indent="0">
              <a:buNone/>
            </a:pPr>
            <a:r>
              <a:rPr lang="cs-CZ" sz="2000" dirty="0"/>
              <a:t>                                      dostřel:  98–123 m od týlu hradu</a:t>
            </a:r>
          </a:p>
          <a:p>
            <a:pPr marL="0" indent="0">
              <a:buNone/>
            </a:pPr>
            <a:r>
              <a:rPr lang="cs-CZ" sz="2000" dirty="0"/>
              <a:t>              –   </a:t>
            </a:r>
            <a:r>
              <a:rPr lang="cs-CZ" sz="2000" b="1" dirty="0"/>
              <a:t>odstřelování:</a:t>
            </a:r>
            <a:r>
              <a:rPr lang="cs-CZ" sz="2000" dirty="0"/>
              <a:t>    obránci:  mířili na tzv. pevnůstku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obléhatelé:    na zahloubený objekt v přihrádku  (F)</a:t>
            </a:r>
          </a:p>
          <a:p>
            <a:endParaRPr lang="cs-CZ" sz="2000" b="1" dirty="0"/>
          </a:p>
          <a:p>
            <a:r>
              <a:rPr lang="cs-CZ" sz="2000" b="1" dirty="0"/>
              <a:t>a)  hroty šípů:   </a:t>
            </a:r>
            <a:r>
              <a:rPr lang="cs-CZ" sz="2000" dirty="0"/>
              <a:t>těžší z kuší (hradebních)</a:t>
            </a:r>
          </a:p>
          <a:p>
            <a:pPr marL="0" indent="0">
              <a:buNone/>
            </a:pPr>
            <a:r>
              <a:rPr lang="cs-CZ" sz="2000" b="1" dirty="0"/>
              <a:t>                                 </a:t>
            </a:r>
            <a:r>
              <a:rPr lang="cs-CZ" sz="2000" dirty="0"/>
              <a:t>lehčí z luků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b) palné zbraně:</a:t>
            </a:r>
          </a:p>
          <a:p>
            <a:pPr marL="0" indent="0">
              <a:buNone/>
            </a:pPr>
            <a:r>
              <a:rPr lang="cs-CZ" sz="2000" dirty="0"/>
              <a:t>   –  </a:t>
            </a:r>
            <a:r>
              <a:rPr lang="cs-CZ" sz="2000" b="1" dirty="0"/>
              <a:t>obléhatelé:   </a:t>
            </a:r>
            <a:r>
              <a:rPr lang="cs-CZ" sz="2000" dirty="0"/>
              <a:t>olověné válcové ráže 15–22 mm </a:t>
            </a:r>
          </a:p>
          <a:p>
            <a:pPr marL="0" indent="0">
              <a:buNone/>
            </a:pPr>
            <a:r>
              <a:rPr lang="cs-CZ" sz="2000" dirty="0"/>
              <a:t>                               kříže:  symbolický význam (přivolání Boží přízně)</a:t>
            </a:r>
          </a:p>
          <a:p>
            <a:pPr marL="0" indent="0">
              <a:buNone/>
            </a:pPr>
            <a:r>
              <a:rPr lang="cs-CZ" sz="2000" dirty="0"/>
              <a:t>                              válcová střela Ø 34 mm, d. 30 mm, hmotnost 190 g </a:t>
            </a:r>
          </a:p>
          <a:p>
            <a:pPr marL="0" indent="0">
              <a:buNone/>
            </a:pPr>
            <a:r>
              <a:rPr lang="cs-CZ" sz="2000" dirty="0"/>
              <a:t>                              (mohutná hákovnice, tarasnice (?)</a:t>
            </a:r>
          </a:p>
          <a:p>
            <a:pPr marL="0" indent="0">
              <a:buNone/>
            </a:pPr>
            <a:r>
              <a:rPr lang="cs-CZ" sz="2000" dirty="0"/>
              <a:t>                              kamenné koule  (v jádře hradu)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–  </a:t>
            </a:r>
            <a:r>
              <a:rPr lang="cs-CZ" sz="2000" b="1" dirty="0"/>
              <a:t>obránci:  </a:t>
            </a:r>
            <a:r>
              <a:rPr lang="cs-CZ" sz="2000" dirty="0"/>
              <a:t>olověné s železným jádrem</a:t>
            </a:r>
          </a:p>
          <a:p>
            <a:pPr marL="0" indent="0">
              <a:buNone/>
            </a:pPr>
            <a:r>
              <a:rPr lang="cs-CZ" sz="2000" dirty="0"/>
              <a:t>                        kule Ø 11, 17–18 mm  (píšťaly, hákovnice) </a:t>
            </a:r>
          </a:p>
          <a:p>
            <a:pPr marL="0" indent="0">
              <a:buNone/>
            </a:pPr>
            <a:r>
              <a:rPr lang="cs-CZ" sz="2000" dirty="0"/>
              <a:t>                        kule a </a:t>
            </a:r>
            <a:r>
              <a:rPr lang="cs-CZ" sz="2000" dirty="0" err="1"/>
              <a:t>válc</a:t>
            </a:r>
            <a:r>
              <a:rPr lang="cs-CZ" sz="2000" dirty="0"/>
              <a:t>. kusy ráže 20–22 mm  (hákovnice)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9FECEF-CD61-40FC-87FB-1748648BC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294683"/>
            <a:ext cx="4596867" cy="34302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F0CD2B-6C0B-4759-8BB4-5DEFE2AD9177}"/>
              </a:ext>
            </a:extLst>
          </p:cNvPr>
          <p:cNvSpPr txBox="1"/>
          <p:nvPr/>
        </p:nvSpPr>
        <p:spPr>
          <a:xfrm>
            <a:off x="7007191" y="5098825"/>
            <a:ext cx="638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projektily s železným jádrem a olověným pláštěm;</a:t>
            </a:r>
          </a:p>
          <a:p>
            <a:r>
              <a:rPr lang="cs-CZ" dirty="0"/>
              <a:t>B – válcové olověné projektily s křížovými obrazci </a:t>
            </a:r>
          </a:p>
          <a:p>
            <a:r>
              <a:rPr lang="cs-CZ" dirty="0"/>
              <a:t>                    (foto J. Plzák)</a:t>
            </a:r>
          </a:p>
        </p:txBody>
      </p:sp>
    </p:spTree>
    <p:extLst>
      <p:ext uri="{BB962C8B-B14F-4D97-AF65-F5344CB8AC3E}">
        <p14:creationId xmlns:p14="http://schemas.microsoft.com/office/powerpoint/2010/main" val="4916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6FF508-3A47-410C-8BEB-A61054A6F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199" y="296060"/>
            <a:ext cx="6476801" cy="3526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C8B28D-701D-44D9-9377-CF207860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346"/>
            <a:ext cx="5705031" cy="40176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2CF781-0B1A-4390-9126-14A616E3EB36}"/>
              </a:ext>
            </a:extLst>
          </p:cNvPr>
          <p:cNvSpPr txBox="1"/>
          <p:nvPr/>
        </p:nvSpPr>
        <p:spPr>
          <a:xfrm>
            <a:off x="1405596" y="4566476"/>
            <a:ext cx="41193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Palné zbraně. </a:t>
            </a:r>
          </a:p>
          <a:p>
            <a:r>
              <a:rPr lang="cs-CZ" sz="2000" dirty="0"/>
              <a:t>A - Komorová puška, </a:t>
            </a:r>
          </a:p>
          <a:p>
            <a:r>
              <a:rPr lang="cs-CZ" sz="2000" dirty="0"/>
              <a:t>B - Bombarda, </a:t>
            </a:r>
          </a:p>
          <a:p>
            <a:r>
              <a:rPr lang="cs-CZ" sz="2000" dirty="0"/>
              <a:t>C - Houfnice, </a:t>
            </a:r>
          </a:p>
          <a:p>
            <a:r>
              <a:rPr lang="cs-CZ" sz="2000" dirty="0"/>
              <a:t>D - Tarasnice v loži, </a:t>
            </a:r>
          </a:p>
          <a:p>
            <a:r>
              <a:rPr lang="cs-CZ" sz="2000" dirty="0"/>
              <a:t>E - Hákovnice a píšťala, </a:t>
            </a:r>
          </a:p>
          <a:p>
            <a:r>
              <a:rPr lang="cs-CZ" sz="2000" dirty="0"/>
              <a:t>F - Tarasnice na stolici  (Durdík 2000)</a:t>
            </a:r>
          </a:p>
          <a:p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0EC09A-FDC2-48FE-8030-BF8B6514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17" y="4067959"/>
            <a:ext cx="2497326" cy="265168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203368A-6A90-44C1-B445-25C46A0C8F12}"/>
              </a:ext>
            </a:extLst>
          </p:cNvPr>
          <p:cNvSpPr txBox="1"/>
          <p:nvPr/>
        </p:nvSpPr>
        <p:spPr>
          <a:xfrm>
            <a:off x="9095590" y="5070637"/>
            <a:ext cx="258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Plzeň:  střela z bombardy</a:t>
            </a:r>
          </a:p>
          <a:p>
            <a:r>
              <a:rPr lang="cs-CZ" b="1" dirty="0"/>
              <a:t>             Ø 50 cm</a:t>
            </a:r>
          </a:p>
        </p:txBody>
      </p:sp>
    </p:spTree>
    <p:extLst>
      <p:ext uri="{BB962C8B-B14F-4D97-AF65-F5344CB8AC3E}">
        <p14:creationId xmlns:p14="http://schemas.microsoft.com/office/powerpoint/2010/main" val="24629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668B26-61D8-4F47-8009-E4967AC9D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16780"/>
          <a:stretch/>
        </p:blipFill>
        <p:spPr>
          <a:xfrm>
            <a:off x="419769" y="485274"/>
            <a:ext cx="4520444" cy="52032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135A45-3A77-492D-AFF1-217666C2015D}"/>
              </a:ext>
            </a:extLst>
          </p:cNvPr>
          <p:cNvSpPr txBox="1"/>
          <p:nvPr/>
        </p:nvSpPr>
        <p:spPr>
          <a:xfrm>
            <a:off x="346510" y="5920383"/>
            <a:ext cx="561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Památník bitvy u Lipan na kopci Lipská hora (1881).</a:t>
            </a:r>
          </a:p>
          <a:p>
            <a:r>
              <a:rPr lang="cs-CZ" sz="2000" b="1" dirty="0"/>
              <a:t>            (mezi Českým Brodem a Kouřimí)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A0FD07-C28F-407A-9ED2-2E609A7EE03B}"/>
              </a:ext>
            </a:extLst>
          </p:cNvPr>
          <p:cNvSpPr txBox="1"/>
          <p:nvPr/>
        </p:nvSpPr>
        <p:spPr>
          <a:xfrm>
            <a:off x="4927600" y="463617"/>
            <a:ext cx="7599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   </a:t>
            </a:r>
            <a:r>
              <a:rPr lang="cs-CZ" sz="2000" b="1" dirty="0"/>
              <a:t>1434</a:t>
            </a:r>
            <a:r>
              <a:rPr lang="cs-CZ" sz="2000" dirty="0"/>
              <a:t>  –  </a:t>
            </a:r>
            <a:r>
              <a:rPr lang="cs-CZ" sz="2000" b="1" dirty="0"/>
              <a:t>Bitva u Lipan:  </a:t>
            </a:r>
            <a:r>
              <a:rPr lang="cs-CZ" sz="2000" dirty="0"/>
              <a:t>rozhodující bitva husitských válek </a:t>
            </a:r>
          </a:p>
          <a:p>
            <a:r>
              <a:rPr lang="cs-CZ" sz="2000" dirty="0"/>
              <a:t>              –  </a:t>
            </a:r>
            <a:r>
              <a:rPr lang="cs-CZ" sz="2000" u="sng" dirty="0"/>
              <a:t>Panská jednota</a:t>
            </a:r>
            <a:r>
              <a:rPr lang="cs-CZ" sz="2000" dirty="0"/>
              <a:t>:  utrakvisticko-katolická koalice pod</a:t>
            </a:r>
          </a:p>
          <a:p>
            <a:r>
              <a:rPr lang="cs-CZ" sz="2000" dirty="0"/>
              <a:t>                                                 Divišem Bořkem z </a:t>
            </a:r>
            <a:r>
              <a:rPr lang="cs-CZ" sz="2000" dirty="0" err="1"/>
              <a:t>Miletínka</a:t>
            </a:r>
            <a:r>
              <a:rPr lang="cs-CZ" sz="2000" dirty="0"/>
              <a:t>  (cca 25 tis.)</a:t>
            </a:r>
          </a:p>
          <a:p>
            <a:r>
              <a:rPr lang="cs-CZ" sz="2000" dirty="0"/>
              <a:t>              –  </a:t>
            </a:r>
            <a:r>
              <a:rPr lang="cs-CZ" sz="2000" u="sng" dirty="0"/>
              <a:t>Polní vojska</a:t>
            </a:r>
            <a:r>
              <a:rPr lang="cs-CZ" sz="2000" dirty="0"/>
              <a:t>:  táborský a sirotčí svaz  (cca 15 tis.)</a:t>
            </a:r>
          </a:p>
          <a:p>
            <a:r>
              <a:rPr lang="cs-CZ" sz="2000" dirty="0"/>
              <a:t>              –  obě vojska:  opevněna vozovými hradbami </a:t>
            </a:r>
          </a:p>
          <a:p>
            <a:r>
              <a:rPr lang="cs-CZ" sz="2000" dirty="0"/>
              <a:t>              –  koaliční vojska předstírala ústup a vylákala tábority</a:t>
            </a:r>
          </a:p>
          <a:p>
            <a:r>
              <a:rPr lang="cs-CZ" sz="2000" dirty="0"/>
              <a:t>                    z vozové hradby, kam vnikla panská jízda </a:t>
            </a:r>
          </a:p>
          <a:p>
            <a:r>
              <a:rPr lang="cs-CZ" sz="2000" dirty="0"/>
              <a:t>              –  Jan Čapek ze Sán uprchl s oddílem do Kolína</a:t>
            </a:r>
          </a:p>
          <a:p>
            <a:r>
              <a:rPr lang="cs-CZ" sz="2000" dirty="0"/>
              <a:t>              –  v bitvě zahynul Prokop Holý </a:t>
            </a:r>
          </a:p>
          <a:p>
            <a:r>
              <a:rPr lang="cs-CZ" sz="2000" dirty="0"/>
              <a:t>              –  stovky husitů upáleny ve stodolách</a:t>
            </a:r>
          </a:p>
          <a:p>
            <a:endParaRPr lang="cs-CZ" sz="2000" dirty="0"/>
          </a:p>
          <a:p>
            <a:r>
              <a:rPr lang="cs-CZ" sz="2000" dirty="0"/>
              <a:t>               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C2D1EF-3CA2-4BD1-B574-C12B3EC92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71" y="3753852"/>
            <a:ext cx="4227035" cy="27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2D5ACF-EB4C-4795-B8D6-33238F53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71" y="0"/>
            <a:ext cx="8551445" cy="62862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49E9C7-D803-4E8B-A666-10295B38B8FD}"/>
              </a:ext>
            </a:extLst>
          </p:cNvPr>
          <p:cNvSpPr txBox="1"/>
          <p:nvPr/>
        </p:nvSpPr>
        <p:spPr>
          <a:xfrm>
            <a:off x="2781701" y="6211669"/>
            <a:ext cx="6358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Obléhání hradu v knize válečného umění Filipa </a:t>
            </a:r>
            <a:r>
              <a:rPr lang="cs-CZ" b="1" dirty="0" err="1"/>
              <a:t>Möncha</a:t>
            </a:r>
            <a:r>
              <a:rPr lang="cs-CZ" b="1" dirty="0"/>
              <a:t> z r. 1496.</a:t>
            </a:r>
          </a:p>
          <a:p>
            <a:r>
              <a:rPr lang="cs-CZ" b="1" dirty="0"/>
              <a:t>                        (</a:t>
            </a:r>
            <a:r>
              <a:rPr lang="cs-CZ" b="1" dirty="0" err="1"/>
              <a:t>Universitätsbibliothek</a:t>
            </a:r>
            <a:r>
              <a:rPr lang="cs-CZ" b="1" dirty="0"/>
              <a:t> Heidelberg) </a:t>
            </a:r>
          </a:p>
        </p:txBody>
      </p:sp>
    </p:spTree>
    <p:extLst>
      <p:ext uri="{BB962C8B-B14F-4D97-AF65-F5344CB8AC3E}">
        <p14:creationId xmlns:p14="http://schemas.microsoft.com/office/powerpoint/2010/main" val="203413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Zánik Sezimova Ústí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1706" y="1204538"/>
            <a:ext cx="11990295" cy="5653462"/>
          </a:xfrm>
        </p:spPr>
        <p:txBody>
          <a:bodyPr>
            <a:noAutofit/>
          </a:bodyPr>
          <a:lstStyle/>
          <a:p>
            <a:r>
              <a:rPr lang="cs-CZ" sz="1800" b="1" dirty="0"/>
              <a:t>Poloha</a:t>
            </a:r>
            <a:r>
              <a:rPr lang="cs-CZ" sz="1800" dirty="0"/>
              <a:t>   –   na soutoku Lužnice a </a:t>
            </a:r>
            <a:r>
              <a:rPr lang="cs-CZ" sz="1800" dirty="0" err="1"/>
              <a:t>Kozského</a:t>
            </a:r>
            <a:r>
              <a:rPr lang="cs-CZ" sz="1800" dirty="0"/>
              <a:t> potoka:  jádro + 3 předměstí 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1419</a:t>
            </a:r>
            <a:r>
              <a:rPr lang="cs-CZ" sz="1800" dirty="0"/>
              <a:t>   –   </a:t>
            </a:r>
            <a:r>
              <a:rPr lang="cs-CZ" sz="1800" b="1" dirty="0"/>
              <a:t>husité:  </a:t>
            </a:r>
            <a:r>
              <a:rPr lang="cs-CZ" sz="1800" dirty="0"/>
              <a:t> vytlačeni ze Sezimova Ústí </a:t>
            </a:r>
          </a:p>
          <a:p>
            <a:pPr marL="0" indent="0">
              <a:buNone/>
            </a:pPr>
            <a:r>
              <a:rPr lang="cs-CZ" sz="1800" dirty="0"/>
              <a:t>                      –   část přežívala v okolních lesích:   chiliastické vize o příchodu Spasitele, který vymýtí zlo </a:t>
            </a:r>
          </a:p>
          <a:p>
            <a:pPr marL="0" indent="0">
              <a:buNone/>
            </a:pPr>
            <a:r>
              <a:rPr lang="cs-CZ" sz="1800" dirty="0"/>
              <a:t>                      –   představa, že když zlo odstraní sami, Kristus se nakonec ukáže</a:t>
            </a:r>
          </a:p>
          <a:p>
            <a:pPr marL="0" indent="0">
              <a:buNone/>
            </a:pPr>
            <a:r>
              <a:rPr lang="cs-CZ" sz="1800" dirty="0"/>
              <a:t>                           10. – 14. 2.  1420:   vypočítán příchod Krista, který měl nastolit nový věk tisícileté spravedlivé říše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21. 2. 1420</a:t>
            </a:r>
            <a:r>
              <a:rPr lang="cs-CZ" sz="1800" dirty="0"/>
              <a:t>   –  na popeleční středu husité město dobyli, ale ze strategických důvodů se přesunuli na nedaleký ostroh </a:t>
            </a:r>
          </a:p>
          <a:p>
            <a:pPr marL="0" indent="0">
              <a:buNone/>
            </a:pPr>
            <a:r>
              <a:rPr lang="cs-CZ" sz="1800" dirty="0"/>
              <a:t>                                nad Lužnicí a </a:t>
            </a:r>
            <a:r>
              <a:rPr lang="cs-CZ" sz="1800" dirty="0" err="1"/>
              <a:t>Tismenickým</a:t>
            </a:r>
            <a:r>
              <a:rPr lang="cs-CZ" sz="1800" dirty="0"/>
              <a:t> potokem, zvaný Hradiště, kde založili Obec hory Tábor – </a:t>
            </a:r>
            <a:r>
              <a:rPr lang="cs-CZ" sz="1800" b="1" dirty="0"/>
              <a:t>dnešní Tábor </a:t>
            </a:r>
          </a:p>
          <a:p>
            <a:pPr marL="0" indent="0">
              <a:buNone/>
            </a:pPr>
            <a:r>
              <a:rPr lang="cs-CZ" sz="1800" b="1" dirty="0"/>
              <a:t>                                Vavřinec z Březové:  </a:t>
            </a:r>
            <a:r>
              <a:rPr lang="cs-CZ" sz="1800" dirty="0"/>
              <a:t>Husitská kronika:  „…sami se po jistém času, město Ústí ohněm spálivše, s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ženami, </a:t>
            </a:r>
            <a:r>
              <a:rPr lang="pl-PL" sz="1800" dirty="0"/>
              <a:t>s dětmi na horu Tábor přestěhovali…“</a:t>
            </a:r>
            <a:endParaRPr lang="cs-CZ" sz="1800" dirty="0"/>
          </a:p>
          <a:p>
            <a:r>
              <a:rPr lang="pt-BR" sz="1800" b="1" dirty="0">
                <a:solidFill>
                  <a:srgbClr val="FF0000"/>
                </a:solidFill>
              </a:rPr>
              <a:t>30. 3. 1420</a:t>
            </a:r>
            <a:r>
              <a:rPr lang="cs-CZ" sz="1800" b="1" dirty="0">
                <a:solidFill>
                  <a:srgbClr val="FF0000"/>
                </a:solidFill>
              </a:rPr>
              <a:t>   – </a:t>
            </a:r>
            <a:r>
              <a:rPr lang="pt-BR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>
                <a:solidFill>
                  <a:srgbClr val="FF0000"/>
                </a:solidFill>
              </a:rPr>
              <a:t> Ústí </a:t>
            </a:r>
            <a:r>
              <a:rPr lang="pt-BR" sz="1800" b="1" dirty="0">
                <a:solidFill>
                  <a:srgbClr val="FF0000"/>
                </a:solidFill>
              </a:rPr>
              <a:t>srovnáno se zemí a vypáleno do základů</a:t>
            </a:r>
            <a:endParaRPr lang="cs-CZ" sz="1800" b="1" dirty="0">
              <a:solidFill>
                <a:srgbClr val="FF0000"/>
              </a:solidFill>
            </a:endParaRPr>
          </a:p>
          <a:p>
            <a:endParaRPr lang="cs-CZ" sz="1800" dirty="0"/>
          </a:p>
          <a:p>
            <a:r>
              <a:rPr lang="cs-CZ" sz="1800" b="1" dirty="0"/>
              <a:t>20. léta 19. stol. </a:t>
            </a:r>
            <a:r>
              <a:rPr lang="cs-CZ" sz="1800" dirty="0"/>
              <a:t>  –   </a:t>
            </a:r>
            <a:r>
              <a:rPr lang="cs-CZ" sz="1800" b="1" dirty="0"/>
              <a:t>město: </a:t>
            </a:r>
            <a:r>
              <a:rPr lang="cs-CZ" sz="1800" dirty="0"/>
              <a:t>  obnoveno středověké centrum a znovu zastavěno </a:t>
            </a:r>
          </a:p>
          <a:p>
            <a:pPr marL="0" indent="0">
              <a:buNone/>
            </a:pPr>
            <a:r>
              <a:rPr lang="cs-CZ" sz="1800" dirty="0"/>
              <a:t>                                    –   </a:t>
            </a:r>
            <a:r>
              <a:rPr lang="cs-CZ" sz="1800" b="1" dirty="0"/>
              <a:t>Předměstí:  </a:t>
            </a:r>
            <a:r>
              <a:rPr lang="cs-CZ" sz="1800" dirty="0" err="1"/>
              <a:t>levobřeží</a:t>
            </a:r>
            <a:r>
              <a:rPr lang="cs-CZ" sz="1800" dirty="0"/>
              <a:t> od  60. let archeologicky zkoumáno 25 let („české </a:t>
            </a:r>
            <a:r>
              <a:rPr lang="cs-CZ" sz="1800" dirty="0" err="1"/>
              <a:t>pompeje</a:t>
            </a:r>
            <a:r>
              <a:rPr lang="cs-CZ" sz="1800" dirty="0"/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4003030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FB298E9-F838-4ECF-996B-258A7791915C}"/>
              </a:ext>
            </a:extLst>
          </p:cNvPr>
          <p:cNvSpPr txBox="1"/>
          <p:nvPr/>
        </p:nvSpPr>
        <p:spPr>
          <a:xfrm>
            <a:off x="7089169" y="832206"/>
            <a:ext cx="4539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Pavlína Cermanová: </a:t>
            </a:r>
          </a:p>
          <a:p>
            <a:r>
              <a:rPr lang="cs-CZ" b="1" dirty="0"/>
              <a:t>Čechy na konci věků: Apokalyptické myšlení </a:t>
            </a:r>
          </a:p>
          <a:p>
            <a:r>
              <a:rPr lang="cs-CZ" b="1" dirty="0"/>
              <a:t>a vize husitské doby</a:t>
            </a:r>
            <a:r>
              <a:rPr lang="cs-CZ" b="1" i="1" dirty="0"/>
              <a:t>. </a:t>
            </a:r>
            <a:r>
              <a:rPr lang="cs-CZ" b="1" dirty="0"/>
              <a:t>Praha 2013.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dirty="0"/>
              <a:t>(Střípky z ostravské archeologie</a:t>
            </a:r>
            <a:r>
              <a:rPr lang="cs-CZ" b="1" dirty="0"/>
              <a:t>)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2B1F27-83D2-471C-9271-CC8BD9A3F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47" y="414563"/>
            <a:ext cx="5024062" cy="60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2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70C104C-ADE8-47EE-A84C-0FD22FCD6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7483" cy="6906874"/>
          </a:xfrm>
          <a:prstGeom prst="rect">
            <a:avLst/>
          </a:prstGeo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6089345-4E8F-42C5-BF89-06A1851B40DC}"/>
              </a:ext>
            </a:extLst>
          </p:cNvPr>
          <p:cNvSpPr txBox="1">
            <a:spLocks noChangeArrowheads="1"/>
          </p:cNvSpPr>
          <p:nvPr/>
        </p:nvSpPr>
        <p:spPr>
          <a:xfrm>
            <a:off x="4777483" y="152399"/>
            <a:ext cx="7490717" cy="6981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dirty="0">
                <a:solidFill>
                  <a:srgbClr val="FF0000"/>
                </a:solidFill>
              </a:rPr>
              <a:t>Zjevení sv. Jana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prorocká kniha Nového zákona, která líčí poslední bitvu u Armageddonu:  Apokalyptičtí jezdci mají zahubit čtvrtinu země </a:t>
            </a:r>
            <a:r>
              <a:rPr lang="pt-BR" altLang="cs-CZ" sz="1800" dirty="0"/>
              <a:t>mečem, hladem, morem a </a:t>
            </a:r>
            <a:r>
              <a:rPr lang="cs-CZ" altLang="cs-CZ" sz="1800" dirty="0"/>
              <a:t>dravými šelmami: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první anděl</a:t>
            </a:r>
            <a:r>
              <a:rPr lang="cs-CZ" altLang="cs-CZ" sz="1800" dirty="0"/>
              <a:t>, nastalo krupobití, </a:t>
            </a:r>
            <a:r>
              <a:rPr lang="pl-PL" altLang="cs-CZ" sz="1800" dirty="0"/>
              <a:t>na zem začal padat oheň míšený s krví a třetina zemské zeleně byla </a:t>
            </a:r>
            <a:r>
              <a:rPr lang="cs-CZ" altLang="cs-CZ" sz="1800" dirty="0"/>
              <a:t>sežehnuta plamenem.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druhý anděl</a:t>
            </a:r>
            <a:r>
              <a:rPr lang="cs-CZ" altLang="cs-CZ" sz="1800" dirty="0"/>
              <a:t>, do moře byl </a:t>
            </a:r>
            <a:r>
              <a:rPr lang="fi-FI" altLang="cs-CZ" sz="1800" dirty="0"/>
              <a:t>vržen oheň, takže se třetina moře</a:t>
            </a:r>
            <a:r>
              <a:rPr lang="cs-CZ" altLang="cs-CZ" sz="1800" dirty="0"/>
              <a:t> se obrátila v krev, třetina mořských tvorů zahynula a byla zničena třetina lodí.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třetí anděl</a:t>
            </a:r>
            <a:r>
              <a:rPr lang="cs-CZ" altLang="cs-CZ" sz="1800" dirty="0"/>
              <a:t>, z nebe se zřítila velká hvězda jako pochodeň (zvaná </a:t>
            </a:r>
            <a:r>
              <a:rPr lang="pt-BR" altLang="cs-CZ" sz="1800" dirty="0"/>
              <a:t>Pelyněk), která dopadla do vod a třetinu</a:t>
            </a:r>
            <a:r>
              <a:rPr lang="cs-CZ" altLang="cs-CZ" sz="1800" dirty="0"/>
              <a:t> </a:t>
            </a:r>
            <a:r>
              <a:rPr lang="pl-PL" altLang="cs-CZ" sz="1800" dirty="0"/>
              <a:t>z nich otrávila, takže mnozí lidé </a:t>
            </a:r>
            <a:r>
              <a:rPr lang="cs-CZ" altLang="cs-CZ" sz="1800" dirty="0"/>
              <a:t>z těchto vod zemřeli.</a:t>
            </a:r>
          </a:p>
          <a:p>
            <a:r>
              <a:rPr lang="cs-CZ" altLang="cs-CZ" sz="1800" dirty="0"/>
              <a:t>Zatroubil </a:t>
            </a:r>
            <a:r>
              <a:rPr lang="cs-CZ" altLang="cs-CZ" sz="1800" b="1" dirty="0"/>
              <a:t>čtvrtý anděl</a:t>
            </a:r>
            <a:r>
              <a:rPr lang="cs-CZ" altLang="cs-CZ" sz="1800" dirty="0"/>
              <a:t>, a v tu chvíli byla zasažena třetina slunce, měsíce </a:t>
            </a:r>
            <a:r>
              <a:rPr lang="pl-PL" altLang="cs-CZ" sz="1800" dirty="0"/>
              <a:t>a hvězd, takže z třetiny potemněly a den i noc byly temnější.</a:t>
            </a:r>
          </a:p>
          <a:p>
            <a:r>
              <a:rPr lang="pt-BR" altLang="cs-CZ" sz="1800" dirty="0"/>
              <a:t>Zatroubil </a:t>
            </a:r>
            <a:r>
              <a:rPr lang="pt-BR" altLang="cs-CZ" sz="1800" b="1" dirty="0"/>
              <a:t>pátý anděl</a:t>
            </a:r>
            <a:r>
              <a:rPr lang="pt-BR" altLang="cs-CZ" sz="1800" dirty="0"/>
              <a:t>, otevřel se jícen</a:t>
            </a:r>
            <a:r>
              <a:rPr lang="cs-CZ" altLang="cs-CZ" sz="1800" dirty="0"/>
              <a:t> </a:t>
            </a:r>
            <a:r>
              <a:rPr lang="pt-BR" altLang="cs-CZ" sz="1800" dirty="0"/>
              <a:t>propasti, z ní se vyvalil dým a </a:t>
            </a:r>
            <a:r>
              <a:rPr lang="cs-CZ" altLang="cs-CZ" sz="1800" dirty="0"/>
              <a:t>k</a:t>
            </a:r>
            <a:r>
              <a:rPr lang="pt-BR" altLang="cs-CZ" sz="1800" dirty="0"/>
              <a:t>obylky,</a:t>
            </a:r>
            <a:r>
              <a:rPr lang="cs-CZ" altLang="cs-CZ" sz="1800" dirty="0"/>
              <a:t> které měly sílu škorpionů a škodily </a:t>
            </a:r>
            <a:r>
              <a:rPr lang="pl-PL" altLang="cs-CZ" sz="1800" dirty="0"/>
              <a:t>lidem, kteří nebyli na čele označeni </a:t>
            </a:r>
            <a:r>
              <a:rPr lang="cs-CZ" altLang="cs-CZ" sz="1800" dirty="0"/>
              <a:t>Boží pečetí.</a:t>
            </a:r>
          </a:p>
          <a:p>
            <a:r>
              <a:rPr lang="pt-BR" altLang="cs-CZ" sz="1800" dirty="0"/>
              <a:t>Na nebi se objevil </a:t>
            </a:r>
            <a:r>
              <a:rPr lang="pt-BR" altLang="cs-CZ" sz="1800" b="1" dirty="0"/>
              <a:t>drak se sedmi hlavami</a:t>
            </a:r>
            <a:r>
              <a:rPr lang="cs-CZ" altLang="cs-CZ" sz="1800" b="1" dirty="0"/>
              <a:t> </a:t>
            </a:r>
            <a:r>
              <a:rPr lang="pl-PL" altLang="cs-CZ" sz="1800" dirty="0"/>
              <a:t>a na každé z nich měl královskou </a:t>
            </a:r>
            <a:r>
              <a:rPr lang="cs-CZ" altLang="cs-CZ" sz="1800" dirty="0"/>
              <a:t>korunu. Ocasem smetl třetinu hvězd </a:t>
            </a:r>
            <a:r>
              <a:rPr lang="pt-BR" altLang="cs-CZ" sz="1800" dirty="0"/>
              <a:t>a postavil se před ženu, aby pohltil</a:t>
            </a:r>
            <a:r>
              <a:rPr lang="cs-CZ" altLang="cs-CZ" sz="1800" dirty="0"/>
              <a:t> dítě, jakmile se narodí.</a:t>
            </a:r>
          </a:p>
          <a:p>
            <a:r>
              <a:rPr lang="pt-BR" altLang="cs-CZ" sz="1800" dirty="0"/>
              <a:t>Čas určený pro existenci Satanova království</a:t>
            </a:r>
            <a:r>
              <a:rPr lang="cs-CZ" altLang="cs-CZ" sz="1800" dirty="0"/>
              <a:t> již uplynul. Bůh oddaluje hrůzy, </a:t>
            </a:r>
            <a:r>
              <a:rPr lang="pl-PL" altLang="cs-CZ" sz="1800" dirty="0"/>
              <a:t>které si na sebe lidstvo nachystalo, aby </a:t>
            </a:r>
            <a:r>
              <a:rPr lang="cs-CZ" altLang="cs-CZ" sz="1800" dirty="0"/>
              <a:t>co nejvíce lidí vyšlo z Babylonu odsouzeného k zániku.</a:t>
            </a:r>
          </a:p>
          <a:p>
            <a:r>
              <a:rPr lang="cs-CZ" altLang="cs-CZ" sz="1800" dirty="0"/>
              <a:t>144 000 spravedlivých bylo vykoupeno, nastoupila tisíciletá Kristova říše a nebeský Jeruzalém.</a:t>
            </a:r>
          </a:p>
        </p:txBody>
      </p:sp>
    </p:spTree>
    <p:extLst>
      <p:ext uri="{BB962C8B-B14F-4D97-AF65-F5344CB8AC3E}">
        <p14:creationId xmlns:p14="http://schemas.microsoft.com/office/powerpoint/2010/main" val="234041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Výzkumy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r>
              <a:rPr lang="cs-CZ" sz="2000" b="1" dirty="0"/>
              <a:t>Konec 19. stol.  </a:t>
            </a:r>
            <a:r>
              <a:rPr lang="cs-CZ" sz="2000" dirty="0"/>
              <a:t>–  </a:t>
            </a:r>
            <a:r>
              <a:rPr lang="cs-CZ" sz="2000" b="1" dirty="0"/>
              <a:t>F. </a:t>
            </a:r>
            <a:r>
              <a:rPr lang="cs-CZ" sz="2000" b="1" dirty="0" err="1"/>
              <a:t>Máška</a:t>
            </a:r>
            <a:r>
              <a:rPr lang="cs-CZ" sz="2000" b="1" dirty="0"/>
              <a:t>:  </a:t>
            </a:r>
            <a:r>
              <a:rPr lang="cs-CZ" sz="2000" dirty="0"/>
              <a:t>výkopy v okolí Klášterní ulice:  pozůstatky klášterního kostela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         </a:t>
            </a:r>
            <a:r>
              <a:rPr lang="cs-CZ" sz="2000" dirty="0"/>
              <a:t>–  </a:t>
            </a:r>
            <a:r>
              <a:rPr lang="cs-CZ" sz="2000" b="1" dirty="0"/>
              <a:t>Martin Kolář</a:t>
            </a:r>
            <a:r>
              <a:rPr lang="cs-CZ" sz="2000" dirty="0"/>
              <a:t>:  místní profesor, zájem o středověké dějiny Ústí </a:t>
            </a:r>
          </a:p>
          <a:p>
            <a:r>
              <a:rPr lang="cs-CZ" sz="2000" b="1" dirty="0"/>
              <a:t>19/20. stol.</a:t>
            </a:r>
            <a:r>
              <a:rPr lang="cs-CZ" sz="2000" dirty="0"/>
              <a:t>  –   </a:t>
            </a:r>
            <a:r>
              <a:rPr lang="cs-CZ" sz="2000" b="1" dirty="0"/>
              <a:t>Josef Švehla:</a:t>
            </a:r>
            <a:r>
              <a:rPr lang="cs-CZ" sz="2000" dirty="0"/>
              <a:t>   učitel a průkopník archeologie, odkryvy ve městě i na předměstích</a:t>
            </a:r>
          </a:p>
          <a:p>
            <a:r>
              <a:rPr lang="cs-CZ" sz="2000" b="1" dirty="0"/>
              <a:t>1947, 1948:</a:t>
            </a:r>
            <a:r>
              <a:rPr lang="cs-CZ" sz="2000" dirty="0"/>
              <a:t>  F. </a:t>
            </a:r>
            <a:r>
              <a:rPr lang="cs-CZ" sz="2000" dirty="0" err="1"/>
              <a:t>Máška</a:t>
            </a:r>
            <a:r>
              <a:rPr lang="cs-CZ" sz="2000" dirty="0"/>
              <a:t> a J. Švehla  – výzkumy v prostoru hřbitova a farního kostela </a:t>
            </a:r>
          </a:p>
          <a:p>
            <a:r>
              <a:rPr lang="cs-CZ" sz="2000" b="1" dirty="0"/>
              <a:t>1950</a:t>
            </a:r>
            <a:r>
              <a:rPr lang="cs-CZ" sz="2000" dirty="0"/>
              <a:t>  –  výzkum zaniklého města zařazen do plánu ARUP:  program výzkumu husitských památek  </a:t>
            </a:r>
          </a:p>
          <a:p>
            <a:r>
              <a:rPr lang="cs-CZ" sz="2000" b="1" dirty="0"/>
              <a:t>1962 – 1985:   </a:t>
            </a:r>
            <a:r>
              <a:rPr lang="cs-CZ" sz="2000" dirty="0"/>
              <a:t>výzkum levobřežního předměstí:  ARUP </a:t>
            </a:r>
          </a:p>
          <a:p>
            <a:pPr marL="0" indent="0">
              <a:buNone/>
            </a:pPr>
            <a:r>
              <a:rPr lang="cs-CZ" sz="2000" dirty="0"/>
              <a:t>                               –  od 80. let participovalo:  Husitské muzeum v Táboře:  M. Drda, R. Krajíc</a:t>
            </a:r>
          </a:p>
          <a:p>
            <a:pPr marL="0" indent="0">
              <a:buNone/>
            </a:pPr>
            <a:r>
              <a:rPr lang="cs-CZ" sz="2000" dirty="0"/>
              <a:t>                                   20 usedlostí:     2. pol. 13./2. pol. 14. až 1420</a:t>
            </a:r>
          </a:p>
          <a:p>
            <a:r>
              <a:rPr lang="cs-CZ" sz="2000" dirty="0"/>
              <a:t> </a:t>
            </a:r>
            <a:r>
              <a:rPr lang="pl-PL" sz="2000" b="1" dirty="0"/>
              <a:t>1973</a:t>
            </a:r>
            <a:r>
              <a:rPr lang="pl-PL" sz="2000" dirty="0"/>
              <a:t>  –  výzkum ARUP v prostoru bašty na </a:t>
            </a:r>
            <a:r>
              <a:rPr lang="cs-CZ" sz="2000" dirty="0"/>
              <a:t>severovýchodní straně města</a:t>
            </a:r>
          </a:p>
          <a:p>
            <a:r>
              <a:rPr lang="cs-CZ" sz="2000" b="1" dirty="0"/>
              <a:t>1996</a:t>
            </a:r>
            <a:r>
              <a:rPr lang="cs-CZ" sz="2000" dirty="0"/>
              <a:t>  –  výzkum táborského muzea:  hřbitov</a:t>
            </a:r>
          </a:p>
          <a:p>
            <a:r>
              <a:rPr lang="cs-CZ" sz="2000" dirty="0"/>
              <a:t> </a:t>
            </a:r>
            <a:r>
              <a:rPr lang="cs-CZ" sz="2000" b="1" dirty="0"/>
              <a:t>1998</a:t>
            </a:r>
            <a:r>
              <a:rPr lang="cs-CZ" sz="2000" dirty="0"/>
              <a:t> – výzkum E. Krajíce z Husitského muzea:  náměstí/Žižkova ulice</a:t>
            </a:r>
          </a:p>
          <a:p>
            <a:r>
              <a:rPr lang="cs-CZ" sz="2000" dirty="0"/>
              <a:t> </a:t>
            </a:r>
            <a:r>
              <a:rPr lang="cs-CZ" sz="2000" b="1" dirty="0"/>
              <a:t>1965, 2016, 2019  –</a:t>
            </a:r>
            <a:r>
              <a:rPr lang="cs-CZ" sz="2000" dirty="0"/>
              <a:t>  záchranné výzkumy táborského muzea v Klášterní ulici  </a:t>
            </a:r>
          </a:p>
        </p:txBody>
      </p:sp>
    </p:spTree>
    <p:extLst>
      <p:ext uri="{BB962C8B-B14F-4D97-AF65-F5344CB8AC3E}">
        <p14:creationId xmlns:p14="http://schemas.microsoft.com/office/powerpoint/2010/main" val="143240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7D4563-61FF-8E10-2B59-D112FC28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61950"/>
            <a:ext cx="12115800" cy="64960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9600" b="1" dirty="0">
                <a:solidFill>
                  <a:srgbClr val="FF0000"/>
                </a:solidFill>
              </a:rPr>
              <a:t>                                                                      </a:t>
            </a:r>
            <a:r>
              <a:rPr lang="cs-CZ" sz="12800" b="1" dirty="0">
                <a:solidFill>
                  <a:srgbClr val="FF0000"/>
                </a:solidFill>
              </a:rPr>
              <a:t>Husitské války  </a:t>
            </a:r>
          </a:p>
          <a:p>
            <a:pPr marL="0" indent="0">
              <a:buNone/>
              <a:defRPr/>
            </a:pPr>
            <a:r>
              <a:rPr lang="cs-CZ" sz="7400" b="1" dirty="0"/>
              <a:t>               </a:t>
            </a:r>
            <a:endParaRPr lang="cs-CZ" sz="8000" dirty="0"/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1380</a:t>
            </a:r>
            <a:r>
              <a:rPr lang="cs-CZ" sz="7200" dirty="0"/>
              <a:t>  –   skonal kardinál Jan Očko z Vlašimi, litomyšlský biskup Albrecht ze Šternberka a olomoucký biskup Jan ze Středy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1392/1393 </a:t>
            </a:r>
            <a:r>
              <a:rPr lang="cs-CZ" sz="7200" dirty="0"/>
              <a:t>–  spor Václava IV. s  arcibiskupem Janem z </a:t>
            </a:r>
            <a:r>
              <a:rPr lang="cs-CZ" sz="7200" dirty="0" err="1"/>
              <a:t>Jenštejna</a:t>
            </a:r>
            <a:r>
              <a:rPr lang="cs-CZ" sz="7200" dirty="0"/>
              <a:t> (kvůli zřízení biskupství Plzni)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1394:</a:t>
            </a:r>
            <a:r>
              <a:rPr lang="cs-CZ" sz="7200" dirty="0"/>
              <a:t>   král v Berouně zajat a internován; osvobozen Janem Zhořeleckým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1400:  </a:t>
            </a:r>
            <a:r>
              <a:rPr lang="cs-CZ" sz="7200" dirty="0"/>
              <a:t>sesazen z římského trůnu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1402/1403</a:t>
            </a:r>
            <a:r>
              <a:rPr lang="cs-CZ" sz="7200" dirty="0"/>
              <a:t>  –  uvězněn podruhé  z podnětu bratra Zikmunda (</a:t>
            </a:r>
            <a:r>
              <a:rPr lang="cs-CZ" sz="7200" dirty="0" err="1"/>
              <a:t>Schaunberg</a:t>
            </a:r>
            <a:r>
              <a:rPr lang="cs-CZ" sz="7200" dirty="0"/>
              <a:t> v Horním Rakousku)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1410:</a:t>
            </a:r>
            <a:r>
              <a:rPr lang="cs-CZ" sz="7200" dirty="0"/>
              <a:t>  po smrti druhého římského krále </a:t>
            </a:r>
            <a:r>
              <a:rPr lang="cs-CZ" sz="7200" dirty="0" err="1"/>
              <a:t>Ruprechta</a:t>
            </a:r>
            <a:r>
              <a:rPr lang="cs-CZ" sz="7200" dirty="0"/>
              <a:t> Falckého zvolen Jošt a pak Zikmund Lucemburský </a:t>
            </a:r>
          </a:p>
          <a:p>
            <a:pPr marL="0" indent="0" eaLnBrk="1" hangingPunct="1">
              <a:buNone/>
              <a:defRPr/>
            </a:pPr>
            <a:r>
              <a:rPr lang="cs-CZ" sz="7200" b="1" dirty="0"/>
              <a:t>         1414</a:t>
            </a:r>
            <a:r>
              <a:rPr lang="cs-CZ" sz="7200" dirty="0"/>
              <a:t>:  korunován  </a:t>
            </a:r>
          </a:p>
          <a:p>
            <a:pPr marL="0" indent="0" eaLnBrk="1" hangingPunct="1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7200" b="1" dirty="0"/>
              <a:t>        </a:t>
            </a:r>
            <a:r>
              <a:rPr lang="cs-CZ" altLang="cs-CZ" sz="7200" dirty="0"/>
              <a:t> </a:t>
            </a:r>
            <a:r>
              <a:rPr lang="cs-CZ" sz="7200" b="1" dirty="0"/>
              <a:t>1402:   Jan Hus:  </a:t>
            </a:r>
            <a:r>
              <a:rPr lang="cs-CZ" sz="7200" dirty="0"/>
              <a:t>kázání</a:t>
            </a:r>
            <a:r>
              <a:rPr lang="cs-CZ" sz="7200" b="1" dirty="0"/>
              <a:t> </a:t>
            </a:r>
            <a:r>
              <a:rPr lang="cs-CZ" sz="7200" dirty="0"/>
              <a:t>v Betlémské kapli:  sekularizace církevního majetku v duchu apoštolské chudoby</a:t>
            </a:r>
          </a:p>
          <a:p>
            <a:pPr marL="0" indent="0">
              <a:buNone/>
              <a:defRPr/>
            </a:pPr>
            <a:r>
              <a:rPr lang="cs-CZ" sz="7200" b="1" dirty="0"/>
              <a:t>         1402 – 1403:   </a:t>
            </a:r>
            <a:r>
              <a:rPr lang="cs-CZ" sz="7200" dirty="0"/>
              <a:t>v Českém království propukla občanská válka 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1409</a:t>
            </a:r>
            <a:r>
              <a:rPr lang="cs-CZ" altLang="cs-CZ" sz="7200" dirty="0"/>
              <a:t>  –  Kutnohorský dekret: změna poměru hlasů v pražském vysokém učení (3:1)</a:t>
            </a:r>
            <a:endParaRPr lang="cs-CZ" sz="7200" dirty="0"/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1410</a:t>
            </a:r>
            <a:r>
              <a:rPr lang="cs-CZ" altLang="cs-CZ" sz="7200" dirty="0"/>
              <a:t>  –  arcibiskup Zbyněk Zajíc vyhlásil nad Prahou interdikt kvůli šíření spisů Jana </a:t>
            </a:r>
            <a:r>
              <a:rPr lang="cs-CZ" altLang="cs-CZ" sz="7200" dirty="0" err="1"/>
              <a:t>Vycklifa</a:t>
            </a:r>
            <a:r>
              <a:rPr lang="cs-CZ" altLang="cs-CZ" sz="7200" dirty="0"/>
              <a:t> (do 20 km)</a:t>
            </a:r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1411</a:t>
            </a:r>
            <a:r>
              <a:rPr lang="cs-CZ" altLang="cs-CZ" sz="7200" dirty="0"/>
              <a:t>  –  po smrti arcibiskupa Zajíce obsazování úřadu kontroloval Zikmund Lucemburský</a:t>
            </a:r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1412</a:t>
            </a:r>
            <a:r>
              <a:rPr lang="cs-CZ" altLang="cs-CZ" sz="7200" dirty="0"/>
              <a:t>  –  </a:t>
            </a:r>
            <a:r>
              <a:rPr lang="cs-CZ" altLang="cs-CZ" sz="7200" b="1" dirty="0"/>
              <a:t>odpustkové bouře v Praze</a:t>
            </a:r>
            <a:r>
              <a:rPr lang="cs-CZ" altLang="cs-CZ" sz="7200" dirty="0"/>
              <a:t>:   poprava tří stoupenců reformy  (tovaryši)</a:t>
            </a:r>
          </a:p>
          <a:p>
            <a:pPr marL="0" indent="0">
              <a:buNone/>
            </a:pPr>
            <a:r>
              <a:rPr lang="cs-CZ" sz="7200" b="1" dirty="0"/>
              <a:t>         1414  – </a:t>
            </a:r>
            <a:r>
              <a:rPr lang="cs-CZ" sz="7200" dirty="0"/>
              <a:t> </a:t>
            </a:r>
            <a:r>
              <a:rPr lang="cs-CZ" sz="7200" b="1" dirty="0"/>
              <a:t>Kostnický koncil:  </a:t>
            </a:r>
            <a:r>
              <a:rPr lang="cs-CZ" sz="7200" dirty="0"/>
              <a:t>svolán Zikmundem, na jehož žádost se účastnil  </a:t>
            </a:r>
            <a:r>
              <a:rPr lang="cs-CZ" altLang="cs-CZ" sz="7200" b="1" dirty="0"/>
              <a:t>Jan Hus </a:t>
            </a:r>
            <a:endParaRPr lang="cs-CZ" altLang="cs-CZ" sz="7200" dirty="0"/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1415</a:t>
            </a:r>
            <a:r>
              <a:rPr lang="cs-CZ" altLang="cs-CZ" sz="7200" dirty="0"/>
              <a:t>  –  odsouzen v inkvizičním procesu:  předán k popravě podle kanonického, tzn. církevního práva (</a:t>
            </a:r>
            <a:r>
              <a:rPr lang="cs-CZ" altLang="cs-CZ" sz="7200" i="1" dirty="0"/>
              <a:t>ius </a:t>
            </a:r>
            <a:r>
              <a:rPr lang="cs-CZ" altLang="cs-CZ" sz="7200" i="1" dirty="0" err="1"/>
              <a:t>canonicum</a:t>
            </a:r>
            <a:r>
              <a:rPr lang="cs-CZ" altLang="cs-CZ" sz="7200" dirty="0"/>
              <a:t>),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ne podle civilního (</a:t>
            </a:r>
            <a:r>
              <a:rPr lang="cs-CZ" altLang="cs-CZ" sz="7200" i="1" dirty="0"/>
              <a:t>ius civile</a:t>
            </a:r>
            <a:r>
              <a:rPr lang="cs-CZ" altLang="cs-CZ" sz="7200" dirty="0"/>
              <a:t>), Zikmund zprvu žádal propuštění (odmítnut), husité prohlášeni za kacíře</a:t>
            </a:r>
          </a:p>
          <a:p>
            <a:pPr marL="0" indent="0">
              <a:buNone/>
              <a:defRPr/>
            </a:pPr>
            <a:endParaRPr lang="cs-CZ" sz="8000" dirty="0"/>
          </a:p>
          <a:p>
            <a:pPr marL="0" indent="0">
              <a:buNone/>
              <a:defRPr/>
            </a:pPr>
            <a:r>
              <a:rPr lang="cs-CZ" sz="8000" dirty="0"/>
              <a:t>                    </a:t>
            </a:r>
          </a:p>
          <a:p>
            <a:pPr marL="0" indent="0">
              <a:buNone/>
              <a:defRPr/>
            </a:pPr>
            <a:r>
              <a:rPr lang="cs-CZ" sz="8000" dirty="0"/>
              <a:t>          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</a:t>
            </a:r>
            <a:endParaRPr lang="cs-CZ" sz="8000" b="1" dirty="0"/>
          </a:p>
          <a:p>
            <a:pPr marL="0" indent="0">
              <a:buNone/>
              <a:defRPr/>
            </a:pPr>
            <a:r>
              <a:rPr lang="cs-CZ" sz="5000" b="1" dirty="0"/>
              <a:t>                      </a:t>
            </a:r>
            <a:endParaRPr lang="cs-CZ" sz="5000" dirty="0"/>
          </a:p>
          <a:p>
            <a:pPr marL="0" indent="0">
              <a:buNone/>
              <a:defRPr/>
            </a:pPr>
            <a:r>
              <a:rPr lang="cs-CZ" sz="4200" dirty="0"/>
              <a:t>                                                                  </a:t>
            </a:r>
          </a:p>
          <a:p>
            <a:pPr>
              <a:defRPr/>
            </a:pPr>
            <a:endParaRPr lang="cs-CZ" sz="4200" dirty="0"/>
          </a:p>
          <a:p>
            <a:pPr marL="0" indent="0">
              <a:buNone/>
              <a:defRPr/>
            </a:pPr>
            <a:endParaRPr lang="cs-CZ" sz="42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2012" y="349624"/>
            <a:ext cx="9365692" cy="6508376"/>
          </a:xfrm>
        </p:spPr>
        <p:txBody>
          <a:bodyPr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KRAJÍC, R. – RICHTER, M.:</a:t>
            </a:r>
          </a:p>
          <a:p>
            <a:pPr marL="0" indent="0">
              <a:buNone/>
            </a:pPr>
            <a:r>
              <a:rPr lang="cs-CZ" sz="1800" dirty="0"/>
              <a:t>     –</a:t>
            </a:r>
            <a:r>
              <a:rPr lang="cs-CZ" sz="1800" b="1" dirty="0"/>
              <a:t>  </a:t>
            </a:r>
            <a:r>
              <a:rPr lang="cs-CZ" sz="1800" dirty="0"/>
              <a:t>nedat.:</a:t>
            </a:r>
            <a:r>
              <a:rPr lang="cs-CZ" sz="1800" b="1" dirty="0"/>
              <a:t> </a:t>
            </a:r>
            <a:r>
              <a:rPr lang="cs-CZ" sz="1800" dirty="0"/>
              <a:t>Sezimovo Ústí – archeologie středověkého poddanského města I. </a:t>
            </a:r>
          </a:p>
          <a:p>
            <a:pPr marL="0" indent="0">
              <a:buNone/>
            </a:pPr>
            <a:r>
              <a:rPr lang="cs-CZ" sz="1800" dirty="0"/>
              <a:t>         Topografie a dějiny bádání. Rukopis.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– 2001:  Sezimovo Ústí. Archeologie středověkého poddanského města 2.</a:t>
            </a:r>
          </a:p>
          <a:p>
            <a:pPr marL="0" indent="0">
              <a:buNone/>
            </a:pPr>
            <a:r>
              <a:rPr lang="cs-CZ" sz="1800" dirty="0"/>
              <a:t>        Levobřežní předměstí – archeologický výzkum 1962–1988. Praha.</a:t>
            </a:r>
          </a:p>
          <a:p>
            <a:endParaRPr lang="cs-CZ" sz="1800" dirty="0"/>
          </a:p>
          <a:p>
            <a:r>
              <a:rPr lang="cs-CZ" sz="1800" b="1" dirty="0"/>
              <a:t>KRAJÍC, R.:</a:t>
            </a:r>
          </a:p>
          <a:p>
            <a:pPr marL="0" indent="0">
              <a:buNone/>
            </a:pPr>
            <a:r>
              <a:rPr lang="cs-CZ" sz="1800" dirty="0"/>
              <a:t>    – 2003: Sezimovo Ústí. Archeologie středověkého poddanského města 3. </a:t>
            </a:r>
          </a:p>
          <a:p>
            <a:pPr marL="0" indent="0">
              <a:buNone/>
            </a:pPr>
            <a:r>
              <a:rPr lang="cs-CZ" sz="1800" dirty="0"/>
              <a:t>       Kovárna v Sezimově Ústí a analýza výrobků ze železa. Díl I–II.</a:t>
            </a:r>
          </a:p>
          <a:p>
            <a:pPr marL="0" indent="0">
              <a:buNone/>
            </a:pPr>
            <a:r>
              <a:rPr lang="cs-CZ" sz="1800" dirty="0"/>
              <a:t>       Praha–Sezimovo Ústí–Tábor.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– 2008:  Středověké cihlářství. Sezimovo Ústí – archeologie středověkého poddanského města 4. </a:t>
            </a:r>
          </a:p>
          <a:p>
            <a:pPr marL="0" indent="0">
              <a:buNone/>
            </a:pPr>
            <a:r>
              <a:rPr lang="cs-CZ" sz="1800" dirty="0"/>
              <a:t>      Praha – Sezimovo Ústí – Tábor.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40" y="321301"/>
            <a:ext cx="1761564" cy="2486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54" y="4103185"/>
            <a:ext cx="1788829" cy="25373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84" y="2931459"/>
            <a:ext cx="1813220" cy="2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0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432" t="39517" r="5826" b="5665"/>
          <a:stretch/>
        </p:blipFill>
        <p:spPr>
          <a:xfrm>
            <a:off x="1373147" y="1"/>
            <a:ext cx="8739041" cy="68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5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024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       Předměstí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3024" y="1206594"/>
            <a:ext cx="11447929" cy="56514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Pražské  </a:t>
            </a:r>
            <a:r>
              <a:rPr lang="cs-CZ" sz="2000" dirty="0"/>
              <a:t>–</a:t>
            </a:r>
            <a:r>
              <a:rPr lang="cs-CZ" sz="2000" b="1" dirty="0"/>
              <a:t>  </a:t>
            </a:r>
            <a:r>
              <a:rPr lang="cs-CZ" sz="2000" dirty="0"/>
              <a:t>před severní městskou branou, bašta v sv. rohu městského opevnění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b="1" dirty="0"/>
              <a:t>                    </a:t>
            </a:r>
            <a:r>
              <a:rPr lang="cs-CZ" sz="2000" dirty="0"/>
              <a:t>–  M. Richter:   identifikoval v písemných pramenech jako Nové město, dlouhodobě spojované 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              urbánní jednotkou na břehu Lužnice, opevněnou hradbou:  3 ha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–  R. Krajíc:   zjistil hrnčířskou dílnu s pracovním zázemím v tzv. zánikovém horizontu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          další středověké vrstvy, kůlové jámy, rozměrnější jámy a výrobně-provozní objekty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Soběslavské</a:t>
            </a:r>
            <a:r>
              <a:rPr lang="cs-CZ" sz="2000" dirty="0"/>
              <a:t>  –  na jižní straně města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–  v oblouku potoka se měla podle J. Švehly nacházet široká zátoka s přístavištěm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–  zkoumáno od konce 19. stol. do 30. let 20. stol. amatérskými badateli:  kusé informace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>
                <a:solidFill>
                  <a:srgbClr val="FF0000"/>
                </a:solidFill>
              </a:rPr>
              <a:t>Levobřežní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  –   13. stol.:  založení města (tzv. Nové město);  1420:  zánik požárem spolu s městem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–   zástavba:  jednotné parcelní členění připomíná situaci v městských jádrech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–   pol. 14. stol</a:t>
            </a:r>
            <a:r>
              <a:rPr lang="cs-CZ" sz="1500" dirty="0"/>
              <a:t>.:   </a:t>
            </a:r>
            <a:r>
              <a:rPr lang="cs-CZ" sz="2000" dirty="0"/>
              <a:t>zlepšování sídelně-provozních podmínek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bydlení, záplavy, zásobení vodou, odvodňování trativodními kanály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3935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3011" y="0"/>
            <a:ext cx="4527176" cy="1325563"/>
          </a:xfrm>
        </p:spPr>
        <p:txBody>
          <a:bodyPr/>
          <a:lstStyle/>
          <a:p>
            <a:r>
              <a:rPr lang="cs-CZ" dirty="0"/>
              <a:t>    </a:t>
            </a:r>
            <a:r>
              <a:rPr lang="cs-CZ" sz="3200" b="1" dirty="0">
                <a:solidFill>
                  <a:srgbClr val="FF0000"/>
                </a:solidFill>
              </a:rPr>
              <a:t>Levobřežní předměstí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547" y="1774411"/>
            <a:ext cx="6944086" cy="56803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Poloha:  </a:t>
            </a:r>
            <a:r>
              <a:rPr lang="cs-CZ" sz="2000" dirty="0"/>
              <a:t>řemeslnické předměstí mezi svahem a Lužnicí,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od jihu </a:t>
            </a:r>
            <a:r>
              <a:rPr lang="cs-CZ" sz="2000" dirty="0" err="1"/>
              <a:t>Pracovský</a:t>
            </a:r>
            <a:r>
              <a:rPr lang="cs-CZ" sz="2000" dirty="0"/>
              <a:t> potok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20 usedlostí (16 zkoumáno archeologicky)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Vodní systém:  </a:t>
            </a:r>
            <a:r>
              <a:rPr lang="cs-CZ" sz="2000" dirty="0"/>
              <a:t> S – J:  umělé koryto potoka vedené středem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Z svah:  soustava vodních nádrží a kanál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               kolem severního kanálu 6 usedlostí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Řemesla</a:t>
            </a:r>
            <a:r>
              <a:rPr lang="cs-CZ" sz="2000" dirty="0"/>
              <a:t>  –  2 cihelny, sladovna, 5 hrnčíren, kovárna, řeznictví,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pekařství, koželužství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280262" y="416859"/>
            <a:ext cx="4311104" cy="52577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7379635" y="56746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Řemeslnické předměstí kolem r. 1420: </a:t>
            </a:r>
          </a:p>
          <a:p>
            <a:r>
              <a:rPr lang="cs-CZ" dirty="0"/>
              <a:t>šikmé šrafování – osídlená plocha</a:t>
            </a:r>
          </a:p>
          <a:p>
            <a:r>
              <a:rPr lang="cs-CZ" dirty="0"/>
              <a:t>čárkovaně – předpokládaná cesta</a:t>
            </a:r>
          </a:p>
          <a:p>
            <a:r>
              <a:rPr lang="cs-CZ" dirty="0"/>
              <a:t> (Richter &amp; Krajíc 2001)</a:t>
            </a:r>
          </a:p>
        </p:txBody>
      </p:sp>
    </p:spTree>
    <p:extLst>
      <p:ext uri="{BB962C8B-B14F-4D97-AF65-F5344CB8AC3E}">
        <p14:creationId xmlns:p14="http://schemas.microsoft.com/office/powerpoint/2010/main" val="3658782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FEC1B-7E2C-DD4C-79E3-57D6377D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88" y="39045"/>
            <a:ext cx="4229099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        Kartuziánský klášter 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v Dolanech u Šternberka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D21B9C0-4BBD-248A-D4E4-E32A7E046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6143625" cy="5532438"/>
          </a:xfrm>
        </p:spPr>
        <p:txBody>
          <a:bodyPr>
            <a:normAutofit/>
          </a:bodyPr>
          <a:lstStyle/>
          <a:p>
            <a:r>
              <a:rPr lang="cs-CZ" sz="1800" b="1" dirty="0"/>
              <a:t>1392 – 1409</a:t>
            </a:r>
            <a:r>
              <a:rPr lang="cs-CZ" sz="1800" dirty="0"/>
              <a:t>:  vystavěn kartuziány z Tržku Litomyšle </a:t>
            </a:r>
          </a:p>
          <a:p>
            <a:r>
              <a:rPr lang="cs-CZ" sz="1800" b="1" dirty="0"/>
              <a:t>Statky kartuziánů:  </a:t>
            </a:r>
            <a:r>
              <a:rPr lang="pl-PL" sz="1800" dirty="0">
                <a:effectLst/>
              </a:rPr>
              <a:t>Dolany, Toveř, Moravičany a Palonín 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b="1" dirty="0"/>
              <a:t>Převor:</a:t>
            </a:r>
            <a:r>
              <a:rPr lang="cs-CZ" sz="1800" dirty="0"/>
              <a:t>   Štěpán z </a:t>
            </a:r>
            <a:r>
              <a:rPr lang="cs-CZ" sz="1800" dirty="0" err="1"/>
              <a:t>Melic</a:t>
            </a:r>
            <a:r>
              <a:rPr lang="cs-CZ" sz="1800" dirty="0"/>
              <a:t> – proti </a:t>
            </a:r>
            <a:r>
              <a:rPr lang="cs-CZ" sz="1800" dirty="0" err="1"/>
              <a:t>Wiklefovi</a:t>
            </a:r>
            <a:r>
              <a:rPr lang="cs-CZ" sz="1800" dirty="0"/>
              <a:t> a Husovi</a:t>
            </a:r>
          </a:p>
          <a:p>
            <a:pPr marL="0" indent="0">
              <a:buNone/>
            </a:pPr>
            <a:r>
              <a:rPr lang="cs-CZ" sz="1800" dirty="0"/>
              <a:t>                     „</a:t>
            </a:r>
            <a:r>
              <a:rPr lang="cs-CZ" sz="1800" dirty="0" err="1"/>
              <a:t>devotio</a:t>
            </a:r>
            <a:r>
              <a:rPr lang="cs-CZ" sz="1800" dirty="0"/>
              <a:t> moderna“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2. 2. 1425  –  dobyt husity </a:t>
            </a:r>
            <a:r>
              <a:rPr lang="cs-CZ" sz="1800" dirty="0"/>
              <a:t>jako opěrný bod proti</a:t>
            </a:r>
          </a:p>
          <a:p>
            <a:pPr marL="0" indent="0">
              <a:buNone/>
            </a:pPr>
            <a:r>
              <a:rPr lang="cs-CZ" sz="1800" dirty="0"/>
              <a:t>                           katolické Olomouci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1437 –  rozbořen olomouckými měšťany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1962 – 1975:  </a:t>
            </a:r>
            <a:r>
              <a:rPr lang="cs-CZ" sz="1800" dirty="0"/>
              <a:t>výzkum Václav Burian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Vítek, T. – Foltýn, D. 2005:  Dolany (Olomouc). Zaniklá kartouza „</a:t>
            </a:r>
            <a:r>
              <a:rPr lang="cs-CZ" sz="1800" dirty="0" err="1"/>
              <a:t>Vallis</a:t>
            </a:r>
            <a:r>
              <a:rPr lang="cs-CZ" sz="1800" dirty="0"/>
              <a:t> </a:t>
            </a:r>
            <a:r>
              <a:rPr lang="cs-CZ" sz="1800" dirty="0" err="1"/>
              <a:t>Josaphat</a:t>
            </a:r>
            <a:r>
              <a:rPr lang="cs-CZ" sz="1800" dirty="0"/>
              <a:t>“ s kostelem P. Marie (</a:t>
            </a:r>
            <a:r>
              <a:rPr lang="cs-CZ" sz="1800" dirty="0" err="1"/>
              <a:t>Kartouzka</a:t>
            </a:r>
            <a:r>
              <a:rPr lang="cs-CZ" sz="1800" dirty="0"/>
              <a:t>). In: Foltýn, D. a kol. Encyklopedie moravských a slezských klášterů, 274-277.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7D83F95-9431-53C2-B82A-7BA30DEC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2524125" cy="3619500"/>
          </a:xfrm>
          <a:prstGeom prst="rect">
            <a:avLst/>
          </a:prstGeom>
        </p:spPr>
      </p:pic>
      <p:pic>
        <p:nvPicPr>
          <p:cNvPr id="16" name="Obrázek 15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065E92BD-8A1F-D656-CF00-C31E1D2A0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096000" y="3617272"/>
            <a:ext cx="6096002" cy="323976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385C9B-ADCE-C9F2-42C1-677DE74FE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3214" r="1105" b="5212"/>
          <a:stretch/>
        </p:blipFill>
        <p:spPr>
          <a:xfrm>
            <a:off x="8620125" y="39045"/>
            <a:ext cx="3571875" cy="35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2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E0DCA-844E-E48F-2326-928C100B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0"/>
            <a:ext cx="360045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        Hrad Hluboký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Hlubočky – Hrubá Voda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BD217CEC-1678-053D-6B6D-445A01212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343818"/>
            <a:ext cx="5705475" cy="5495927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 err="1"/>
              <a:t>Bergfritového</a:t>
            </a:r>
            <a:r>
              <a:rPr lang="cs-CZ" sz="1800" b="1" dirty="0"/>
              <a:t> typu:   </a:t>
            </a:r>
            <a:r>
              <a:rPr lang="cs-CZ" sz="1800" dirty="0"/>
              <a:t>d. 60 m, palác 35 x 9 m</a:t>
            </a:r>
            <a:endParaRPr lang="cs-CZ" sz="1800" b="1" dirty="0"/>
          </a:p>
          <a:p>
            <a:r>
              <a:rPr lang="cs-CZ" sz="1800" b="1" dirty="0"/>
              <a:t>1340 </a:t>
            </a:r>
            <a:r>
              <a:rPr lang="cs-CZ" sz="1800" dirty="0"/>
              <a:t>–  založen k ochraně cesty do Slezska jako</a:t>
            </a:r>
          </a:p>
          <a:p>
            <a:pPr marL="0" indent="0">
              <a:buNone/>
            </a:pPr>
            <a:r>
              <a:rPr lang="cs-CZ" sz="1800" dirty="0"/>
              <a:t>                  sídlo olomouckého biskupa Jana VII. Volka</a:t>
            </a:r>
          </a:p>
          <a:p>
            <a:pPr marL="0" indent="0">
              <a:buNone/>
            </a:pPr>
            <a:r>
              <a:rPr lang="cs-CZ" sz="1800" dirty="0"/>
              <a:t>                  (nemanželský syn Václava II.)</a:t>
            </a:r>
          </a:p>
          <a:p>
            <a:r>
              <a:rPr lang="cs-CZ" sz="1800" b="1" dirty="0"/>
              <a:t>1351</a:t>
            </a:r>
            <a:r>
              <a:rPr lang="cs-CZ" sz="1800" dirty="0"/>
              <a:t>  –  moravský markrabě Jan Jindřich</a:t>
            </a:r>
          </a:p>
          <a:p>
            <a:r>
              <a:rPr lang="cs-CZ" sz="1800" b="1" dirty="0"/>
              <a:t>1371  </a:t>
            </a:r>
            <a:r>
              <a:rPr lang="cs-CZ" sz="1800" dirty="0"/>
              <a:t>–  purkrabí Půta z </a:t>
            </a:r>
            <a:r>
              <a:rPr lang="cs-CZ" sz="1800" dirty="0" err="1"/>
              <a:t>Holštejna</a:t>
            </a:r>
            <a:endParaRPr lang="cs-CZ" sz="1800" dirty="0"/>
          </a:p>
          <a:p>
            <a:r>
              <a:rPr lang="cs-CZ" sz="1800" b="1" dirty="0"/>
              <a:t>1406</a:t>
            </a:r>
            <a:r>
              <a:rPr lang="cs-CZ" sz="1800" dirty="0"/>
              <a:t>  –   Lacek z Kravař (od Jošta), pak </a:t>
            </a:r>
            <a:r>
              <a:rPr lang="cs-CZ" sz="1800" dirty="0" err="1"/>
              <a:t>Tvokrovští</a:t>
            </a: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1425  –  dobyt husity  (i Majetín)</a:t>
            </a:r>
          </a:p>
          <a:p>
            <a:r>
              <a:rPr lang="cs-CZ" sz="1800" b="1" dirty="0"/>
              <a:t>1426</a:t>
            </a:r>
            <a:r>
              <a:rPr lang="cs-CZ" sz="1800" dirty="0"/>
              <a:t>  –  obsazen moravským zemským hejtmanem</a:t>
            </a:r>
          </a:p>
          <a:p>
            <a:pPr marL="0" indent="0">
              <a:buNone/>
            </a:pPr>
            <a:r>
              <a:rPr lang="cs-CZ" sz="1800" dirty="0"/>
              <a:t>                   Haškem z Valdštejna (ruiny) </a:t>
            </a:r>
          </a:p>
          <a:p>
            <a:pPr marL="0" indent="0">
              <a:buNone/>
            </a:pPr>
            <a:r>
              <a:rPr lang="cs-CZ" sz="2000" dirty="0"/>
              <a:t>             –  léno Jana ze Sovince a Pňovic </a:t>
            </a:r>
            <a:endParaRPr lang="cs-CZ" sz="1800" dirty="0"/>
          </a:p>
          <a:p>
            <a:r>
              <a:rPr lang="cs-CZ" sz="1800" b="1" dirty="0"/>
              <a:t>1437</a:t>
            </a:r>
            <a:r>
              <a:rPr lang="cs-CZ" sz="1800" dirty="0"/>
              <a:t>  –  „Pustý zámek“ (</a:t>
            </a:r>
            <a:r>
              <a:rPr lang="cs-CZ" sz="1800" i="1" dirty="0" err="1"/>
              <a:t>Wüsstes</a:t>
            </a:r>
            <a:r>
              <a:rPr lang="cs-CZ" sz="1800" i="1" dirty="0"/>
              <a:t> </a:t>
            </a:r>
            <a:r>
              <a:rPr lang="cs-CZ" sz="1800" i="1" dirty="0" err="1"/>
              <a:t>Schloss</a:t>
            </a:r>
            <a:r>
              <a:rPr lang="cs-CZ" sz="1800" dirty="0"/>
              <a:t>)</a:t>
            </a:r>
          </a:p>
          <a:p>
            <a:r>
              <a:rPr lang="cs-CZ" sz="1800" b="1" dirty="0"/>
              <a:t>80. léta  </a:t>
            </a:r>
            <a:r>
              <a:rPr lang="cs-CZ" sz="1800" dirty="0"/>
              <a:t>–  povrchový průzkum P. Kouřila a M. Plačka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>
                <a:effectLst/>
              </a:rPr>
              <a:t>Brůnová, K. 2004: Hrad Hluboký, k. </a:t>
            </a:r>
            <a:r>
              <a:rPr lang="cs-CZ" sz="1800" dirty="0" err="1">
                <a:effectLst/>
              </a:rPr>
              <a:t>ú.</a:t>
            </a:r>
            <a:r>
              <a:rPr lang="cs-CZ" sz="1800" dirty="0">
                <a:effectLst/>
              </a:rPr>
              <a:t> Město Libavá,</a:t>
            </a:r>
            <a:br>
              <a:rPr lang="cs-CZ" sz="1800" dirty="0"/>
            </a:br>
            <a:r>
              <a:rPr lang="cs-CZ" sz="1800" dirty="0">
                <a:effectLst/>
              </a:rPr>
              <a:t>okr. Olomouc. Vlastivědný věstník moravský LVI (1),</a:t>
            </a:r>
            <a:br>
              <a:rPr lang="cs-CZ" sz="1800" dirty="0"/>
            </a:br>
            <a:r>
              <a:rPr lang="cs-CZ" sz="1800" dirty="0">
                <a:effectLst/>
              </a:rPr>
              <a:t>46–55.</a:t>
            </a:r>
            <a:endParaRPr lang="cs-CZ" sz="18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491ACA8-D651-136E-A9FA-685AA277E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29" y="44525"/>
            <a:ext cx="3547896" cy="34751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94CB45A-FBAD-57F3-90EA-CDFF526D7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3643" r="18225" b="11920"/>
          <a:stretch/>
        </p:blipFill>
        <p:spPr>
          <a:xfrm>
            <a:off x="4995862" y="344882"/>
            <a:ext cx="3589450" cy="2817417"/>
          </a:xfrm>
          <a:prstGeom prst="rect">
            <a:avLst/>
          </a:prstGeom>
        </p:spPr>
      </p:pic>
      <p:pic>
        <p:nvPicPr>
          <p:cNvPr id="20" name="Obrázek 19" descr="Obsah obrázku země, exteriér, rostlina, strom&#10;&#10;Popis byl vytvořen automaticky">
            <a:extLst>
              <a:ext uri="{FF2B5EF4-FFF2-40B4-BE49-F238E27FC236}">
                <a16:creationId xmlns:a16="http://schemas.microsoft.com/office/drawing/2014/main" id="{D43E033E-AA27-A4EF-810C-235A0C9F2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08" y="3625962"/>
            <a:ext cx="4731361" cy="314162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374CD8-4049-4AAB-8272-25FB55A8A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927" y="3625961"/>
            <a:ext cx="2126335" cy="31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9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9042D13-41E1-E3EC-FBB3-C036672E1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7415" y="255420"/>
            <a:ext cx="3086100" cy="857250"/>
          </a:xfrm>
        </p:spPr>
        <p:txBody>
          <a:bodyPr>
            <a:normAutofit fontScale="90000"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</a:t>
            </a:r>
            <a:r>
              <a:rPr lang="cs-CZ" altLang="cs-CZ" sz="3600" b="1" dirty="0">
                <a:solidFill>
                  <a:srgbClr val="FF0000"/>
                </a:solidFill>
              </a:rPr>
              <a:t>Martin Luther</a:t>
            </a:r>
            <a:br>
              <a:rPr lang="cs-CZ" altLang="cs-CZ" sz="2400" b="1" dirty="0"/>
            </a:br>
            <a:r>
              <a:rPr lang="cs-CZ" altLang="cs-CZ" sz="2400" b="1" dirty="0"/>
              <a:t>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(1483 – 1546)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B16EBC-1086-BA69-EB51-29B1CB41F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1462" y="1368090"/>
            <a:ext cx="11649075" cy="57531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Německý teolog, kazatel a reformátor, autor duchovních,  politických, pedagogických spisů.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1483:</a:t>
            </a:r>
            <a:r>
              <a:rPr lang="cs-CZ" altLang="cs-CZ" sz="1800" dirty="0"/>
              <a:t>  Narodil se v </a:t>
            </a:r>
            <a:r>
              <a:rPr lang="cs-CZ" altLang="cs-CZ" sz="1800" dirty="0" err="1"/>
              <a:t>Eislebenu</a:t>
            </a:r>
            <a:r>
              <a:rPr lang="cs-CZ" altLang="cs-CZ" sz="1800" dirty="0"/>
              <a:t> jako syn horníka, studoval filosofii v Erfurtu, pak v klášteru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1507:</a:t>
            </a:r>
            <a:r>
              <a:rPr lang="cs-CZ" altLang="cs-CZ" sz="1800" dirty="0"/>
              <a:t>  vysvěcen na kněze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 1508:  učil na </a:t>
            </a:r>
            <a:r>
              <a:rPr lang="cs-CZ" altLang="cs-CZ" sz="1800" dirty="0" err="1"/>
              <a:t>niverzitě</a:t>
            </a:r>
            <a:r>
              <a:rPr lang="cs-CZ" altLang="cs-CZ" sz="1800" dirty="0"/>
              <a:t> ve </a:t>
            </a:r>
            <a:r>
              <a:rPr lang="cs-CZ" altLang="cs-CZ" sz="1800" dirty="0" err="1"/>
              <a:t>Wittenberku</a:t>
            </a:r>
            <a:r>
              <a:rPr lang="cs-CZ" altLang="cs-CZ" sz="1800" dirty="0"/>
              <a:t>, kde získal profesuru a začal kazatelskou činnost.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31. října 1517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zveřejnil 95 tezí kritizujících poměry v církvi (odpustky):  obviněn z hereze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1519</a:t>
            </a:r>
            <a:r>
              <a:rPr lang="cs-CZ" altLang="cs-CZ" sz="1800" dirty="0"/>
              <a:t>   –  své teze obhajoval v disputaci s Johnem </a:t>
            </a:r>
            <a:r>
              <a:rPr lang="cs-CZ" altLang="cs-CZ" sz="1800" dirty="0" err="1"/>
              <a:t>Eckem</a:t>
            </a:r>
            <a:r>
              <a:rPr lang="cs-CZ" altLang="cs-CZ" sz="1800" dirty="0"/>
              <a:t> v Lipsku, v níž popřel neomylnost papeže a koncilu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1521 </a:t>
            </a:r>
            <a:r>
              <a:rPr lang="cs-CZ" altLang="cs-CZ" sz="1800" dirty="0"/>
              <a:t> –  papežem exkomunikován (wormský edikt císaře Karla V.)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–  pod ochranou saského kurfiřta Fridricha III. Moudrého získal azyl na hradě Wartburg,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kde přeložil Nový zákon do němčiny  (1534: Starý zákon).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Představitel reformace </a:t>
            </a:r>
            <a:r>
              <a:rPr lang="cs-CZ" altLang="cs-CZ" sz="1800" dirty="0"/>
              <a:t> –  žádal nápravu poměrů v církvi (</a:t>
            </a:r>
            <a:r>
              <a:rPr lang="cs-CZ" altLang="cs-CZ" sz="1800" dirty="0" err="1"/>
              <a:t>renovatio</a:t>
            </a:r>
            <a:r>
              <a:rPr lang="cs-CZ" altLang="cs-CZ" sz="1800" dirty="0"/>
              <a:t> – obnova) 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Zakladatel protestantismu</a:t>
            </a:r>
            <a:r>
              <a:rPr lang="cs-CZ" altLang="cs-CZ" sz="1800" dirty="0"/>
              <a:t>  –  kritické náboženské hnutí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–  nazvaného podle protestu šlechty na říšském sněmu ve  </a:t>
            </a:r>
            <a:r>
              <a:rPr lang="cs-CZ" altLang="cs-CZ" sz="1800" dirty="0" err="1"/>
              <a:t>Špýru</a:t>
            </a:r>
            <a:r>
              <a:rPr lang="cs-CZ" altLang="cs-CZ" sz="1800" dirty="0"/>
              <a:t> r. 1529, kde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se projednávala otázka správnosti </a:t>
            </a:r>
            <a:r>
              <a:rPr lang="cs-CZ" altLang="cs-CZ" sz="1800" dirty="0" err="1"/>
              <a:t>Lutherových</a:t>
            </a:r>
            <a:r>
              <a:rPr lang="cs-CZ" altLang="cs-CZ" sz="1800" dirty="0"/>
              <a:t> teorií 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7CA2DF5-8B7A-CD6A-48D5-1BFDD3FC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756" y="0"/>
            <a:ext cx="2646245" cy="285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Soubor:95Thesen.jpg">
            <a:hlinkClick r:id="rId2"/>
            <a:extLst>
              <a:ext uri="{FF2B5EF4-FFF2-40B4-BE49-F238E27FC236}">
                <a16:creationId xmlns:a16="http://schemas.microsoft.com/office/drawing/2014/main" id="{279348D4-F8FE-70C3-7DD7-B973A3FC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0351"/>
            <a:ext cx="8062912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7C533804-2A39-2D5A-5D11-DE819402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6308726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Lutherovy teze</a:t>
            </a:r>
            <a:r>
              <a:rPr lang="cs-CZ" altLang="cs-CZ" sz="1800"/>
              <a:t>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C4FD1-CB3D-5961-7095-B213BC43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723899"/>
            <a:ext cx="11401426" cy="62785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Reformace ve Švýcarsku  </a:t>
            </a:r>
            <a:r>
              <a:rPr lang="cs-CZ" sz="1800" dirty="0"/>
              <a:t>–</a:t>
            </a:r>
            <a:r>
              <a:rPr lang="cs-CZ" sz="1800" b="1" dirty="0"/>
              <a:t>  Ulrich </a:t>
            </a:r>
            <a:r>
              <a:rPr lang="cs-CZ" sz="1800" b="1" dirty="0" err="1"/>
              <a:t>Zwingli</a:t>
            </a:r>
            <a:r>
              <a:rPr lang="cs-CZ" sz="1800" dirty="0"/>
              <a:t> (Curych)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</a:t>
            </a:r>
            <a:r>
              <a:rPr lang="cs-CZ" sz="1800" b="1" dirty="0"/>
              <a:t>Jean Kalvín </a:t>
            </a:r>
            <a:r>
              <a:rPr lang="cs-CZ" sz="1800" dirty="0"/>
              <a:t>(Ženeva):   ve Francii  –  </a:t>
            </a:r>
            <a:r>
              <a:rPr lang="cs-CZ" sz="1800" b="1" dirty="0"/>
              <a:t>hugenoti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                 </a:t>
            </a:r>
            <a:r>
              <a:rPr lang="cs-CZ" sz="1800" dirty="0"/>
              <a:t>v Anglii  –   </a:t>
            </a:r>
            <a:r>
              <a:rPr lang="cs-CZ" sz="1800" b="1" dirty="0"/>
              <a:t>puritáni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Kalvinismus  </a:t>
            </a:r>
            <a:r>
              <a:rPr lang="cs-CZ" sz="1800" dirty="0"/>
              <a:t>–  ve 2. pol. 16. stol. rozšířen téměř ve všech evropských zemích mimo Holandsko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</a:t>
            </a:r>
            <a:r>
              <a:rPr lang="cs-CZ" sz="1800" dirty="0"/>
              <a:t>–  severní Německo, Dánsko, Švédsko, Polsko, Uhry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1525</a:t>
            </a:r>
            <a:r>
              <a:rPr lang="cs-CZ" sz="1800" dirty="0"/>
              <a:t>  –  luterství přijal velmistr Řádu něm. rytířů Albrecht Hohenzollernský, který se stal leníkem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polského krále a zároveň světským knížetem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1521</a:t>
            </a:r>
            <a:r>
              <a:rPr lang="cs-CZ" sz="1800" dirty="0"/>
              <a:t>  –  osmanská vojska dobyla Bělehrad (brána Uher) </a:t>
            </a:r>
          </a:p>
          <a:p>
            <a:pPr>
              <a:defRPr/>
            </a:pPr>
            <a:r>
              <a:rPr lang="cs-CZ" sz="1800" b="1" dirty="0"/>
              <a:t>1526</a:t>
            </a:r>
            <a:r>
              <a:rPr lang="cs-CZ" sz="1800" dirty="0"/>
              <a:t>  –  bitva u Moháče (srpen;  zahynul v ní Ludvík Jagellonský) </a:t>
            </a:r>
          </a:p>
          <a:p>
            <a:pPr>
              <a:defRPr/>
            </a:pPr>
            <a:r>
              <a:rPr lang="cs-CZ" sz="1800" b="1" dirty="0"/>
              <a:t>1529</a:t>
            </a:r>
            <a:r>
              <a:rPr lang="cs-CZ" sz="1800" dirty="0"/>
              <a:t>  –  Turci u Vídně odraženi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1541</a:t>
            </a:r>
            <a:r>
              <a:rPr lang="cs-CZ" sz="1800" dirty="0"/>
              <a:t>  –  Uhry rozděleny na 3 části:   střed:      Budínský pašalík </a:t>
            </a:r>
            <a:r>
              <a:rPr lang="cs-CZ" sz="1800" dirty="0" err="1"/>
              <a:t>Süleymana</a:t>
            </a:r>
            <a:r>
              <a:rPr lang="cs-CZ" sz="1800" dirty="0"/>
              <a:t> 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východ:   Sedmihradsko  (spolupráce s Osmanskou říší)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západ:     pod Habsburky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EB944-3D0D-845D-A1C9-D1B21CA5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488282"/>
            <a:ext cx="11896725" cy="6772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Ferdinand I.</a:t>
            </a:r>
            <a:r>
              <a:rPr lang="cs-CZ" sz="1800" dirty="0"/>
              <a:t>  –  </a:t>
            </a:r>
            <a:r>
              <a:rPr lang="cs-CZ" sz="1800" b="1" dirty="0"/>
              <a:t>1543: </a:t>
            </a:r>
            <a:r>
              <a:rPr lang="cs-CZ" sz="1800" dirty="0"/>
              <a:t> představitelé nekatolických vyznání předložili na zemském sněmu návrh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náboženské reformy na legalizací konfese (odmítnuti)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b="1" dirty="0"/>
              <a:t>1545 – 1563:</a:t>
            </a:r>
            <a:r>
              <a:rPr lang="cs-CZ" sz="1800" dirty="0"/>
              <a:t>  </a:t>
            </a:r>
            <a:r>
              <a:rPr lang="cs-CZ" sz="1800" b="1" dirty="0"/>
              <a:t>Tridentský koncil: </a:t>
            </a:r>
            <a:r>
              <a:rPr lang="cs-CZ" sz="1800" dirty="0"/>
              <a:t> protireformační tažení (pravidla katolicismu)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b="1" dirty="0"/>
              <a:t>1546/1547</a:t>
            </a:r>
            <a:r>
              <a:rPr lang="cs-CZ" sz="1800" dirty="0"/>
              <a:t>:  </a:t>
            </a:r>
            <a:r>
              <a:rPr lang="cs-CZ" sz="1800" b="1" dirty="0" err="1"/>
              <a:t>Šmalkadská</a:t>
            </a:r>
            <a:r>
              <a:rPr lang="cs-CZ" sz="1800" b="1" dirty="0"/>
              <a:t> válka</a:t>
            </a:r>
            <a:r>
              <a:rPr lang="cs-CZ" sz="1800" dirty="0"/>
              <a:t>:  protihabsburské povstání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saský kurfiřt Jan Fridrich poražen Karlem V.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1555:</a:t>
            </a:r>
            <a:r>
              <a:rPr lang="cs-CZ" sz="1800" dirty="0"/>
              <a:t>  kurfiřt Jan Saský na říšském sněmu v </a:t>
            </a:r>
            <a:r>
              <a:rPr lang="cs-CZ" sz="1800" dirty="0" err="1"/>
              <a:t>Augšpurku</a:t>
            </a:r>
            <a:r>
              <a:rPr lang="cs-CZ" sz="1800" dirty="0"/>
              <a:t> předložil reformované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augšpurské vyznání </a:t>
            </a:r>
            <a:r>
              <a:rPr lang="cs-CZ" sz="1800" dirty="0"/>
              <a:t>(</a:t>
            </a:r>
            <a:r>
              <a:rPr lang="cs-CZ" sz="1800" dirty="0" err="1"/>
              <a:t>Confessio</a:t>
            </a:r>
            <a:r>
              <a:rPr lang="cs-CZ" sz="1800" dirty="0"/>
              <a:t> </a:t>
            </a:r>
            <a:r>
              <a:rPr lang="cs-CZ" sz="1800" dirty="0" err="1"/>
              <a:t>Augustana</a:t>
            </a:r>
            <a:r>
              <a:rPr lang="cs-CZ" sz="1800" dirty="0"/>
              <a:t>), sepsané </a:t>
            </a:r>
            <a:r>
              <a:rPr lang="cs-CZ" sz="1800" b="1" dirty="0"/>
              <a:t>Philippem </a:t>
            </a:r>
            <a:r>
              <a:rPr lang="cs-CZ" sz="1800" b="1" dirty="0" err="1"/>
              <a:t>Melanchtonem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</a:t>
            </a:r>
            <a:r>
              <a:rPr lang="cs-CZ" sz="1800" dirty="0"/>
              <a:t>(</a:t>
            </a:r>
            <a:r>
              <a:rPr lang="cs-CZ" sz="1800" dirty="0" err="1"/>
              <a:t>cuius</a:t>
            </a:r>
            <a:r>
              <a:rPr lang="cs-CZ" sz="1800" dirty="0"/>
              <a:t> </a:t>
            </a:r>
            <a:r>
              <a:rPr lang="cs-CZ" sz="1800" dirty="0" err="1"/>
              <a:t>regio</a:t>
            </a:r>
            <a:r>
              <a:rPr lang="cs-CZ" sz="1800" dirty="0"/>
              <a:t>, </a:t>
            </a:r>
            <a:r>
              <a:rPr lang="cs-CZ" sz="1800" dirty="0" err="1"/>
              <a:t>eius</a:t>
            </a:r>
            <a:r>
              <a:rPr lang="cs-CZ" sz="1800" dirty="0"/>
              <a:t> </a:t>
            </a:r>
            <a:r>
              <a:rPr lang="cs-CZ" sz="1800" dirty="0" err="1"/>
              <a:t>religio</a:t>
            </a:r>
            <a:r>
              <a:rPr lang="cs-CZ" sz="1800" b="1" i="1" dirty="0"/>
              <a:t> </a:t>
            </a:r>
            <a:r>
              <a:rPr lang="cs-CZ" sz="1800" dirty="0"/>
              <a:t>„koho vláda, toho víra“)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1567</a:t>
            </a:r>
            <a:r>
              <a:rPr lang="cs-CZ" sz="1800" dirty="0"/>
              <a:t>:  příchod </a:t>
            </a:r>
            <a:r>
              <a:rPr lang="cs-CZ" sz="1800" b="1" dirty="0"/>
              <a:t>jezuitského řádu   </a:t>
            </a:r>
            <a:r>
              <a:rPr lang="cs-CZ" sz="1800" dirty="0"/>
              <a:t>(do českých zemí pozván na podporu rekatolizace)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1534</a:t>
            </a:r>
            <a:r>
              <a:rPr lang="cs-CZ" sz="1800" dirty="0"/>
              <a:t>:  Tovaryšstvo Ježíšovo  –  založil Ignác z </a:t>
            </a:r>
            <a:r>
              <a:rPr lang="cs-CZ" sz="1800" dirty="0" err="1"/>
              <a:t>Loyoly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úřady:</a:t>
            </a:r>
            <a:r>
              <a:rPr lang="cs-CZ" sz="1800" dirty="0"/>
              <a:t>  společné jak pro rakouské, české a uherské země:  tajná rada, dvorská rada a dvorská komora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385426-C484-D3B6-8030-9CC411E6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4" y="818148"/>
            <a:ext cx="11953875" cy="618904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sz="1800" b="1" dirty="0"/>
              <a:t>1419</a:t>
            </a:r>
            <a:r>
              <a:rPr lang="pl-PL" sz="1800" dirty="0"/>
              <a:t>  –  </a:t>
            </a:r>
            <a:r>
              <a:rPr lang="pl-PL" sz="1800" b="1" dirty="0"/>
              <a:t>pražská defenestrace</a:t>
            </a:r>
            <a:r>
              <a:rPr lang="pl-PL" sz="1800" dirty="0"/>
              <a:t>:   vyhození radních z oken Novoměstské radnice, program:  4 artikuly pražské, 4 hejtmani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1420  </a:t>
            </a:r>
            <a:r>
              <a:rPr lang="cs-CZ" sz="1800" dirty="0"/>
              <a:t>–</a:t>
            </a:r>
            <a:r>
              <a:rPr lang="cs-CZ" sz="1800" b="1" dirty="0"/>
              <a:t>  založen Tábor:  </a:t>
            </a:r>
            <a:r>
              <a:rPr lang="cs-CZ" sz="1800" dirty="0"/>
              <a:t>radikální husité žádali náboženskou, společenskou a majetkovou rovnost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    </a:t>
            </a:r>
            <a:r>
              <a:rPr lang="cs-CZ" sz="1800" dirty="0"/>
              <a:t>–</a:t>
            </a:r>
            <a:r>
              <a:rPr lang="cs-CZ" sz="1800" b="1" dirty="0"/>
              <a:t>  protihusitské křížové výpravy:   </a:t>
            </a:r>
            <a:r>
              <a:rPr lang="cs-CZ" sz="1800" dirty="0"/>
              <a:t>proti husitským svazům a polním vojskům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1434</a:t>
            </a:r>
            <a:r>
              <a:rPr lang="cs-CZ" sz="1800" dirty="0"/>
              <a:t>  –  </a:t>
            </a:r>
            <a:r>
              <a:rPr lang="cs-CZ" sz="1800" b="1" dirty="0"/>
              <a:t>porážka polních vojsk u Lipan</a:t>
            </a:r>
            <a:r>
              <a:rPr lang="cs-CZ" sz="1800" dirty="0"/>
              <a:t>:</a:t>
            </a:r>
            <a:r>
              <a:rPr lang="cs-CZ" sz="1800" b="1" dirty="0"/>
              <a:t>  </a:t>
            </a:r>
            <a:r>
              <a:rPr lang="cs-CZ" sz="1800" dirty="0"/>
              <a:t>ukončila husitské boje, mniši se vraceli do klášterů (obnova)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basilejská kompaktáta</a:t>
            </a:r>
            <a:r>
              <a:rPr lang="cs-CZ" sz="1800" dirty="0"/>
              <a:t>:  dohoda mezi umírněnými husity a katolíky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přijímání podobojí (</a:t>
            </a:r>
            <a:r>
              <a:rPr lang="cs-CZ" sz="1900" dirty="0"/>
              <a:t>eucharistie:  hostie a víno z kalicha (tělo krev Krista)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1485 </a:t>
            </a:r>
            <a:r>
              <a:rPr lang="cs-CZ" sz="1800" dirty="0"/>
              <a:t> –  znovu potvrzeny na zemském sněmu v Kutné Hoře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 v rámci </a:t>
            </a:r>
            <a:r>
              <a:rPr lang="cs-CZ" sz="1800" b="1" dirty="0"/>
              <a:t>náboženského smíru</a:t>
            </a:r>
            <a:r>
              <a:rPr lang="cs-CZ" sz="1800" dirty="0"/>
              <a:t> povoleny 2 konfese: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1.  katolická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2.  </a:t>
            </a:r>
            <a:r>
              <a:rPr lang="cs-CZ" sz="1800" dirty="0" err="1"/>
              <a:t>ultrakvistická</a:t>
            </a:r>
            <a:r>
              <a:rPr lang="cs-CZ" sz="1800" dirty="0"/>
              <a:t> (kališnická)  –   </a:t>
            </a:r>
            <a:r>
              <a:rPr lang="pl-PL" sz="1800" dirty="0"/>
              <a:t>z lat. sub utraque specie (pod obojí)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–   rozdělení vlivem německé reformace na 2 křídla: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a)  staroutrakvisté:  spolupráce s katolíky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b)  novoutrakvisté:  po </a:t>
            </a:r>
            <a:r>
              <a:rPr lang="cs-CZ" sz="1800" dirty="0" err="1"/>
              <a:t>Lutherově</a:t>
            </a:r>
            <a:r>
              <a:rPr lang="cs-CZ" sz="1800" dirty="0"/>
              <a:t> vzoru žádali nezávislou církev na Římu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–  </a:t>
            </a:r>
            <a:r>
              <a:rPr lang="cs-CZ" sz="1800" b="1" dirty="0" err="1"/>
              <a:t>dvojvěří</a:t>
            </a:r>
            <a:r>
              <a:rPr lang="cs-CZ" sz="1800" b="1" dirty="0"/>
              <a:t>:   </a:t>
            </a:r>
            <a:r>
              <a:rPr lang="cs-CZ" sz="1800" dirty="0"/>
              <a:t>netýkalo se luterství a Jednoty bratrské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</a:t>
            </a:r>
            <a:r>
              <a:rPr lang="cs-CZ" sz="1800" b="1" dirty="0"/>
              <a:t>čeští evangelíci:</a:t>
            </a:r>
            <a:r>
              <a:rPr lang="cs-CZ" sz="1800" dirty="0"/>
              <a:t>  církve podobojí, luteráni a Jednota bratrská (myšlenky Petra Chelčického)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DA8B27-A846-469E-BE46-9CE999F06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92" y="1809548"/>
            <a:ext cx="1991435" cy="29597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8110B46A-7586-F85F-A9B9-69A5CDC70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Reformace ve Slezsku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A0A72F42-8374-2DE6-F079-EC295564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50" y="1143000"/>
            <a:ext cx="11382375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600" b="1" dirty="0"/>
              <a:t>20. léta 16. stol</a:t>
            </a:r>
            <a:r>
              <a:rPr lang="cs-CZ" altLang="cs-CZ" sz="1600" dirty="0"/>
              <a:t>.  –  </a:t>
            </a:r>
            <a:r>
              <a:rPr lang="cs-CZ" altLang="cs-CZ" sz="1600" dirty="0" err="1"/>
              <a:t>Lutherovo</a:t>
            </a:r>
            <a:r>
              <a:rPr lang="cs-CZ" altLang="cs-CZ" sz="1600" dirty="0"/>
              <a:t> učení se šířilo ze </a:t>
            </a:r>
            <a:r>
              <a:rPr lang="cs-CZ" altLang="cs-CZ" sz="1600" b="1" dirty="0"/>
              <a:t>Saska a Bavorska 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</a:t>
            </a:r>
            <a:r>
              <a:rPr lang="cs-CZ" altLang="cs-CZ" sz="1600" dirty="0"/>
              <a:t>–  sekularizaci církevního majetku podporovali </a:t>
            </a:r>
            <a:r>
              <a:rPr lang="cs-CZ" altLang="cs-CZ" sz="1600" dirty="0" err="1"/>
              <a:t>lehnicko-břežští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Piastovci</a:t>
            </a:r>
            <a:r>
              <a:rPr lang="cs-CZ" altLang="cs-CZ" sz="1600" dirty="0"/>
              <a:t>, braniborští Hohenzollernové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a olešničtí </a:t>
            </a:r>
            <a:r>
              <a:rPr lang="cs-CZ" altLang="cs-CZ" sz="1600" dirty="0" err="1"/>
              <a:t>Minstrberkové</a:t>
            </a:r>
            <a:r>
              <a:rPr lang="cs-CZ" altLang="cs-CZ" sz="1600" dirty="0"/>
              <a:t> </a:t>
            </a:r>
            <a:endParaRPr lang="cs-CZ" altLang="cs-CZ" sz="1600" b="1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Dolní Slezsko:</a:t>
            </a:r>
          </a:p>
          <a:p>
            <a:pPr>
              <a:defRPr/>
            </a:pPr>
            <a:r>
              <a:rPr lang="cs-CZ" altLang="cs-CZ" sz="1600" b="1" dirty="0"/>
              <a:t>1521:</a:t>
            </a:r>
            <a:r>
              <a:rPr lang="cs-CZ" altLang="cs-CZ" sz="1600" dirty="0"/>
              <a:t>  centrem reformačního hnutí se stalo </a:t>
            </a:r>
            <a:r>
              <a:rPr lang="cs-CZ" altLang="cs-CZ" sz="1600" b="1" dirty="0" err="1"/>
              <a:t>Lehnicko</a:t>
            </a:r>
            <a:r>
              <a:rPr lang="cs-CZ" altLang="cs-CZ" sz="1600" dirty="0"/>
              <a:t> a </a:t>
            </a:r>
            <a:r>
              <a:rPr lang="cs-CZ" altLang="cs-CZ" sz="1600" b="1" dirty="0" err="1"/>
              <a:t>Břežsko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1535:</a:t>
            </a:r>
            <a:r>
              <a:rPr lang="cs-CZ" altLang="cs-CZ" sz="1600" dirty="0"/>
              <a:t>  tamní kníže Fridrich II. vydal církevní řád, rozšířený v knížectví </a:t>
            </a:r>
            <a:r>
              <a:rPr lang="cs-CZ" altLang="cs-CZ" sz="1600" dirty="0" err="1"/>
              <a:t>minsterberském</a:t>
            </a:r>
            <a:r>
              <a:rPr lang="cs-CZ" altLang="cs-CZ" sz="1600" dirty="0"/>
              <a:t> a olešnickém, kde vládli potomci Jiřího z Poděbrad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1523:</a:t>
            </a:r>
            <a:r>
              <a:rPr lang="cs-CZ" altLang="cs-CZ" sz="1600" dirty="0"/>
              <a:t>  ve </a:t>
            </a:r>
            <a:r>
              <a:rPr lang="cs-CZ" altLang="cs-CZ" sz="1600" b="1" dirty="0"/>
              <a:t>Vratislavi </a:t>
            </a:r>
            <a:r>
              <a:rPr lang="cs-CZ" altLang="cs-CZ" sz="1600" dirty="0"/>
              <a:t>převzal</a:t>
            </a:r>
            <a:r>
              <a:rPr lang="cs-CZ" altLang="cs-CZ" sz="1600" b="1" dirty="0"/>
              <a:t> </a:t>
            </a:r>
            <a:r>
              <a:rPr lang="cs-CZ" altLang="cs-CZ" sz="1600" dirty="0"/>
              <a:t>faru kostela sv. Máří Magdalény kazatel Jan Hess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Horní Slezsko: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1523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protestantismus zavedl krnovský Hohenzollern Jiří Braniborsko-</a:t>
            </a:r>
            <a:r>
              <a:rPr lang="cs-CZ" altLang="cs-CZ" sz="1600" dirty="0" err="1"/>
              <a:t>Ansbašský</a:t>
            </a:r>
            <a:r>
              <a:rPr lang="cs-CZ" altLang="cs-CZ" sz="1600" dirty="0"/>
              <a:t>:  braniborsko-norimberský řád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(</a:t>
            </a:r>
            <a:r>
              <a:rPr lang="cs-CZ" altLang="cs-CZ" sz="1600" dirty="0" err="1"/>
              <a:t>Opolsko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Ratibořsko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Bohumínsko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Bytomsko</a:t>
            </a:r>
            <a:r>
              <a:rPr lang="cs-CZ" altLang="cs-CZ" sz="16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40.-50. léta</a:t>
            </a:r>
            <a:r>
              <a:rPr lang="cs-CZ" altLang="cs-CZ" sz="1600" dirty="0"/>
              <a:t>. –  k reformaci se přihlásilo </a:t>
            </a:r>
            <a:r>
              <a:rPr lang="cs-CZ" altLang="cs-CZ" sz="1600" b="1" dirty="0"/>
              <a:t>bruntálské a frýdecké panství</a:t>
            </a: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–  v </a:t>
            </a:r>
            <a:r>
              <a:rPr lang="cs-CZ" altLang="cs-CZ" sz="1600" b="1" dirty="0"/>
              <a:t>Opavě</a:t>
            </a:r>
            <a:r>
              <a:rPr lang="cs-CZ" altLang="cs-CZ" sz="1600" dirty="0"/>
              <a:t> protestanti získali převahu:  spory s katolickými kněžími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1555:  zápas o správu farního chrámu Nanebevzetí P. Marie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1569:  smír dojednaný Janem starším z Vrbna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4F9664F-90BC-24CE-9E3C-9FE8E66F4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4" y="457200"/>
            <a:ext cx="11605761" cy="640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200" b="1" dirty="0">
                <a:solidFill>
                  <a:srgbClr val="FF0000"/>
                </a:solidFill>
              </a:rPr>
              <a:t>Jednota bratrská</a:t>
            </a:r>
            <a:r>
              <a:rPr lang="pl-PL" sz="2200" dirty="0"/>
              <a:t>   </a:t>
            </a:r>
            <a:r>
              <a:rPr lang="pl-PL" sz="1600" b="1" dirty="0"/>
              <a:t>–   </a:t>
            </a:r>
            <a:r>
              <a:rPr lang="cs-CZ" sz="1800" b="1" dirty="0" err="1"/>
              <a:t>Unitatis</a:t>
            </a:r>
            <a:r>
              <a:rPr lang="cs-CZ" sz="1800" b="1" dirty="0"/>
              <a:t> </a:t>
            </a:r>
            <a:r>
              <a:rPr lang="cs-CZ" sz="1800" b="1" dirty="0" err="1"/>
              <a:t>Fratrum</a:t>
            </a:r>
            <a:r>
              <a:rPr lang="cs-CZ" sz="1800" dirty="0"/>
              <a:t>:  r</a:t>
            </a:r>
            <a:r>
              <a:rPr lang="cs-CZ" altLang="cs-CZ" sz="1800" dirty="0"/>
              <a:t>eformační církev vzniklá před nástupem Jiřího z Poděbrad na český trůn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umírněná církev podobojí v čele s Janem </a:t>
            </a:r>
            <a:r>
              <a:rPr lang="cs-CZ" altLang="cs-CZ" sz="1800" dirty="0" err="1"/>
              <a:t>Rokycanou</a:t>
            </a:r>
            <a:r>
              <a:rPr lang="cs-CZ" altLang="cs-CZ" sz="1800" dirty="0"/>
              <a:t> hledala kompromis s katolickou církví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altLang="cs-CZ" sz="1800" dirty="0"/>
              <a:t>                                            –   </a:t>
            </a:r>
            <a:r>
              <a:rPr lang="cs-CZ" altLang="cs-CZ" sz="1800" b="1" dirty="0"/>
              <a:t>1467:</a:t>
            </a:r>
            <a:r>
              <a:rPr lang="cs-CZ" altLang="cs-CZ" sz="1800" dirty="0"/>
              <a:t>   založena</a:t>
            </a:r>
            <a:r>
              <a:rPr lang="pl-PL" sz="1800" dirty="0"/>
              <a:t> na synodu ve Lhotce (oddělení od kališníků)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800" dirty="0"/>
              <a:t>                                            –</a:t>
            </a:r>
            <a:r>
              <a:rPr lang="cs-CZ" sz="1800" dirty="0"/>
              <a:t>   ovlivněna Petrem Chelčickým:   1547 </a:t>
            </a:r>
            <a:r>
              <a:rPr lang="cs-CZ" altLang="cs-CZ" sz="1800" dirty="0"/>
              <a:t>v Kunvaldu u </a:t>
            </a:r>
            <a:r>
              <a:rPr lang="cs-CZ" altLang="cs-CZ" sz="1800" dirty="0" err="1"/>
              <a:t>Žamberka</a:t>
            </a:r>
            <a:r>
              <a:rPr lang="cs-CZ" altLang="cs-CZ" sz="1800" dirty="0"/>
              <a:t> založil náboženskou obec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             –   b</a:t>
            </a:r>
            <a:r>
              <a:rPr lang="cs-CZ" altLang="cs-CZ" sz="1800" dirty="0"/>
              <a:t>ratři vedli prostý život, řídili Písmem svatým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1800" dirty="0"/>
              <a:t>                                            –   několik rodin tvořilo „sbor“, který se scházel po domech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             –   volena:  Širší rada (sněm)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                                 Úzká rada (Starší)  –  v čele:  12 členů, 4 biskupové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800" dirty="0"/>
              <a:t>2 směry:   </a:t>
            </a:r>
            <a:r>
              <a:rPr lang="cs-CZ" sz="1800" b="1" dirty="0"/>
              <a:t>tzv. Malá stránka  </a:t>
            </a:r>
            <a:r>
              <a:rPr lang="cs-CZ" sz="1800" dirty="0"/>
              <a:t>–  vliv učení Petra Chelčického a valdenství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(kol. 1330 stoupenci něm. heretiků se usadili v již. Čechách)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orientována na studium Bible a víry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uzavření před okolním světem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b="1" dirty="0"/>
              <a:t>tzv. Velká stránka  </a:t>
            </a:r>
            <a:r>
              <a:rPr lang="cs-CZ" sz="1800" dirty="0"/>
              <a:t>–  Lukáš Pražský;  30. l. 16. stol.:  Jan Augusta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 vzdělání a literární činnost, otevřenější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 zakládání sborů ve městech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884845C3-87F1-8D73-C26B-4DF8DD2F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228600"/>
            <a:ext cx="8089900" cy="13414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Kralická tiskárna</a:t>
            </a:r>
            <a:r>
              <a:rPr lang="cs-CZ" altLang="cs-CZ" sz="1400" b="1" dirty="0">
                <a:solidFill>
                  <a:srgbClr val="FF0000"/>
                </a:solidFill>
              </a:rPr>
              <a:t>  </a:t>
            </a:r>
            <a:br>
              <a:rPr lang="cs-CZ" altLang="cs-CZ" sz="1400" b="1" dirty="0">
                <a:solidFill>
                  <a:srgbClr val="FF0000"/>
                </a:solidFill>
              </a:rPr>
            </a:br>
            <a:r>
              <a:rPr lang="cs-CZ" altLang="cs-CZ" sz="1400" b="1" dirty="0">
                <a:solidFill>
                  <a:srgbClr val="FF0000"/>
                </a:solidFill>
              </a:rPr>
              <a:t>                            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1578 – 1628 </a:t>
            </a:r>
          </a:p>
        </p:txBody>
      </p:sp>
      <p:pic>
        <p:nvPicPr>
          <p:cNvPr id="9219" name="Obrázek 6">
            <a:extLst>
              <a:ext uri="{FF2B5EF4-FFF2-40B4-BE49-F238E27FC236}">
                <a16:creationId xmlns:a16="http://schemas.microsoft.com/office/drawing/2014/main" id="{DF137BCB-C90F-A740-2C2F-EDB635F1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>
            <a:fillRect/>
          </a:stretch>
        </p:blipFill>
        <p:spPr bwMode="auto">
          <a:xfrm>
            <a:off x="1323975" y="800186"/>
            <a:ext cx="9367838" cy="605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4">
            <a:extLst>
              <a:ext uri="{FF2B5EF4-FFF2-40B4-BE49-F238E27FC236}">
                <a16:creationId xmlns:a16="http://schemas.microsoft.com/office/drawing/2014/main" id="{B16A097E-DD3F-6E58-014F-88CAE16C0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39800"/>
            <a:ext cx="565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Archeologický výzkum  Vlasty Fialové odhalil v letech 1956–1971 půdorys kralické tvrze a tajnou tiskařskou dílnu (nálezy literek, nástrojů, knižních kování a spon).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B0A19F-57E8-7A1D-2305-C4CE2680B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609600"/>
            <a:ext cx="11820524" cy="6248400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Archeologické výzkumy: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b="1" dirty="0"/>
              <a:t>1956/71</a:t>
            </a:r>
            <a:r>
              <a:rPr lang="cs-CZ" sz="1800" dirty="0"/>
              <a:t>: Vlasta Fialová:  </a:t>
            </a:r>
            <a:r>
              <a:rPr lang="cs-CZ" sz="1800" b="1" dirty="0"/>
              <a:t>českobratrská tiskárna v Kralicích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(zal.1562 Janem Blahoslavem, vypleněna 1620/1)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b="1" dirty="0"/>
              <a:t>1980</a:t>
            </a:r>
            <a:r>
              <a:rPr lang="cs-CZ" sz="1800" dirty="0"/>
              <a:t>: Luboš Šebela:  </a:t>
            </a:r>
            <a:r>
              <a:rPr lang="cs-CZ" sz="1800" b="1" dirty="0"/>
              <a:t>českobratrský sbor v Ivančicích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(1558/71:  Jan Blahoslav vedl tajnou tiskárnu, 1623 zánik)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altLang="cs-CZ" sz="1800" b="1" dirty="0"/>
              <a:t>2012:  </a:t>
            </a:r>
            <a:r>
              <a:rPr lang="cs-CZ" altLang="cs-CZ" sz="1800" dirty="0"/>
              <a:t>Zdeněk Schenk:  Přerov – „Na Marku“ </a:t>
            </a:r>
            <a:r>
              <a:rPr lang="cs-CZ" altLang="cs-CZ" sz="1800" b="1" dirty="0"/>
              <a:t>bratrský sbor </a:t>
            </a:r>
            <a:r>
              <a:rPr lang="cs-CZ" altLang="cs-CZ" sz="1800" dirty="0"/>
              <a:t>(d. 30 m, š. 6 m)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</a:t>
            </a:r>
            <a:r>
              <a:rPr lang="cs-CZ" altLang="cs-CZ" sz="1800" b="1" dirty="0"/>
              <a:t>škola Jednoty bratrské </a:t>
            </a:r>
            <a:r>
              <a:rPr lang="cs-CZ" altLang="cs-CZ" sz="1800" dirty="0"/>
              <a:t>ze 16. stol. 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                                                          bratrský kostelík </a:t>
            </a:r>
            <a:r>
              <a:rPr lang="cs-CZ" altLang="cs-CZ" sz="1800" dirty="0"/>
              <a:t>ze 16. stol. (za rekatolizace přejmenován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                                   na sv. Marka)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</a:t>
            </a:r>
            <a:r>
              <a:rPr lang="cs-CZ" altLang="cs-CZ" sz="1800" b="1" dirty="0"/>
              <a:t>hrnčířská</a:t>
            </a:r>
            <a:r>
              <a:rPr lang="cs-CZ" altLang="cs-CZ" sz="1800" dirty="0"/>
              <a:t> </a:t>
            </a:r>
            <a:r>
              <a:rPr lang="cs-CZ" altLang="cs-CZ" sz="1800" b="1" dirty="0"/>
              <a:t>pec z konce 15. stol.</a:t>
            </a:r>
            <a:r>
              <a:rPr lang="cs-CZ" altLang="cs-CZ" sz="1800" dirty="0"/>
              <a:t> </a:t>
            </a: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>
            <a:extLst>
              <a:ext uri="{FF2B5EF4-FFF2-40B4-BE49-F238E27FC236}">
                <a16:creationId xmlns:a16="http://schemas.microsoft.com/office/drawing/2014/main" id="{0DE571FB-18A4-D527-6641-68EBC7CA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7" y="2171700"/>
            <a:ext cx="32115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4">
            <a:extLst>
              <a:ext uri="{FF2B5EF4-FFF2-40B4-BE49-F238E27FC236}">
                <a16:creationId xmlns:a16="http://schemas.microsoft.com/office/drawing/2014/main" id="{8E5B5D6A-591A-2D8C-8D83-CBDA3C302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7651"/>
            <a:ext cx="52212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Biskup Jan Blahoslav († 1571)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pocházel z přerovské měšťanské rodiny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od r. 1558 působil v Ivančicích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z řečtiny přeložil Nový zákon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základ bible Kralické (1579 – 1594)</a:t>
            </a:r>
          </a:p>
        </p:txBody>
      </p:sp>
      <p:pic>
        <p:nvPicPr>
          <p:cNvPr id="10244" name="Obrázek 5">
            <a:extLst>
              <a:ext uri="{FF2B5EF4-FFF2-40B4-BE49-F238E27FC236}">
                <a16:creationId xmlns:a16="http://schemas.microsoft.com/office/drawing/2014/main" id="{D6B8548C-24EE-B168-4C03-9DE0ABD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867026"/>
            <a:ext cx="5959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7">
            <a:extLst>
              <a:ext uri="{FF2B5EF4-FFF2-40B4-BE49-F238E27FC236}">
                <a16:creationId xmlns:a16="http://schemas.microsoft.com/office/drawing/2014/main" id="{68BC8C40-914D-CA04-7AF2-B484D639A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7143"/>
          <a:stretch>
            <a:fillRect/>
          </a:stretch>
        </p:blipFill>
        <p:spPr bwMode="auto">
          <a:xfrm>
            <a:off x="6345805" y="1"/>
            <a:ext cx="4349183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8">
            <a:extLst>
              <a:ext uri="{FF2B5EF4-FFF2-40B4-BE49-F238E27FC236}">
                <a16:creationId xmlns:a16="http://schemas.microsoft.com/office/drawing/2014/main" id="{4134D99A-E983-8CFE-994E-464D1CBDE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5703889"/>
            <a:ext cx="105251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ázek 9">
            <a:extLst>
              <a:ext uri="{FF2B5EF4-FFF2-40B4-BE49-F238E27FC236}">
                <a16:creationId xmlns:a16="http://schemas.microsoft.com/office/drawing/2014/main" id="{2BAE9D87-3D99-E648-C2C7-CA11C8EF5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6"/>
          <a:stretch>
            <a:fillRect/>
          </a:stretch>
        </p:blipFill>
        <p:spPr bwMode="auto">
          <a:xfrm>
            <a:off x="7912666" y="1957387"/>
            <a:ext cx="1108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louk 6">
            <a:extLst>
              <a:ext uri="{FF2B5EF4-FFF2-40B4-BE49-F238E27FC236}">
                <a16:creationId xmlns:a16="http://schemas.microsoft.com/office/drawing/2014/main" id="{0CC2C103-652C-5FA3-E488-72C90CA073BC}"/>
              </a:ext>
            </a:extLst>
          </p:cNvPr>
          <p:cNvSpPr/>
          <p:nvPr/>
        </p:nvSpPr>
        <p:spPr>
          <a:xfrm>
            <a:off x="5448301" y="3478213"/>
            <a:ext cx="576263" cy="952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68" name="Picture 14" descr="http://img.radio.cz/pictures/mesta/old/prerov_jan_willenberger1593.jpg">
            <a:extLst>
              <a:ext uri="{FF2B5EF4-FFF2-40B4-BE49-F238E27FC236}">
                <a16:creationId xmlns:a16="http://schemas.microsoft.com/office/drawing/2014/main" id="{5DDDA0A8-7B0E-1FC2-C376-A8B9F95A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" y="9995"/>
            <a:ext cx="5448301" cy="385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8">
            <a:extLst>
              <a:ext uri="{FF2B5EF4-FFF2-40B4-BE49-F238E27FC236}">
                <a16:creationId xmlns:a16="http://schemas.microsoft.com/office/drawing/2014/main" id="{5AF24983-3400-7845-9545-44D709B8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6" y="9995"/>
            <a:ext cx="35274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2012: Přerov – „Na Marku“</a:t>
            </a:r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E6D0E36C-0522-56B3-6C1A-E030FE12FBA8}"/>
              </a:ext>
            </a:extLst>
          </p:cNvPr>
          <p:cNvSpPr/>
          <p:nvPr/>
        </p:nvSpPr>
        <p:spPr>
          <a:xfrm rot="2379328">
            <a:off x="1052514" y="1826805"/>
            <a:ext cx="542925" cy="3667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2" name="Picture 6" descr="http://g.denik.cz/60/9a/schenk-vykopavky-jednota1020120813_denik-600.jpg">
            <a:extLst>
              <a:ext uri="{FF2B5EF4-FFF2-40B4-BE49-F238E27FC236}">
                <a16:creationId xmlns:a16="http://schemas.microsoft.com/office/drawing/2014/main" id="{7722B190-6016-9AFB-72B2-DE09C127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1197" r="2422" b="12460"/>
          <a:stretch>
            <a:fillRect/>
          </a:stretch>
        </p:blipFill>
        <p:spPr bwMode="auto">
          <a:xfrm>
            <a:off x="0" y="3522705"/>
            <a:ext cx="5669643" cy="332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http://www.spolecneproprerov.cz/wp-content/uploads/pudorys_kostela.png">
            <a:extLst>
              <a:ext uri="{FF2B5EF4-FFF2-40B4-BE49-F238E27FC236}">
                <a16:creationId xmlns:a16="http://schemas.microsoft.com/office/drawing/2014/main" id="{0F28A68F-7915-4CB0-1CF3-13736C41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9995"/>
            <a:ext cx="6714629" cy="50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http://www.osobnosti.net/foto/j/jan-amos-komensky/7.jpg">
            <a:extLst>
              <a:ext uri="{FF2B5EF4-FFF2-40B4-BE49-F238E27FC236}">
                <a16:creationId xmlns:a16="http://schemas.microsoft.com/office/drawing/2014/main" id="{B6E649A0-D2E1-4D07-3758-407606ED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60" y="3580037"/>
            <a:ext cx="1239241" cy="14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alší významné nálezy u&amp;ccaron;inili p&amp;rcaron;erovští archeologové poblí&amp;zcaron; Tyršova mostu. Nalezli soubor pozdn&amp;ecaron; gotických, reliéfn&amp;ecaron; zdobených komorových kachl&amp;uring; z p&amp;rcaron;elomu 15. a 16. století.">
            <a:extLst>
              <a:ext uri="{FF2B5EF4-FFF2-40B4-BE49-F238E27FC236}">
                <a16:creationId xmlns:a16="http://schemas.microsoft.com/office/drawing/2014/main" id="{6A480B0D-716B-1432-014E-6843C5B1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05" y="5056257"/>
            <a:ext cx="2626495" cy="174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prerov.nejlepsi-adresa.cz/images/mesta/prerov/clanky/11437_2_0330151213_big.jpg">
            <a:extLst>
              <a:ext uri="{FF2B5EF4-FFF2-40B4-BE49-F238E27FC236}">
                <a16:creationId xmlns:a16="http://schemas.microsoft.com/office/drawing/2014/main" id="{DE5D0EEF-EE29-84EE-2F44-5B8695F0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11649" r="6151" b="11382"/>
          <a:stretch>
            <a:fillRect/>
          </a:stretch>
        </p:blipFill>
        <p:spPr bwMode="auto">
          <a:xfrm>
            <a:off x="7872182" y="5216349"/>
            <a:ext cx="1258890" cy="151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g.denik.cz/60/12/archeologove-namarku-06122_denik-380.jpg">
            <a:extLst>
              <a:ext uri="{FF2B5EF4-FFF2-40B4-BE49-F238E27FC236}">
                <a16:creationId xmlns:a16="http://schemas.microsoft.com/office/drawing/2014/main" id="{409D52E7-D230-37EB-8CFE-931CD16F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6" t="21153" r="7211" b="35892"/>
          <a:stretch>
            <a:fillRect/>
          </a:stretch>
        </p:blipFill>
        <p:spPr bwMode="auto">
          <a:xfrm>
            <a:off x="6232223" y="5216349"/>
            <a:ext cx="1258889" cy="1545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7">
            <a:extLst>
              <a:ext uri="{FF2B5EF4-FFF2-40B4-BE49-F238E27FC236}">
                <a16:creationId xmlns:a16="http://schemas.microsoft.com/office/drawing/2014/main" id="{2D708040-DAA7-50F7-F5E3-0F3BF042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-95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Novokřtěnci – Toufaři - Habáni</a:t>
            </a:r>
          </a:p>
        </p:txBody>
      </p:sp>
      <p:sp>
        <p:nvSpPr>
          <p:cNvPr id="93187" name="Zástupný symbol pro obsah 8">
            <a:extLst>
              <a:ext uri="{FF2B5EF4-FFF2-40B4-BE49-F238E27FC236}">
                <a16:creationId xmlns:a16="http://schemas.microsoft.com/office/drawing/2014/main" id="{2E1F2557-D532-CF27-BED8-293D758AD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4" y="1354857"/>
            <a:ext cx="11652985" cy="5724524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Stoupenci reformačního náboženského hnutí Ulricha </a:t>
            </a:r>
            <a:r>
              <a:rPr lang="cs-CZ" altLang="cs-CZ" sz="2000" dirty="0" err="1"/>
              <a:t>Zwingliho</a:t>
            </a:r>
            <a:r>
              <a:rPr lang="cs-CZ" altLang="cs-CZ" sz="2000" dirty="0"/>
              <a:t> označováni jako: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a)  </a:t>
            </a:r>
            <a:r>
              <a:rPr lang="cs-CZ" altLang="cs-CZ" sz="2000" b="1" dirty="0"/>
              <a:t>novokřtěnci  </a:t>
            </a:r>
            <a:r>
              <a:rPr lang="cs-CZ" altLang="cs-CZ" sz="2000" dirty="0"/>
              <a:t>–  křest přijímali v dospělosti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toufaři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z něm. </a:t>
            </a:r>
            <a:r>
              <a:rPr lang="cs-CZ" altLang="cs-CZ" sz="2000" dirty="0" err="1"/>
              <a:t>täufer</a:t>
            </a:r>
            <a:r>
              <a:rPr lang="cs-CZ" altLang="cs-CZ" sz="2000" dirty="0"/>
              <a:t> (křtít)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c)  </a:t>
            </a:r>
            <a:r>
              <a:rPr lang="cs-CZ" altLang="cs-CZ" sz="2000" b="1" dirty="0"/>
              <a:t>habáni  </a:t>
            </a:r>
            <a:r>
              <a:rPr lang="cs-CZ" altLang="cs-CZ" sz="2000" dirty="0"/>
              <a:t>–   podle komunálního způsobu života v tzv. bratrských domech či dvorech zvaných </a:t>
            </a:r>
            <a:r>
              <a:rPr lang="cs-CZ" altLang="cs-CZ" sz="2000" dirty="0" err="1"/>
              <a:t>Haushaben</a:t>
            </a:r>
            <a:r>
              <a:rPr lang="cs-CZ" altLang="cs-CZ" sz="2000" dirty="0"/>
              <a:t>.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Hnutí usilovalo o sociální reformu, zespolečnění majetku i výroby</a:t>
            </a:r>
          </a:p>
          <a:p>
            <a:pPr>
              <a:defRPr/>
            </a:pPr>
            <a:r>
              <a:rPr lang="cs-CZ" altLang="cs-CZ" sz="2000" dirty="0"/>
              <a:t>Pro nábožensko-sociální radikalismus byli pronásledováni, vyháněni, zatýkáni i popravováni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1524 </a:t>
            </a:r>
            <a:r>
              <a:rPr lang="cs-CZ" altLang="cs-CZ" sz="2000" dirty="0"/>
              <a:t> –  po porážce selské války vypovězeni z Německa, Rakouska a Švýcarska</a:t>
            </a:r>
          </a:p>
          <a:p>
            <a:pPr>
              <a:defRPr/>
            </a:pPr>
            <a:r>
              <a:rPr lang="cs-CZ" altLang="cs-CZ" sz="2000" b="1" dirty="0"/>
              <a:t>1526</a:t>
            </a:r>
            <a:r>
              <a:rPr lang="cs-CZ" altLang="cs-CZ" sz="2000" dirty="0"/>
              <a:t>  –  usazovali se na Moravě, kde panovaly tolerantní náboženské poměry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Zdatní řemeslníci byli v nábožensky tolerantním prostředí Moravy přijímáni na šlechtických panstvích.</a:t>
            </a:r>
          </a:p>
          <a:p>
            <a:pPr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Zástupný symbol pro obsah 4">
            <a:extLst>
              <a:ext uri="{FF2B5EF4-FFF2-40B4-BE49-F238E27FC236}">
                <a16:creationId xmlns:a16="http://schemas.microsoft.com/office/drawing/2014/main" id="{4FA22055-3832-1CD6-1C89-88C8FB9B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81050"/>
            <a:ext cx="11449049" cy="60769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1535 </a:t>
            </a:r>
            <a:r>
              <a:rPr lang="cs-CZ" altLang="cs-CZ" sz="1800" dirty="0"/>
              <a:t> –  zemský je sněm na popud Ferdinanda I. vypověděl ze země</a:t>
            </a:r>
          </a:p>
          <a:p>
            <a:pPr>
              <a:defRPr/>
            </a:pPr>
            <a:r>
              <a:rPr lang="cs-CZ" altLang="cs-CZ" sz="1800" b="1" dirty="0"/>
              <a:t>1546 </a:t>
            </a:r>
            <a:r>
              <a:rPr lang="cs-CZ" altLang="cs-CZ" sz="1800" dirty="0"/>
              <a:t> –  vypovězeni z Olomouce</a:t>
            </a:r>
          </a:p>
          <a:p>
            <a:pPr>
              <a:defRPr/>
            </a:pPr>
            <a:r>
              <a:rPr lang="cs-CZ" altLang="cs-CZ" sz="1800" b="1" dirty="0"/>
              <a:t>1549 </a:t>
            </a:r>
            <a:r>
              <a:rPr lang="cs-CZ" altLang="cs-CZ" sz="1800" dirty="0"/>
              <a:t> –  vypovězeni z Brna:  část novokřtěnců odešla do Uher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část přešla na katolickou víru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2. pol. 16. stol.  </a:t>
            </a:r>
            <a:r>
              <a:rPr lang="cs-CZ" altLang="cs-CZ" sz="1800" dirty="0"/>
              <a:t>–  díky intervenci moravské šlechty nakonec směli na Moravě zůstat, a proto je toto období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označováno jako „zlatý věk novokřtěnců na Moravě“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–  zruční hrnčíři a kamnáři, jejich výrobky byly kopírovány a napodobovány místními výrobci,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protože habánská keramika se stala módní záležitostí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1622</a:t>
            </a:r>
            <a:r>
              <a:rPr lang="cs-CZ" altLang="cs-CZ" sz="1800" dirty="0"/>
              <a:t>  –  po porážce českých stavů byli kvůli nábožensko-sociální odlišnosti pronásledování a v důsledku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protireformačního tažení kardinála </a:t>
            </a:r>
            <a:r>
              <a:rPr lang="cs-CZ" altLang="cs-CZ" sz="1800" dirty="0" err="1"/>
              <a:t>Dietrichštejna</a:t>
            </a:r>
            <a:r>
              <a:rPr lang="cs-CZ" altLang="cs-CZ" sz="1800" dirty="0"/>
              <a:t> definitivně vypovězeni na základě dekretu Ferdinanda II.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(17. 9. a do šesti týdnů se museli z Moravy vystěhovat a odejít do Uher)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74D37A-5A91-6A7D-3AF8-E29EC5C7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525" r="20451" b="28056"/>
          <a:stretch>
            <a:fillRect/>
          </a:stretch>
        </p:blipFill>
        <p:spPr bwMode="auto">
          <a:xfrm>
            <a:off x="4863834" y="7937"/>
            <a:ext cx="4958239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ttp://www.snm.sk/swift_data/source/eshop/modra/landsfeld_zbor_mod.jpg">
            <a:extLst>
              <a:ext uri="{FF2B5EF4-FFF2-40B4-BE49-F238E27FC236}">
                <a16:creationId xmlns:a16="http://schemas.microsoft.com/office/drawing/2014/main" id="{F5B16208-E211-6DC4-19F1-6AEC286F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41" y="7937"/>
            <a:ext cx="2410356" cy="348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AutoShape 4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AwQCBQYBAAf/xABAEAACAQMDAgQCCAQFAwMFAAABAgMABBESITEFQRMiUWEGcRQjMoGRobHBFUJS4QckM9HwNGJygpKyJUNTVPH/xAAUAQEAAAAAAAAAAAAAAAAAAAAA/8QAFBEBAAAAAAAAAAAAAAAAAAAAAP/aAAwDAQACEQMRAD8AUsumvdibwoXfwwAxHbf+1Dm6eYAZACAAdm37GtT8DMoN+QDksB+tWnxFaQS9Ku5fDUSLEfOBvQfKbGN5LrwoQXZiMAbkn2rUdU+HJ5+jhZbiOGQEuEbJ+7PrU+g9R6NZKYrVZY7ljh5ZI9Rb5YOw9qe6rbymJJQHcEbnHFAt8MdTe3tBaTsiTRggRgkhl9RQfjmXxhZ4BXGokE/Likj0x5W1ltJxkY5BqPXEmSC3FzJrcZ0EDdhtyaCkYFQcjI+fNdO5wF57V5WJYA53PBPNc1jXp5PpQcZdLZOe3O9DKsxY4xjtnuaOxzjOcenft+FDPAUbA45xtQD0IWAGRt271zwmckKCcZzjnf2qepjnX3243FcQq2ott6DNAOYEJhhgD07bVVwrqGnff9qtpmJQhjuFP55qrh2G2S2dt6A6QuJEjAJ1ZwCKPI8bNGRqD7DUKVed2OSpY8jt2rxlfQAR7nFA2AJFnZsszk4LHPahFSSIs5UEb49ajFc/VspQkkkg5rsM7BiwG2xxnk0BXiaNH8xOVJAI3oUY+rY5IGobj5GmpmaSJ3ZtwukDPFBX/p8ju/p7UDvTl+oPmP8AqDT92KPIpVgwB9MnHFDtZFWI5YKxfODRcozEtLGccDaghoAkOkgBtgM1NgwVds4xzRVeHtNEF9Tj/neuu8eAPGjK9vU4oIour3z+leAw5VsMcZqSyL/+VACR3H+9eJAx9bH68/3oOaSTggfhXiox6nt71MnIJ1x7k7g4ztXudi6e29AFsgFjk59KKFww5z6VNVbH20HPeooGyVUp2/CgT6kdOgHPfFJFgwPy9asOoqx08YGScb7VWLgsQTjPp2/5igtLNQ0Gcbjc/jTH2j5RuOajZqfoiEaTkHGKJIXwQqLg47nNABhq98elDAAYknNG82407/OuBG38o+6g3/wjEkf0tQNywJ/OrD4kbR0O9JIGIjvSPwufPdgbjK9qc+I1EnQ75WUMDEdjQfLemk/xBticYzX1izAezjVgCCODXynpqhr9vMSdu1fVbTK2sYXfy80Cd50dHy1sQp/pJrF/E9tLbvbq+T9vnb0r6MCR9/tWP/xB3NhsP5/2oMaoJPIyfXvRNPfCjI5AwajgYBydvzqZ3HOeaCBJyOOeM1zHlPrjO1SIxsOOahpIA29aCDIQB6E5FcX+oDkbb1PBAAIA3qJzuRQRdPEBA32IGBxSK9NnPlDKSRnFOqQWJOOCDil7k5kLaclVG1AP+GXIJwynHGGO9cbpt5pzhSP/ACriTMN/o7Z2yQxp+2l1SRuA6ggkrnnagRNnd5GEO3uK6lpeq20Z+ZwacUHwkkeVxtzqPoKlC2SxEznJAOH/ADoFxb3hHmiYg+3Ipm3sy0AV1dWDk7j2qatIBIPEk20rufc0XP1io87hvQudqCI6c7Z8/bn/AIa4nT5M4D+vamFQHOmRztxqriyOFz4jZMzLnO+AKAJ6bLgYII4Pzr38OnB9QBRWnCnQ9xLsOzcUSKVS2BcyZION/wC1AEdOn2GBQJoWiOHZQME7fOre1kbS5d2OHIGecbVX32GcbcrxigUVc7BlxnG3/wDKnoGk8as7HO2KjbrmTjueaPOukDbDHY4O9B36FcMvlXAzzXEsLjJyh+dXchaGzLqFyBtQ0lucEDw8Yxsp2/Ogpbi3eHaQFSTSI5YAYy3A4q36uzyMBKE2B2XNVAzkjfOc7UFjBbSyW6aVJBBwRXWtpkUllbAGcAVYWE8y2kKBFYAbebc/lRHuJimkRLjHGs/7UFV9GnBwUbPpiuLDLk4VvXirTx5kAJiHP9eAPypiwfxoRL9nUNloLnpXS7e5ebBk1RgbI+Kn1rpqxdKunivLtXjQsElfKn2pz4YCB7wJkttmmfiWMN0S91ZyIyR86D5t08j6ec57Z+dfUOm3UTwIgbD42Dd6+YdKweonWuxA2z7V9NtBA9misD5RgZGDnFA/gMc9xWM/xAH19iOwV9j8xWnj+kR58M+IgHBO9ZX46nEtzZrhgwViQR7igyqoTgYzip6DkEbe5qYXvpO1JSXz+I6pDkKxGdXOKBk7rnJ4qDZxv2zj3rkD+NFrxgg4NTZd89xyKAerOwyCMVB8g98HjFTG5BxxjtUZGAyB9rfTQCySCSSD2JoRGp3y3cbcUzbzARqXO5YjPoKgdLMQ65A4zQR8JW+1jIPavKdD7LpwjdvambeCNmAC4wc801LGrRlGZiCOM0CLxl7OBdJO7HORtS9vCYyrFWwTgnG2KP8AR41IGqTnGzUaOEMoHiOB24oORAOzc/aTt7E14xyJOWCsAWyDimIrdVzl2JJznHcD+9ENvpKkSsDgdgf2oB2yMG4JOMbivAeRARzM5/WmDHJpwsucZ30iuragKgDsCrE5AHfmgSEUIkZ5E17bgZwTR7dRJKZMYG4A9KbW3fRgTtjHdRUvo0o28ZRg8lP70HLFdULnkmRs5+dV96AbggY7Vb20Qt4GUvqOS2fvqqvh9ccbDON/lQK2oAcn/nNHk3ZRxvQYE2ymrOO/zpmNVeeMuTkuM7e9BcXigWb8HOBj7xSEk5hWRAAS5IH/AG7b1Z3kbSWuFGW8uR/6hSj2+xLW8hyclsDP60FNNI0oLOAzLgc0mwyCxOTkffVn1OMQjAidARnDDFVgyd/THagu4Zxa2luGx502J7UOS8ZJgYJhIhG6O24+/wDatKnw/Y33S7J2uJI3ECk+XbJAz2qouegRwSYeVivOoen4UAVvEuVOlWBUZOfcU30yMGyhIzumT+NJLDb2yyiOUHI4NWnS0k+iRBRhggz2oNH8NKFe5CdwCab+IgT0O9O2BGc0t0LTHNOzsoyoxk0f4ini/gt5GHQsYyAAwyaD5n01AnVgRggEfpX1e2jSS2UMvb9q+V9PU/xDB5yNse1fVbZfqEx6D9KDngvGco2oY4JrGfHEmb+38uCEP61t29DmsV8eAm+tjjYRE78c0GdU9+Dg1S6mV5CvPiN5T33q5XIXnK5qnMMgkcmOTd2IOPegesR/lcgDJLHn3or75xt71C1BW3VSCG82QR711zhgRQCY6PSlpGBIG4AO5rt1MVbGDgbZ7DmhRGKW5XxUfw2GPTBoHUQBTnYHtjGaA7KJA22DyKJN4UbDwiznG+rcUKSVXTAjB3/poGrOUvOT/V+VMySeTIIO3rSHTXjS5iMwIXPcbD50z1G4hadfAKltJDlRt7CgArluQMZ2pqM5AH/BvSKyYOSTgeg2rv0vRKE0EoQMnPFBZKwDjkjNGbO3J2BpNXDYJI34HpTEbcAMSf2oGRltsZ5xmpDbtvseaA0qqfMwXfvQLqVZNOl1OBxqoLRONhsQeaICSM+mM1UWc7RQx65PKzH32xTA6jbK2GkIO3INA+WHhtn+k1SXrf5h/wDy5+6rIXEUsTGKQFdxt6Gqi8OZpCDuckUHYF+rJPAHemLMZuou/nHek4H0xMDkEjmmrGQ/S4xn+YZz8qDSBDpGNhjfauhdWQd8nk8ipRygxHG2VxkfOiBCTyfY0Gb+IBplXc/Y7996oQ22D6b1o/if/qQuwwg/es3J6A42oPuPS0I6XaDO/gJ/8RU7vK27HsBUemNq6bZnbJgTb/0ivdQ8tq4J2xzQVFrYW93ES6nUWPBxtUX6CyHMJDD0ZsYqx6REDDqznzE+tHubxLUrrBcNnAUZ4oMj0uxgvJ5UEZygGM5xR+t9Nt4OjXTSW4jmVMpNGx5z86N8Ls73cxMelStWHxKA3QLxTg+QfqKD5vYO38TdhuQV719PsbofR1WUFcgYbtXzDpZP8RfGRuP0r6bavptlSdBpOMEcUDmMnOcisb8egG+tR28E/rWqKMhzA4Zf6SayHxu5e+ttSlT4J/WgoDsDvtnn7qqfpdw7usaKQrFdz6VbjsAR9oVQDAaY4OdZwR60FjYzPLGxlUBlOM+tGfcDbPFLdMP+VYkcuc5+VGdsc59aCuul8+ckDGcUGWMjBQEDjGe1M3I8zb8D1pe5P2UDY1bbUAfGIk8rHkbZp2B2bGliRjgGkWhAkAHqNh3pwwz2YJXDY5J7UDKvLp2LY9u1F1tq24OeQKQW9IbzhdOeUFOxSK4BBDIw2oJamY/ZQjGc43qaSBYZHKodG4GKGP5l9fzqMjKttKjfabGAdyd6ApnIO8EO3GFIqMV+srhGtVGkY2bmvP8AVrqdWDHcqRilYAFnJcbHfmgs3uY2CoYiFBzsa7qsSBiCXjbBB+dCUqMZIHmG9cwpUgMPXOcUDDnp+kJ/mAq5xtxmpyT2DwiPVoIXAOgkn86TMMj58LDLnfFAlhnCjOnNBY2kVijELc7k91NFa3tS4+ugbjcg1SL4yN/9sEHn1NMxx3MrFVVMjksQP1oLYWduSQJISSTtnH70VPo1s58WAynbBjlx+tVkNtdH/U8Ef+rNF8GVj5mQjTjgH9qCwh6xYW+mM2s6qp/nlH+1NDrlmxDxQYHGPHGe++4rLz2c2psKG9CBzS0dpIGAkRsEnOxoLXrNw91cNK2klgNl3A2qo5ODnBFOyppt0UdlwaVA4OeNqD6ra3sUfQumSSjJZY1XBOxxzQob+5uYb4uzskZwpK99PasLB1O5S3hjSQBVXA3NMRdUuwran2POGO/zoL+z6xf2lnr+rkQk+VhgjHy9qZ6T8SWElw6TW2khSQVA9RWWN8+CCgOc77b0TpBiN06rGVOgnOc9xQavoORdSjcbcffTnxCQOg3eSTmP9xVR0q6gtLx3mmULpPDZ3zRPiDrlk1lLal2XxUwrspC/jigxvSTq6qTt/wAFfVLbzW6g43FfNOkrHFa3q6Fe5cCSF4yG0gfa37c1oOnfEFxb3UqXik24XUrYB2x2oNOYDGxaI4Gfs1j/AI2dpLu21AqfDI/OtlY3Md9ZxXUIIjkGoahg4rI/Ha/52022MZ2++gzgONxyMH51WN02XzHxQAXzgDirJnSPBdgvHJxSs17ED9rK857UE4Y1gTwg2ok5O1Cup1iUMST8qG19C/lUkltuKH1ON40RXxqyG8rA/pQQkIdi2cgrnNCnTIUjkbiuI+I8HsmKO6AoNx93agY+Gkiuut26TLlFOoqe+ATVr8STQK06xRAageO9UfTMx9ShcSBQp1FiccAnH34xVrPGLi1jnllfWRpZGXfI2zn9qDMbluMbjYVcWalbaPbI59KHNEiKxAU52IxTyxRLDAY5llDoCQoIKHjB/CgiAdWSNu1QfCQl2VzoYHAAP6iigAts2dvSgT/6bgMwOtQCrHy9qBtnZ1GrxCMZBUA7fL+1Aa3iknKwuviZwUJCnP31xYWSElrqU4B5NIxHxpW1sM+pPNA49rNE+mRHTfcYO9Mw38VnH4aw5c7FniB3/GlzJlFV52ZV4XVsKkGh8RWiRnHo++D8xQTxPu8SlSd8pt+QNGgUsT480kI3ySrEUzbdZuYcfUxTdsSqGzU5+spOSzWAhI7wPp/agr7qCRGH1iurAYZ0xkUqySL5iMjvvVpdXoeA+BJcnGMRyqGH44qNvNZfRtcpkS4C8BCATQU+djg9/wAK747K2FZvnmjaAAQWQ59DQHTuME/Ogn9JlLlvEb7iRk1Jb2cE/WMR+NBxgcZrmk+4oGlv5AMNhvmKkt2pALQr86TI0j333rwwTxj76B4zQSbtDjHoK94sOML5fupYL7Y7fOurp1b5xx65oGyHCqzMFzxmm+mnwpiSzYKnf8KRh0vKDK7KPULqNWPQoxc9QkiVtSLGSCy87jt99AC861HC4M9gwfsJl2H40WHqNp1GIz3cckmhtKxgYU/Me3pmmpvjQuugWCOgHEjZ/aqu8679NBQ9NsgucgeGeaDzTxwys9vaym3fUpRXCDuMnfj2rv8AEY5pcNA6xSIY/qz5m9+PT5VVxysXLRxxRMNgUiA/OvNJMSdVw5Pr6UH0boXxPCbd1vIvo8aNpQ4IGkCqb4w6z0++uLV7S5SQIpVtJ4OaxjKunzMzfM70MlVGFA9s0DN9ItxKmG2AOwFA0640wQQBvk1pfhr4Yt+t9Nkn+kPFNFIVZCMjGMg/rUv4BZRwyNK8gRASWVsEAexBoKK2toni1NuQ2CM0G8WKKIeGMb+tejiyjAZZVG+FO3zqFwiCLgbnH2cUArf5gZB5pnUSdztSsRPcY5OKdigknRpIx5UKhiSBueKCFjaveX8FtDjVM6quRxk19MvvhC1fwzFcSxlUCsSNWojuc1jvg22SX4rt1t8tHCrszN6hTv8Aia+nXshQL3AO+fSg+dT/AA5cRO3jEeHk7p3Hv6cUnJZiBygXLYBYAcVqZLiWK2llADFC2nUMgnO/zx+tJ2NqPAYuS80j5ye4/wBuPxoMy2pCVIOcmoz7RKTt9Yp270/1CNRcyoMc7kUkfFEZaFNTg4GpdQ470FobCGRA7W0pDD+sGpp0yxXytDKvrlf7VTreXkSYD+buIwcZ/GuR9Zv1LKTue5GaCV6kcVw6LGxQEhQxxt2pZXCsdK4ydtNMG6hnuzJfRswY5dY20E+/Bqxf+AoqmKK4cYzjxxn9KCqWU44/CurN8zjtijsvT2RmQSo5PlQDIA9zn9BXo7K2c/8AVfLQh/eggJMqTlsLgZHajW8oIkIO5wKlJ0qJBgXYGd8Af3on0NLWAYdWkJ8xRsjvQQYRtuUGflQ3gixkLjn2xXhqB2O/PFcdyM5O29BAxKAApYLjjVtQ/BwT5jgbb710sQBg5HtXPEyDp4JoPeDkEBgfeomJwf5du2amGBzkHFTCjGoHc96AaoQc6D+NEghLljgj51LOcYJpm3caRn3oJx20Ch9Up17BQudz86tPhSy/+puzOSfAbHf+ZarfKXVh2O9XfwwVPUXHA8FuP/JaDAK2MaucfjUg4VhmpwW1s5USX8aDjOCv6inJum9MgAK35mdhukW5/SgSWRAoyRuN8VB3HKnbftzVpa9MjkYeElyFOxZ0AH481Z23Q4QQzKMnu29Bk18SQhVVi3IAGaP0mxk6l1W3sk2aR9JJGNI7n8M1pDEsscsNvEDKucFTyPaofCENzZfE9tLcxTeE+pCWXYEggfnQfRrCytOl2S21qgSJR97H1J9ayF8I7rqEyxrpiJ0so4b1q+69HcRW7y2s7gBTqGeay9m8ka6nOScc+tBXTdGmHUVsbNDILhchUwCMc5PoK0fXfh6wsLdbi3tUMi41Ix1IfXY058KnxDeXLbuGCKc8jFZzr3U7i5kWNpGIU9jQCjXpvUZ1b6FBHIoxpjUorfdnenZ4Et4DAkNukYOdGkc/hVJbAqNmbBY6cfOiXfS4zcGKSK5ilBwCzggn5gUFv03qMPSb2S6iijeSRAjntjnarPqfW/HdQPIrxKwKnOMjfH41lOlfQra8uILhGMwQhWlcYBH65q3e+ZSskkcahFKKdPbFA1q+kE+GVCQLhI84x3ya7YkQ2txIMloUEa6TsCed/wAKqejztLfJAwOCGOpR6D/n40a2uVjsprd1UNJJrYnkjH++aBSW0ZIxLPIkXiZKA5Jb3+VevIPoNvDLDIhZ4w75JxnPGO9X1hZW9+5upx4iJEiqh+yMDG/50j8QS2sjCFgGGAmFGyjtQZiNA8pYBV1HPk2A/Orm06Je3sQlgfKgb6hx+tJWvT4bvqNtZoqRfSDpEgH2TirZegdOgleKXrFyjEbGOLb9aCg6nB9Gn8N5VeUchRjHzqFpbSTMRHG7gbkqCcD1OKWmAS4lVGMoSQgMeWwfSrm0uLzpkBJ6f9VNtqdTuR7iglH0q3fYzzq3JzBgfmaVu+nvbLqSbI78qR/z51o+n9XlWJpZunRBBsQ8hydjwp+VV958R202p4+mpHKuykrnf33oKBjNq1OGYDY5zTlmdVuSRjMn7f3paW6N1LmeZ0UnJ5b96cgEa2wEbl1JJzpx7UEjnO5HHpUJxrV1PfuOa87N2zQJnODnOe9BBR4aaSTzXI3BGCAR7UN3Gcn+9eRgfl29aBlQD/uKmMgYH6bGgAkj2phPMoHfPeg6uRzxTUEioV9QCMYpcEaSM4xUl2J/XFA0nh+KC6s644RsGtJ8Gxxt1WXw4pI18BtmbV/MvtWPOxGk74znNaz/AA5klj6xcKGwGtySSAeGX1+dBVwz2EiZ1Kd+61bWvSHZBKkURUjIZSDXzCNGb7L4xwRVpY9Q6nZ4+h380fqurIOPY0H0Bem3Sk6oT9zCpiwuRnELjt2rNWfxT1pSvjTwSrj+eHf8sVqbS+6ndxiW1WwuVH2lSVkYe2GBoEbfoEkMjvGZUD86gD/emF6fcQ4PnO2+woN1efEkMrMnT3EfYDTJj8DmkX+Kep2rD6ZaeEvpJGyZNBpblJLjp5YkxkL5kbbNZS5eISaDKoO2cHIHvRx8XeImyhSfTDfvQz8TlmIE0WD/AFR4x+VBZWPUba1WC1S9Ro22LKmME9z+9UXU7F7S6ZZ3XVwMcEUcdQeU6jbWsw/7ZRnGPQim5OpPfQrHc2qR+FsuOcDjcGgq+iwRtfQmaYaVcNp4BbIwKb6lpHUZdIwC+r7yN6g9pAX1KJAQc5EhODz3+6o3qzz3IkiWPJxsx34oC6vCiWYJFg/afwwzff3olvPgzXijxGQEyBhsCeKVhtpZEZZ2RcDbPemMvF0640IpCsNR3BYGgcfq1rPYSeHFGs4jySseCOM71m5Z42djpwu4JB53o0Qe6MpgQ620gov9Oa4bYfSoYpFcRNjXnbtuKC0tbtz0F0s3GmOXD5PmAO/4VXTWzM4aWdEBOkZHYdz7VYwW1laJJ4CuFdMFdWdQ7UC9aKO1gMcmoEvq1DBFBHpsUkFyskMMjSJICrY8u2eD32GaiXmubwhU1OxICgffXkv3l0MFnMaIEjeNsBR7Zpjpf+VtpLy4yWYFIgwwf+4/hQZ62guZOoJBDbGO4ZyVYnH35q7RlW7f6RI20J1AMWBbHP40x0doFnkmmwTF/pDG4yME5qU5gt7CUx5Ek7AavYb/AIb0Fb1C8txZmGWaQyylS5O5UKDgDJ43NUskEHC3J5yAyc/nTs1nFNrlaTLE7gGpQ9MiYYZHORzQIJ02W4ybeRZAD644+delaS1CQkg7ZOk53PvVsvRrdwTHJKGzxkGqm+j8KdosE6Nsn5UHFuWbHJA33oUkjnY4zjjjNcU6VG/Y/KoO3nx70HgTjcA7ete1Ebb13ysvvXvsn7+KCccmSAWOPSnkbIGNvakMjy4ySKkH7HPfegfxn0wKuj1S3WGNVh1NFGARjGTWbhdtJHO34UbUCmCB6lqBkSm5uTsq5BOF4ArXf4fIR1mfP/65/wDktZjo9vHMLqRpdDRRAqP6iTW0+BYVjvfFMytJLbE+Hg5Ual3oPkMM4jJbTTIu4QRklfmKNL0K9jXMXhyD1V8frVfNZXUI+st5f/aTQW0V1CRkOuPQ1ZWN9JbzLLBKQRxpNZASac5XBzRIRKwJiRmwpJwOBQfXenfE6SIq3ieYDd1H7VP4huIrnpSvC4ZWP3j7q+Rp1KeP7EzgZ7mmU69eIPtqwxuCP9qC8ksYWGTGmduKRexAYsmoDkjNBj+ICUGuEc/ymmF61buMuHXf0zQC8C4TyxyE47EZGa74t2hGe3pmifxK1cgLINz32ovixsDpILezZoBjqVyiqPN8ic0eLrMqEawpI9V9PlQCANioPtQmjySMYI5oLiHriE4kVSfQGnP4zDJatCF0hz9rGazT2+xxsaj4Pl25JwMCguYwqOHt75Y2GRuCPurzLdyHzCGYk8+Kf0ql8OaPILnjua4Jp0OA2du470GpiiLL50KDG5zmk+oOJVhhijACZBJzvnk1Sp1K5XIDMBxsTtR16vOow2W9iM0FxY21zNIkKSsihfMXUaQB6Gmb2/jlhighyqJkam7+/wB9Zx+omQjJZcbADIA3rqXbq2UkGDuM70Gi6WUeV4wQZGTSMHsea51101Rwxv5Y1wQD3qqs+pT2sgkiKAgbMEG34UE3uqR5JASzkkkH1oJXGJCiRxgADuaA15KimJfKoBHl7j50CUyOxYNhfc1BJCmdl39aAwubhhp8RgAdS+ahXbFpS7Mck7k85qCks+4wP0qJl1sV2UH396BsWapbRzNMDI+SIwN8DbJpDWCCRj2rxZwCAzacnvtQ8d19qAgclQNh24oqtktv+fNLqeB71LhiBmgOG9MEc4zzUdQJOBxXWQiPxCQuR5QeW/t71xSo0k5ztxQHT7I1bAjIP30VQceUc7HPegQnzfdxTEY7qQTjj0oHOm6VklZmG2Nq3XwWCfiOYEo2LPGpf/JawETLG5DoGBxtmtx/hoUPVZ8AD/Lng5/mWgywYDnYZHFRPYocHsaQWSaLUGTVkY44qUM2pvOGG+9AxNBFMxV0jcZ/mWkbhILcMLZERtO+k7H50ckuxJYlsd/QVRtLMryBjuSdQxtQFi6VFdLkSsrncgrkfP8AWvS/D9yv+nIjg+uRmm+kOnhMuDqU853xVi8upQq5IxvnvQZx+mXMYAaEnf8AlOc0q6SRkiWNkx/UDWsXGkgnGM7nbNEhfWpVirA+ozQY3bVgVMAqcAnORxWu/hEE32oI84O+OaDJ8PwvnSHj9MHO1BnWmuISFMrYxn7WakvUJ+Gby57jerKX4dkG6zZ2/mWk5Oj3sZx4YcauVPNAROquMB4wR3wamOoR5AcEb+nFKT2l3Hu0LgeuKX8+csd6C0F3E5U6wB6GpJIHY7BjjtxmqcHsAePSuq7DA3BzyKC62KElRvUTGobGMUjDczKgAYnbPmqT3UjbnjV6dqA/hgscZ579q9oxyCT8u1LLdMW1FcbdqOLqJmX7X2s4xQTSHzZGQPWpoHyxDMFHY4rsE4djlhnseMVHxC0hY41E96DjSPhc9+MULUWz3yK7Ic4XA4OMiheXI5B9Sc0EnbScY37mogkNqPp86G7hsYHm7k967qOkgDHvQGDAnJPB4+6us4YABVU4G4XG1BDjB25Nd1EL5hzQSAUsN8HGfSpKWRwxVTjjUMih5GvtmpJuADtt3oCM5kyzMSxPJqSp5ckZzjG9BJwMEe3vRAdS4BwcZNAcY1E7YzTIbQulQcHnFKKxBxRosYPrngUBtJZwM6q3H+FwI61dA9rY8f8AktYZRzvt7Vt/8KiP41dZ5+jHP/uWg//Z">
            <a:extLst>
              <a:ext uri="{FF2B5EF4-FFF2-40B4-BE49-F238E27FC236}">
                <a16:creationId xmlns:a16="http://schemas.microsoft.com/office/drawing/2014/main" id="{F066AE77-61AB-CCEE-4387-287ED1DFB4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9" name="Picture 6" descr="http://na.nulk.cz/1969/3-4/3-4_014.jpg">
            <a:extLst>
              <a:ext uri="{FF2B5EF4-FFF2-40B4-BE49-F238E27FC236}">
                <a16:creationId xmlns:a16="http://schemas.microsoft.com/office/drawing/2014/main" id="{B625ADBD-35A4-7C89-6A90-CC6216B0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34" y="3815056"/>
            <a:ext cx="4922707" cy="303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http://dva-antikvari.cz/eshop_img/full/eshop_7470_img207.jpg">
            <a:extLst>
              <a:ext uri="{FF2B5EF4-FFF2-40B4-BE49-F238E27FC236}">
                <a16:creationId xmlns:a16="http://schemas.microsoft.com/office/drawing/2014/main" id="{174D4FFB-5148-3FD4-0954-E6D095B0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2466" r="2409" b="1669"/>
          <a:stretch>
            <a:fillRect/>
          </a:stretch>
        </p:blipFill>
        <p:spPr bwMode="auto">
          <a:xfrm>
            <a:off x="9758363" y="3500438"/>
            <a:ext cx="24336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4DCBAE54-7A1D-A856-473A-BC850DC34C3F}"/>
              </a:ext>
            </a:extLst>
          </p:cNvPr>
          <p:cNvSpPr txBox="1">
            <a:spLocks noChangeArrowheads="1"/>
          </p:cNvSpPr>
          <p:nvPr/>
        </p:nvSpPr>
        <p:spPr>
          <a:xfrm>
            <a:off x="76201" y="653256"/>
            <a:ext cx="4782736" cy="620474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7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9600" b="1" dirty="0">
                <a:solidFill>
                  <a:srgbClr val="FF0000"/>
                </a:solidFill>
              </a:rPr>
              <a:t>Heřman </a:t>
            </a:r>
            <a:r>
              <a:rPr lang="cs-CZ" altLang="cs-CZ" sz="9600" b="1" dirty="0" err="1">
                <a:solidFill>
                  <a:srgbClr val="FF0000"/>
                </a:solidFill>
              </a:rPr>
              <a:t>Landsfeld</a:t>
            </a:r>
            <a:endParaRPr lang="cs-CZ" altLang="cs-CZ" sz="96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9600" dirty="0">
                <a:solidFill>
                  <a:srgbClr val="FF0000"/>
                </a:solidFill>
              </a:rPr>
              <a:t>                     </a:t>
            </a:r>
            <a:r>
              <a:rPr lang="cs-CZ" altLang="cs-CZ" sz="9600" b="1" dirty="0">
                <a:solidFill>
                  <a:srgbClr val="FF0000"/>
                </a:solidFill>
              </a:rPr>
              <a:t>(1899 – 1984)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300" b="1" dirty="0">
              <a:solidFill>
                <a:srgbClr val="FF0000"/>
              </a:solidFill>
            </a:endParaRPr>
          </a:p>
          <a:p>
            <a:r>
              <a:rPr lang="cs-CZ" altLang="cs-CZ" sz="6400" dirty="0"/>
              <a:t>Džbánkař, amatérský archeolog (cca 70 výzkumů)    </a:t>
            </a:r>
          </a:p>
          <a:p>
            <a:pPr marL="0" indent="0">
              <a:buNone/>
            </a:pPr>
            <a:r>
              <a:rPr lang="cs-CZ" altLang="cs-CZ" sz="4000" dirty="0"/>
              <a:t>       </a:t>
            </a:r>
          </a:p>
          <a:p>
            <a:r>
              <a:rPr lang="cs-CZ" altLang="cs-CZ" sz="6400" dirty="0"/>
              <a:t>od 20. let:   zkoumal habánskou keramiku</a:t>
            </a:r>
          </a:p>
          <a:p>
            <a:pPr marL="0" indent="0">
              <a:buNone/>
            </a:pPr>
            <a:r>
              <a:rPr lang="cs-CZ" altLang="cs-CZ" sz="6400" dirty="0"/>
              <a:t>                            historii výrobny</a:t>
            </a:r>
          </a:p>
          <a:p>
            <a:pPr marL="0" indent="0">
              <a:buNone/>
            </a:pPr>
            <a:endParaRPr lang="cs-CZ" altLang="cs-CZ" sz="4000" dirty="0"/>
          </a:p>
          <a:p>
            <a:r>
              <a:rPr lang="cs-CZ" altLang="cs-CZ" sz="6400" dirty="0"/>
              <a:t>30. l.:    zaniklé dílny a střepiště:  </a:t>
            </a:r>
          </a:p>
          <a:p>
            <a:pPr marL="0" indent="0">
              <a:buNone/>
            </a:pPr>
            <a:r>
              <a:rPr lang="cs-CZ" altLang="cs-CZ" sz="6400" dirty="0"/>
              <a:t>                       </a:t>
            </a:r>
            <a:r>
              <a:rPr lang="cs-CZ" altLang="cs-CZ" sz="6400" dirty="0" err="1"/>
              <a:t>Košolná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Sobotiště</a:t>
            </a:r>
            <a:r>
              <a:rPr lang="cs-CZ" altLang="cs-CZ" sz="6400" dirty="0"/>
              <a:t>,  </a:t>
            </a:r>
            <a:r>
              <a:rPr lang="cs-CZ" altLang="cs-CZ" sz="6400" dirty="0" err="1"/>
              <a:t>Leváre</a:t>
            </a:r>
            <a:r>
              <a:rPr lang="cs-CZ" altLang="cs-CZ" sz="6400" dirty="0"/>
              <a:t> </a:t>
            </a:r>
          </a:p>
          <a:p>
            <a:pPr marL="0" indent="0">
              <a:buNone/>
            </a:pPr>
            <a:r>
              <a:rPr lang="cs-CZ" altLang="cs-CZ" sz="6400" dirty="0"/>
              <a:t>                       Slovensku (Modra), po válce ve Strážnici</a:t>
            </a:r>
          </a:p>
          <a:p>
            <a:pPr marL="0" indent="0">
              <a:buNone/>
            </a:pPr>
            <a:r>
              <a:rPr lang="cs-CZ" altLang="cs-CZ" sz="6400" dirty="0"/>
              <a:t>                       Ostrožná N. Ves - první habánské pece </a:t>
            </a:r>
          </a:p>
          <a:p>
            <a:pPr marL="0" indent="0">
              <a:buNone/>
            </a:pPr>
            <a:endParaRPr lang="cs-CZ" altLang="cs-CZ" sz="4000" dirty="0"/>
          </a:p>
          <a:p>
            <a:r>
              <a:rPr lang="cs-CZ" altLang="cs-CZ" sz="6400" dirty="0"/>
              <a:t>1966, 68-70:  Stará Břeclav – výzkum (Šimkova ul.) </a:t>
            </a:r>
          </a:p>
          <a:p>
            <a:r>
              <a:rPr lang="cs-CZ" altLang="cs-CZ" sz="6400" dirty="0"/>
              <a:t>1976  –  Středověké a novověké kachle, Strážnice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–  výstava presentovala ucelený vývoj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     kamnářské výroby od středověku do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     současnosti.</a:t>
            </a:r>
          </a:p>
          <a:p>
            <a:pPr>
              <a:buFontTx/>
              <a:buNone/>
            </a:pPr>
            <a:endParaRPr lang="cs-CZ" altLang="cs-CZ" sz="4000" dirty="0"/>
          </a:p>
          <a:p>
            <a:pPr>
              <a:buFontTx/>
              <a:buNone/>
            </a:pPr>
            <a:r>
              <a:rPr lang="cs-CZ" altLang="cs-CZ" sz="6400" dirty="0"/>
              <a:t>     </a:t>
            </a:r>
            <a:r>
              <a:rPr lang="cs-CZ" altLang="cs-CZ" sz="6400" b="1" dirty="0"/>
              <a:t>Lidové hrnčířství a džbánkařství - Besedy o řemesle </a:t>
            </a:r>
            <a:r>
              <a:rPr lang="cs-CZ" altLang="cs-CZ" sz="6400" b="1" dirty="0" err="1"/>
              <a:t>džbánkářském</a:t>
            </a:r>
            <a:r>
              <a:rPr lang="cs-CZ" altLang="cs-CZ" sz="6400" b="1" dirty="0"/>
              <a:t>, hrnčířském a  kamnářském, Praha 1950.                       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4">
            <a:extLst>
              <a:ext uri="{FF2B5EF4-FFF2-40B4-BE49-F238E27FC236}">
                <a16:creationId xmlns:a16="http://schemas.microsoft.com/office/drawing/2014/main" id="{549D8AD5-195A-55B8-017F-75F623BDD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27" y="581025"/>
            <a:ext cx="3362324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Karel Černohorský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400" b="1" dirty="0"/>
              <a:t>              </a:t>
            </a:r>
            <a:r>
              <a:rPr lang="cs-CZ" altLang="cs-CZ" sz="2400" dirty="0"/>
              <a:t>(1896 – 1982)</a:t>
            </a:r>
            <a:br>
              <a:rPr lang="cs-CZ" altLang="cs-CZ" sz="2400" dirty="0"/>
            </a:br>
            <a:endParaRPr lang="cs-CZ" altLang="cs-CZ" sz="3200" dirty="0"/>
          </a:p>
        </p:txBody>
      </p:sp>
      <p:sp>
        <p:nvSpPr>
          <p:cNvPr id="7171" name="Zástupný symbol pro obsah 5">
            <a:extLst>
              <a:ext uri="{FF2B5EF4-FFF2-40B4-BE49-F238E27FC236}">
                <a16:creationId xmlns:a16="http://schemas.microsoft.com/office/drawing/2014/main" id="{7D0F88C3-9167-3664-D2DF-AD82CFB6AD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1144" y="1952625"/>
            <a:ext cx="4820933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600" dirty="0"/>
              <a:t>       -   legionář, úředník Obilního ústavu v  Opavě</a:t>
            </a:r>
          </a:p>
          <a:p>
            <a:pPr marL="0" indent="0">
              <a:buNone/>
            </a:pPr>
            <a:r>
              <a:rPr lang="cs-CZ" altLang="cs-CZ" sz="1600" dirty="0"/>
              <a:t>      -   dálkově vystudoval dějiny umění na UK v Praze</a:t>
            </a:r>
          </a:p>
          <a:p>
            <a:pPr marL="0" indent="0">
              <a:buNone/>
            </a:pPr>
            <a:r>
              <a:rPr lang="cs-CZ" altLang="cs-CZ" sz="1600" dirty="0"/>
              <a:t>      -   SZM: 1921  -  asistent</a:t>
            </a:r>
          </a:p>
          <a:p>
            <a:pPr marL="0" indent="0">
              <a:buNone/>
            </a:pPr>
            <a:r>
              <a:rPr lang="cs-CZ" altLang="cs-CZ" sz="1600" dirty="0"/>
              <a:t>                    1935-1938 -  ředitel</a:t>
            </a:r>
          </a:p>
          <a:p>
            <a:pPr marL="0" indent="0">
              <a:buNone/>
            </a:pPr>
            <a:r>
              <a:rPr lang="cs-CZ" altLang="cs-CZ" sz="1600" dirty="0"/>
              <a:t>                     od 1938 numismatik v MZM</a:t>
            </a:r>
          </a:p>
          <a:p>
            <a:pPr marL="0" indent="0">
              <a:buNone/>
            </a:pPr>
            <a:r>
              <a:rPr lang="cs-CZ" altLang="cs-CZ" sz="1600" dirty="0"/>
              <a:t>      -  v r. 1942 byl suspendován a úředně penzionován</a:t>
            </a:r>
          </a:p>
          <a:p>
            <a:pPr marL="0" indent="0">
              <a:buNone/>
            </a:pPr>
            <a:r>
              <a:rPr lang="cs-CZ" altLang="cs-CZ" sz="1600" dirty="0"/>
              <a:t>     -  1945-1948:  pověřen vedením SZM</a:t>
            </a:r>
          </a:p>
          <a:p>
            <a:pPr marL="0" indent="0">
              <a:buNone/>
            </a:pPr>
            <a:r>
              <a:rPr lang="cs-CZ" altLang="cs-CZ" sz="1600" dirty="0"/>
              <a:t>     -  1948: ředitel MZM - brzy byl odvolán </a:t>
            </a:r>
          </a:p>
          <a:p>
            <a:pPr marL="0" indent="0">
              <a:buNone/>
            </a:pPr>
            <a:r>
              <a:rPr lang="cs-CZ" altLang="cs-CZ" sz="1600" dirty="0"/>
              <a:t>     -   1952-1956: věd. pracovník ARUB</a:t>
            </a:r>
          </a:p>
          <a:p>
            <a:pPr marL="0" indent="0">
              <a:buNone/>
            </a:pPr>
            <a:endParaRPr lang="cs-CZ" altLang="cs-CZ" sz="1600" dirty="0"/>
          </a:p>
          <a:p>
            <a:pPr marL="0" indent="0"/>
            <a:r>
              <a:rPr lang="cs-CZ" altLang="cs-CZ" sz="1600" dirty="0"/>
              <a:t> Počátky habánských </a:t>
            </a:r>
            <a:r>
              <a:rPr lang="cs-CZ" altLang="cs-CZ" sz="1600" dirty="0" err="1"/>
              <a:t>fajánsí</a:t>
            </a:r>
            <a:r>
              <a:rPr lang="cs-CZ" altLang="cs-CZ" sz="1600" dirty="0"/>
              <a:t>. Opava 1931.</a:t>
            </a:r>
          </a:p>
          <a:p>
            <a:pPr marL="0" indent="0"/>
            <a:r>
              <a:rPr lang="cs-CZ" altLang="cs-CZ" sz="1600" dirty="0"/>
              <a:t> Moravská lidová keramika. Praha 1941. </a:t>
            </a:r>
          </a:p>
          <a:p>
            <a:pPr marL="0" indent="0"/>
            <a:endParaRPr lang="cs-CZ" altLang="cs-CZ" sz="1600" b="1" dirty="0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D4F55756-237C-D666-1A15-C26FE476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30972" r="42461" b="8958"/>
          <a:stretch>
            <a:fillRect/>
          </a:stretch>
        </p:blipFill>
        <p:spPr bwMode="auto">
          <a:xfrm>
            <a:off x="5334947" y="0"/>
            <a:ext cx="18923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>
            <a:extLst>
              <a:ext uri="{FF2B5EF4-FFF2-40B4-BE49-F238E27FC236}">
                <a16:creationId xmlns:a16="http://schemas.microsoft.com/office/drawing/2014/main" id="{8FDBA6F2-DD1B-7013-FF8A-1D201AA636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t="32439" r="35139" b="11784"/>
          <a:stretch>
            <a:fillRect/>
          </a:stretch>
        </p:blipFill>
        <p:spPr>
          <a:xfrm>
            <a:off x="7227247" y="0"/>
            <a:ext cx="4964754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C5618E-8DD8-41C6-8662-143BAA4B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22" y="3051647"/>
            <a:ext cx="2544676" cy="37978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520DFD-4DE2-4D02-B421-AB150473F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48" y="-24063"/>
            <a:ext cx="2419341" cy="30757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132A30-5F54-4563-AB3B-961A75E82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3"/>
            <a:ext cx="4514248" cy="64734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8246E90-0F4C-4698-ABFB-DF8833F3EF55}"/>
              </a:ext>
            </a:extLst>
          </p:cNvPr>
          <p:cNvSpPr txBox="1"/>
          <p:nvPr/>
        </p:nvSpPr>
        <p:spPr>
          <a:xfrm>
            <a:off x="1010654" y="6449369"/>
            <a:ext cx="2543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Jenský kodex, 15. stol.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7EA05E1-17BB-4AF0-AF62-164CCE926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89" y="2761454"/>
            <a:ext cx="5258411" cy="40848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103533A-1488-4648-BCAD-B74DF179B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80" y="-9673"/>
            <a:ext cx="5266230" cy="208016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50ED5B-C42B-40FE-9675-7A9472B47263}"/>
              </a:ext>
            </a:extLst>
          </p:cNvPr>
          <p:cNvSpPr txBox="1"/>
          <p:nvPr/>
        </p:nvSpPr>
        <p:spPr>
          <a:xfrm>
            <a:off x="8288462" y="2084878"/>
            <a:ext cx="284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Prokop Holý a Jan </a:t>
            </a:r>
            <a:r>
              <a:rPr lang="cs-CZ" b="1" dirty="0" err="1"/>
              <a:t>Rokycana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45313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ADF01FA-1FF9-99C9-1A93-AE039BA27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0"/>
            <a:ext cx="4186237" cy="1143000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Vladimír </a:t>
            </a:r>
            <a:r>
              <a:rPr lang="cs-CZ" altLang="cs-CZ" sz="2800" b="1" dirty="0" err="1">
                <a:solidFill>
                  <a:srgbClr val="FF0000"/>
                </a:solidFill>
              </a:rPr>
              <a:t>Scheufler</a:t>
            </a:r>
            <a:br>
              <a:rPr lang="cs-CZ" altLang="cs-CZ" sz="2800" b="1" dirty="0"/>
            </a:br>
            <a:r>
              <a:rPr lang="cs-CZ" altLang="cs-CZ" sz="2800" b="1" dirty="0"/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1922 –1995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40ED017-2FBB-6CA5-1B86-D17D8F8A8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7226" y="1457326"/>
            <a:ext cx="10010776" cy="54006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Studoval hudební vědu a národopis v Praze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Po studiích působil v Městském muzeu v Ostravě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Výzkumy na </a:t>
            </a:r>
            <a:r>
              <a:rPr lang="cs-CZ" altLang="cs-CZ" sz="1800" dirty="0" err="1"/>
              <a:t>Jablunkovsku</a:t>
            </a:r>
            <a:r>
              <a:rPr lang="cs-CZ" altLang="cs-CZ" sz="1800" dirty="0"/>
              <a:t>, Hlučínsku, Těšínsku a Vsetínsku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1953 –  Ústav pro etnografii a folkloristiku v Praze 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Analýza souborů:  Vsetín, Beroun, Bruntál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Lidové hrnčířství v českých zemích. Praha 1972, 27–40. 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Lidová keramika. Nástin technické a kulturněhistorické specifikace. Studie Muzea Kroměřížska ́82. Kroměříž 1983,59–70.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PEROUTKA, B. – URBACHOVÁ, E. – SCHEUFLER, V.: Hromadný nález keramiky ve vsetínském zámku a vsetínští hrnčíři, Český lid 56, 1969, s. 301–305. 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Novověké nálezy z  Bruntálu a bruntálské hrnčířství nové doby, Časopis Slezského muzea 24, 1975, s. 32–42.</a:t>
            </a:r>
          </a:p>
        </p:txBody>
      </p:sp>
      <p:sp>
        <p:nvSpPr>
          <p:cNvPr id="8196" name="AutoShape 6" descr="data:image/jpeg;base64,/9j/4AAQSkZJRgABAQAAAQABAAD/2wCEAAkGBxQTEhQUEhQVFhQXGRcYGBgXGBwfGxoYHBgaGBgaHBoYHCggHholIBwdITEhJSkrLi8uGB8zODMsNygtLisBCgoKDg0OGxAQGywlICQ3LCwsLCwsNCwsLywsLzQsLCwsLCwsLCwsLCwsLCwsLCwsLCwsLCwsLCwsLCwsLCwsLP/AABEIAOgA2QMBIgACEQEDEQH/xAAbAAACAgMBAAAAAAAAAAAAAAADBAIFAAEGB//EAEgQAAIBAgMEBgYHBQUIAwEAAAECEQADEiExBEFRYQUTInGBkQYyQlKhsRQjcpLB0fAkYoKz4TM0orLxU3N0g6O0wuIHFWNk/8QAGgEAAgMBAQAAAAAAAAAAAAAAAgMAAQQFBv/EADERAAICAQIEAgkEAwEAAAAAAAABAhEDITEEEkFREyIFFBUyUmFxgaEzQmLwkcHRI//aAAwDAQACEQMRAD8A5Bqiw51jCsU86wmwiKlircc/hUAc/wAqshMrWCK6X0ZsWlFxr9pbmQhX9jPXMgSeGuVPbPesIww2rQJkzhV8/KB51ox8NKaMmbjIY3W5xYccuGtYHHvDzr2DbLqiDbwHsLAwADODilfWPjA4b6rbm13Tq2Q0H+gpEoofHJfQ80LrxHmKklwRqPOvRW2tiDiaeVa/+0eMgOcop+MTQOgrZ55jHGiIa79ukXnRPuig7R0iWGduxB1HUrn55+RFVoXqcSr8xU1fnXVvt7HTCNMkRVHAQAMqxdqaM8Piq/lVpIs5cOOPxqDMK6t9uaco/hUD5Vu3tjbmPkKp0Wos5FyOIoQccRXZNtZ1xn5VprxPtsf4qrQjTRxrMORqKuOI+Fdr9Jb3iTzM1Nb7cT5mrKOFdhxHnW0dYyPxrv32oihttTe83nU0Kuzh2YRrUA4413A2oiYZpPOsba3OZY+ZHyqaBUcJjHEedDGtdveutIIdgRn6xIPIgmCtUvpetv6VcW1bW2qwuFdJAAJAAyotKI7ToozrU55VgXhWR+v0ailWxT1IvnQ1y7qmai5q0ywuzW8bBRGe86DmabVghyOcRP5UrcODJT3nj/ShE1sw4lFW9zDnyOWi2LTZr2R7vxyoqNSWytqO78abtiuhhXlONxT852YudlQfcX/KKHjqb6W4/wBms/d/RoIriy0Z38fuolcyFDUnhU3zodxwozyFLdDUTxeFQfWBJJzgZnyFFt2SxmIG/jpOeRg74ALchrQ7m0ooIQYzv0CeJkz44jwYVSiMoiVLbx3DP4yFnlinlWuptj12A+03ww9g/E0ptD3Ce25WfZWQSOernxy51BNiAALKEG43AQT3IAznvECmUWOddYGQCHuVj/mRvnQzttndb8ra/ihrLagqe2ojghP81gPjWNs4AlkYL7xaz5hSgkcsXjQ0grJL0ha0KBfBh/kC0SbTeqc+Rk/d7R/xCl0sLuDv9kW1+KO5rbbGraDPerHC3+MnF4MDyFUkimM/RJEqwPiB8zhnlinlQ3QqcLAg6wQZjjBzjnpUTstxFGEuo0GIHyEnLuVieVGtbaMluAATvzSe7LCfuni9SuxX1NKcq0ADTjbLiEoZPCZPEQcsXcYY7iwg0uF/XPx+VLsnLQDq86j1flTDDjUH5VLZaQs41ql9Kv73f+38wD+NXbk57qpfSn++X+9fii8KOOqByKmilOVQxGjVqRwq0gQDVE1O9cg0qGJOdGkVYxdeakgoBbOmErpLRHOm7G9k1NWFj8KQ2A5tPAUXo68W1gHkZ5jTTKMpOutacL8pzOKj5r+h21xsk+yn+QT8aAlSDSqfZX/KKg7CK48lud/F7qCXGjKOXjWrP+0cwoGXfy55RIzOcQAWGktzLXDCjMyTug7jO8TvzVRm0gLEuwMazgUxwzJ3CBmTooAA0AAchoSonevFgcX1doZBd53wY11nCOIJ1xVEWSMpKAAMQsY1U6FnYhLU95bvyrE2hVh/WzIR47TEHPqbZ7KLPttiMmfWkUh0xdOPq8Q7OZQHsi4Zxa5u40LmTOLdFXyWRyHPpRRMcsLclURGZA5GpLCHYCRLtGeQA3Vi7a91wBEsYwqYEnLPeTzYmrK5sbXltG1hYLbCMMQBVgWLHtEZGZmo9J7SZtAsrXUxSyRC5rgUFRBw4SeWKpVESsy9dwM1uyoDLINwkBmKgzDNkiyMognjnQ9j2bE7m6GGFMbkkFyIBEczI14zRm28OZ6m2bhzJ7RBO84JifhO6o2V2gObircxGZOAmZ1BEQQeBqkmXy2Y20MVLWrSKoMTAdtCSSWzyAkkAAcqhsxv3ZhjhXUsQEA54uz4VLa9pcAg2ktA+sVtlSw1gk7pEwI0ouzXUez1TP1ZDlwxBKNIAho0IjWKqqI11N2kC547MxBCsYYbwysoUjuIqRtKIzwqcgxYOndjGaDkwYfOg7eloKgQq1wTiZCxQiB7/tT7uVTs9HssM1y3aLCQrEyynioU9k/va1OUoiENsnAMgcLIdxnMQZiTuzUzvOQeS4twYpgnUmdwmH1OXvagb2WSIOkAMVDACCyMD2eTZhgB7DjEANY0FdtFWJQ9oQIkww1TPXOQVbUEwZMYhavQJMMwIkEEQYIOoPA/rOgXMqMLwuKpG7LSMsuyRpkTlGQkAdkqABmmluFOmH0tA7jTuqg9LW/a7v8Ayz/0UNXZmqP0t/vd7utfGxbpkFoxWTdFWpqGAfqK1NRmrfyKSsHtF3OlsWdbuCopTAA850e21LTRbddOHunNluO7IuJisxIjWNeYOVE6LIwgrkCSfPM6k/Og7Ce2e6i9FnsarE5YQYiBGRz8DTcS2+5i4h6P7HZKeyn2V+QqVlcTRuHzzInkACx7o3igq8Ip4KPkKYsubdsto8lR9snM+Y/6I41y3udvB7pG/dxEz2UQkmYJldSY1wz4vc55SiWZD2LS9m4R6zsAXa3i91QGJj3WJkkUNOyowqC82woOmNsTW54hVVrke9cWfVqKZtfQGRbsXQp3ljh61z+80tPIAbqlIc3ewPojaes2pWYBfcHsqQrdUo5Ax4576J0f1tm3c61MNuGxB1hrjlGVUBIk5nEY0wzQ+jQhtuAuao7tcOobIWQpGgmQRvk0BAbhm87lF4sST+6szE7zuHgCLYaiK2dkL5iABEsdBy4kngATTwuWU4O37wMfdUx5luYFK7btmKAsBRkANBxA7+Op3zuBsyDQmBVIZqywbpl4hQV+yQojuUAGlfpb8Bnqd5786iyAToaaboxha6yD7LEYchbbJHmd7AiOU1EU1RCz0pcXQkdxI+Rpgbdbf+0QT7whTP2lEeanvpDDUStSkVyjt3Y8iUbEN40YDiQCQR+8pI4xpT3XWbrrcuNBgC4hxwSFwhlZATuBwmKqdmvMhBBIjMQYIPEEaGnHsh1Lp6wksAIkb2AGhG9fEZUNdiP5gTtWC4zW2KAscM5ys5BuPMGm7e0LcgkKp9WfYAOisNeqMxIzTmMMM9HO5sAWDhcP9aR62E+o3HAOVB2i8OsZL+EuOybgGTKd1yBmCPbjEpg5xUAbIpdwNiOhMPi3EErLRvGaPykjVYNtq+0MjowOu8AmN8go37yg+1Ubq9p5zJjGN5YgdsbitwQeT4d0VCy4wFWPqyCRnKGAW59kK/fs5O+qatBReorduZ1S+lp/a7hO9LB89ntVa3DrpIkGNJGRiqz0tH7S/wDu9m/7a1VLQHItUUrDdWo51upYRxNTUG0itLVFda3dPGgMaYkA2NUZDS4o1s10orQ50t2O7G8MSTkBRejD2NXOZ9fXdw/R130LYm7WXD8aPsFxmWWKkyc108/15zTsX/TBxGz+x1inspyUHvgTHiYHjR9oIlVJlEBxc8jiPiqlu+4ajs2QU8FTLu+tPmLceNC2hD21XMlurWN+YVfMIR4muW9zu4V5RnF7J9dnhju6y7AYDkiSv2rp5Uhs6XRfd7eqs+ujGSSon1iRJw6wDR+lroW4hXOGuPI3nGAD4hFPjTqtbS713Wg2sbXltgnHjOcFdBBMTwFDegxala+2PdC2wERJnDbUKs+8Y1ih7XcEYRIHPXx79T/QUTYUhWY8APPXwyw/xUs6yaTZpUegErW7Q5U5e2PCiMwMMSGhlO4MIA0yM51LYr1pXnACqgntnEWO4AAAZmBocpO6r6hrbQ3sFkNcUkqAMzjBKmNFIXPMwPHwNstgkg9UpMSqdRchnjtWCC0Bbes6ToBBpfoxLxxXYeCrsxGQaFJ0kSMQHLKKKXFxHa25BFwtiZmELhJbCTmMTEDCJOQ1o47CcjuVFbt+w9WQRiKN6rMhXFEYuydIOVKFOFXd/YiEh3kouIQpwYWIjC+hJkbt4FLbKIxMCA0qqsfZLTLcoAOe6aB6MbF+XQTv7MFHaYdZ7gEx9ppgHkJ5xUdkv4GBBjTPgdx/PiCRVlZ2JEIuY0dIaA0LiPaQ9liThBE4hJ0gTop0iirhAaSEtgwsDNcUyTO/hVpi2S2tMDBklQ0xBIKnR1kcD8DW36PAMNfVbp1Vg0Sc4ZyIDd4jPXfWIcVkjeuY/hEE/dI8Zom37TZdblwibrhThgyrjJiGnCUIE6TnUqgZNg9mRwWQghwCgnUH17Y7sSiDp2xuisxgMHg4SDI5RjiOGEm34mh2LmK0QfXRSoM+x66j+FhA5XBwo+0vmxIzVyTw7DYz5l6IiE9qUgidSIPMocBMcTAP8VVvpb/eO+1s3/bWqsukBmCWB9WOJ7ABPmvnVb6Yj69Oez7Mf+io/CgelkyatFGN9bxVgit9YKECipc0M1NxQzTkLYdaOhpdaPbroxehzpDmy+sciezpxzHHKj9DvNsd53AagHRSRvpfYnhiSQAAZJ0AkazR+hrgKgyWE6yOXBmjjBOpOQpuPf8AyZOI91/Y7zoyzJtnOCACN3qqvn26BsqwbcmCzYZ4Eq6hvAvNOdGtBt65EGO7q2/8TSkBTaxCAt1Z7pg/5TXJ6nbxLyCzWcQfD61tLR8FRUujwMH+E0W9YtNZZralTbFoFjPbLSGkSQMxIiMqBt117N9SMni2fEoAwjeC2IGj7fefCLbWhZUnHhCkYjpOfDhuqSeg7GrehG0sWe9jPcQB81pYLlNNos2cuJHjmfxpVD2aRLQ141bH7e0KiLmGzUhInt5lnIO8GBGhXnmEr9+cWXrYTOhkatAyzzMc6jcQqYYEEagiDnyNRYfr5ULmxixpFneH1rlSVdGKoRqoXsoB4AeffQduKm2CBAa5iYAeq3VoWAG4BiwHKKIqO0s6MrQMTmcJiBNxdVy9sZcQdaztcAGR8ww9RsDSxjcuGeeXEU2N2ZGlS7r8jFm7MWrmJmZ0LSxwIQMCrETIntQRoBORFAu9lVdIAfGCphlOBhmMQIKmQRIkZ0r9IUjtBmOnZcKIiNMBnnxrGulo9lVEKo0HHXMk7zyHAVJtUFjhK76ELzljLEk6eG4AaAchQ7meZk5R4AQPIZUQD9cazarBR2QxKmDGlKTHySQborM4dzSPCCT+HlU9htqLQuFBcdn6tVMwOyGJhSJJmAK10asEHOJcmMssI31Hoq5d0tW+sgq+HCSAy6MIIg5+NaGZWQKqGR7a4VZxbdJ9VidM88JGYnMFWG6pWTiUA6uqT/jE+K21PjQ+jnJdsRMsVYk++LitMfeHjUrJzByGVj+WyGPGfKoCtQG0JnaA3qP5lyPhSXpmIvWeP0XZ/wCXH4VYXF7Ns+6tqc/3rz6dwqv9Nh9bs/8Awmz/ACaqezJPoUH631HDUx4VPD3UtpglITQ2NFcUI05Ctwy7qOlAFMIa6ETDIb2I9vwPzFMbFcU+q5aDnJkiIEHhEb86V2NoaTpB+YpjYTlqCRllHAcAIGuVOxv/AGYuIW/2O32a7pBkkADmSjLHjIHjWdJoMN2NA0iOEmP5q+VJWnw4CNcII+0vaHyq0vWgYAyV1w+PqKT4Gy1ch6Hcw+6mb6XtdbcIX+1Us1v97C7IyCfahEcD95uNA2gv9HuNeBUvdVkBEHFn1jBTmARUbto3rKEA9YpI3yWXArD7WHqY4kHjSOyA3cTXbrkIslgDcIGIL7wgZ/A1TtjoUtxno44lYbwZ+GZ+EeNLEQWB3H4bvhU2Q2LuFiCIGYzDIwBDDiND4VLbrJBmDlr3E5Hnw8qU7o0waTs290XQodsLoMIYnssoJIBO5hOuhFaTZrizAwje2MKI+2Tp3HOlbdsNlMN7PAnhyPCpbBZUvDAkAOxUanCpbD4xHnUUmXPGtaYxsltQwKtZxg5QWVp/dcwJ8Yqw21os3Q3YYGyrqBwxBYHPKANFwCk71x1KdaLb2nAbCgWMJMHCQJVh36jfVnLqiqpm4zdQrEDM27txMRy9kBc9RlRp2qZnlHlaaKb6C4nHhVvda6ikciDnPfU32K4MwlzwAZfBly+FMLsiYSUs3riLOK7iCzHrFRhIgGePOgX7PV4WRjgcSp0MSQQ0e0CCDu86Fydhxx83V2FsWnSGf6sDMbrjfurOaji0DKczpSV+4SxZtSSx8TJqXM/GpbPbk4iJVYy95j6qDvPwBodWxygoK27Yzgw23J9lAn8TnEfFcQ8qPZsu2zL1bYQnWvcMkdpYKgkb8Ok8DQrljF2C4AQG5dfXtE7hvOcDji5Utf2dcGO2zFJCsGEMDqswSCpgx3UdmdoLeY3Ht3Bmz2yxPFxjtT3syqe9qFcvAB4HZWVWd/VgMp8SGPjU9kJ7BOSqRJ4IjC65+8VA4nKgKkBQwECGYE6gFrjz3YXXxFH9AYm9uuQsd48VtC38GdvKq/00P1mz8Tsmz/8AlTe3mSAfWyxfazuP/icD+Ck/TZpubNv/AGTZ/wDzqnsSe6KK2ct+dbxCh4qnjFA3QBTsaiRUmqBp2wthooqmhPy4D5UVK6ETBJjeyxnJiFY6Tw3UxsKkAySTiM4okaEDIkb5yO/dS2yLLREjCZESIymeVOWVUABVCiTkAAO+Bxp+KPUw8TOlR0+0ZKhXUBCO8AH51YbHdVrWE5YRIg7oIPibZ87IrnWunCue4fKmejboIKsYGhPAbjH7pz7sVctwqzt8PNOKOk2PM3Ac+sGMQY+tUhLgU7sQuBgdwZTupG8bbM4e4bLmMbBSbd0arcwqZBOsZieBmg7JeYEqTgZCASdFKzgc8VAJVuKXJ9mrPb9kS6CSpALarGO3cObWzPrKTJCnUzB7SmlN9zTVO0VO33luuq2QzhEW2OyZbDMnCBI1prYWxdhxDLkJHhhIOc7o3jLcAQIDZS4HGNbqrguWyQJWYz7zmpg9kCKbtnrtnD3D2g/VByfWBWQCSYJBynhQSaGxukVXSGyFDy+X5jgaa2PbUchbxIaRhvLkwI0LHeBlnkctasNkui5CsJOueR555wc+BBzkSSaX2/oQDO2f4SIPPsjI96k9woFJB83Rjh2G2rdY+2W7jiMJZsWHPI4cRLEagSBPGkNs21AAtkMRhKq7kSAxJuEATDuZljnByApNdjuKTAU8jhJ+6/a8hUfo9wn+zI7lgfCivsUoK9WXR6QVs+sCSqAK1tiUKrE22QgZ55NA45VWbZtAYqFBCIuFQdYkkkx7RJJNaGxtvwr3sPlM/Cj2ej9+bDiZVB3scyO4Co7ZaUYitq1izmFGrHQfmeApp7wtgZQYOBTmRORd+Z4eHdq7fAICdt9FgQqk+6u9ufdzqNzolzixXE62CTbxS5gSRllMbqiQM5LqH2XZYRxccA3VDKs/WEqcamIjONDrNV9i+zi4MpuYYAEDFjU5AaCMVNbP0iLroBbCsWts90mSAgGa5dkQs68eVRXCTduEGCzZDI9tiVtjgzZyRoqtxplNGdNtm5BVQPUkk8CluInk1xmPh+7WNBMmTGZHEAr2f4m6tO/HRTOhwgxnA7KgAnCB7okznnLZnGDS+2PgWBOI5CdQYMTzUMST79yfZqNjUhFpZiZmMp4mZZvFiT40H0zT6zZv+D2f53RTiCAAKX9NV7ezf8HY/wA96qYubtnMt41rLlU4qOVA0nuUVZqBNTNRanoSwttoB5iPkfwoqGhqPlU1Fb47GGW45sHrjuNG2G8WUE6yR6sacpNLbMsmNJDD4UxsJMZ7jGYichJ1/LQ0/HdmLOlTf0LWeyvcPlQ7LlWBFEK9le4UGKwPU6WBtRRfbLdViCPWgBTxjRTxIzEasuWqgF8AhhA7QAAWezdQjK0TvlfUbeMvWUTy2z7QUblv/wBdx57qvrN4PqZBkaazmRhHmVEZ9pc8qxzg4s6mOSmh3Z1uSXs3cJJgk+rcPsi6sdi9ukghuZzIr73estnacZCsIUgYYDDEOxkVIkSMwRvzFNLEy8HEsYyZW4mQi4RrGUXRmCBiAIknUOsqHuAkSFIXERG4NNu8I7mgZQKXdMuS7Erb3DfFm5hu2m9V1QDBlMoVGUUtY2t3xAsMKZG45ATXCpLNkZ3DOipcvMhC3bboQZCKqEgzMqE+MxrSdnZGGLA9tVZSrAXLZVpyBZWbCCOIkyTnxGirJ7btLoBjW06nRgcSnuwmB5UpY2zEwVNnVm3BVn4BZoe17HaRYDJcc+2CYtjLIQYZm8QAKlsu0omzuhZ0uMZBT2gAQqsdQsy3iNaNLswtNqCP0m4JCoiajJc5GR13g8qgbT3ENy7dCiSFDljiYRMKoMATqBRtqvMNmVbhZmZ8dsMZKoBBOeYDHQb4NQ2O/ea21pcItHNnIjCDBILcDAy1o1EFz7Ax+zXbbyLiRiDLvBBGU6MNYPKi7Pdt4+ttK6rbQ5uZZ7jgqsxvJOg4E1HabVuRim3aVQAYAe5GrYdQWPtEZCBRJyEIUUZogMMQci5Y+oDpizJ0GWlpUBq3qK7Hb6sNJgiAY9ngsaG4SNNwUzvFM44GfZAkwTJBORZjqX3ctBBJKzW3EABRhmAs4V4mSZLaSSZH7gg0IoIlhkMwCdRoCY0XhGZyCgZmhsNJIhZ2kHFMgDPP4ExzzCjU4dAohN3xGT3Dfl+syd5JNZtW2FjrlPdy0GQyyAGSjIbzULRoorQjYQjnQ/TH1tk/4S1/MvUyy5nzpf01H9zP/wDMg8rl2h7iZ7o51VreGhg1PrKifYhSE8qi1TNDM03cXQZTp4UVTQUOQ8KOlb4GCS1GNlYBgeR0E7juGZo3R69j2hmT2pkTBzlV/HvNA2YnEI1gxPcad2SyVEEAHXIn3Rlmd2ncBlT8e5jz1y0XN6z2F7h8qQI1rpBZGBfsj5Uk2yAzXNi9zrQh5UUbiiWdoKHXI7joaavdHncaUu7Mw1BoqUhiuOqL7o3pMDKZBjsnPOIkbyeYhvtVd2LowgWyCC2Vt81xT7DCIYfuww1KTXAZin7HSjD1s5ABz1HAz6w5MCKRLC70NUcql7x2O0uky6qjTJ6xWiePW2iCve4Boe07E7gMIZTuujrPuXUUsV78J79aprHSisQcWmQBJgDgATAH2WTupxdtU9oJE+0krzzzH8w0hwaDoxdiCnKzauH3bd24CP4GOPyFbe6V9W1asvux3rOIc8N4Yh8KIOkmLYFEggScUkfw4rmfianD/wC0vZGclf5fR4q0pdShazstwktdUEnMtcctPctol38JFOujMAOsuqq7ltJbA7gLmIDnhoN7agg7TOwOkgDPwwsO+KK11Y0mN7MWgxuIGX3xRqwXvZG2cMdWSoJ9g+sed4kF/sqV5LUQplsWUZkLme92MYe9ip+1S17b1EnFJgAxllwJQyw77h7qq7/SmgBgDQCAB3QAB3gTzo1BvYFtLcub+0KFIMRwGnjIEnmwCjcpqj2naixgaD/SeJ7zQGulqPsuxMxyFGsQLyXsatiac2a2ZFObL0bBzqzTZABU5aBlkK8WjJ+FIengj6H/ALiPK4/510XUndxqk/8AkRYGyH/8mHk/9aCUaBvVHIhcprI/WdaVoqXWCk0MspWrVbisNaKEk13URKGgyHdRFNboGGXUa2MS6+PyNObG0rvgHfroMsyT4Unsh7QjXOPI0z0W4K5aAwBwyGXrNppHIiKdj3MfELyv7HoduyMCzIOFflS9ywAa5/G0Dt3Pvt8pqLSfac/xt+dKXAPewl6UjFVRe9QpNSOyA7prnGTmfvH86iRzP3j+dF7Pl3LXpePws6S50WjHMfD86VvdCW+B/Xcaps/eb7x/Os13k+Jq/UJfET2xF/tZYnoBNxYd39a3a6GAOTvPHKflVdB4nzNaK9/nU9Ql8RPbC+Evh0czA/WXCB7zCB34sqg+xoPbYnkiR5wD+tap2cwASTAyknLuE5UNl8Kr2e+5ftldmXqbPcOS3cAO5Uj44pPnQW6GOpuz/D+bVTYangFEuAfcH2x8mWqej4ntOT4UwnQFse8e/wDpFUZQa1ooOVF6k/i/AD9Kp/tOt2Xou2NB8PLfTY2dRXDFB5VprYOoE9wqvUn8X4J7V/id8LI5/Cp4QOGeWorzwWV90eQrf0dfdXyH5VT4D+X4J7V/j+T0ayQOHDXlNcx/8kEE7L/u30+3H4Vz/wBHX3V8hVl6QJ+z7Du+ru/zmrJxXC+FDmuzXwfG+PPlqjnMOVTqZTjpW+rHCufZ1SiVa04ooqAXMd4rQrboVJ0GuWcMDkJ74zFYq0S5nPnUa6FVoc/mvUNsxhgeEn4Gm+jlgTiZpMglsWRjeCcqV2QSw136ZHQ767PYPQt+qRrTWwHVXg4h6wDawZOepooyUXchGaDmqihADKpWLDOwVFLMdANTTfSXR7WGCPGKAcjIg0f0YIG12STliOv2WrXz+RyRyvD/APRQl3E7/RN5GVXtOpYgKCvrE5QNxPKjdOdD/Ryv9oQwJl7eDMagAsZgESeeU11L3OqGC7dR2ubXbe2ofFgQXVJJ90QCI0z74B6R9Fm/dC2+qUsXbEb5bEBhHqQQhzmBwPCs8OJk5K9jZPg4KL5d9Pqcte6IvLjxW2HVgF5jshvVJ760vRN7rOq6p+sicMZxx7q7Dpjakf8A+ywuplbCjMZkAyBxg5Huq2XpKydswMVDoAbbyIZWUY1niNY5cjM9byV7v9ov1HFfvf22edJ0TeJtgW2JuDFbiO0sSSPD50oyEEg6gkHvGRrqegOl2TYLwkY7QAtE+sBcyaN+Rz8q5UCtOLJOUmpdDFmxQhFOLephFaepTWqeZhXbcYWbYllghfe4r5Z94FQtm4pCxjGIDEcuzgQE5cWxHwNOVi0txt3Y2OXlVNJidtrsMYznIHSMK8DOs76mhuSJAGefCJbPXWAv3qaFRmooNdWG8yf7UKfWB3iSpwxMQBkCAuLPeZy1OuVaVr3ZGEEYsyT7OXPXXPkMqf4d1aqcmujZXjaVyorl64lZGGNQDkc7UkkGI/tIB3UxsjXTHWBRkZA4zlv4d/hTQip5cKihTuy5ZuZVyoGRTnT3932L7F4eV9qWJB0o3pAf2fYvs7R/PNYvSP6S+pu9EfrNfIpTUM+NbqHia4mh6MqYraLnRm2RvfX7v/tRdnsOob1GJA5Edxkjw+VPxzjzK2Jmm4ugBOdSIg1GTPMa8aJhJiujakc/bRhNj9da9n6MtxasD3Ut6H/848RXjWzJDAzXsuwNC2gdcCga7lAz1G/fxpGXVDMa8xznpoZ2k8lQf4Z/GqCKuvSx52m5PBP8i1U7NYZ2VEEsxgDnXQwOsaONxOuV13AkVAKOFXm0dAYWROvsNcZ1tlFYllLTqI0EZ0s3Q7RtJxL+zkBtc5YrllxG+KNZ4PqLfD5E9iuw1gWr+16Lv2Ve7YS84lbTP2yOYjI906UPZPR93V2Z7VrBc6s9axXtwMpAI3xV+PDuRcNl7FGVrAtXVn0dum5ctuUt9UMTs7dkKdDMaHXwMxUbXQFxw5tvbfDdFrsknExjNThgrnmeRq/Gx9wfV8r6FPhrIrpdi9HwGv8AWPYZbRwFnuOiC4QIJYJJAOREjOqbo7YGvXlsqyyxIDEnDkCZyBMZcKkc8JXXQqXDzjVrcRitRV4PRu59VLoGuuyIpLScMy+S+rl39oZZ1tPRtmvGyt7Z2YKzMVckJgIVg0LIaTpG41Xj4+5a4bL2KRqwpVh0n0RctOinC+MBkNs4lcHIQYH6I401t/o3etXEtMUlygDAnDLNhjMAyDrANH4sNNdwfAya6bFIKwCr616KXztBsHCGAxYs8OD3gQJictNcqLsvorcY2wGUdY11ROLLqyQSctDGVD4+Otwlw2Z9DnxbyzNYaubXQRP0cPcVGvyVVg0qPZLRpiygc6F0j0I9i2HukKxdkVIMnCc2n3cvivGos0G6vct8PNJuttypFM+kC/s+xfZ2j+efzqFsDf8A6c/6Uf0i2cnZ9iwtlG0ezqetBjPh+NY/SP6X3Nvon9b7M53SpQOHwFT+iN78eH9al9Cb3/gv51w9D0gtgmtqM9NaYNvxqDLP61oIy1I4sBctAkHeN/D8+6hzBwsBLHIj1eIzOnCDThsZafH5VFtmJ1BPLX9CtWPK47GeeJS3AWRnXsNlc04AYfGFYfAHzryKzbNtswShDDIEkSCAYGcTuGcV6JY9M+jyZa69sjc6lYbDh9oAxGUEU9zUloJUHFlR6Tmdqu96/BFFLdEbd1N5LsThOY4ggqfGDQunOltme87pftMrHEIuLMcxOVIrtltpwupjga6OOcORRb6HGy4siyuST3Ola5siXrd63edvrlcobZ7K4izZxmQY0+NMbb6TC5b2tGb1ivUdiOyHk4iBwA1rketU6EHuo6YMMloaQAoUmRnJkabsudVy4dLl+UEnxCvlhX2Z1d7btjvXl2q5cuI4wM1oITLoBGFtIyH9K0Oldnv2r6X3a11t7rIVCxwhEUCQIns1y3WqOJ45N+ArR21Af/Un5iiUMPxbbarQFy4j4N99Hr01OusekFttre8bj2UwoijBjxqpkhwJg6xGk67ifo/0is2zea2hAe+rBAh/syiI7ZCAcmaPCuJPSXAx9lSPkKi+1Hfiz5H8qp4+Hf7vluWsnFR2h89mdx0Vt+z2fpCLeKq7hkZrTMYiSCpGZGknvql6F2hLe2LdduwHclgpzBDAHCMxqMt1c99NAMHI8wamOkbcSXEzEQZ84gRzNHGOGN+bfToLn6zLl8m2q0Z297pjZ7l3Z77MyvbYqy4Wg25OFhAyOmWufKjHpywNo6zrAy9XeA+pKwWZCqnKWmNTw51wY2xSDDoO9h+NCvbYoMFpOmWfyoPC4fZS+W43xOK35PnszubnTOzHaLV4ucFu1laCHs3B6qAgYYkzPFeEVDavSDZ7q2yQ6PavK4xyxKlwz9pRAG8D90CuIt7UDx8m/KiLcHEVfh4VXm2+YPicS78m++h3A9MZvhSfqOsJxwZ6vDkuGJ9bOeGVD6P6dsIbGJmhH2ktCnS4Wwd+RHdXFJtKkxDZ78LR5xUvpA3Bvut+VV4PDfF+S/G4u/d/Be9PbdbvrZugsNoCBbigHDKyQynQZyY5jhWelHSI2i5bZWJC21UyI7ckv55Z8q519vAnJzG8K0fKpDbxE4Wjjhbny5HypqeCNeba617iZR4mfN5d6vTsNhKd6XcLs+xyAf7xn/zEP41WDac8ww/5b/gtWPSl8PZ2e1blmQ3S2JGX1ykRiAOUGf6Vl9IZscsVRaNnovhssM1zi1oypulszEg6jfQOtXhR+rYYgTvy3kHdFZiPE+Qrgtpbno/oBK/qa1WVlUgq0GVUTunhNGVAuoPf+FZWUxCmhjZwBoDJ4/hNXI2W2dVBkVlZRUmCxW7ZUFgFA50MNwGURWVlMikLbZiHIDzojbRvy3aceFZWVaSbKvQxjvgRuyyJ8da2CVEmOQgfI/OsrKtFA+rnUDPurLtnujSf9KysqSpNETdGfRgW566Ct/RAVgZmeWgE7z3eVbrKioq2DubMQI+XlUTs2Ykef+lZWUXRFOyRs5mt27eEZamRr+vOsrKJlWzMFSe3y0rKyhsgNreRyEE1oqYwweIy0rKyj3WpLZo7pEZa91S2syqTrnrwOWcVlZS8iuIUHqKW5jcIyP8A4nmB+FMfR/3U+9/St1lZmjQ2f//Z">
            <a:extLst>
              <a:ext uri="{FF2B5EF4-FFF2-40B4-BE49-F238E27FC236}">
                <a16:creationId xmlns:a16="http://schemas.microsoft.com/office/drawing/2014/main" id="{2C48FC83-1862-D98D-5052-909677170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7" name="AutoShape 8" descr="data:image/jpeg;base64,/9j/4AAQSkZJRgABAQAAAQABAAD/2wCEAAkGBxQTEhQUEhQVFhQXGRcYGBgXGBwfGxoYHBgaGBgaHBoYHCggHholIBwdITEhJSkrLi8uGB8zODMsNygtLisBCgoKDg0OGxAQGywlICQ3LCwsLCwsNCwsLywsLzQsLCwsLCwsLCwsLCwsLCwsLCwsLCwsLCwsLCwsLCwsLCwsLP/AABEIAOgA2QMBIgACEQEDEQH/xAAbAAACAgMBAAAAAAAAAAAAAAADBAIFAAEGB//EAEgQAAIBAgMEBgYHBQUIAwEAAAECEQADEiExBEFRYQUTInGBkQYyQlKhsRQjcpLB0fAkYoKz4TM0orLxU3N0g6O0wuIHFWNk/8QAGgEAAgMBAQAAAAAAAAAAAAAAAgMAAQQFBv/EADERAAICAQIEAgkEAwEAAAAAAAABAhEDITEEEkFREyIFFBUyUmFxgaEzQmLwkcHRI//aAAwDAQACEQMRAD8A5Bqiw51jCsU86wmwiKlircc/hUAc/wAqshMrWCK6X0ZsWlFxr9pbmQhX9jPXMgSeGuVPbPesIww2rQJkzhV8/KB51ox8NKaMmbjIY3W5xYccuGtYHHvDzr2DbLqiDbwHsLAwADODilfWPjA4b6rbm13Tq2Q0H+gpEoofHJfQ80LrxHmKklwRqPOvRW2tiDiaeVa/+0eMgOcop+MTQOgrZ55jHGiIa79ukXnRPuig7R0iWGduxB1HUrn55+RFVoXqcSr8xU1fnXVvt7HTCNMkRVHAQAMqxdqaM8Piq/lVpIs5cOOPxqDMK6t9uaco/hUD5Vu3tjbmPkKp0Wos5FyOIoQccRXZNtZ1xn5VprxPtsf4qrQjTRxrMORqKuOI+Fdr9Jb3iTzM1Nb7cT5mrKOFdhxHnW0dYyPxrv32oihttTe83nU0Kuzh2YRrUA4413A2oiYZpPOsba3OZY+ZHyqaBUcJjHEedDGtdveutIIdgRn6xIPIgmCtUvpetv6VcW1bW2qwuFdJAAJAAyotKI7ToozrU55VgXhWR+v0ailWxT1IvnQ1y7qmai5q0ywuzW8bBRGe86DmabVghyOcRP5UrcODJT3nj/ShE1sw4lFW9zDnyOWi2LTZr2R7vxyoqNSWytqO78abtiuhhXlONxT852YudlQfcX/KKHjqb6W4/wBms/d/RoIriy0Z38fuolcyFDUnhU3zodxwozyFLdDUTxeFQfWBJJzgZnyFFt2SxmIG/jpOeRg74ALchrQ7m0ooIQYzv0CeJkz44jwYVSiMoiVLbx3DP4yFnlinlWuptj12A+03ww9g/E0ptD3Ce25WfZWQSOernxy51BNiAALKEG43AQT3IAznvECmUWOddYGQCHuVj/mRvnQzttndb8ra/ihrLagqe2ojghP81gPjWNs4AlkYL7xaz5hSgkcsXjQ0grJL0ha0KBfBh/kC0SbTeqc+Rk/d7R/xCl0sLuDv9kW1+KO5rbbGraDPerHC3+MnF4MDyFUkimM/RJEqwPiB8zhnlinlQ3QqcLAg6wQZjjBzjnpUTstxFGEuo0GIHyEnLuVieVGtbaMluAATvzSe7LCfuni9SuxX1NKcq0ADTjbLiEoZPCZPEQcsXcYY7iwg0uF/XPx+VLsnLQDq86j1flTDDjUH5VLZaQs41ql9Kv73f+38wD+NXbk57qpfSn++X+9fii8KOOqByKmilOVQxGjVqRwq0gQDVE1O9cg0qGJOdGkVYxdeakgoBbOmErpLRHOm7G9k1NWFj8KQ2A5tPAUXo68W1gHkZ5jTTKMpOutacL8pzOKj5r+h21xsk+yn+QT8aAlSDSqfZX/KKg7CK48lud/F7qCXGjKOXjWrP+0cwoGXfy55RIzOcQAWGktzLXDCjMyTug7jO8TvzVRm0gLEuwMazgUxwzJ3CBmTooAA0AAchoSonevFgcX1doZBd53wY11nCOIJ1xVEWSMpKAAMQsY1U6FnYhLU95bvyrE2hVh/WzIR47TEHPqbZ7KLPttiMmfWkUh0xdOPq8Q7OZQHsi4Zxa5u40LmTOLdFXyWRyHPpRRMcsLclURGZA5GpLCHYCRLtGeQA3Vi7a91wBEsYwqYEnLPeTzYmrK5sbXltG1hYLbCMMQBVgWLHtEZGZmo9J7SZtAsrXUxSyRC5rgUFRBw4SeWKpVESsy9dwM1uyoDLINwkBmKgzDNkiyMognjnQ9j2bE7m6GGFMbkkFyIBEczI14zRm28OZ6m2bhzJ7RBO84JifhO6o2V2gObircxGZOAmZ1BEQQeBqkmXy2Y20MVLWrSKoMTAdtCSSWzyAkkAAcqhsxv3ZhjhXUsQEA54uz4VLa9pcAg2ktA+sVtlSw1gk7pEwI0ouzXUez1TP1ZDlwxBKNIAho0IjWKqqI11N2kC547MxBCsYYbwysoUjuIqRtKIzwqcgxYOndjGaDkwYfOg7eloKgQq1wTiZCxQiB7/tT7uVTs9HssM1y3aLCQrEyynioU9k/va1OUoiENsnAMgcLIdxnMQZiTuzUzvOQeS4twYpgnUmdwmH1OXvagb2WSIOkAMVDACCyMD2eTZhgB7DjEANY0FdtFWJQ9oQIkww1TPXOQVbUEwZMYhavQJMMwIkEEQYIOoPA/rOgXMqMLwuKpG7LSMsuyRpkTlGQkAdkqABmmluFOmH0tA7jTuqg9LW/a7v8Ayz/0UNXZmqP0t/vd7utfGxbpkFoxWTdFWpqGAfqK1NRmrfyKSsHtF3OlsWdbuCopTAA850e21LTRbddOHunNluO7IuJisxIjWNeYOVE6LIwgrkCSfPM6k/Og7Ce2e6i9FnsarE5YQYiBGRz8DTcS2+5i4h6P7HZKeyn2V+QqVlcTRuHzzInkACx7o3igq8Ip4KPkKYsubdsto8lR9snM+Y/6I41y3udvB7pG/dxEz2UQkmYJldSY1wz4vc55SiWZD2LS9m4R6zsAXa3i91QGJj3WJkkUNOyowqC82woOmNsTW54hVVrke9cWfVqKZtfQGRbsXQp3ljh61z+80tPIAbqlIc3ewPojaes2pWYBfcHsqQrdUo5Ax4576J0f1tm3c61MNuGxB1hrjlGVUBIk5nEY0wzQ+jQhtuAuao7tcOobIWQpGgmQRvk0BAbhm87lF4sST+6szE7zuHgCLYaiK2dkL5iABEsdBy4kngATTwuWU4O37wMfdUx5luYFK7btmKAsBRkANBxA7+Op3zuBsyDQmBVIZqywbpl4hQV+yQojuUAGlfpb8Bnqd5786iyAToaaboxha6yD7LEYchbbJHmd7AiOU1EU1RCz0pcXQkdxI+Rpgbdbf+0QT7whTP2lEeanvpDDUStSkVyjt3Y8iUbEN40YDiQCQR+8pI4xpT3XWbrrcuNBgC4hxwSFwhlZATuBwmKqdmvMhBBIjMQYIPEEaGnHsh1Lp6wksAIkb2AGhG9fEZUNdiP5gTtWC4zW2KAscM5ys5BuPMGm7e0LcgkKp9WfYAOisNeqMxIzTmMMM9HO5sAWDhcP9aR62E+o3HAOVB2i8OsZL+EuOybgGTKd1yBmCPbjEpg5xUAbIpdwNiOhMPi3EErLRvGaPykjVYNtq+0MjowOu8AmN8go37yg+1Ubq9p5zJjGN5YgdsbitwQeT4d0VCy4wFWPqyCRnKGAW59kK/fs5O+qatBReorduZ1S+lp/a7hO9LB89ntVa3DrpIkGNJGRiqz0tH7S/wDu9m/7a1VLQHItUUrDdWo51upYRxNTUG0itLVFda3dPGgMaYkA2NUZDS4o1s10orQ50t2O7G8MSTkBRejD2NXOZ9fXdw/R130LYm7WXD8aPsFxmWWKkyc108/15zTsX/TBxGz+x1inspyUHvgTHiYHjR9oIlVJlEBxc8jiPiqlu+4ajs2QU8FTLu+tPmLceNC2hD21XMlurWN+YVfMIR4muW9zu4V5RnF7J9dnhju6y7AYDkiSv2rp5Uhs6XRfd7eqs+ujGSSon1iRJw6wDR+lroW4hXOGuPI3nGAD4hFPjTqtbS713Wg2sbXltgnHjOcFdBBMTwFDegxala+2PdC2wERJnDbUKs+8Y1ih7XcEYRIHPXx79T/QUTYUhWY8APPXwyw/xUs6yaTZpUegErW7Q5U5e2PCiMwMMSGhlO4MIA0yM51LYr1pXnACqgntnEWO4AAAZmBocpO6r6hrbQ3sFkNcUkqAMzjBKmNFIXPMwPHwNstgkg9UpMSqdRchnjtWCC0Bbes6ToBBpfoxLxxXYeCrsxGQaFJ0kSMQHLKKKXFxHa25BFwtiZmELhJbCTmMTEDCJOQ1o47CcjuVFbt+w9WQRiKN6rMhXFEYuydIOVKFOFXd/YiEh3kouIQpwYWIjC+hJkbt4FLbKIxMCA0qqsfZLTLcoAOe6aB6MbF+XQTv7MFHaYdZ7gEx9ppgHkJ5xUdkv4GBBjTPgdx/PiCRVlZ2JEIuY0dIaA0LiPaQ9liThBE4hJ0gTop0iirhAaSEtgwsDNcUyTO/hVpi2S2tMDBklQ0xBIKnR1kcD8DW36PAMNfVbp1Vg0Sc4ZyIDd4jPXfWIcVkjeuY/hEE/dI8Zom37TZdblwibrhThgyrjJiGnCUIE6TnUqgZNg9mRwWQghwCgnUH17Y7sSiDp2xuisxgMHg4SDI5RjiOGEm34mh2LmK0QfXRSoM+x66j+FhA5XBwo+0vmxIzVyTw7DYz5l6IiE9qUgidSIPMocBMcTAP8VVvpb/eO+1s3/bWqsukBmCWB9WOJ7ABPmvnVb6Yj69Oez7Mf+io/CgelkyatFGN9bxVgit9YKECipc0M1NxQzTkLYdaOhpdaPbroxehzpDmy+sciezpxzHHKj9DvNsd53AagHRSRvpfYnhiSQAAZJ0AkazR+hrgKgyWE6yOXBmjjBOpOQpuPf8AyZOI91/Y7zoyzJtnOCACN3qqvn26BsqwbcmCzYZ4Eq6hvAvNOdGtBt65EGO7q2/8TSkBTaxCAt1Z7pg/5TXJ6nbxLyCzWcQfD61tLR8FRUujwMH+E0W9YtNZZralTbFoFjPbLSGkSQMxIiMqBt117N9SMni2fEoAwjeC2IGj7fefCLbWhZUnHhCkYjpOfDhuqSeg7GrehG0sWe9jPcQB81pYLlNNos2cuJHjmfxpVD2aRLQ141bH7e0KiLmGzUhInt5lnIO8GBGhXnmEr9+cWXrYTOhkatAyzzMc6jcQqYYEEagiDnyNRYfr5ULmxixpFneH1rlSVdGKoRqoXsoB4AeffQduKm2CBAa5iYAeq3VoWAG4BiwHKKIqO0s6MrQMTmcJiBNxdVy9sZcQdaztcAGR8ww9RsDSxjcuGeeXEU2N2ZGlS7r8jFm7MWrmJmZ0LSxwIQMCrETIntQRoBORFAu9lVdIAfGCphlOBhmMQIKmQRIkZ0r9IUjtBmOnZcKIiNMBnnxrGulo9lVEKo0HHXMk7zyHAVJtUFjhK76ELzljLEk6eG4AaAchQ7meZk5R4AQPIZUQD9cazarBR2QxKmDGlKTHySQborM4dzSPCCT+HlU9htqLQuFBcdn6tVMwOyGJhSJJmAK10asEHOJcmMssI31Hoq5d0tW+sgq+HCSAy6MIIg5+NaGZWQKqGR7a4VZxbdJ9VidM88JGYnMFWG6pWTiUA6uqT/jE+K21PjQ+jnJdsRMsVYk++LitMfeHjUrJzByGVj+WyGPGfKoCtQG0JnaA3qP5lyPhSXpmIvWeP0XZ/wCXH4VYXF7Ns+6tqc/3rz6dwqv9Nh9bs/8Awmz/ACaqezJPoUH631HDUx4VPD3UtpglITQ2NFcUI05Ctwy7qOlAFMIa6ETDIb2I9vwPzFMbFcU+q5aDnJkiIEHhEb86V2NoaTpB+YpjYTlqCRllHAcAIGuVOxv/AGYuIW/2O32a7pBkkADmSjLHjIHjWdJoMN2NA0iOEmP5q+VJWnw4CNcII+0vaHyq0vWgYAyV1w+PqKT4Gy1ch6Hcw+6mb6XtdbcIX+1Us1v97C7IyCfahEcD95uNA2gv9HuNeBUvdVkBEHFn1jBTmARUbto3rKEA9YpI3yWXArD7WHqY4kHjSOyA3cTXbrkIslgDcIGIL7wgZ/A1TtjoUtxno44lYbwZ+GZ+EeNLEQWB3H4bvhU2Q2LuFiCIGYzDIwBDDiND4VLbrJBmDlr3E5Hnw8qU7o0waTs290XQodsLoMIYnssoJIBO5hOuhFaTZrizAwje2MKI+2Tp3HOlbdsNlMN7PAnhyPCpbBZUvDAkAOxUanCpbD4xHnUUmXPGtaYxsltQwKtZxg5QWVp/dcwJ8Yqw21os3Q3YYGyrqBwxBYHPKANFwCk71x1KdaLb2nAbCgWMJMHCQJVh36jfVnLqiqpm4zdQrEDM27txMRy9kBc9RlRp2qZnlHlaaKb6C4nHhVvda6ikciDnPfU32K4MwlzwAZfBly+FMLsiYSUs3riLOK7iCzHrFRhIgGePOgX7PV4WRjgcSp0MSQQ0e0CCDu86Fydhxx83V2FsWnSGf6sDMbrjfurOaji0DKczpSV+4SxZtSSx8TJqXM/GpbPbk4iJVYy95j6qDvPwBodWxygoK27Yzgw23J9lAn8TnEfFcQ8qPZsu2zL1bYQnWvcMkdpYKgkb8Ok8DQrljF2C4AQG5dfXtE7hvOcDji5Utf2dcGO2zFJCsGEMDqswSCpgx3UdmdoLeY3Ht3Bmz2yxPFxjtT3syqe9qFcvAB4HZWVWd/VgMp8SGPjU9kJ7BOSqRJ4IjC65+8VA4nKgKkBQwECGYE6gFrjz3YXXxFH9AYm9uuQsd48VtC38GdvKq/00P1mz8Tsmz/8AlTe3mSAfWyxfazuP/icD+Ck/TZpubNv/AGTZ/wDzqnsSe6KK2ct+dbxCh4qnjFA3QBTsaiRUmqBp2wthooqmhPy4D5UVK6ETBJjeyxnJiFY6Tw3UxsKkAySTiM4okaEDIkb5yO/dS2yLLREjCZESIymeVOWVUABVCiTkAAO+Bxp+KPUw8TOlR0+0ZKhXUBCO8AH51YbHdVrWE5YRIg7oIPibZ87IrnWunCue4fKmejboIKsYGhPAbjH7pz7sVctwqzt8PNOKOk2PM3Ac+sGMQY+tUhLgU7sQuBgdwZTupG8bbM4e4bLmMbBSbd0arcwqZBOsZieBmg7JeYEqTgZCASdFKzgc8VAJVuKXJ9mrPb9kS6CSpALarGO3cObWzPrKTJCnUzB7SmlN9zTVO0VO33luuq2QzhEW2OyZbDMnCBI1prYWxdhxDLkJHhhIOc7o3jLcAQIDZS4HGNbqrguWyQJWYz7zmpg9kCKbtnrtnD3D2g/VByfWBWQCSYJBynhQSaGxukVXSGyFDy+X5jgaa2PbUchbxIaRhvLkwI0LHeBlnkctasNkui5CsJOueR555wc+BBzkSSaX2/oQDO2f4SIPPsjI96k9woFJB83Rjh2G2rdY+2W7jiMJZsWHPI4cRLEagSBPGkNs21AAtkMRhKq7kSAxJuEATDuZljnByApNdjuKTAU8jhJ+6/a8hUfo9wn+zI7lgfCivsUoK9WXR6QVs+sCSqAK1tiUKrE22QgZ55NA45VWbZtAYqFBCIuFQdYkkkx7RJJNaGxtvwr3sPlM/Cj2ej9+bDiZVB3scyO4Co7ZaUYitq1izmFGrHQfmeApp7wtgZQYOBTmRORd+Z4eHdq7fAICdt9FgQqk+6u9ufdzqNzolzixXE62CTbxS5gSRllMbqiQM5LqH2XZYRxccA3VDKs/WEqcamIjONDrNV9i+zi4MpuYYAEDFjU5AaCMVNbP0iLroBbCsWts90mSAgGa5dkQs68eVRXCTduEGCzZDI9tiVtjgzZyRoqtxplNGdNtm5BVQPUkk8CluInk1xmPh+7WNBMmTGZHEAr2f4m6tO/HRTOhwgxnA7KgAnCB7okznnLZnGDS+2PgWBOI5CdQYMTzUMST79yfZqNjUhFpZiZmMp4mZZvFiT40H0zT6zZv+D2f53RTiCAAKX9NV7ezf8HY/wA96qYubtnMt41rLlU4qOVA0nuUVZqBNTNRanoSwttoB5iPkfwoqGhqPlU1Fb47GGW45sHrjuNG2G8WUE6yR6sacpNLbMsmNJDD4UxsJMZ7jGYichJ1/LQ0/HdmLOlTf0LWeyvcPlQ7LlWBFEK9le4UGKwPU6WBtRRfbLdViCPWgBTxjRTxIzEasuWqgF8AhhA7QAAWezdQjK0TvlfUbeMvWUTy2z7QUblv/wBdx57qvrN4PqZBkaazmRhHmVEZ9pc8qxzg4s6mOSmh3Z1uSXs3cJJgk+rcPsi6sdi9ukghuZzIr73estnacZCsIUgYYDDEOxkVIkSMwRvzFNLEy8HEsYyZW4mQi4RrGUXRmCBiAIknUOsqHuAkSFIXERG4NNu8I7mgZQKXdMuS7Erb3DfFm5hu2m9V1QDBlMoVGUUtY2t3xAsMKZG45ATXCpLNkZ3DOipcvMhC3bboQZCKqEgzMqE+MxrSdnZGGLA9tVZSrAXLZVpyBZWbCCOIkyTnxGirJ7btLoBjW06nRgcSnuwmB5UpY2zEwVNnVm3BVn4BZoe17HaRYDJcc+2CYtjLIQYZm8QAKlsu0omzuhZ0uMZBT2gAQqsdQsy3iNaNLswtNqCP0m4JCoiajJc5GR13g8qgbT3ENy7dCiSFDljiYRMKoMATqBRtqvMNmVbhZmZ8dsMZKoBBOeYDHQb4NQ2O/ea21pcItHNnIjCDBILcDAy1o1EFz7Ax+zXbbyLiRiDLvBBGU6MNYPKi7Pdt4+ttK6rbQ5uZZ7jgqsxvJOg4E1HabVuRim3aVQAYAe5GrYdQWPtEZCBRJyEIUUZogMMQci5Y+oDpizJ0GWlpUBq3qK7Hb6sNJgiAY9ngsaG4SNNwUzvFM44GfZAkwTJBORZjqX3ctBBJKzW3EABRhmAs4V4mSZLaSSZH7gg0IoIlhkMwCdRoCY0XhGZyCgZmhsNJIhZ2kHFMgDPP4ExzzCjU4dAohN3xGT3Dfl+syd5JNZtW2FjrlPdy0GQyyAGSjIbzULRoorQjYQjnQ/TH1tk/4S1/MvUyy5nzpf01H9zP/wDMg8rl2h7iZ7o51VreGhg1PrKifYhSE8qi1TNDM03cXQZTp4UVTQUOQ8KOlb4GCS1GNlYBgeR0E7juGZo3R69j2hmT2pkTBzlV/HvNA2YnEI1gxPcad2SyVEEAHXIn3Rlmd2ncBlT8e5jz1y0XN6z2F7h8qQI1rpBZGBfsj5Uk2yAzXNi9zrQh5UUbiiWdoKHXI7joaavdHncaUu7Mw1BoqUhiuOqL7o3pMDKZBjsnPOIkbyeYhvtVd2LowgWyCC2Vt81xT7DCIYfuww1KTXAZin7HSjD1s5ABz1HAz6w5MCKRLC70NUcql7x2O0uky6qjTJ6xWiePW2iCve4Boe07E7gMIZTuujrPuXUUsV78J79aprHSisQcWmQBJgDgATAH2WTupxdtU9oJE+0krzzzH8w0hwaDoxdiCnKzauH3bd24CP4GOPyFbe6V9W1asvux3rOIc8N4Yh8KIOkmLYFEggScUkfw4rmfianD/wC0vZGclf5fR4q0pdShazstwktdUEnMtcctPctol38JFOujMAOsuqq7ltJbA7gLmIDnhoN7agg7TOwOkgDPwwsO+KK11Y0mN7MWgxuIGX3xRqwXvZG2cMdWSoJ9g+sed4kF/sqV5LUQplsWUZkLme92MYe9ip+1S17b1EnFJgAxllwJQyw77h7qq7/SmgBgDQCAB3QAB3gTzo1BvYFtLcub+0KFIMRwGnjIEnmwCjcpqj2naixgaD/SeJ7zQGulqPsuxMxyFGsQLyXsatiac2a2ZFObL0bBzqzTZABU5aBlkK8WjJ+FIengj6H/ALiPK4/510XUndxqk/8AkRYGyH/8mHk/9aCUaBvVHIhcprI/WdaVoqXWCk0MspWrVbisNaKEk13URKGgyHdRFNboGGXUa2MS6+PyNObG0rvgHfroMsyT4Unsh7QjXOPI0z0W4K5aAwBwyGXrNppHIiKdj3MfELyv7HoduyMCzIOFflS9ywAa5/G0Dt3Pvt8pqLSfac/xt+dKXAPewl6UjFVRe9QpNSOyA7prnGTmfvH86iRzP3j+dF7Pl3LXpePws6S50WjHMfD86VvdCW+B/Xcaps/eb7x/Os13k+Jq/UJfET2xF/tZYnoBNxYd39a3a6GAOTvPHKflVdB4nzNaK9/nU9Ql8RPbC+Evh0czA/WXCB7zCB34sqg+xoPbYnkiR5wD+tap2cwASTAyknLuE5UNl8Kr2e+5ftldmXqbPcOS3cAO5Uj44pPnQW6GOpuz/D+bVTYangFEuAfcH2x8mWqej4ntOT4UwnQFse8e/wDpFUZQa1ooOVF6k/i/AD9Kp/tOt2Xou2NB8PLfTY2dRXDFB5VprYOoE9wqvUn8X4J7V/id8LI5/Cp4QOGeWorzwWV90eQrf0dfdXyH5VT4D+X4J7V/j+T0ayQOHDXlNcx/8kEE7L/u30+3H4Vz/wBHX3V8hVl6QJ+z7Du+ru/zmrJxXC+FDmuzXwfG+PPlqjnMOVTqZTjpW+rHCufZ1SiVa04ooqAXMd4rQrboVJ0GuWcMDkJ74zFYq0S5nPnUa6FVoc/mvUNsxhgeEn4Gm+jlgTiZpMglsWRjeCcqV2QSw136ZHQ767PYPQt+qRrTWwHVXg4h6wDawZOepooyUXchGaDmqihADKpWLDOwVFLMdANTTfSXR7WGCPGKAcjIg0f0YIG12STliOv2WrXz+RyRyvD/APRQl3E7/RN5GVXtOpYgKCvrE5QNxPKjdOdD/Ryv9oQwJl7eDMagAsZgESeeU11L3OqGC7dR2ubXbe2ofFgQXVJJ90QCI0z74B6R9Fm/dC2+qUsXbEb5bEBhHqQQhzmBwPCs8OJk5K9jZPg4KL5d9Pqcte6IvLjxW2HVgF5jshvVJ760vRN7rOq6p+sicMZxx7q7Dpjakf8A+ywuplbCjMZkAyBxg5Huq2XpKydswMVDoAbbyIZWUY1niNY5cjM9byV7v9ov1HFfvf22edJ0TeJtgW2JuDFbiO0sSSPD50oyEEg6gkHvGRrqegOl2TYLwkY7QAtE+sBcyaN+Rz8q5UCtOLJOUmpdDFmxQhFOLephFaepTWqeZhXbcYWbYllghfe4r5Z94FQtm4pCxjGIDEcuzgQE5cWxHwNOVi0txt3Y2OXlVNJidtrsMYznIHSMK8DOs76mhuSJAGefCJbPXWAv3qaFRmooNdWG8yf7UKfWB3iSpwxMQBkCAuLPeZy1OuVaVr3ZGEEYsyT7OXPXXPkMqf4d1aqcmujZXjaVyorl64lZGGNQDkc7UkkGI/tIB3UxsjXTHWBRkZA4zlv4d/hTQip5cKihTuy5ZuZVyoGRTnT3932L7F4eV9qWJB0o3pAf2fYvs7R/PNYvSP6S+pu9EfrNfIpTUM+NbqHia4mh6MqYraLnRm2RvfX7v/tRdnsOob1GJA5Edxkjw+VPxzjzK2Jmm4ugBOdSIg1GTPMa8aJhJiujakc/bRhNj9da9n6MtxasD3Ut6H/848RXjWzJDAzXsuwNC2gdcCga7lAz1G/fxpGXVDMa8xznpoZ2k8lQf4Z/GqCKuvSx52m5PBP8i1U7NYZ2VEEsxgDnXQwOsaONxOuV13AkVAKOFXm0dAYWROvsNcZ1tlFYllLTqI0EZ0s3Q7RtJxL+zkBtc5YrllxG+KNZ4PqLfD5E9iuw1gWr+16Lv2Ve7YS84lbTP2yOYjI906UPZPR93V2Z7VrBc6s9axXtwMpAI3xV+PDuRcNl7FGVrAtXVn0dum5ctuUt9UMTs7dkKdDMaHXwMxUbXQFxw5tvbfDdFrsknExjNThgrnmeRq/Gx9wfV8r6FPhrIrpdi9HwGv8AWPYZbRwFnuOiC4QIJYJJAOREjOqbo7YGvXlsqyyxIDEnDkCZyBMZcKkc8JXXQqXDzjVrcRitRV4PRu59VLoGuuyIpLScMy+S+rl39oZZ1tPRtmvGyt7Z2YKzMVckJgIVg0LIaTpG41Xj4+5a4bL2KRqwpVh0n0RctOinC+MBkNs4lcHIQYH6I401t/o3etXEtMUlygDAnDLNhjMAyDrANH4sNNdwfAya6bFIKwCr616KXztBsHCGAxYs8OD3gQJictNcqLsvorcY2wGUdY11ROLLqyQSctDGVD4+Otwlw2Z9DnxbyzNYaubXQRP0cPcVGvyVVg0qPZLRpiygc6F0j0I9i2HukKxdkVIMnCc2n3cvivGos0G6vct8PNJuttypFM+kC/s+xfZ2j+efzqFsDf8A6c/6Uf0i2cnZ9iwtlG0ezqetBjPh+NY/SP6X3Nvon9b7M53SpQOHwFT+iN78eH9al9Cb3/gv51w9D0gtgmtqM9NaYNvxqDLP61oIy1I4sBctAkHeN/D8+6hzBwsBLHIj1eIzOnCDThsZafH5VFtmJ1BPLX9CtWPK47GeeJS3AWRnXsNlc04AYfGFYfAHzryKzbNtswShDDIEkSCAYGcTuGcV6JY9M+jyZa69sjc6lYbDh9oAxGUEU9zUloJUHFlR6Tmdqu96/BFFLdEbd1N5LsThOY4ggqfGDQunOltme87pftMrHEIuLMcxOVIrtltpwupjga6OOcORRb6HGy4siyuST3Ola5siXrd63edvrlcobZ7K4izZxmQY0+NMbb6TC5b2tGb1ivUdiOyHk4iBwA1rketU6EHuo6YMMloaQAoUmRnJkabsudVy4dLl+UEnxCvlhX2Z1d7btjvXl2q5cuI4wM1oITLoBGFtIyH9K0Oldnv2r6X3a11t7rIVCxwhEUCQIns1y3WqOJ45N+ArR21Af/Un5iiUMPxbbarQFy4j4N99Hr01OusekFttre8bj2UwoijBjxqpkhwJg6xGk67ifo/0is2zea2hAe+rBAh/syiI7ZCAcmaPCuJPSXAx9lSPkKi+1Hfiz5H8qp4+Hf7vluWsnFR2h89mdx0Vt+z2fpCLeKq7hkZrTMYiSCpGZGknvql6F2hLe2LdduwHclgpzBDAHCMxqMt1c99NAMHI8wamOkbcSXEzEQZ84gRzNHGOGN+bfToLn6zLl8m2q0Z297pjZ7l3Z77MyvbYqy4Wg25OFhAyOmWufKjHpywNo6zrAy9XeA+pKwWZCqnKWmNTw51wY2xSDDoO9h+NCvbYoMFpOmWfyoPC4fZS+W43xOK35PnszubnTOzHaLV4ucFu1laCHs3B6qAgYYkzPFeEVDavSDZ7q2yQ6PavK4xyxKlwz9pRAG8D90CuIt7UDx8m/KiLcHEVfh4VXm2+YPicS78m++h3A9MZvhSfqOsJxwZ6vDkuGJ9bOeGVD6P6dsIbGJmhH2ktCnS4Wwd+RHdXFJtKkxDZ78LR5xUvpA3Bvut+VV4PDfF+S/G4u/d/Be9PbdbvrZugsNoCBbigHDKyQynQZyY5jhWelHSI2i5bZWJC21UyI7ckv55Z8q519vAnJzG8K0fKpDbxE4Wjjhbny5HypqeCNeba617iZR4mfN5d6vTsNhKd6XcLs+xyAf7xn/zEP41WDac8ww/5b/gtWPSl8PZ2e1blmQ3S2JGX1ykRiAOUGf6Vl9IZscsVRaNnovhssM1zi1oypulszEg6jfQOtXhR+rYYgTvy3kHdFZiPE+Qrgtpbno/oBK/qa1WVlUgq0GVUTunhNGVAuoPf+FZWUxCmhjZwBoDJ4/hNXI2W2dVBkVlZRUmCxW7ZUFgFA50MNwGURWVlMikLbZiHIDzojbRvy3aceFZWVaSbKvQxjvgRuyyJ8da2CVEmOQgfI/OsrKtFA+rnUDPurLtnujSf9KysqSpNETdGfRgW566Ct/RAVgZmeWgE7z3eVbrKioq2DubMQI+XlUTs2Ykef+lZWUXRFOyRs5mt27eEZamRr+vOsrKJlWzMFSe3y0rKyhsgNreRyEE1oqYwweIy0rKyj3WpLZo7pEZa91S2syqTrnrwOWcVlZS8iuIUHqKW5jcIyP8A4nmB+FMfR/3U+9/St1lZmjQ2f//Z">
            <a:extLst>
              <a:ext uri="{FF2B5EF4-FFF2-40B4-BE49-F238E27FC236}">
                <a16:creationId xmlns:a16="http://schemas.microsoft.com/office/drawing/2014/main" id="{3DBB2A03-D2C2-4333-2E72-AFC8E07190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8" name="Obrázek 1">
            <a:extLst>
              <a:ext uri="{FF2B5EF4-FFF2-40B4-BE49-F238E27FC236}">
                <a16:creationId xmlns:a16="http://schemas.microsoft.com/office/drawing/2014/main" id="{6D3E14C7-2C6D-E3C2-31F6-564F51952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46038"/>
            <a:ext cx="3294064" cy="46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g.denik.cz/66/c3/straznice_historik_pajer_kniha_fajans_denik-1024.jpg">
            <a:extLst>
              <a:ext uri="{FF2B5EF4-FFF2-40B4-BE49-F238E27FC236}">
                <a16:creationId xmlns:a16="http://schemas.microsoft.com/office/drawing/2014/main" id="{D865C10A-AD7B-BB80-0F41-64CCDD98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28" y="-110072"/>
            <a:ext cx="382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ilustra&amp;ccaron;ní foto">
            <a:extLst>
              <a:ext uri="{FF2B5EF4-FFF2-40B4-BE49-F238E27FC236}">
                <a16:creationId xmlns:a16="http://schemas.microsoft.com/office/drawing/2014/main" id="{14FB5150-A2E4-4748-D777-9B74620B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71" y="-73026"/>
            <a:ext cx="4903929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www.masaryk.info/masarykovo-muzeum-hodonin/154/element/1486/download">
            <a:extLst>
              <a:ext uri="{FF2B5EF4-FFF2-40B4-BE49-F238E27FC236}">
                <a16:creationId xmlns:a16="http://schemas.microsoft.com/office/drawing/2014/main" id="{CF958D99-A621-95F4-5F8C-D57C4AB3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-73026"/>
            <a:ext cx="3407539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">
            <a:extLst>
              <a:ext uri="{FF2B5EF4-FFF2-40B4-BE49-F238E27FC236}">
                <a16:creationId xmlns:a16="http://schemas.microsoft.com/office/drawing/2014/main" id="{A7A811AD-7D2C-E8BE-921F-6482179C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" y="5262563"/>
            <a:ext cx="86407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Počátky novověké keramiky ve Strážnici. Strážnice 1983.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Nové výzkumy novokřtěneckých </a:t>
            </a:r>
            <a:r>
              <a:rPr lang="cs-CZ" altLang="cs-CZ" sz="1600" dirty="0" err="1"/>
              <a:t>fajánsí</a:t>
            </a:r>
            <a:r>
              <a:rPr lang="cs-CZ" altLang="cs-CZ" sz="1600" dirty="0"/>
              <a:t> na Moravě. In:  </a:t>
            </a:r>
            <a:r>
              <a:rPr lang="cs-CZ" altLang="cs-CZ" sz="1600" dirty="0" err="1"/>
              <a:t>tředověké</a:t>
            </a:r>
            <a:r>
              <a:rPr lang="cs-CZ" altLang="cs-CZ" sz="1600" dirty="0"/>
              <a:t> a novověké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zdroje tradiční kultury. Brno 2006, 121–139.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Novokřtěnecké fajánse z Moravy 1593–1620. Soupis dokladů z institucionálních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a privátních sbírek. Strážnice 2011.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392F3857-B82F-B6E2-8716-C0ED45E1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9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Dambořice u Slavkova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F131C4A4-7CC1-3FBA-71A0-1870FB568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276350"/>
            <a:ext cx="11287125" cy="5429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dirty="0"/>
              <a:t>Kol. r. </a:t>
            </a:r>
            <a:r>
              <a:rPr lang="cs-CZ" altLang="cs-CZ" sz="1800" b="1" dirty="0"/>
              <a:t>1500  </a:t>
            </a:r>
            <a:r>
              <a:rPr lang="cs-CZ" altLang="cs-CZ" sz="1800" dirty="0"/>
              <a:t>–   hrnčíři se usadili na ulici Nové na rozhraní č. p. 31 a 32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(pozemky ve střední části ulice)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Hrnčířskou výroba:  </a:t>
            </a:r>
            <a:r>
              <a:rPr lang="cs-CZ" altLang="cs-CZ" sz="1800" b="1" u="sng" dirty="0">
                <a:solidFill>
                  <a:srgbClr val="FF0000"/>
                </a:solidFill>
              </a:rPr>
              <a:t>2 časové horizonty:</a:t>
            </a:r>
          </a:p>
          <a:p>
            <a:pPr>
              <a:buFontTx/>
              <a:buNone/>
              <a:defRPr/>
            </a:pPr>
            <a:endParaRPr lang="cs-CZ" altLang="cs-CZ" sz="1800" b="1" u="sng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dirty="0">
                <a:solidFill>
                  <a:srgbClr val="FF0000"/>
                </a:solidFill>
              </a:rPr>
              <a:t>a)  </a:t>
            </a:r>
            <a:r>
              <a:rPr lang="cs-CZ" altLang="cs-CZ" sz="1800" b="1" dirty="0" err="1">
                <a:solidFill>
                  <a:srgbClr val="FF0000"/>
                </a:solidFill>
              </a:rPr>
              <a:t>předhabánská</a:t>
            </a:r>
            <a:r>
              <a:rPr lang="cs-CZ" altLang="cs-CZ" sz="1800" b="1" dirty="0">
                <a:solidFill>
                  <a:srgbClr val="FF0000"/>
                </a:solidFill>
              </a:rPr>
              <a:t> produkce:  1500 – 1550</a:t>
            </a:r>
          </a:p>
          <a:p>
            <a:pPr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     </a:t>
            </a:r>
            <a:r>
              <a:rPr lang="cs-CZ" altLang="cs-CZ" sz="1800" dirty="0"/>
              <a:t>-   domácí pozdně gotická tvorba:   1500 – 1530   -  náboženské motivy    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1530 – panství koupil Jan Kuna z Kunštátu, pán na Rožnově a Lukově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-   domácí renesanční tvorba:           1530 – 1550  -  antické motivy (portrétní, fantaskní)</a:t>
            </a:r>
          </a:p>
          <a:p>
            <a:pPr>
              <a:buFontTx/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b)  </a:t>
            </a:r>
            <a:r>
              <a:rPr lang="cs-CZ" altLang="cs-CZ" sz="1800" b="1" dirty="0">
                <a:solidFill>
                  <a:srgbClr val="FF0000"/>
                </a:solidFill>
              </a:rPr>
              <a:t>habánská produkce:  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1550</a:t>
            </a:r>
            <a:r>
              <a:rPr lang="cs-CZ" altLang="cs-CZ" sz="1800" dirty="0"/>
              <a:t>  příchodem habánů      1549  –  pozval je Petr z Kounic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domácí tvorba zaniká 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DA4E74D-68E7-7B30-191B-39E6C36A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676818"/>
            <a:ext cx="3432175" cy="531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Obdélník 3">
            <a:extLst>
              <a:ext uri="{FF2B5EF4-FFF2-40B4-BE49-F238E27FC236}">
                <a16:creationId xmlns:a16="http://schemas.microsoft.com/office/drawing/2014/main" id="{016E51F5-B5EF-9FFE-4776-51EF7EE8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932" y="427390"/>
            <a:ext cx="2592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Habánský komorový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kachel základní s mozaikovým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kružnicovým vzorem</a:t>
            </a:r>
            <a:r>
              <a:rPr lang="cs-CZ" altLang="cs-CZ" sz="1400" dirty="0"/>
              <a:t>. Brno,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Panská 6-8, 1607-1617.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240D97CA-5F20-7E9F-AC6D-245E068F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8" y="150247"/>
            <a:ext cx="2265282" cy="157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E169278A-881C-5DCA-7275-1CA38BF1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72" y="1723347"/>
            <a:ext cx="1551778" cy="15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6">
            <a:extLst>
              <a:ext uri="{FF2B5EF4-FFF2-40B4-BE49-F238E27FC236}">
                <a16:creationId xmlns:a16="http://schemas.microsoft.com/office/drawing/2014/main" id="{6EAEC916-612D-114A-7566-33953EF9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056" y="2030055"/>
            <a:ext cx="27352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Napodobenina habánského komorové kachle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s mozaikovým </a:t>
            </a:r>
            <a:r>
              <a:rPr lang="cs-CZ" altLang="cs-CZ" sz="1400" b="1" dirty="0"/>
              <a:t>srdéčkovým vzorem.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pic>
        <p:nvPicPr>
          <p:cNvPr id="17415" name="Picture 6">
            <a:extLst>
              <a:ext uri="{FF2B5EF4-FFF2-40B4-BE49-F238E27FC236}">
                <a16:creationId xmlns:a16="http://schemas.microsoft.com/office/drawing/2014/main" id="{C82EBEA1-0207-F905-E0C2-AD0D3F55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59" y="3312519"/>
            <a:ext cx="23145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ovéPole 7">
            <a:extLst>
              <a:ext uri="{FF2B5EF4-FFF2-40B4-BE49-F238E27FC236}">
                <a16:creationId xmlns:a16="http://schemas.microsoft.com/office/drawing/2014/main" id="{93F182A6-6EA6-31D8-6D2D-69653EEA4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051" y="3573403"/>
            <a:ext cx="2581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Komorový kachel s mozaikovým </a:t>
            </a:r>
            <a:r>
              <a:rPr lang="cs-CZ" altLang="cs-CZ" sz="1400" b="1" dirty="0"/>
              <a:t>přibíjeným vzorem. </a:t>
            </a:r>
          </a:p>
        </p:txBody>
      </p:sp>
      <p:sp>
        <p:nvSpPr>
          <p:cNvPr id="17417" name="TextovéPole 13">
            <a:extLst>
              <a:ext uri="{FF2B5EF4-FFF2-40B4-BE49-F238E27FC236}">
                <a16:creationId xmlns:a16="http://schemas.microsoft.com/office/drawing/2014/main" id="{E0108B75-CE4E-95C2-A04A-C3DA6829B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53988"/>
            <a:ext cx="5924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Habánská kamna</a:t>
            </a:r>
            <a:r>
              <a:rPr lang="cs-CZ" altLang="cs-CZ" sz="1600" b="1" dirty="0"/>
              <a:t> – rekonstrukce raně novověkých kamen z mozaikových (tapetových) kachlů, Strážnice, 3/3 16. stol.</a:t>
            </a:r>
          </a:p>
        </p:txBody>
      </p:sp>
      <p:pic>
        <p:nvPicPr>
          <p:cNvPr id="17418" name="Picture 7">
            <a:extLst>
              <a:ext uri="{FF2B5EF4-FFF2-40B4-BE49-F238E27FC236}">
                <a16:creationId xmlns:a16="http://schemas.microsoft.com/office/drawing/2014/main" id="{DF5D5158-7958-9B2C-48EB-F81881EE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01" y="5173127"/>
            <a:ext cx="17859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Obdélník 8">
            <a:extLst>
              <a:ext uri="{FF2B5EF4-FFF2-40B4-BE49-F238E27FC236}">
                <a16:creationId xmlns:a16="http://schemas.microsoft.com/office/drawing/2014/main" id="{02F94254-7EBB-E448-CBD0-260900871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264" y="5160296"/>
            <a:ext cx="16557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Komorový kachel  s mozaikovým </a:t>
            </a:r>
            <a:r>
              <a:rPr lang="cs-CZ" altLang="cs-CZ" sz="1400" b="1" dirty="0"/>
              <a:t>oválovým vzorem.</a:t>
            </a:r>
            <a:r>
              <a:rPr lang="cs-CZ" altLang="cs-CZ" sz="1400" dirty="0"/>
              <a:t> </a:t>
            </a:r>
          </a:p>
        </p:txBody>
      </p:sp>
      <p:pic>
        <p:nvPicPr>
          <p:cNvPr id="17420" name="Picture 8">
            <a:extLst>
              <a:ext uri="{FF2B5EF4-FFF2-40B4-BE49-F238E27FC236}">
                <a16:creationId xmlns:a16="http://schemas.microsoft.com/office/drawing/2014/main" id="{BC24081E-A7D7-FF57-B0C0-58175C4F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34" y="4998244"/>
            <a:ext cx="1674017" cy="178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Obdélník 10">
            <a:extLst>
              <a:ext uri="{FF2B5EF4-FFF2-40B4-BE49-F238E27FC236}">
                <a16:creationId xmlns:a16="http://schemas.microsoft.com/office/drawing/2014/main" id="{E499B9AC-D78D-E669-548C-1684D4958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6702" y="5149851"/>
            <a:ext cx="1793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Habánský komorový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kachel základní s </a:t>
            </a:r>
            <a:r>
              <a:rPr lang="cs-CZ" altLang="cs-CZ" sz="1400" b="1" dirty="0"/>
              <a:t>pěti kruhovými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prohlubněmi.</a:t>
            </a:r>
          </a:p>
        </p:txBody>
      </p:sp>
      <p:sp>
        <p:nvSpPr>
          <p:cNvPr id="17422" name="TextovéPole 12">
            <a:extLst>
              <a:ext uri="{FF2B5EF4-FFF2-40B4-BE49-F238E27FC236}">
                <a16:creationId xmlns:a16="http://schemas.microsoft.com/office/drawing/2014/main" id="{AD7B0021-9D9E-EF41-7962-8EBD6F4C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46312"/>
            <a:ext cx="5281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cs-CZ" sz="1400" b="1" dirty="0"/>
              <a:t>Brno-Panská 6-8:</a:t>
            </a:r>
            <a:r>
              <a:rPr lang="pl-PL" altLang="cs-CZ" sz="1400" dirty="0"/>
              <a:t>  Od roku 1607 byl dům </a:t>
            </a:r>
            <a:r>
              <a:rPr lang="cs-CZ" altLang="cs-CZ" sz="1400" dirty="0"/>
              <a:t>v rukou ochránců novokřtěnců, Oldřicha V. z Kounic (1569-1617) a jeho syna Fridricha z Kounic (1597-1639).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6B540B-DF8F-1DBD-F31D-2E37BF90C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828674"/>
            <a:ext cx="11687175" cy="6029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Maxmilián II.  </a:t>
            </a:r>
            <a:r>
              <a:rPr lang="cs-CZ" sz="1800" dirty="0"/>
              <a:t>–</a:t>
            </a:r>
            <a:r>
              <a:rPr lang="cs-CZ" sz="1800" b="1" dirty="0"/>
              <a:t>  1567:  </a:t>
            </a:r>
            <a:r>
              <a:rPr lang="cs-CZ" sz="1800" dirty="0"/>
              <a:t>zrušení basilejských kompaktát umožnilo šíření luterství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1575:  </a:t>
            </a:r>
            <a:r>
              <a:rPr lang="cs-CZ" sz="1800" dirty="0"/>
              <a:t>ústně schválil tzv. </a:t>
            </a:r>
            <a:r>
              <a:rPr lang="cs-CZ" sz="1800" b="1" dirty="0"/>
              <a:t>Českou konfesi:  </a:t>
            </a:r>
            <a:r>
              <a:rPr lang="cs-CZ" sz="1800" dirty="0"/>
              <a:t>vyznání víry nekatolických církví: luteránů a Českých bratří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Rudolf II.  </a:t>
            </a:r>
            <a:r>
              <a:rPr lang="cs-CZ" sz="1800" dirty="0"/>
              <a:t>–  </a:t>
            </a:r>
            <a:r>
              <a:rPr lang="cs-CZ" sz="1800" b="1" dirty="0"/>
              <a:t>1583:</a:t>
            </a:r>
            <a:r>
              <a:rPr lang="cs-CZ" sz="1800" dirty="0"/>
              <a:t>  císařský dvůr přestěhován z Vídně do Prahy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protireformace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papežský nuncius přesvědčil císaře, aby do úřadů jmenoval katolíky: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kancléř:  </a:t>
            </a:r>
            <a:r>
              <a:rPr lang="cs-CZ" sz="1800" b="1" dirty="0"/>
              <a:t>Zdeněk Vojtěch Popel z Lobkovic  (horlivý katolík)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místodržící:   </a:t>
            </a:r>
            <a:r>
              <a:rPr lang="cs-CZ" sz="1800" b="1" dirty="0"/>
              <a:t>Vilém Slavata z Chlumu a </a:t>
            </a:r>
            <a:r>
              <a:rPr lang="cs-CZ" sz="1800" b="1" dirty="0" err="1"/>
              <a:t>Košumberka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Jaroslav </a:t>
            </a:r>
            <a:r>
              <a:rPr lang="cs-CZ" sz="1800" b="1" dirty="0" err="1"/>
              <a:t>Bořita</a:t>
            </a:r>
            <a:r>
              <a:rPr lang="cs-CZ" sz="1800" b="1" dirty="0"/>
              <a:t> z Martinic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protestantská strana:  jediný nekatolík u císařského dvora byl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prezident dvorské komory:   </a:t>
            </a:r>
            <a:r>
              <a:rPr lang="cs-CZ" sz="1800" b="1" dirty="0"/>
              <a:t>Ferdinand Hofman z </a:t>
            </a:r>
            <a:r>
              <a:rPr lang="cs-CZ" sz="1800" b="1" dirty="0" err="1"/>
              <a:t>Grünbüchlu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</a:t>
            </a:r>
            <a:r>
              <a:rPr lang="cs-CZ" sz="1800" b="1" dirty="0"/>
              <a:t>1600:</a:t>
            </a:r>
            <a:r>
              <a:rPr lang="cs-CZ" sz="1800" dirty="0"/>
              <a:t>  odvolán a nahrazen Jakubem </a:t>
            </a:r>
            <a:r>
              <a:rPr lang="cs-CZ" sz="1800" dirty="0" err="1"/>
              <a:t>Breunerem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–  </a:t>
            </a:r>
            <a:r>
              <a:rPr lang="cs-CZ" sz="1800" b="1" dirty="0"/>
              <a:t>1609:  </a:t>
            </a:r>
            <a:r>
              <a:rPr lang="cs-CZ" sz="1800" dirty="0"/>
              <a:t>Rudolf II. vydal </a:t>
            </a:r>
            <a:r>
              <a:rPr lang="cs-CZ" sz="1800" b="1" dirty="0"/>
              <a:t>Majestát na náboženskou svobodu</a:t>
            </a:r>
            <a:r>
              <a:rPr lang="cs-CZ" sz="1800" dirty="0"/>
              <a:t>:   náboženská práva přiznána všem vrstvám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–  </a:t>
            </a:r>
            <a:r>
              <a:rPr lang="cs-CZ" sz="1800" b="1" dirty="0"/>
              <a:t>1612:  </a:t>
            </a:r>
            <a:r>
              <a:rPr lang="cs-CZ" sz="1800" dirty="0"/>
              <a:t>spory o výstavbu protestantských kostelů na katolických panstvích (v Hrobech)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91BE174-B822-569B-6E4B-EDC395A8A2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585" y="0"/>
            <a:ext cx="10352415" cy="6781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1583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Ferdinand Hoffmann z </a:t>
            </a:r>
            <a:r>
              <a:rPr lang="cs-CZ" altLang="cs-CZ" sz="1800" b="1" dirty="0" err="1"/>
              <a:t>Grünbüchlu</a:t>
            </a:r>
            <a:r>
              <a:rPr lang="cs-CZ" altLang="cs-CZ" sz="1800" b="1" dirty="0"/>
              <a:t> </a:t>
            </a:r>
            <a:r>
              <a:rPr lang="cs-CZ" altLang="cs-CZ" sz="1800" dirty="0"/>
              <a:t>získal rabštejnské zboží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1586:  přestavba janovického zámku, založil knihovnu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vybudoval železárny:  propojil těžbou, hutnictvím a užíváním dřeva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zaměstnal přední evropské odborníky: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železář:  Izák </a:t>
            </a:r>
            <a:r>
              <a:rPr lang="cs-CZ" altLang="cs-CZ" sz="1800" dirty="0" err="1"/>
              <a:t>Pfändler</a:t>
            </a:r>
            <a:r>
              <a:rPr lang="cs-CZ" altLang="cs-CZ" sz="1800" dirty="0"/>
              <a:t> z </a:t>
            </a:r>
            <a:r>
              <a:rPr lang="cs-CZ" altLang="cs-CZ" sz="1800" dirty="0" err="1"/>
              <a:t>Losbergu</a:t>
            </a:r>
            <a:r>
              <a:rPr lang="cs-CZ" altLang="cs-CZ" sz="18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montanista:  Hans </a:t>
            </a:r>
            <a:r>
              <a:rPr lang="cs-CZ" altLang="cs-CZ" sz="1800" dirty="0" err="1"/>
              <a:t>Steinberger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zmodernizovali panské doly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správa panství zajistila přísun technických prostředků i zařízení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zastaralé hutě nahradily produktivnější korutanské pece (první u nás)</a:t>
            </a:r>
          </a:p>
        </p:txBody>
      </p:sp>
      <p:pic>
        <p:nvPicPr>
          <p:cNvPr id="20483" name="Picture 6" descr="hofm">
            <a:extLst>
              <a:ext uri="{FF2B5EF4-FFF2-40B4-BE49-F238E27FC236}">
                <a16:creationId xmlns:a16="http://schemas.microsoft.com/office/drawing/2014/main" id="{63D96C84-E553-3136-C6D7-9692AADF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9" y="76200"/>
            <a:ext cx="2447935" cy="2369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5" descr="zamek_janovice_01">
            <a:extLst>
              <a:ext uri="{FF2B5EF4-FFF2-40B4-BE49-F238E27FC236}">
                <a16:creationId xmlns:a16="http://schemas.microsoft.com/office/drawing/2014/main" id="{A9AD7929-7334-5C6C-325E-D40978DE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3796650"/>
            <a:ext cx="4166143" cy="30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nímek 028">
            <a:extLst>
              <a:ext uri="{FF2B5EF4-FFF2-40B4-BE49-F238E27FC236}">
                <a16:creationId xmlns:a16="http://schemas.microsoft.com/office/drawing/2014/main" id="{FCFAC9E6-E7D5-0089-1A11-AD3ECF00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60" y="3786523"/>
            <a:ext cx="2024380" cy="29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mg096">
            <a:extLst>
              <a:ext uri="{FF2B5EF4-FFF2-40B4-BE49-F238E27FC236}">
                <a16:creationId xmlns:a16="http://schemas.microsoft.com/office/drawing/2014/main" id="{18A5E687-7B55-344E-5057-ABDDFD9D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45" y="2602404"/>
            <a:ext cx="2783840" cy="404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nímek 026">
            <a:extLst>
              <a:ext uri="{FF2B5EF4-FFF2-40B4-BE49-F238E27FC236}">
                <a16:creationId xmlns:a16="http://schemas.microsoft.com/office/drawing/2014/main" id="{08F7F50C-79E1-3158-CDA7-52799DCA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01" y="3796650"/>
            <a:ext cx="1913344" cy="30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img137">
            <a:extLst>
              <a:ext uri="{FF2B5EF4-FFF2-40B4-BE49-F238E27FC236}">
                <a16:creationId xmlns:a16="http://schemas.microsoft.com/office/drawing/2014/main" id="{F5ED1C11-217D-AA5C-5115-5EB4C30E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40" y="5134794"/>
            <a:ext cx="2080123" cy="163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>
            <a:extLst>
              <a:ext uri="{FF2B5EF4-FFF2-40B4-BE49-F238E27FC236}">
                <a16:creationId xmlns:a16="http://schemas.microsoft.com/office/drawing/2014/main" id="{5E6EFBC1-B8B8-371E-91D9-A29FD554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23925"/>
            <a:ext cx="11363324" cy="5934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 err="1"/>
              <a:t>Ferdinad</a:t>
            </a:r>
            <a:r>
              <a:rPr lang="cs-CZ" sz="1800" b="1" dirty="0"/>
              <a:t> Štýrský  </a:t>
            </a:r>
            <a:r>
              <a:rPr lang="cs-CZ" sz="1800" dirty="0"/>
              <a:t>–  </a:t>
            </a:r>
            <a:r>
              <a:rPr lang="cs-CZ" sz="1800" b="1" dirty="0"/>
              <a:t>1617</a:t>
            </a:r>
            <a:r>
              <a:rPr lang="cs-CZ" sz="1800" dirty="0"/>
              <a:t>:  českým králem zvolen radikální katolík   (posílení katolické šlechty)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</a:t>
            </a:r>
            <a:r>
              <a:rPr lang="cs-CZ" sz="1800" b="1" dirty="0"/>
              <a:t>1619:  </a:t>
            </a:r>
            <a:r>
              <a:rPr lang="cs-CZ" sz="1800" dirty="0"/>
              <a:t>nastupuje vládu v rakouských zemích jako Ferdinand II.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</a:t>
            </a:r>
            <a:r>
              <a:rPr lang="cs-CZ" sz="1800" b="1" dirty="0"/>
              <a:t>23. května 1618</a:t>
            </a:r>
            <a:r>
              <a:rPr lang="cs-CZ" sz="1800" dirty="0"/>
              <a:t>  –  stavovská opozice vedená s Jindřichem Matyášem Thurnem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císařští místodržící s písařem Fabriciem vyhozeni do hradního příkopu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Třicetiletá válka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protestantská unie</a:t>
            </a:r>
            <a:r>
              <a:rPr lang="cs-CZ" altLang="cs-CZ" sz="1800" dirty="0"/>
              <a:t>:  1619 zvolen Fridrich Falcký</a:t>
            </a:r>
          </a:p>
          <a:p>
            <a:pPr marL="1371600" lvl="3" indent="0">
              <a:buNone/>
              <a:defRPr/>
            </a:pPr>
            <a:r>
              <a:rPr lang="cs-CZ" altLang="cs-CZ" dirty="0"/>
              <a:t>                                                   Anglie, Francie, Nizozemí, Dánsko, Švédsko, Sasko, Braniborsko </a:t>
            </a:r>
          </a:p>
          <a:p>
            <a:pPr marL="1371600" lvl="3" indent="0">
              <a:buNone/>
              <a:defRPr/>
            </a:pPr>
            <a:endParaRPr lang="cs-CZ" altLang="cs-CZ" dirty="0"/>
          </a:p>
          <a:p>
            <a:pPr marL="1371600" lvl="3" indent="0">
              <a:buNone/>
              <a:defRPr/>
            </a:pPr>
            <a:r>
              <a:rPr lang="cs-CZ" altLang="cs-CZ" dirty="0"/>
              <a:t>        –  </a:t>
            </a:r>
            <a:r>
              <a:rPr lang="cs-CZ" altLang="cs-CZ" b="1" dirty="0"/>
              <a:t>katolická liga:</a:t>
            </a:r>
            <a:r>
              <a:rPr lang="cs-CZ" altLang="cs-CZ" dirty="0"/>
              <a:t>  Maxmilián Bavorský</a:t>
            </a:r>
          </a:p>
          <a:p>
            <a:pPr marL="1371600" lvl="3" indent="0">
              <a:buNone/>
              <a:defRPr/>
            </a:pPr>
            <a:r>
              <a:rPr lang="cs-CZ" altLang="cs-CZ" dirty="0"/>
              <a:t>                                       Rakousko, Polsko, Uhry, Litva, papežský dvůr</a:t>
            </a:r>
          </a:p>
          <a:p>
            <a:pPr marL="1371600" lvl="3" indent="0"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1618 – 1620:  </a:t>
            </a:r>
            <a:r>
              <a:rPr lang="cs-CZ" altLang="cs-CZ" sz="1800" dirty="0"/>
              <a:t>válka česká  –  první fáze českého stavovského povstání, porážka na Bílé hoře (8. listopadu)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–  </a:t>
            </a:r>
            <a:r>
              <a:rPr lang="cs-CZ" sz="1800" dirty="0">
                <a:effectLst/>
              </a:rPr>
              <a:t>21.6.1621 staroměstská exekuce:  poprava 27 účastníků odboje</a:t>
            </a:r>
            <a:endParaRPr lang="cs-CZ" altLang="cs-CZ" sz="1800" dirty="0"/>
          </a:p>
          <a:p>
            <a:pPr>
              <a:defRPr/>
            </a:pPr>
            <a:r>
              <a:rPr lang="cs-CZ" sz="1800" dirty="0">
                <a:effectLst/>
              </a:rPr>
              <a:t> </a:t>
            </a:r>
            <a:r>
              <a:rPr lang="cs-CZ" sz="1800" b="1" dirty="0">
                <a:effectLst/>
              </a:rPr>
              <a:t>1621 – 1623:</a:t>
            </a:r>
            <a:r>
              <a:rPr lang="cs-CZ" sz="1800" dirty="0">
                <a:effectLst/>
              </a:rPr>
              <a:t>   válka falcká  –  porážka Fridricha Falckého </a:t>
            </a:r>
          </a:p>
          <a:p>
            <a:pPr>
              <a:defRPr/>
            </a:pPr>
            <a:r>
              <a:rPr lang="cs-CZ" sz="1800" dirty="0">
                <a:effectLst/>
              </a:rPr>
              <a:t> </a:t>
            </a:r>
            <a:r>
              <a:rPr lang="cs-CZ" sz="1800" b="1" dirty="0">
                <a:effectLst/>
              </a:rPr>
              <a:t>1625 – 1629: </a:t>
            </a:r>
            <a:r>
              <a:rPr lang="cs-CZ" sz="1800" dirty="0">
                <a:effectLst/>
              </a:rPr>
              <a:t> válka dánská  –  r. 1629:  mír v Lübecku, Albrecht z Valdštejna (velitel habsburského vojska) </a:t>
            </a:r>
          </a:p>
          <a:p>
            <a:pPr marL="0" indent="0">
              <a:buNone/>
              <a:defRPr/>
            </a:pPr>
            <a:endParaRPr lang="cs-CZ" sz="1800" dirty="0">
              <a:effectLst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16ABC3-7349-FC2B-7C7F-DC4943E5D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609600"/>
            <a:ext cx="11649075" cy="641684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900" b="1" dirty="0"/>
              <a:t>Rekatolizace </a:t>
            </a:r>
            <a:r>
              <a:rPr lang="cs-CZ" altLang="cs-CZ" sz="1900" dirty="0"/>
              <a:t> –  probíhala po celou dobu třicetileté války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–  cíl:  sjednocení země z náboženského hlediska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–  1624:  ustaveny rekatolizační komise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–  1629:  zpovědní seznamy (doklad:  zpovědní cedulky)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           restituční edikt: vrácení majetků katolické církvi, o která přišla od r. 1552 (zrušen 1635)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/>
              <a:t>1627</a:t>
            </a:r>
            <a:r>
              <a:rPr lang="cs-CZ" altLang="cs-CZ" sz="1900" dirty="0"/>
              <a:t>  –  zrušen Rudolfův majestát a </a:t>
            </a:r>
            <a:r>
              <a:rPr lang="cs-CZ" sz="1900" dirty="0"/>
              <a:t>veškerá privilegia nekatolických náboženství</a:t>
            </a:r>
            <a:endParaRPr lang="cs-CZ" altLang="cs-CZ" sz="1900" dirty="0"/>
          </a:p>
          <a:p>
            <a:pPr marL="0" indent="0">
              <a:buNone/>
              <a:defRPr/>
            </a:pPr>
            <a:r>
              <a:rPr lang="cs-CZ" altLang="cs-CZ" sz="1900" dirty="0"/>
              <a:t>               –  vydáno Obnovené zřízení zemské (pro Čechy)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/>
              <a:t>1628</a:t>
            </a:r>
            <a:r>
              <a:rPr lang="cs-CZ" altLang="cs-CZ" sz="1900" dirty="0"/>
              <a:t>  –  vydáno Obnovené zřízení zemské (pro Moravu)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sz="1900" b="1" dirty="0"/>
              <a:t>1629 – 1635: </a:t>
            </a:r>
            <a:r>
              <a:rPr lang="cs-CZ" sz="1900" dirty="0"/>
              <a:t> </a:t>
            </a:r>
            <a:r>
              <a:rPr lang="cs-CZ" sz="1900" dirty="0">
                <a:effectLst/>
              </a:rPr>
              <a:t>válka švédská  –  švédská vojska pronikla do Čech, po smrti Gustava II. Adolfa zatlačena na sever  </a:t>
            </a:r>
          </a:p>
          <a:p>
            <a:pPr>
              <a:defRPr/>
            </a:pPr>
            <a:r>
              <a:rPr lang="cs-CZ" sz="1900" b="1" dirty="0"/>
              <a:t>1635 – 1648:  </a:t>
            </a:r>
            <a:r>
              <a:rPr lang="cs-CZ" sz="1900" dirty="0">
                <a:effectLst/>
              </a:rPr>
              <a:t>válka švédsko-francouzská  –  uzavřen </a:t>
            </a:r>
            <a:r>
              <a:rPr lang="cs-CZ" sz="1900" b="1" dirty="0">
                <a:effectLst/>
              </a:rPr>
              <a:t>Vestfálský mír</a:t>
            </a:r>
            <a:endParaRPr lang="cs-CZ" altLang="cs-CZ" sz="1900" b="1" dirty="0"/>
          </a:p>
          <a:p>
            <a:pPr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/>
              <a:t>Důsledky </a:t>
            </a:r>
            <a:r>
              <a:rPr lang="cs-CZ" altLang="cs-CZ" sz="1900" dirty="0"/>
              <a:t> –   změna mocenských poměrů v Evropě:  pokles významu Rakouské monarchie ve prospěch Francie a Švédska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–   ú</a:t>
            </a:r>
            <a:r>
              <a:rPr lang="cs-CZ" sz="1900" dirty="0">
                <a:cs typeface="Calibri" panose="020F0502020204030204" pitchFamily="34" charset="0"/>
              </a:rPr>
              <a:t>bytek obyvatel:   Čechy:  z 1 700 000  kol. pol. 17. stol. 950 000;  Morava:  z 900 000 cca 600 000 </a:t>
            </a:r>
          </a:p>
          <a:p>
            <a:pPr marL="0" indent="0">
              <a:buNone/>
              <a:defRPr/>
            </a:pPr>
            <a:r>
              <a:rPr lang="cs-CZ" sz="1900" dirty="0">
                <a:cs typeface="Calibri" panose="020F0502020204030204" pitchFamily="34" charset="0"/>
              </a:rPr>
              <a:t>                       –   h</a:t>
            </a:r>
            <a:r>
              <a:rPr lang="cs-CZ" altLang="cs-CZ" sz="1900" dirty="0">
                <a:cs typeface="Calibri" panose="020F0502020204030204" pitchFamily="34" charset="0"/>
              </a:rPr>
              <a:t>ospodářský úpadek:  zánik vesnic, vypalování měst, utlumení obchodu </a:t>
            </a:r>
          </a:p>
          <a:p>
            <a:pPr marL="0" indent="0">
              <a:buNone/>
              <a:defRPr/>
            </a:pPr>
            <a:r>
              <a:rPr lang="cs-CZ" altLang="cs-CZ" sz="1900" dirty="0">
                <a:cs typeface="Calibri" panose="020F0502020204030204" pitchFamily="34" charset="0"/>
              </a:rPr>
              <a:t>                       –   konfiskace majetků nekatolíků, utužení nevolnictví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>
            <a:extLst>
              <a:ext uri="{FF2B5EF4-FFF2-40B4-BE49-F238E27FC236}">
                <a16:creationId xmlns:a16="http://schemas.microsoft.com/office/drawing/2014/main" id="{F8B98E5E-4F79-FFB0-D9C5-ECCB3FB52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0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Literatura</a:t>
            </a:r>
          </a:p>
        </p:txBody>
      </p:sp>
      <p:sp>
        <p:nvSpPr>
          <p:cNvPr id="23555" name="Zástupný symbol pro obsah 4">
            <a:extLst>
              <a:ext uri="{FF2B5EF4-FFF2-40B4-BE49-F238E27FC236}">
                <a16:creationId xmlns:a16="http://schemas.microsoft.com/office/drawing/2014/main" id="{1B08696A-45B8-A939-3922-D0306FE1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600201"/>
            <a:ext cx="11582400" cy="4525963"/>
          </a:xfrm>
        </p:spPr>
        <p:txBody>
          <a:bodyPr/>
          <a:lstStyle/>
          <a:p>
            <a:r>
              <a:rPr lang="cs-CZ" altLang="cs-CZ" sz="2000" dirty="0"/>
              <a:t>JUST, J. – MATÉJKA, O. – NEŠPOR, Z.: Luteráni v českých zemích v proměnách staletí. Praha 2009.</a:t>
            </a:r>
          </a:p>
          <a:p>
            <a:r>
              <a:rPr lang="cs-CZ" altLang="cs-CZ" sz="2000" dirty="0"/>
              <a:t>JUST, J.: 9. 7. 1609 - Rudolfův Majestát: Světla a stíny náboženské svobody. Praha 2009.</a:t>
            </a:r>
          </a:p>
          <a:p>
            <a:r>
              <a:rPr lang="cs-CZ" altLang="cs-CZ" sz="2000" dirty="0"/>
              <a:t>MEUSEL, Alfred. Tomáš </a:t>
            </a:r>
            <a:r>
              <a:rPr lang="cs-CZ" altLang="cs-CZ" sz="2000" dirty="0" err="1"/>
              <a:t>Müntzer</a:t>
            </a:r>
            <a:r>
              <a:rPr lang="cs-CZ" altLang="cs-CZ" sz="2000" dirty="0"/>
              <a:t> a jeho doba. Praha 1957.</a:t>
            </a:r>
          </a:p>
          <a:p>
            <a:r>
              <a:rPr lang="cs-CZ" altLang="cs-CZ" sz="2000" dirty="0"/>
              <a:t>NODL, M.: Utrakvismus a Jednota bratrská na rozcestí. Dobový kontext náboženské konverze Jana Augusty. </a:t>
            </a:r>
            <a:r>
              <a:rPr lang="cs-CZ" altLang="cs-CZ" sz="2000" dirty="0" err="1"/>
              <a:t>Marginalia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Historica</a:t>
            </a:r>
            <a:r>
              <a:rPr lang="cs-CZ" altLang="cs-CZ" sz="2000" dirty="0"/>
              <a:t> IV, 1999.</a:t>
            </a:r>
          </a:p>
          <a:p>
            <a:r>
              <a:rPr lang="cs-CZ" altLang="cs-CZ" sz="2000" dirty="0"/>
              <a:t>ŘÍČAN, R.: Dějiny Jednoty bratrské. Praha 1957.</a:t>
            </a:r>
          </a:p>
          <a:p>
            <a:r>
              <a:rPr lang="cs-CZ" altLang="cs-CZ" sz="2000" dirty="0"/>
              <a:t>PÁNEK, J.: Stavovská opozice a její zápas s Habsburky 1547‒1577, Praha 1982.</a:t>
            </a:r>
          </a:p>
          <a:p>
            <a:endParaRPr lang="cs-CZ" alt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8A8905-B5D8-4E1A-B280-E2AE97121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06" y="3607441"/>
            <a:ext cx="2214916" cy="3095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828656-814D-48FA-8EF4-9B327631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17" y="-45649"/>
            <a:ext cx="2363824" cy="34388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BCD280-0B99-4691-BB23-DE69F3406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55" y="0"/>
            <a:ext cx="1296629" cy="17310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AEC21E-0EAE-4E5F-B0E7-E1F3B6624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r="16942"/>
          <a:stretch/>
        </p:blipFill>
        <p:spPr>
          <a:xfrm>
            <a:off x="5130518" y="3189143"/>
            <a:ext cx="2446824" cy="37292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6537C03-6D50-4D6F-A5B3-33CF9A8A3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247"/>
            <a:ext cx="2749599" cy="35251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7E7111F-6FA6-46E9-8161-202021EA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84" y="-26880"/>
            <a:ext cx="2256016" cy="3216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F5D4BC-3B7F-4CDD-BE50-EAA45BC75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02" y="3429000"/>
            <a:ext cx="2376080" cy="338717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F052E4D-D3AC-442A-9A09-447813486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86" y="3608929"/>
            <a:ext cx="2216161" cy="309376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3C1A40F-15EA-4028-9D27-87D346DDB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4817" cy="344372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40EBAB0-008F-4218-B5FE-1C99ED51E6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8" y="-31318"/>
            <a:ext cx="2287162" cy="322489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5B587D9-B286-4DC3-8BBA-E9B2D67400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33" y="819254"/>
            <a:ext cx="1974967" cy="27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5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3A2E4-8EDA-6891-5CC6-32FA3C66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880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Archeologické výzkumy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EC81C-9524-E600-FF9F-A7F85CBC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" y="819150"/>
            <a:ext cx="11676611" cy="60388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Konec 19. stol.  </a:t>
            </a:r>
            <a:r>
              <a:rPr lang="cs-CZ" sz="1800" dirty="0"/>
              <a:t>–  amatérské výzkumy  lokalit spojených s husitstvím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Kozí Hrádek   –   1899:  Josef Švehla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Žižkův dvorec v Trocnově  –   právník Jan Petřík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Tábor  –  1892 až 1896:  František </a:t>
            </a:r>
            <a:r>
              <a:rPr lang="cs-CZ" sz="1800" b="1" dirty="0" err="1"/>
              <a:t>Mášek</a:t>
            </a:r>
            <a:r>
              <a:rPr lang="cs-CZ" sz="1800" b="1" dirty="0"/>
              <a:t>, později Josef Švehla a Martin Kolář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1923  </a:t>
            </a:r>
            <a:r>
              <a:rPr lang="cs-CZ" sz="1800" dirty="0"/>
              <a:t>–  </a:t>
            </a:r>
            <a:r>
              <a:rPr lang="cs-CZ" sz="1800" b="1" dirty="0"/>
              <a:t>Jihočeská společnost pro zachování husitských památek v Táboře:   </a:t>
            </a:r>
            <a:r>
              <a:rPr lang="cs-CZ" sz="1800" dirty="0"/>
              <a:t>výzkumy</a:t>
            </a:r>
          </a:p>
          <a:p>
            <a:pPr marL="0" indent="0">
              <a:buNone/>
            </a:pPr>
            <a:r>
              <a:rPr lang="cs-CZ" sz="1800" b="1" dirty="0"/>
              <a:t>                    </a:t>
            </a:r>
            <a:r>
              <a:rPr lang="cs-CZ" sz="1800" dirty="0"/>
              <a:t>Sezimovo Ústí, Tábor, Kozí hrádek, Trocnov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 err="1"/>
              <a:t>Příběnice</a:t>
            </a:r>
            <a:r>
              <a:rPr lang="cs-CZ" sz="1800" b="1" dirty="0"/>
              <a:t>:  </a:t>
            </a:r>
            <a:r>
              <a:rPr lang="cs-CZ" sz="1800" dirty="0"/>
              <a:t>hrad Oldřicha z Rožmberka:  1420 dobyt husity, 1437 obležen a zbořen </a:t>
            </a:r>
          </a:p>
          <a:p>
            <a:pPr marL="0" indent="0">
              <a:buNone/>
            </a:pPr>
            <a:r>
              <a:rPr lang="cs-CZ" sz="1800" b="1" dirty="0"/>
              <a:t>                         1939 – 1940  –   </a:t>
            </a:r>
            <a:r>
              <a:rPr lang="cs-CZ" sz="1800" dirty="0"/>
              <a:t>táborský učitel </a:t>
            </a:r>
            <a:r>
              <a:rPr lang="cs-CZ" sz="1800" b="1" dirty="0"/>
              <a:t>Fr. Kroupa:</a:t>
            </a: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 1946  –  Dobroslava Menclová </a:t>
            </a:r>
            <a:r>
              <a:rPr lang="cs-CZ" sz="1800" dirty="0"/>
              <a:t>ze SAÚ:  sv.:  obdélný objekt 42 x 13 m, valy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</a:t>
            </a:r>
            <a:r>
              <a:rPr lang="cs-CZ" sz="1800" dirty="0" err="1"/>
              <a:t>jv</a:t>
            </a:r>
            <a:r>
              <a:rPr lang="cs-CZ" sz="1800" dirty="0"/>
              <a:t>.:  </a:t>
            </a:r>
            <a:r>
              <a:rPr lang="cs-CZ" sz="1800" dirty="0" err="1"/>
              <a:t>prakoviště</a:t>
            </a:r>
            <a:r>
              <a:rPr lang="cs-CZ" sz="1800" dirty="0"/>
              <a:t> (?) 500 m </a:t>
            </a:r>
            <a:r>
              <a:rPr lang="cs-CZ" sz="1800" dirty="0" err="1"/>
              <a:t>jv</a:t>
            </a:r>
            <a:r>
              <a:rPr lang="cs-CZ" sz="1800" dirty="0"/>
              <a:t>. jádra</a:t>
            </a:r>
          </a:p>
          <a:p>
            <a:r>
              <a:rPr lang="cs-CZ" sz="1800" b="1" dirty="0"/>
              <a:t>Betlémská kaple:  1948 –  Ivan </a:t>
            </a:r>
            <a:r>
              <a:rPr lang="cs-CZ" sz="1800" b="1" dirty="0" err="1"/>
              <a:t>Borkovský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1951  </a:t>
            </a:r>
            <a:r>
              <a:rPr lang="cs-CZ" sz="1800" dirty="0"/>
              <a:t>–  </a:t>
            </a:r>
            <a:r>
              <a:rPr lang="cs-CZ" sz="1800" b="1" dirty="0"/>
              <a:t>Vladimír </a:t>
            </a:r>
            <a:r>
              <a:rPr lang="cs-CZ" sz="1800" b="1" dirty="0" err="1"/>
              <a:t>Denkstein</a:t>
            </a:r>
            <a:r>
              <a:rPr lang="cs-CZ" sz="1800" dirty="0"/>
              <a:t>:  program výzkumu    –  1.   architektonické památky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–   2.   zaniklé vesnice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–   3.   bojiště a místa vojenských akcí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F91846-61D6-4E72-8F57-5C04C6E8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055" y="2704698"/>
            <a:ext cx="3445775" cy="30369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110079E-D15E-4410-A385-457144E92BC7}"/>
              </a:ext>
            </a:extLst>
          </p:cNvPr>
          <p:cNvSpPr txBox="1"/>
          <p:nvPr/>
        </p:nvSpPr>
        <p:spPr>
          <a:xfrm>
            <a:off x="9797187" y="4903406"/>
            <a:ext cx="106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Příběnice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97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4811C-6065-4294-C920-8C8A774A3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4" y="558265"/>
            <a:ext cx="11691486" cy="6299735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1952  </a:t>
            </a:r>
            <a:r>
              <a:rPr lang="cs-CZ" sz="2000" dirty="0"/>
              <a:t>– </a:t>
            </a:r>
            <a:r>
              <a:rPr lang="cs-CZ" sz="2000" b="1" dirty="0"/>
              <a:t> Historicko-archeologické oddělení Národního muzea:  </a:t>
            </a:r>
            <a:r>
              <a:rPr lang="cs-CZ" sz="2000" dirty="0"/>
              <a:t>výzkum husitských lokalit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–   </a:t>
            </a:r>
            <a:r>
              <a:rPr lang="cs-CZ" sz="2000" b="1" dirty="0"/>
              <a:t>Nový Hrad u Kunratic:  hrad Václava IV., </a:t>
            </a:r>
            <a:r>
              <a:rPr lang="pl-PL" sz="2000" dirty="0"/>
              <a:t>1420/1421: obléhán husity  </a:t>
            </a:r>
            <a:r>
              <a:rPr lang="cs-CZ" sz="2000" dirty="0"/>
              <a:t>(ve filmu Otakara Vávry Proti všem)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50. léta:  </a:t>
            </a:r>
            <a:r>
              <a:rPr lang="cs-CZ" sz="2000" dirty="0" err="1"/>
              <a:t>Zoroslava</a:t>
            </a:r>
            <a:r>
              <a:rPr lang="cs-CZ" sz="2000" dirty="0"/>
              <a:t> Drobná, výzkum hradu a obléhacího tábora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–   </a:t>
            </a:r>
            <a:r>
              <a:rPr lang="cs-CZ" sz="2000" b="1" dirty="0" err="1"/>
              <a:t>Příběnice</a:t>
            </a:r>
            <a:r>
              <a:rPr lang="cs-CZ" sz="2000" dirty="0"/>
              <a:t>  –  hrad Petra z Rožmberka, kde byl vězněn Václav IV., 1420 dobyt  (ve filmu Jan Žižka)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–  1954:  Antonín Hejna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Sion u Kutné Hory   </a:t>
            </a:r>
            <a:r>
              <a:rPr lang="cs-CZ" sz="2000" dirty="0"/>
              <a:t>–</a:t>
            </a:r>
            <a:r>
              <a:rPr lang="cs-CZ" sz="2000" b="1" dirty="0"/>
              <a:t>   </a:t>
            </a:r>
            <a:r>
              <a:rPr lang="cs-CZ" sz="2000" dirty="0"/>
              <a:t>útočiště táborského </a:t>
            </a:r>
            <a:r>
              <a:rPr lang="cs-CZ" sz="2000" dirty="0">
                <a:effectLst/>
              </a:rPr>
              <a:t>hejtmana Jana Roháče z Dubé proti </a:t>
            </a:r>
            <a:r>
              <a:rPr lang="cs-CZ" sz="2000" dirty="0" err="1">
                <a:effectLst/>
              </a:rPr>
              <a:t>Zikmundoviv</a:t>
            </a:r>
            <a:r>
              <a:rPr lang="cs-CZ" sz="2000" dirty="0">
                <a:effectLst/>
              </a:rPr>
              <a:t> r. 1437  (</a:t>
            </a:r>
            <a:r>
              <a:rPr lang="cs-CZ" sz="2000" dirty="0" err="1">
                <a:effectLst/>
              </a:rPr>
              <a:t>zal</a:t>
            </a:r>
            <a:r>
              <a:rPr lang="cs-CZ" sz="2000" dirty="0">
                <a:effectLst/>
              </a:rPr>
              <a:t>. 1426)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</a:t>
            </a:r>
            <a:r>
              <a:rPr lang="cs-CZ" sz="2000" b="1" dirty="0"/>
              <a:t>1961 – 1964:  Eva Jánská </a:t>
            </a:r>
            <a:r>
              <a:rPr lang="cs-CZ" sz="2000" dirty="0"/>
              <a:t>–  Vojenské muzeum a Oblastní muzeum v Kutné Hoře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</a:t>
            </a:r>
            <a:r>
              <a:rPr lang="cs-CZ" sz="2000" b="1" dirty="0"/>
              <a:t>2011:</a:t>
            </a:r>
            <a:r>
              <a:rPr lang="cs-CZ" sz="2000" dirty="0"/>
              <a:t>   </a:t>
            </a:r>
            <a:r>
              <a:rPr lang="cs-CZ" sz="2000" b="1" dirty="0"/>
              <a:t>Petr </a:t>
            </a:r>
            <a:r>
              <a:rPr lang="cs-CZ" sz="2000" b="1" dirty="0" err="1"/>
              <a:t>Koscelník</a:t>
            </a:r>
            <a:r>
              <a:rPr lang="cs-CZ" sz="2000" b="1" dirty="0"/>
              <a:t> </a:t>
            </a:r>
            <a:r>
              <a:rPr lang="cs-CZ" sz="2000" dirty="0"/>
              <a:t>ze Západočeské univ.  v Plzni + NPÚ </a:t>
            </a:r>
            <a:r>
              <a:rPr lang="cs-CZ" sz="2000" dirty="0" err="1"/>
              <a:t>stř</a:t>
            </a:r>
            <a:r>
              <a:rPr lang="cs-CZ" sz="2000" dirty="0"/>
              <a:t>. Čech, revize starších poznatků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Lipany u Kolína  </a:t>
            </a:r>
            <a:r>
              <a:rPr lang="cs-CZ" sz="2000" dirty="0"/>
              <a:t>–</a:t>
            </a:r>
            <a:r>
              <a:rPr lang="cs-CZ" sz="2000" b="1" dirty="0"/>
              <a:t>  2016:  </a:t>
            </a:r>
            <a:r>
              <a:rPr lang="cs-CZ" sz="2000" dirty="0"/>
              <a:t>NPÚ –  projekt vyhledávání pozůstatků významných vojenských střetů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v rámci tzv. </a:t>
            </a:r>
            <a:r>
              <a:rPr lang="cs-CZ" sz="2000" dirty="0" err="1"/>
              <a:t>bojištní</a:t>
            </a:r>
            <a:r>
              <a:rPr lang="cs-CZ" sz="2000" dirty="0"/>
              <a:t> archeologie </a:t>
            </a:r>
          </a:p>
          <a:p>
            <a:pPr marL="0" indent="0">
              <a:buNone/>
            </a:pPr>
            <a:r>
              <a:rPr lang="cs-CZ" sz="2000" dirty="0"/>
              <a:t>                                  –  </a:t>
            </a:r>
            <a:r>
              <a:rPr lang="cs-CZ" sz="2000" b="1" dirty="0"/>
              <a:t>2018/2019</a:t>
            </a:r>
            <a:r>
              <a:rPr lang="cs-CZ" sz="2000" dirty="0"/>
              <a:t>:  Lenka </a:t>
            </a:r>
            <a:r>
              <a:rPr lang="cs-CZ" sz="2000" dirty="0" err="1"/>
              <a:t>Militká</a:t>
            </a:r>
            <a:r>
              <a:rPr lang="cs-CZ" sz="2000" dirty="0"/>
              <a:t>:   Terénní identifikace a dokumentace vybraných archeologických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lokalit a opomíjených archeolog. památek v krajině za pomoci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nových dokumentačních metod  </a:t>
            </a:r>
          </a:p>
          <a:p>
            <a:pPr marL="0" indent="0">
              <a:buNone/>
            </a:pPr>
            <a:endParaRPr lang="cs-CZ" sz="1900" b="1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4245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982C0AA-113B-417B-B253-2ABB1D7B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26" y="177072"/>
            <a:ext cx="4670710" cy="28134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4DC700-8960-450E-976B-96F40173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8" y="4355385"/>
            <a:ext cx="1588823" cy="2243043"/>
          </a:xfrm>
          <a:prstGeom prst="rect">
            <a:avLst/>
          </a:prstGeom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0980EBD2-7C5A-4458-A0F9-F69E51E6F419}"/>
              </a:ext>
            </a:extLst>
          </p:cNvPr>
          <p:cNvSpPr txBox="1">
            <a:spLocks/>
          </p:cNvSpPr>
          <p:nvPr/>
        </p:nvSpPr>
        <p:spPr>
          <a:xfrm>
            <a:off x="288097" y="201867"/>
            <a:ext cx="6574716" cy="6673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</a:rPr>
              <a:t>Výzkumy obléhacích táborů:</a:t>
            </a:r>
          </a:p>
          <a:p>
            <a:endParaRPr lang="cs-CZ" b="1" dirty="0"/>
          </a:p>
          <a:p>
            <a:r>
              <a:rPr lang="cs-CZ" sz="2000" b="1" dirty="0"/>
              <a:t>Nový hrad u Kunratic  </a:t>
            </a:r>
            <a:r>
              <a:rPr lang="cs-CZ" sz="2000" dirty="0"/>
              <a:t>–  východně obléhací tábor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 lichoběžník: valy a příkopy:  2,5 ha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 jámy:  obytné objekty vojáků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 ve dvou chatách ohniště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 </a:t>
            </a:r>
            <a:r>
              <a:rPr lang="cs-CZ" sz="2000" dirty="0" err="1"/>
              <a:t>baštovité</a:t>
            </a:r>
            <a:r>
              <a:rPr lang="cs-CZ" sz="2000" dirty="0"/>
              <a:t> objekty pro děla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sz="2000" b="1" dirty="0"/>
              <a:t>Hrad Lopata  </a:t>
            </a:r>
            <a:r>
              <a:rPr lang="cs-CZ" sz="2000" dirty="0"/>
              <a:t>–  1995-9:  Milan </a:t>
            </a:r>
            <a:r>
              <a:rPr lang="cs-CZ" sz="2000" dirty="0" err="1"/>
              <a:t>Novobilský</a:t>
            </a:r>
            <a:r>
              <a:rPr lang="cs-CZ" sz="2000" dirty="0"/>
              <a:t> ze ZČM v Plzni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 –  soustava několika palebných postavení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      v okruhu ca 150–200 m od hradu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 –   severně ve svahu pod vrchem Lopata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–   Jan z Lopaty:  stoupenec Zikmunda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–   1432- 1433:  zapálen a dobyt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/>
              <a:t>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61CB67C-82EA-405B-BBA1-83E5A0A8F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60" y="3769385"/>
            <a:ext cx="1999627" cy="263550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7C0E581-99B8-464C-9585-346DC528C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973" y="3219910"/>
            <a:ext cx="4173027" cy="280076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A041AED7-B745-4145-927B-A777DBD550CD}"/>
              </a:ext>
            </a:extLst>
          </p:cNvPr>
          <p:cNvSpPr txBox="1"/>
          <p:nvPr/>
        </p:nvSpPr>
        <p:spPr>
          <a:xfrm>
            <a:off x="8513543" y="6081728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B – zázemí obléhacího tábora;</a:t>
            </a:r>
          </a:p>
          <a:p>
            <a:r>
              <a:rPr lang="cs-CZ" dirty="0"/>
              <a:t>C – útočná zóna obléhacího tábora; </a:t>
            </a:r>
          </a:p>
        </p:txBody>
      </p:sp>
    </p:spTree>
    <p:extLst>
      <p:ext uri="{BB962C8B-B14F-4D97-AF65-F5344CB8AC3E}">
        <p14:creationId xmlns:p14="http://schemas.microsoft.com/office/powerpoint/2010/main" val="36453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4DE1F7-5F88-4A78-BAF3-24D88809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17" y="539015"/>
            <a:ext cx="4846854" cy="27263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A10C884-2F7E-41C4-A799-827F773083F2}"/>
              </a:ext>
            </a:extLst>
          </p:cNvPr>
          <p:cNvSpPr txBox="1"/>
          <p:nvPr/>
        </p:nvSpPr>
        <p:spPr>
          <a:xfrm>
            <a:off x="188694" y="48029"/>
            <a:ext cx="4845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Sion</a:t>
            </a:r>
            <a:r>
              <a:rPr lang="cs-CZ" sz="2000" dirty="0"/>
              <a:t> –  stavba hradu:  1426-1427 </a:t>
            </a:r>
          </a:p>
          <a:p>
            <a:r>
              <a:rPr lang="cs-CZ" sz="2000" dirty="0"/>
              <a:t>          –  sídlo Jana roháče z Dubé († 1437) </a:t>
            </a:r>
          </a:p>
          <a:p>
            <a:r>
              <a:rPr lang="cs-CZ" sz="2000" dirty="0"/>
              <a:t>          –  obléhán:</a:t>
            </a:r>
            <a:r>
              <a:rPr lang="cs-CZ" sz="2000" b="1" dirty="0"/>
              <a:t>  1437:</a:t>
            </a:r>
            <a:r>
              <a:rPr lang="cs-CZ" sz="2000" dirty="0"/>
              <a:t>   4 měsíce   </a:t>
            </a:r>
          </a:p>
          <a:p>
            <a:r>
              <a:rPr lang="cs-CZ" sz="2000" dirty="0"/>
              <a:t>               zemskou hotovostí vedenou Hynkem </a:t>
            </a:r>
          </a:p>
          <a:p>
            <a:r>
              <a:rPr lang="cs-CZ" sz="2000" dirty="0"/>
              <a:t>               Ptáčkem z </a:t>
            </a:r>
            <a:r>
              <a:rPr lang="cs-CZ" sz="2000" dirty="0" err="1"/>
              <a:t>Pirkenštejna</a:t>
            </a:r>
            <a:endParaRPr lang="cs-CZ" sz="2000" dirty="0"/>
          </a:p>
          <a:p>
            <a:r>
              <a:rPr lang="cs-CZ" sz="2000" dirty="0"/>
              <a:t>               uherskými vojsky Michala </a:t>
            </a:r>
            <a:r>
              <a:rPr lang="cs-CZ" sz="2000" dirty="0" err="1"/>
              <a:t>Országa</a:t>
            </a: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41E345-BD12-43B3-9C95-77E93BCE4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18" y="3592629"/>
            <a:ext cx="4117882" cy="29413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9701D85-EE2B-4AAA-8477-B40BC0935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" y="1241013"/>
            <a:ext cx="769375" cy="106857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1D3A472-0693-4CD2-B5BA-7E4FDF6BB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" y="2309590"/>
            <a:ext cx="4705812" cy="45450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4506D75-A88E-4CE5-9F71-0EC227AB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550" y="804882"/>
            <a:ext cx="2329202" cy="326563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531A5C8-35F7-42A1-BF13-EADCBAA047DE}"/>
              </a:ext>
            </a:extLst>
          </p:cNvPr>
          <p:cNvSpPr txBox="1"/>
          <p:nvPr/>
        </p:nvSpPr>
        <p:spPr>
          <a:xfrm>
            <a:off x="4629750" y="4331532"/>
            <a:ext cx="35403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 – příkop; E – jádro; F – brána; </a:t>
            </a:r>
          </a:p>
          <a:p>
            <a:r>
              <a:rPr lang="cs-CZ" dirty="0"/>
              <a:t>G – stavba, H – palác; I – kuchyně; </a:t>
            </a:r>
          </a:p>
          <a:p>
            <a:r>
              <a:rPr lang="cs-CZ" dirty="0"/>
              <a:t>J – budova?; K – kostel sv. Ondřeje (ve vsi); L–N – bašty; O – plošina; </a:t>
            </a:r>
          </a:p>
          <a:p>
            <a:r>
              <a:rPr lang="cs-CZ" dirty="0"/>
              <a:t>P – skalní rozsedlina; Q – rybník; </a:t>
            </a:r>
          </a:p>
          <a:p>
            <a:r>
              <a:rPr lang="cs-CZ" dirty="0"/>
              <a:t>R – opevnění předhradí; S – bašta; </a:t>
            </a:r>
          </a:p>
          <a:p>
            <a:r>
              <a:rPr lang="cs-CZ" dirty="0"/>
              <a:t>T – terénní hrana; U – předhradí; </a:t>
            </a:r>
          </a:p>
          <a:p>
            <a:r>
              <a:rPr lang="cs-CZ" dirty="0"/>
              <a:t>V – hospodářská zástavba; 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5830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5491</Words>
  <Application>Microsoft Office PowerPoint</Application>
  <PresentationFormat>Širokoúhlá obrazovka</PresentationFormat>
  <Paragraphs>592</Paragraphs>
  <Slides>48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Motiv Office</vt:lpstr>
      <vt:lpstr>Archeologie českých zemí pozdní středověk, novověk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Archeologické výzkumy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Zánik Sezimova Ústí</vt:lpstr>
      <vt:lpstr>Prezentace aplikace PowerPoint</vt:lpstr>
      <vt:lpstr>Prezentace aplikace PowerPoint</vt:lpstr>
      <vt:lpstr>                                   Výzkumy</vt:lpstr>
      <vt:lpstr>Prezentace aplikace PowerPoint</vt:lpstr>
      <vt:lpstr>Prezentace aplikace PowerPoint</vt:lpstr>
      <vt:lpstr>                                                Předměstí</vt:lpstr>
      <vt:lpstr>    Levobřežní předměstí</vt:lpstr>
      <vt:lpstr>          Kartuziánský klášter         v Dolanech u Šternberka</vt:lpstr>
      <vt:lpstr>          Hrad Hluboký    Hlubočky – Hrubá Voda</vt:lpstr>
      <vt:lpstr>      Martin Luther              (1483 – 1546)</vt:lpstr>
      <vt:lpstr>Prezentace aplikace PowerPoint</vt:lpstr>
      <vt:lpstr>Prezentace aplikace PowerPoint</vt:lpstr>
      <vt:lpstr>Prezentace aplikace PowerPoint</vt:lpstr>
      <vt:lpstr>                         Reformace ve Slezsku</vt:lpstr>
      <vt:lpstr>Prezentace aplikace PowerPoint</vt:lpstr>
      <vt:lpstr>                            Kralická tiskárna                                                                                    1578 – 1628 </vt:lpstr>
      <vt:lpstr>Prezentace aplikace PowerPoint</vt:lpstr>
      <vt:lpstr>Prezentace aplikace PowerPoint</vt:lpstr>
      <vt:lpstr>Prezentace aplikace PowerPoint</vt:lpstr>
      <vt:lpstr>                 Novokřtěnci – Toufaři - Habáni</vt:lpstr>
      <vt:lpstr>Prezentace aplikace PowerPoint</vt:lpstr>
      <vt:lpstr>Prezentace aplikace PowerPoint</vt:lpstr>
      <vt:lpstr>   Karel Černohorský                 (1896 – 1982) </vt:lpstr>
      <vt:lpstr>Vladimír Scheufler      1922 –1995</vt:lpstr>
      <vt:lpstr>Prezentace aplikace PowerPoint</vt:lpstr>
      <vt:lpstr>                        Dambořice u Slavkova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147</cp:revision>
  <dcterms:created xsi:type="dcterms:W3CDTF">2017-01-31T16:06:48Z</dcterms:created>
  <dcterms:modified xsi:type="dcterms:W3CDTF">2025-05-05T08:29:31Z</dcterms:modified>
</cp:coreProperties>
</file>