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63" r:id="rId5"/>
    <p:sldId id="264" r:id="rId6"/>
    <p:sldId id="259" r:id="rId7"/>
    <p:sldId id="268" r:id="rId8"/>
    <p:sldId id="267" r:id="rId9"/>
    <p:sldId id="269" r:id="rId10"/>
    <p:sldId id="260" r:id="rId11"/>
    <p:sldId id="258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050" autoAdjust="0"/>
  </p:normalViewPr>
  <p:slideViewPr>
    <p:cSldViewPr snapToGrid="0">
      <p:cViewPr varScale="1">
        <p:scale>
          <a:sx n="61" d="100"/>
          <a:sy n="61" d="100"/>
        </p:scale>
        <p:origin x="8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69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30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4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3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7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3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80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0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9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8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EC70-E3B1-4825-B7FB-7DDBFBFEBD55}" type="datetimeFigureOut">
              <a:rPr lang="cs-CZ" smtClean="0"/>
              <a:t>13.04.2025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Archeologie českých zemí</a:t>
            </a:r>
            <a:br>
              <a:rPr lang="cs-CZ" b="1"/>
            </a:br>
            <a:r>
              <a:rPr lang="cs-CZ" sz="3200" b="1"/>
              <a:t>pozdní středověk, novověk</a:t>
            </a:r>
            <a:br>
              <a:rPr lang="cs-CZ" sz="3200" b="1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cs-CZ" dirty="0"/>
          </a:p>
          <a:p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11. Vzdělání, osvícenství a učené společnosti.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874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EFFE9-1E4A-4E79-02AF-45DC96BA4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6306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</a:t>
            </a:r>
            <a:r>
              <a:rPr lang="cs-CZ" sz="3200" b="1" dirty="0">
                <a:solidFill>
                  <a:srgbClr val="FF0000"/>
                </a:solidFill>
              </a:rPr>
              <a:t>Svobodné zednářství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A783FD-4918-2024-0B9F-4C4F91FEC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91" y="883578"/>
            <a:ext cx="11472809" cy="5974422"/>
          </a:xfrm>
        </p:spPr>
        <p:txBody>
          <a:bodyPr>
            <a:normAutofit fontScale="92500" lnSpcReduction="20000"/>
          </a:bodyPr>
          <a:lstStyle/>
          <a:p>
            <a:r>
              <a:rPr lang="cs-CZ" sz="1800" b="1" dirty="0"/>
              <a:t>Vývoj   –   </a:t>
            </a:r>
            <a:r>
              <a:rPr lang="cs-CZ" sz="1800" dirty="0"/>
              <a:t>od středověkých cechovních sdružení kameníků (tzv. operativní dílny)až po  tzv. dílny filosofické a zednářské lóže</a:t>
            </a:r>
          </a:p>
          <a:p>
            <a:endParaRPr lang="cs-CZ" sz="1800" dirty="0"/>
          </a:p>
          <a:p>
            <a:r>
              <a:rPr lang="cs-CZ" sz="1800" b="1" dirty="0"/>
              <a:t>1717  </a:t>
            </a:r>
            <a:r>
              <a:rPr lang="cs-CZ" sz="1800" dirty="0"/>
              <a:t>–  založena</a:t>
            </a:r>
            <a:r>
              <a:rPr lang="en-US" sz="1800" dirty="0"/>
              <a:t> </a:t>
            </a:r>
            <a:r>
              <a:rPr lang="cs-CZ" sz="1800" dirty="0"/>
              <a:t>prvá</a:t>
            </a:r>
            <a:r>
              <a:rPr lang="en-US" sz="1800" dirty="0"/>
              <a:t> </a:t>
            </a:r>
            <a:r>
              <a:rPr lang="en-US" sz="1800" b="1" dirty="0" err="1"/>
              <a:t>Velk</a:t>
            </a:r>
            <a:r>
              <a:rPr lang="cs-CZ" sz="1800" b="1" dirty="0"/>
              <a:t>á</a:t>
            </a:r>
            <a:r>
              <a:rPr lang="en-US" sz="1800" b="1" dirty="0"/>
              <a:t> </a:t>
            </a:r>
            <a:r>
              <a:rPr lang="en-US" sz="1800" b="1" dirty="0" err="1"/>
              <a:t>lóže</a:t>
            </a:r>
            <a:r>
              <a:rPr lang="en-US" sz="1800" b="1" dirty="0"/>
              <a:t> (Grand Lodge</a:t>
            </a:r>
            <a:r>
              <a:rPr lang="cs-CZ" sz="1800" b="1" dirty="0"/>
              <a:t> </a:t>
            </a:r>
            <a:r>
              <a:rPr lang="en-US" sz="1800" b="1" dirty="0"/>
              <a:t>of England)</a:t>
            </a:r>
            <a:endParaRPr lang="cs-CZ" sz="1800" b="1" dirty="0"/>
          </a:p>
          <a:p>
            <a:r>
              <a:rPr lang="cs-CZ" sz="1800" b="1" dirty="0"/>
              <a:t>1741</a:t>
            </a:r>
            <a:r>
              <a:rPr lang="cs-CZ" sz="1800" dirty="0"/>
              <a:t>  –  do Čech přinesli francouzští vojáci bojující proti Marii Terezii na straně bavorského kurfiřta Karla Albrechta </a:t>
            </a:r>
          </a:p>
          <a:p>
            <a:pPr marL="0" indent="0">
              <a:buNone/>
            </a:pPr>
            <a:r>
              <a:rPr lang="cs-CZ" sz="1800" dirty="0"/>
              <a:t>               –  pražská lóže </a:t>
            </a:r>
            <a:r>
              <a:rPr lang="cs-CZ" sz="1800" b="1" dirty="0"/>
              <a:t>U tří korunovaných hvězd</a:t>
            </a:r>
            <a:r>
              <a:rPr lang="cs-CZ" sz="1900" b="1" dirty="0"/>
              <a:t>:  </a:t>
            </a:r>
            <a:r>
              <a:rPr lang="cs-CZ" sz="1900" dirty="0"/>
              <a:t>založil </a:t>
            </a:r>
            <a:r>
              <a:rPr lang="fr-FR" sz="1900" dirty="0"/>
              <a:t>maršál </a:t>
            </a:r>
            <a:r>
              <a:rPr lang="fr-FR" sz="1900" b="1" dirty="0"/>
              <a:t>Charles Louis August Fouquey kníže Belle-Isle</a:t>
            </a:r>
            <a:r>
              <a:rPr lang="fr-FR" sz="1900" dirty="0"/>
              <a:t> </a:t>
            </a:r>
            <a:endParaRPr lang="cs-CZ" sz="1900" dirty="0"/>
          </a:p>
          <a:p>
            <a:r>
              <a:rPr lang="cs-CZ" sz="1800" b="1" dirty="0"/>
              <a:t>1746 –  </a:t>
            </a:r>
            <a:r>
              <a:rPr lang="cs-CZ" sz="1800" b="1" dirty="0" err="1"/>
              <a:t>Societas</a:t>
            </a:r>
            <a:r>
              <a:rPr lang="cs-CZ" sz="1800" b="1" dirty="0"/>
              <a:t> </a:t>
            </a:r>
            <a:r>
              <a:rPr lang="cs-CZ" sz="1800" b="1" dirty="0" err="1"/>
              <a:t>incognitorum</a:t>
            </a:r>
            <a:r>
              <a:rPr lang="cs-CZ" sz="1800" b="1" dirty="0"/>
              <a:t>:</a:t>
            </a:r>
            <a:r>
              <a:rPr lang="cs-CZ" sz="1800" dirty="0"/>
              <a:t>   svobodný pán Petráš sloužil ve vojsku prince Evžena Savojského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v paláci na Horním náměstí bylo kulturní centrum, kde se diskutovalo o vědě a umění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1754 lóže na zásah krajského hejtmana rozpuštěna</a:t>
            </a:r>
          </a:p>
          <a:p>
            <a:r>
              <a:rPr lang="cs-CZ" sz="1800" b="1" dirty="0"/>
              <a:t>1785</a:t>
            </a:r>
            <a:r>
              <a:rPr lang="cs-CZ" sz="1800" dirty="0"/>
              <a:t>  –  </a:t>
            </a:r>
            <a:r>
              <a:rPr lang="cs-CZ" sz="1800" b="1" dirty="0"/>
              <a:t>Josef II.:  </a:t>
            </a:r>
            <a:r>
              <a:rPr lang="cs-CZ" sz="1800" dirty="0"/>
              <a:t>dal svobodné zednáře pod státní dozor (využívá je pro zájmy monarchie) </a:t>
            </a:r>
          </a:p>
          <a:p>
            <a:pPr marL="0" indent="0">
              <a:buNone/>
            </a:pPr>
            <a:r>
              <a:rPr lang="cs-CZ" sz="1900" dirty="0"/>
              <a:t>                                  povolil činnost lóží v hlavních městech dědičných habsburských zemí (maximálně tři) </a:t>
            </a:r>
          </a:p>
          <a:p>
            <a:r>
              <a:rPr lang="cs-CZ" sz="1800" b="1" dirty="0"/>
              <a:t>1787-1780</a:t>
            </a:r>
            <a:r>
              <a:rPr lang="cs-CZ" sz="1800" dirty="0"/>
              <a:t>  –   </a:t>
            </a:r>
            <a:r>
              <a:rPr lang="cs-CZ" sz="1800" b="1" dirty="0"/>
              <a:t>Josef Dobrovský</a:t>
            </a:r>
            <a:r>
              <a:rPr lang="cs-CZ" sz="1800" dirty="0"/>
              <a:t>:  pokrokový kněz působil na Klášterním Hradisku v Olomouci („modrý abbé“)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1779:  přijat do lóže </a:t>
            </a:r>
            <a:r>
              <a:rPr lang="cs-CZ" sz="1800" dirty="0" err="1"/>
              <a:t>Zu</a:t>
            </a:r>
            <a:r>
              <a:rPr lang="cs-CZ" sz="1800" dirty="0"/>
              <a:t> den </a:t>
            </a:r>
            <a:r>
              <a:rPr lang="cs-CZ" sz="1800" dirty="0" err="1"/>
              <a:t>drei</a:t>
            </a:r>
            <a:r>
              <a:rPr lang="cs-CZ" sz="1800" dirty="0"/>
              <a:t> </a:t>
            </a:r>
            <a:r>
              <a:rPr lang="cs-CZ" sz="1800" dirty="0" err="1"/>
              <a:t>gekrönen</a:t>
            </a:r>
            <a:r>
              <a:rPr lang="cs-CZ" sz="1800" dirty="0"/>
              <a:t> </a:t>
            </a:r>
            <a:r>
              <a:rPr lang="cs-CZ" sz="1800" dirty="0" err="1"/>
              <a:t>Sternen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                                                1794:  jako sekretář Královské české společnosti nauk se od lóže distancoval</a:t>
            </a:r>
          </a:p>
          <a:p>
            <a:r>
              <a:rPr lang="cs-CZ" sz="1800" b="1" dirty="0"/>
              <a:t>1795:  </a:t>
            </a:r>
            <a:r>
              <a:rPr lang="pl-PL" sz="2100" dirty="0"/>
              <a:t>zakázala jakékoli zednářství bez ohledu na jeho orientaci.</a:t>
            </a:r>
            <a:endParaRPr lang="cs-CZ" sz="2100" dirty="0"/>
          </a:p>
          <a:p>
            <a:r>
              <a:rPr lang="cs-CZ" sz="1800" b="1" dirty="0"/>
              <a:t>1801</a:t>
            </a:r>
            <a:r>
              <a:rPr lang="cs-CZ" sz="1800" dirty="0"/>
              <a:t>  –  zákaz členství státních úředníků v zednářských lóžích </a:t>
            </a:r>
          </a:p>
          <a:p>
            <a:r>
              <a:rPr lang="cs-CZ" sz="1800" b="1" dirty="0"/>
              <a:t>1886</a:t>
            </a:r>
            <a:r>
              <a:rPr lang="cs-CZ" sz="1800" dirty="0"/>
              <a:t> – Christian </a:t>
            </a:r>
            <a:r>
              <a:rPr lang="cs-CZ" sz="1800" dirty="0" err="1"/>
              <a:t>d‘Elvert</a:t>
            </a:r>
            <a:r>
              <a:rPr lang="cs-CZ" sz="1800" dirty="0"/>
              <a:t>:  Die </a:t>
            </a:r>
            <a:r>
              <a:rPr lang="cs-CZ" sz="1800" dirty="0" err="1"/>
              <a:t>Freimauern</a:t>
            </a:r>
            <a:r>
              <a:rPr lang="cs-CZ" sz="1800" dirty="0"/>
              <a:t> in </a:t>
            </a:r>
            <a:r>
              <a:rPr lang="cs-CZ" sz="1800" dirty="0" err="1"/>
              <a:t>Oestereich</a:t>
            </a:r>
            <a:r>
              <a:rPr lang="cs-CZ" sz="1800" dirty="0"/>
              <a:t>, </a:t>
            </a:r>
            <a:r>
              <a:rPr lang="cs-CZ" sz="1800" dirty="0" err="1"/>
              <a:t>besonders</a:t>
            </a:r>
            <a:r>
              <a:rPr lang="cs-CZ" sz="1800" dirty="0"/>
              <a:t> </a:t>
            </a:r>
            <a:r>
              <a:rPr lang="cs-CZ" sz="1800" dirty="0" err="1"/>
              <a:t>Mähren</a:t>
            </a:r>
            <a:r>
              <a:rPr lang="cs-CZ" sz="1800" dirty="0"/>
              <a:t>  </a:t>
            </a:r>
          </a:p>
          <a:p>
            <a:endParaRPr lang="cs-CZ" sz="1800" dirty="0"/>
          </a:p>
          <a:p>
            <a:r>
              <a:rPr lang="cs-CZ" sz="1800" b="1" dirty="0"/>
              <a:t>Hrabě Špork  </a:t>
            </a:r>
            <a:r>
              <a:rPr lang="cs-CZ" sz="1800" dirty="0"/>
              <a:t>–  zakladatel svobodného zednářství v Čechách:  kontakty na protestantské prostředí</a:t>
            </a:r>
          </a:p>
          <a:p>
            <a:r>
              <a:rPr lang="cs-CZ" sz="1800" b="1" dirty="0"/>
              <a:t>Jan Amos Komenský</a:t>
            </a:r>
            <a:r>
              <a:rPr lang="cs-CZ" sz="1800" dirty="0"/>
              <a:t> (1592–1670)  –  představitel pansofického hnutí:  nebyl svobodným zednářem  </a:t>
            </a:r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778436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C56F8A-A66A-4B6E-C6D9-E05C2BA1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4112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55D738-65F4-5814-E0D6-D4D4239CD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1047964"/>
            <a:ext cx="11873502" cy="60309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cs-CZ" sz="1800" b="0" i="0" u="none" strike="noStrike" baseline="0" dirty="0"/>
              <a:t>Cerman, I. </a:t>
            </a:r>
            <a:r>
              <a:rPr lang="cs-CZ" sz="1800" b="0" u="none" strike="noStrike" baseline="0" dirty="0"/>
              <a:t>Šlechtická kultura v 18. století: filozofové, mystici, politici</a:t>
            </a:r>
            <a:r>
              <a:rPr lang="cs-CZ" sz="1800" b="0" i="0" u="none" strike="noStrike" baseline="0" dirty="0"/>
              <a:t>, Praha 2011.</a:t>
            </a:r>
          </a:p>
          <a:p>
            <a:pPr algn="l"/>
            <a:r>
              <a:rPr lang="cs-CZ" sz="1800" b="0" i="0" u="none" strike="noStrike" baseline="0" dirty="0"/>
              <a:t>Česal, A. </a:t>
            </a:r>
            <a:r>
              <a:rPr lang="cs-CZ" sz="1800" dirty="0"/>
              <a:t>J</a:t>
            </a:r>
            <a:r>
              <a:rPr lang="cs-CZ" sz="1800" b="0" i="0" u="none" strike="noStrike" baseline="0" dirty="0"/>
              <a:t>osef Dobrovský jako inspirující osobnost pro (české) svobodné zednáře v 1. polovině 20. století, </a:t>
            </a:r>
          </a:p>
          <a:p>
            <a:pPr marL="0" indent="0" algn="l">
              <a:buNone/>
            </a:pPr>
            <a:r>
              <a:rPr lang="cs-CZ" sz="1800" dirty="0"/>
              <a:t>     S</a:t>
            </a:r>
            <a:r>
              <a:rPr lang="it-IT" sz="1800" b="0" i="0" u="none" strike="noStrike" baseline="0" dirty="0"/>
              <a:t>lavica litteraria</a:t>
            </a:r>
            <a:r>
              <a:rPr lang="cs-CZ" sz="1800" b="0" i="0" u="none" strike="noStrike" baseline="0" dirty="0"/>
              <a:t> </a:t>
            </a:r>
            <a:r>
              <a:rPr lang="it-IT" sz="1800" b="0" i="0" u="none" strike="noStrike" baseline="0" dirty="0"/>
              <a:t>15, 2012, 2</a:t>
            </a:r>
            <a:r>
              <a:rPr lang="cs-CZ" sz="1800" b="0" i="0" u="none" strike="noStrike" baseline="0" dirty="0"/>
              <a:t>, 27–40.</a:t>
            </a:r>
          </a:p>
          <a:p>
            <a:pPr algn="l"/>
            <a:r>
              <a:rPr lang="cs-CZ" sz="1900" dirty="0" err="1"/>
              <a:t>Haubelt</a:t>
            </a:r>
            <a:r>
              <a:rPr lang="cs-CZ" sz="1900" dirty="0"/>
              <a:t>; J. České osvícenectví. Praha 1986.</a:t>
            </a:r>
            <a:endParaRPr lang="cs-CZ" sz="1900" b="0" i="0" u="none" strike="noStrike" baseline="0" dirty="0"/>
          </a:p>
          <a:p>
            <a:pPr algn="l"/>
            <a:r>
              <a:rPr lang="cs-CZ" sz="1800" b="0" i="0" u="none" strike="noStrike" baseline="0" dirty="0" err="1"/>
              <a:t>Kostlán</a:t>
            </a:r>
            <a:r>
              <a:rPr lang="cs-CZ" sz="1800" dirty="0"/>
              <a:t>,</a:t>
            </a:r>
            <a:r>
              <a:rPr lang="cs-CZ" sz="1800" b="0" i="0" u="none" strike="noStrike" baseline="0" dirty="0"/>
              <a:t> A. </a:t>
            </a:r>
            <a:r>
              <a:rPr lang="cs-CZ" sz="1800" b="0" u="none" strike="noStrike" baseline="0" dirty="0" err="1"/>
              <a:t>Societas</a:t>
            </a:r>
            <a:r>
              <a:rPr lang="cs-CZ" sz="1800" b="0" u="none" strike="noStrike" baseline="0" dirty="0"/>
              <a:t> </a:t>
            </a:r>
            <a:r>
              <a:rPr lang="cs-CZ" sz="1800" b="0" u="none" strike="noStrike" baseline="0" dirty="0" err="1"/>
              <a:t>incognitorum</a:t>
            </a:r>
            <a:r>
              <a:rPr lang="cs-CZ" sz="1800" b="0" i="1" u="none" strike="noStrike" baseline="0" dirty="0"/>
              <a:t>. </a:t>
            </a:r>
            <a:r>
              <a:rPr lang="cs-CZ" sz="1800" b="0" u="none" strike="noStrike" baseline="0" dirty="0"/>
              <a:t>První učená společnost v českých zemích</a:t>
            </a:r>
            <a:r>
              <a:rPr lang="cs-CZ" sz="1800" b="0" i="0" u="none" strike="noStrike" baseline="0" dirty="0"/>
              <a:t>, Praha 1996. </a:t>
            </a:r>
          </a:p>
          <a:p>
            <a:pPr algn="l"/>
            <a:r>
              <a:rPr lang="cs-CZ" sz="1800" dirty="0" err="1"/>
              <a:t>Kostlán</a:t>
            </a:r>
            <a:r>
              <a:rPr lang="cs-CZ" sz="1800" dirty="0"/>
              <a:t>, A. </a:t>
            </a:r>
            <a:r>
              <a:rPr lang="cs-CZ" sz="1800" b="0" u="none" strike="noStrike" baseline="0" dirty="0"/>
              <a:t>Raně novověké učené společnosti a </a:t>
            </a:r>
            <a:r>
              <a:rPr lang="cs-CZ" sz="1800" b="0" u="none" strike="noStrike" baseline="0" dirty="0" err="1"/>
              <a:t>Societas</a:t>
            </a:r>
            <a:r>
              <a:rPr lang="cs-CZ" sz="1800" b="0" u="none" strike="noStrike" baseline="0" dirty="0"/>
              <a:t> </a:t>
            </a:r>
            <a:r>
              <a:rPr lang="cs-CZ" sz="1800" b="0" u="none" strike="noStrike" baseline="0" dirty="0" err="1"/>
              <a:t>incognitorum</a:t>
            </a:r>
            <a:r>
              <a:rPr lang="cs-CZ" sz="1800" b="0" i="0" u="none" strike="noStrike" baseline="0" dirty="0"/>
              <a:t>, Historická Olomouc 11, 1998, 215–224. </a:t>
            </a:r>
          </a:p>
          <a:p>
            <a:pPr algn="l"/>
            <a:r>
              <a:rPr lang="cs-CZ" sz="1800" b="0" i="0" u="none" strike="noStrike" baseline="0" dirty="0" err="1"/>
              <a:t>Kostlán</a:t>
            </a:r>
            <a:r>
              <a:rPr lang="cs-CZ" sz="1800" b="0" i="0" u="none" strike="noStrike" baseline="0" dirty="0"/>
              <a:t>, A. </a:t>
            </a:r>
            <a:r>
              <a:rPr lang="cs-CZ" sz="1800" b="0" u="none" strike="noStrike" baseline="0" dirty="0"/>
              <a:t>Josefínská vzdělanost a vznik Královské české společnosti nauk</a:t>
            </a:r>
            <a:r>
              <a:rPr lang="cs-CZ" sz="1800" b="0" i="0" u="none" strike="noStrike" baseline="0" dirty="0"/>
              <a:t>, in: Hana Svatošová (</a:t>
            </a:r>
            <a:r>
              <a:rPr lang="cs-CZ" sz="1800" b="0" i="0" u="none" strike="noStrike" baseline="0" dirty="0" err="1"/>
              <a:t>ed</a:t>
            </a:r>
            <a:r>
              <a:rPr lang="cs-CZ" sz="1800" b="0" i="0" u="none" strike="noStrike" baseline="0" dirty="0"/>
              <a:t>.), Praha</a:t>
            </a:r>
          </a:p>
          <a:p>
            <a:pPr marL="0" indent="0" algn="l">
              <a:buNone/>
            </a:pPr>
            <a:r>
              <a:rPr lang="cs-CZ" sz="1800" dirty="0"/>
              <a:t>   </a:t>
            </a:r>
            <a:r>
              <a:rPr lang="cs-CZ" sz="1800" b="0" i="0" u="none" strike="noStrike" baseline="0" dirty="0"/>
              <a:t>  Mozartova. Kulturní a společenský život v Praze 1780–1800, Praha 2006, s. 29–41.</a:t>
            </a:r>
            <a:endParaRPr lang="cs-CZ" sz="1800" dirty="0"/>
          </a:p>
          <a:p>
            <a:pPr algn="l"/>
            <a:r>
              <a:rPr lang="cs-CZ" sz="1800" dirty="0"/>
              <a:t>Králík, O. Olomoucká </a:t>
            </a:r>
            <a:r>
              <a:rPr lang="cs-CZ" sz="1800" dirty="0" err="1"/>
              <a:t>Societas</a:t>
            </a:r>
            <a:r>
              <a:rPr lang="cs-CZ" sz="1800" dirty="0"/>
              <a:t> </a:t>
            </a:r>
            <a:r>
              <a:rPr lang="cs-CZ" sz="1800" dirty="0" err="1"/>
              <a:t>incognitorum</a:t>
            </a:r>
            <a:r>
              <a:rPr lang="cs-CZ" sz="1800" dirty="0"/>
              <a:t>. Olomouc 1974. </a:t>
            </a:r>
          </a:p>
          <a:p>
            <a:pPr algn="l"/>
            <a:r>
              <a:rPr lang="cs-CZ" sz="1800" dirty="0"/>
              <a:t>Kroupa, J., Alchymie štěstí. Brno</a:t>
            </a:r>
          </a:p>
          <a:p>
            <a:pPr algn="l"/>
            <a:r>
              <a:rPr lang="cs-CZ" sz="1800" dirty="0" err="1"/>
              <a:t>Kühndel</a:t>
            </a:r>
            <a:r>
              <a:rPr lang="cs-CZ" sz="1800" dirty="0"/>
              <a:t>, J.  O zednářství na Moravě. Olomouc 1938.</a:t>
            </a:r>
          </a:p>
          <a:p>
            <a:pPr algn="l"/>
            <a:r>
              <a:rPr lang="cs-CZ" sz="1800" b="0" i="0" u="none" strike="noStrike" baseline="0" dirty="0" err="1"/>
              <a:t>Kollman</a:t>
            </a:r>
            <a:r>
              <a:rPr lang="cs-CZ" sz="1800" b="0" i="0" u="none" strike="noStrike" baseline="0" dirty="0"/>
              <a:t>, V. </a:t>
            </a:r>
            <a:r>
              <a:rPr lang="cs-CZ" sz="1800" b="0" i="0" u="none" strike="noStrike" baseline="0" dirty="0" err="1"/>
              <a:t>Societas</a:t>
            </a:r>
            <a:r>
              <a:rPr lang="cs-CZ" sz="1800" b="0" i="0" u="none" strike="noStrike" baseline="0" dirty="0"/>
              <a:t> </a:t>
            </a:r>
            <a:r>
              <a:rPr lang="cs-CZ" sz="1800" b="0" i="0" u="none" strike="noStrike" baseline="0" dirty="0" err="1"/>
              <a:t>incognitorum</a:t>
            </a:r>
            <a:r>
              <a:rPr lang="cs-CZ" sz="1800" b="0" i="0" u="none" strike="noStrike" baseline="0" dirty="0"/>
              <a:t> a olomoučtí zednáři, Zprávy vlastivědného muzea v Olomouci 276, 1998, 1–8.</a:t>
            </a:r>
          </a:p>
          <a:p>
            <a:pPr algn="l"/>
            <a:r>
              <a:rPr lang="cs-CZ" sz="1800" dirty="0" err="1"/>
              <a:t>W</a:t>
            </a:r>
            <a:r>
              <a:rPr lang="cs-CZ" sz="1800" b="0" i="0" u="none" strike="noStrike" baseline="0" dirty="0" err="1"/>
              <a:t>ondrák</a:t>
            </a:r>
            <a:r>
              <a:rPr lang="cs-CZ" sz="1800" b="0" i="0" u="none" strike="noStrike" baseline="0" dirty="0"/>
              <a:t>, E. </a:t>
            </a:r>
            <a:r>
              <a:rPr lang="cs-CZ" sz="1800" b="0" u="none" strike="noStrike" baseline="0" dirty="0"/>
              <a:t>K 250. výročí založení olomoucké Společnosti neznámých učenců</a:t>
            </a:r>
            <a:r>
              <a:rPr lang="cs-CZ" sz="1800" b="0" i="0" u="none" strike="noStrike" baseline="0" dirty="0"/>
              <a:t>, Střední Morava 2/3, 1996, 45–50.</a:t>
            </a:r>
          </a:p>
          <a:p>
            <a:pPr algn="l"/>
            <a:r>
              <a:rPr lang="cs-CZ" sz="1800" b="0" i="0" u="none" strike="noStrike" baseline="0" dirty="0"/>
              <a:t> Pokorná, M. </a:t>
            </a:r>
            <a:r>
              <a:rPr lang="cs-CZ" sz="1800" b="0" u="none" strike="noStrike" baseline="0" dirty="0"/>
              <a:t>Královská česká společnost nauk</a:t>
            </a:r>
            <a:r>
              <a:rPr lang="cs-CZ" sz="1800" b="0" i="0" u="none" strike="noStrike" baseline="0" dirty="0"/>
              <a:t>, in: Martin Franc – Antonín </a:t>
            </a:r>
            <a:r>
              <a:rPr lang="cs-CZ" sz="1800" b="0" i="0" u="none" strike="noStrike" baseline="0" dirty="0" err="1"/>
              <a:t>Kostlán</a:t>
            </a:r>
            <a:r>
              <a:rPr lang="cs-CZ" sz="1800" b="0" i="0" u="none" strike="noStrike" baseline="0" dirty="0"/>
              <a:t> – Alena Míšková (</a:t>
            </a:r>
            <a:r>
              <a:rPr lang="cs-CZ" sz="1800" b="0" i="0" u="none" strike="noStrike" baseline="0" dirty="0" err="1"/>
              <a:t>eds</a:t>
            </a:r>
            <a:r>
              <a:rPr lang="cs-CZ" sz="1800" b="0" i="0" u="none" strike="noStrike" baseline="0" dirty="0"/>
              <a:t>.),</a:t>
            </a:r>
          </a:p>
          <a:p>
            <a:pPr algn="l"/>
            <a:r>
              <a:rPr lang="cs-CZ" sz="1800" b="0" i="0" u="none" strike="noStrike" baseline="0" dirty="0"/>
              <a:t> Bohemia </a:t>
            </a:r>
            <a:r>
              <a:rPr lang="cs-CZ" sz="1800" b="0" i="0" u="none" strike="noStrike" baseline="0" dirty="0" err="1"/>
              <a:t>docta</a:t>
            </a:r>
            <a:r>
              <a:rPr lang="cs-CZ" sz="1800" b="0" i="0" u="none" strike="noStrike" baseline="0" dirty="0"/>
              <a:t>: K historickým kořenům vědy v českých zemích, Praha 2011, 58–138.</a:t>
            </a:r>
            <a:endParaRPr lang="cs-CZ" sz="1800" dirty="0"/>
          </a:p>
          <a:p>
            <a:pPr algn="l"/>
            <a:r>
              <a:rPr lang="cs-CZ" sz="1800" b="0" i="0" u="none" strike="noStrike" baseline="0" dirty="0"/>
              <a:t>Srb, T. Řád svobodných zednářů I. – III, Praha 2002–2009.</a:t>
            </a:r>
          </a:p>
          <a:p>
            <a:pPr algn="l"/>
            <a:r>
              <a:rPr lang="cs-CZ" sz="1800" dirty="0"/>
              <a:t>Šindelář, B. Zednářství koncem 18. století na Moravě, Moravský historický sborník, Brno 1986, 144—183.</a:t>
            </a:r>
          </a:p>
          <a:p>
            <a:pPr algn="l"/>
            <a:r>
              <a:rPr lang="cs-CZ" sz="1800" b="0" i="0" u="none" strike="noStrike" baseline="0" dirty="0"/>
              <a:t>Šindelář, B. </a:t>
            </a:r>
            <a:r>
              <a:rPr lang="cs-CZ" sz="1800" dirty="0"/>
              <a:t>Zednářství v Čechách a na Moravě v 18. století a jeho vztah k osvícenství, Sborník historický 32, 1985, 53–91.</a:t>
            </a:r>
            <a:endParaRPr lang="cs-CZ" sz="1800" b="0" u="none" strike="noStrike" baseline="0" dirty="0"/>
          </a:p>
          <a:p>
            <a:pPr marL="0" indent="0" algn="l">
              <a:buNone/>
            </a:pPr>
            <a:r>
              <a:rPr lang="cs-CZ" sz="1800" dirty="0"/>
              <a:t>                         </a:t>
            </a:r>
            <a:r>
              <a:rPr lang="cs-CZ" sz="1800" b="0" i="0" u="none" strike="noStrike" baseline="0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21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CC27B-FE79-1FAD-6969-613F70B54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2541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Reformy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D61FEB-05C4-BDFC-E493-30A9D56F7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914400"/>
            <a:ext cx="11709115" cy="5943599"/>
          </a:xfrm>
        </p:spPr>
        <p:txBody>
          <a:bodyPr>
            <a:normAutofit fontScale="92500"/>
          </a:bodyPr>
          <a:lstStyle/>
          <a:p>
            <a:r>
              <a:rPr lang="cs-CZ" sz="1800" b="1" dirty="0"/>
              <a:t>a) správní:  </a:t>
            </a:r>
            <a:r>
              <a:rPr lang="cs-CZ" sz="1800" dirty="0"/>
              <a:t>byrokratizace  –   společná zahraniční politika pro celou říši:  direktorium a státní rada  (poradní orgány Marie Terezie)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–    1748:   Královská deputace  (úřad pro věci:  vojenské, daňové a finanční)</a:t>
            </a:r>
          </a:p>
          <a:p>
            <a:r>
              <a:rPr lang="cs-CZ" sz="1800" b="1" dirty="0"/>
              <a:t>b) hospodářské  </a:t>
            </a:r>
            <a:r>
              <a:rPr lang="cs-CZ" sz="1800" dirty="0"/>
              <a:t>–  podpora podnikání (</a:t>
            </a:r>
            <a:r>
              <a:rPr lang="cs-CZ" sz="1800" dirty="0" err="1"/>
              <a:t>protoindustrializace</a:t>
            </a:r>
            <a:r>
              <a:rPr lang="cs-CZ" sz="1800" dirty="0"/>
              <a:t>: textilní manufaktury, zdokonalení pluhu, brambory) </a:t>
            </a:r>
          </a:p>
          <a:p>
            <a:pPr marL="0" indent="0">
              <a:buNone/>
            </a:pPr>
            <a:r>
              <a:rPr lang="cs-CZ" sz="1800" dirty="0"/>
              <a:t>                                  –  1775:  Robotní patent  (robota podle kontribuce (pozemkové daně), kterou poddaní platili státu)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tzv. </a:t>
            </a:r>
            <a:r>
              <a:rPr lang="cs-CZ" sz="1800" dirty="0" err="1"/>
              <a:t>Raabizace</a:t>
            </a:r>
            <a:r>
              <a:rPr lang="cs-CZ" sz="1800" dirty="0"/>
              <a:t>:  část vrchnostenské půdy za poplatek rozdělena rolníkům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1848:  robota zrušena  (nejnižší: 13 dní ročně, nejvyšší tři dny týdně)</a:t>
            </a:r>
          </a:p>
          <a:p>
            <a:pPr marL="0" indent="0">
              <a:buNone/>
            </a:pPr>
            <a:r>
              <a:rPr lang="cs-CZ" sz="1800" dirty="0"/>
              <a:t>                                  –  1748:  první tereziánský katastr (soupis poddanské půdy);  1757:  druhý  (soupis panské půdy) </a:t>
            </a:r>
          </a:p>
          <a:p>
            <a:pPr marL="0" indent="0">
              <a:buNone/>
            </a:pPr>
            <a:r>
              <a:rPr lang="cs-CZ" sz="1800" dirty="0"/>
              <a:t>                                  –  1750:  jednotná měna:  tolarová  (1 tolar = 2 zlaté) </a:t>
            </a:r>
          </a:p>
          <a:p>
            <a:pPr marL="0" indent="0">
              <a:buNone/>
            </a:pPr>
            <a:r>
              <a:rPr lang="cs-CZ" sz="1800" dirty="0"/>
              <a:t>                                  –  1754:  sčítání lidu    1770/1:  číslování domů </a:t>
            </a:r>
          </a:p>
          <a:p>
            <a:pPr marL="0" indent="0">
              <a:buNone/>
            </a:pPr>
            <a:r>
              <a:rPr lang="cs-CZ" sz="1800" dirty="0"/>
              <a:t>                                  –  1764:  sjednocení měr a vah + cel  (</a:t>
            </a:r>
            <a:r>
              <a:rPr lang="cs-CZ" sz="1900" dirty="0"/>
              <a:t>palec = 0,026 m, stopa = 0,316 m, loket = 0,777 m, sáh = 1,896 m aj.) </a:t>
            </a:r>
          </a:p>
          <a:p>
            <a:endParaRPr lang="cs-CZ" sz="1800" dirty="0"/>
          </a:p>
          <a:p>
            <a:r>
              <a:rPr lang="cs-CZ" sz="1800" b="1" dirty="0"/>
              <a:t>d) Školské  </a:t>
            </a:r>
            <a:r>
              <a:rPr lang="cs-CZ" sz="1800" dirty="0"/>
              <a:t>–  1774: </a:t>
            </a:r>
            <a:r>
              <a:rPr lang="cs-CZ" sz="1800" b="1" dirty="0"/>
              <a:t>Všeobecný školní řád:  </a:t>
            </a:r>
            <a:r>
              <a:rPr lang="cs-CZ" sz="1800" dirty="0"/>
              <a:t>povinná šestiletá docházka, na venkově triviální školy (čtení, psaní, počítání) </a:t>
            </a:r>
          </a:p>
          <a:p>
            <a:pPr marL="0" indent="0">
              <a:buNone/>
            </a:pPr>
            <a:r>
              <a:rPr lang="cs-CZ" sz="1800" dirty="0"/>
              <a:t>                        –  Jesuitům odňata střední a vysoké školství:  1773 zrušeno </a:t>
            </a:r>
            <a:r>
              <a:rPr lang="cs-CZ" sz="1800" b="1" dirty="0"/>
              <a:t>Tovaryšstvo Ježíšovo</a:t>
            </a:r>
            <a:r>
              <a:rPr lang="cs-CZ" sz="1800" dirty="0"/>
              <a:t> (založeno 1534)</a:t>
            </a:r>
          </a:p>
          <a:p>
            <a:endParaRPr lang="cs-CZ" sz="1800" dirty="0"/>
          </a:p>
          <a:p>
            <a:r>
              <a:rPr lang="cs-CZ" sz="1800" b="1" dirty="0"/>
              <a:t>e) Vojenské  </a:t>
            </a:r>
            <a:r>
              <a:rPr lang="cs-CZ" sz="1800" dirty="0"/>
              <a:t>–   dle pruského vzoru:  odvody, jednotný výcvik, uniformy, výzbroj, pevnostní architektura </a:t>
            </a:r>
          </a:p>
          <a:p>
            <a:pPr marL="0" indent="0">
              <a:buNone/>
            </a:pPr>
            <a:r>
              <a:rPr lang="cs-CZ" sz="1800" dirty="0"/>
              <a:t>                           –   </a:t>
            </a:r>
            <a:r>
              <a:rPr lang="cs-CZ" sz="1800" b="1" dirty="0"/>
              <a:t>1752:  Vojenská akademie:  </a:t>
            </a:r>
            <a:r>
              <a:rPr lang="cs-CZ" sz="1800" dirty="0"/>
              <a:t>založena ve Vídeňském Novém Městě </a:t>
            </a:r>
          </a:p>
        </p:txBody>
      </p:sp>
    </p:spTree>
    <p:extLst>
      <p:ext uri="{BB962C8B-B14F-4D97-AF65-F5344CB8AC3E}">
        <p14:creationId xmlns:p14="http://schemas.microsoft.com/office/powerpoint/2010/main" val="188718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CCD961-26C4-AEB5-EB65-5DAD4B480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Osvícenství 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                            </a:t>
            </a:r>
            <a:r>
              <a:rPr lang="cs-CZ" sz="2000" b="1" dirty="0">
                <a:solidFill>
                  <a:srgbClr val="FF0000"/>
                </a:solidFill>
              </a:rPr>
              <a:t>Les </a:t>
            </a:r>
            <a:r>
              <a:rPr lang="cs-CZ" sz="2000" b="1" dirty="0" err="1">
                <a:solidFill>
                  <a:srgbClr val="FF0000"/>
                </a:solidFill>
              </a:rPr>
              <a:t>lumières</a:t>
            </a:r>
            <a:r>
              <a:rPr lang="cs-CZ" sz="2000" b="1" dirty="0">
                <a:solidFill>
                  <a:srgbClr val="FF0000"/>
                </a:solidFill>
              </a:rPr>
              <a:t>, </a:t>
            </a:r>
            <a:r>
              <a:rPr lang="cs-CZ" sz="2000" b="1" dirty="0" err="1">
                <a:solidFill>
                  <a:srgbClr val="FF0000"/>
                </a:solidFill>
              </a:rPr>
              <a:t>the</a:t>
            </a:r>
            <a:r>
              <a:rPr lang="cs-CZ" sz="2000" b="1" dirty="0">
                <a:solidFill>
                  <a:srgbClr val="FF0000"/>
                </a:solidFill>
              </a:rPr>
              <a:t> </a:t>
            </a:r>
            <a:r>
              <a:rPr lang="cs-CZ" sz="2000" b="1" dirty="0" err="1">
                <a:solidFill>
                  <a:srgbClr val="FF0000"/>
                </a:solidFill>
              </a:rPr>
              <a:t>englihtenment</a:t>
            </a:r>
            <a:r>
              <a:rPr lang="cs-CZ" sz="2000" b="1" dirty="0">
                <a:solidFill>
                  <a:srgbClr val="FF0000"/>
                </a:solidFill>
              </a:rPr>
              <a:t>, </a:t>
            </a:r>
            <a:r>
              <a:rPr lang="cs-CZ" sz="2000" b="1" dirty="0" err="1">
                <a:solidFill>
                  <a:srgbClr val="FF0000"/>
                </a:solidFill>
              </a:rPr>
              <a:t>die</a:t>
            </a:r>
            <a:r>
              <a:rPr lang="cs-CZ" sz="2000" b="1" dirty="0">
                <a:solidFill>
                  <a:srgbClr val="FF0000"/>
                </a:solidFill>
              </a:rPr>
              <a:t> </a:t>
            </a:r>
            <a:r>
              <a:rPr lang="cs-CZ" sz="2000" b="1" dirty="0" err="1">
                <a:solidFill>
                  <a:srgbClr val="FF0000"/>
                </a:solidFill>
              </a:rPr>
              <a:t>Aufklärung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F1E65B-8F39-B9A0-DBC3-B42B8E469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3" y="1613044"/>
            <a:ext cx="12164602" cy="5244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18. stol.</a:t>
            </a:r>
            <a:r>
              <a:rPr lang="cs-CZ" sz="1800" dirty="0"/>
              <a:t>  –  krize tradiční stavovské společnosti (mentalit):  </a:t>
            </a:r>
            <a:r>
              <a:rPr lang="cs-CZ" sz="1800" b="0" i="0" u="none" strike="noStrike" baseline="0" dirty="0"/>
              <a:t>1680–1715</a:t>
            </a:r>
            <a:r>
              <a:rPr lang="cs-CZ" sz="1800" dirty="0"/>
              <a:t>:  fr. </a:t>
            </a:r>
            <a:r>
              <a:rPr lang="cs-CZ" sz="1800" b="0" i="0" u="none" strike="noStrike" baseline="0" dirty="0"/>
              <a:t>Paul Hazard  označil „krizí evropského vědomí“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 –  protestantská část Evropy (Anglie, Francie, Nizozemí:  revoluce); katolická konzervativnější (reformy) </a:t>
            </a:r>
          </a:p>
          <a:p>
            <a:pPr marL="0" indent="0">
              <a:buNone/>
            </a:pPr>
            <a:r>
              <a:rPr lang="cs-CZ" sz="1800" dirty="0"/>
              <a:t>                –  </a:t>
            </a:r>
            <a:r>
              <a:rPr lang="cs-CZ" sz="1800" b="1" dirty="0"/>
              <a:t>osvícený absolutismus</a:t>
            </a:r>
            <a:r>
              <a:rPr lang="cs-CZ" sz="1800" dirty="0"/>
              <a:t>:  Anglie:  absolutní práva panovníka omezena parlamentem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Habsburská monarchie:  zasahování světské moci do záležitostí náboženství a církve</a:t>
            </a:r>
          </a:p>
          <a:p>
            <a:pPr marL="0" indent="0">
              <a:buNone/>
            </a:pPr>
            <a:r>
              <a:rPr lang="cs-CZ" sz="1800" dirty="0"/>
              <a:t>                –  </a:t>
            </a:r>
            <a:r>
              <a:rPr lang="cs-CZ" sz="1800" b="1" dirty="0"/>
              <a:t>1741:  pragmatická sankce  </a:t>
            </a:r>
            <a:r>
              <a:rPr lang="cs-CZ" sz="1800" dirty="0"/>
              <a:t>–  Karlem VI. vymřela mužská linie Habsburků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–   nástup Marie Terezie  (provdaná za Františka Lotrinského)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–  </a:t>
            </a:r>
            <a:r>
              <a:rPr lang="cs-CZ" sz="1800" b="1" dirty="0"/>
              <a:t>1781:  toleranční patent  </a:t>
            </a:r>
            <a:r>
              <a:rPr lang="cs-CZ" sz="1800" dirty="0"/>
              <a:t>–  Josef II.:  některá nekatolická vyznání  (luteránské, kalvínské, pravoslavné, židovské) 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–   ideály křesťanské humanity:   rovnost lidí (mají duší od Boha), morální člověk nepotřebuje ke spáse církev</a:t>
            </a:r>
          </a:p>
          <a:p>
            <a:pPr marL="0" indent="0">
              <a:buNone/>
            </a:pPr>
            <a:r>
              <a:rPr lang="cs-CZ" sz="1800" dirty="0"/>
              <a:t>               –  stát přirovnáván k fungujícímu stroji  (jakési nebeské město)</a:t>
            </a:r>
          </a:p>
          <a:p>
            <a:pPr marL="0" indent="0">
              <a:buNone/>
            </a:pPr>
            <a:r>
              <a:rPr lang="cs-CZ" sz="1800" dirty="0"/>
              <a:t>               –  snahy o poznání pozemského světa:  víra v lidský rozum osvobozený od předsudků a pověr </a:t>
            </a:r>
          </a:p>
          <a:p>
            <a:pPr marL="0" indent="0">
              <a:buNone/>
            </a:pPr>
            <a:r>
              <a:rPr lang="cs-CZ" sz="1800" dirty="0"/>
              <a:t>               –  skryté nekatolictví:  zločin proti majestátu </a:t>
            </a:r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8711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2D1C98-50A3-E5F1-58DB-A12AF9011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11" y="606174"/>
            <a:ext cx="11719389" cy="6251825"/>
          </a:xfrm>
        </p:spPr>
        <p:txBody>
          <a:bodyPr>
            <a:normAutofit/>
          </a:bodyPr>
          <a:lstStyle/>
          <a:p>
            <a:r>
              <a:rPr lang="cs-CZ" sz="1800" b="1" dirty="0"/>
              <a:t>Osvícenectví</a:t>
            </a:r>
            <a:r>
              <a:rPr lang="cs-CZ" sz="1800" dirty="0"/>
              <a:t>  –  první filosofické hnutí s politickým významem:  zásadní proměna nazírání na svět </a:t>
            </a:r>
          </a:p>
          <a:p>
            <a:pPr marL="0" indent="0">
              <a:buNone/>
            </a:pPr>
            <a:r>
              <a:rPr lang="cs-CZ" sz="1800" dirty="0"/>
              <a:t>                             –  uznávalo existenci Boha (první hybatel mechanismu světa)</a:t>
            </a:r>
          </a:p>
          <a:p>
            <a:pPr marL="0" indent="0">
              <a:buNone/>
            </a:pPr>
            <a:r>
              <a:rPr lang="cs-CZ" sz="1800" dirty="0"/>
              <a:t>                                 deismus:   bůh svět stvořil a dal mu zákony, ale už do jeho fungování nezasahuje </a:t>
            </a:r>
          </a:p>
          <a:p>
            <a:pPr marL="0" indent="0">
              <a:buNone/>
            </a:pPr>
            <a:r>
              <a:rPr lang="cs-CZ" sz="1800" dirty="0"/>
              <a:t>                             –  programové šíření vzdělanosti:  víra, že vědecké poznání zlepšení život a vztahy lidí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              –  zdroje:   a)  </a:t>
            </a:r>
            <a:r>
              <a:rPr lang="cs-CZ" sz="1800" dirty="0" err="1"/>
              <a:t>Descarteův</a:t>
            </a:r>
            <a:r>
              <a:rPr lang="cs-CZ" sz="1800" dirty="0"/>
              <a:t> racionalismus (ratio – rozum):  postupy matematicko-mechanické přírodovědy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b)  </a:t>
            </a:r>
            <a:r>
              <a:rPr lang="cs-CZ" sz="1800" dirty="0" err="1"/>
              <a:t>Lockeům</a:t>
            </a:r>
            <a:r>
              <a:rPr lang="cs-CZ" sz="1800" dirty="0"/>
              <a:t> empirismus (empirie – zkušenost):  poznání skrze lidské smysly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                   –  rozvoj moderní vědy a jejího praktického uplatnění:  formulace přírodních zákonů a společenských jevů:</a:t>
            </a:r>
          </a:p>
          <a:p>
            <a:pPr marL="0" indent="0">
              <a:buNone/>
            </a:pPr>
            <a:r>
              <a:rPr lang="cs-CZ" sz="1800" dirty="0"/>
              <a:t>                                 </a:t>
            </a:r>
            <a:r>
              <a:rPr lang="cs-CZ" sz="1800" b="1" dirty="0"/>
              <a:t>Izák Newton  </a:t>
            </a:r>
            <a:r>
              <a:rPr lang="cs-CZ" sz="1800" dirty="0"/>
              <a:t>–  anglický fyzik a matematik:  položil základy mechaniky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–  propojil Keplerovy zákony pohybu planet s vlastní heliocentrickou a gravitační teorií</a:t>
            </a:r>
          </a:p>
          <a:p>
            <a:pPr marL="0" indent="0">
              <a:buNone/>
            </a:pPr>
            <a:r>
              <a:rPr lang="cs-CZ" sz="1800" dirty="0"/>
              <a:t>                                 C</a:t>
            </a:r>
            <a:r>
              <a:rPr lang="cs-CZ" sz="1800" b="1" dirty="0"/>
              <a:t>arl </a:t>
            </a:r>
            <a:r>
              <a:rPr lang="cs-CZ" sz="1800" b="1" dirty="0" err="1"/>
              <a:t>Linnae</a:t>
            </a:r>
            <a:r>
              <a:rPr lang="cs-CZ" sz="1800" b="1" dirty="0"/>
              <a:t>  </a:t>
            </a:r>
            <a:r>
              <a:rPr lang="cs-CZ" sz="1800" dirty="0"/>
              <a:t>–  systematika živé a neživé přírody </a:t>
            </a:r>
          </a:p>
          <a:p>
            <a:pPr marL="0" indent="0">
              <a:buNone/>
            </a:pPr>
            <a:r>
              <a:rPr lang="cs-CZ" sz="1800" dirty="0"/>
              <a:t>                                 </a:t>
            </a:r>
            <a:r>
              <a:rPr lang="cs-CZ" sz="1800" b="1" dirty="0"/>
              <a:t>Denis Diderot aj. </a:t>
            </a:r>
            <a:r>
              <a:rPr lang="cs-CZ" sz="1800" dirty="0"/>
              <a:t>–  1751-1756:  Encyklopedie:  slovník věd, řemesel a umění (shrnutí lidského poznání)</a:t>
            </a:r>
          </a:p>
          <a:p>
            <a:pPr marL="0" indent="0">
              <a:buNone/>
            </a:pPr>
            <a:r>
              <a:rPr lang="cs-CZ" sz="1800" b="1" dirty="0"/>
              <a:t>                                 Jean-Jacques Rousseau </a:t>
            </a:r>
            <a:r>
              <a:rPr lang="cs-CZ" sz="1800" dirty="0"/>
              <a:t>– O původu nerovnosti mezi lidmi (heslo „Volnost, rovnost, bratrství“ </a:t>
            </a:r>
          </a:p>
          <a:p>
            <a:pPr marL="0" indent="0">
              <a:buNone/>
            </a:pPr>
            <a:r>
              <a:rPr lang="cs-CZ" sz="1800" dirty="0"/>
              <a:t>                                 </a:t>
            </a:r>
            <a:r>
              <a:rPr lang="cs-CZ" sz="1800" b="1" dirty="0"/>
              <a:t>Francois-Marie </a:t>
            </a:r>
            <a:r>
              <a:rPr lang="cs-CZ" sz="1800" b="1" dirty="0" err="1"/>
              <a:t>Arouet</a:t>
            </a:r>
            <a:r>
              <a:rPr lang="cs-CZ" sz="1800" b="1" dirty="0"/>
              <a:t> Voltaire  </a:t>
            </a:r>
            <a:r>
              <a:rPr lang="cs-CZ" sz="1800" dirty="0"/>
              <a:t>–  deista, kritika absolutismu a církve, právo jedince na svobodu názoru</a:t>
            </a:r>
          </a:p>
          <a:p>
            <a:pPr marL="0" indent="0">
              <a:buNone/>
            </a:pPr>
            <a:r>
              <a:rPr lang="cs-CZ" sz="1800" dirty="0"/>
              <a:t>                                 </a:t>
            </a:r>
            <a:r>
              <a:rPr lang="cs-CZ" sz="1800" b="1" dirty="0"/>
              <a:t>Charles-Luis de </a:t>
            </a:r>
            <a:r>
              <a:rPr lang="cs-CZ" sz="1800" b="1" dirty="0" err="1"/>
              <a:t>Secondat</a:t>
            </a:r>
            <a:r>
              <a:rPr lang="cs-CZ" sz="1800" b="1" dirty="0"/>
              <a:t> </a:t>
            </a:r>
            <a:r>
              <a:rPr lang="cs-CZ" sz="1800" b="1" dirty="0" err="1"/>
              <a:t>Montesquieu</a:t>
            </a:r>
            <a:r>
              <a:rPr lang="cs-CZ" sz="1800" b="1" dirty="0"/>
              <a:t>  </a:t>
            </a:r>
            <a:r>
              <a:rPr lang="cs-CZ" sz="1800" dirty="0"/>
              <a:t>–  Duch zákonů:  nejlepší forma vlády je ústavní monarchie</a:t>
            </a:r>
          </a:p>
        </p:txBody>
      </p:sp>
    </p:spTree>
    <p:extLst>
      <p:ext uri="{BB962C8B-B14F-4D97-AF65-F5344CB8AC3E}">
        <p14:creationId xmlns:p14="http://schemas.microsoft.com/office/powerpoint/2010/main" val="67945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FDEBCA-F6E2-82A1-C8D6-F650EB2F3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</a:t>
            </a:r>
            <a:r>
              <a:rPr lang="cs-CZ" sz="3200" b="1" dirty="0">
                <a:solidFill>
                  <a:srgbClr val="FF0000"/>
                </a:solidFill>
              </a:rPr>
              <a:t>Učené společnosti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155B8-B135-FE30-9046-1D66DD625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175" y="1130158"/>
            <a:ext cx="11722814" cy="572784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900" dirty="0"/>
              <a:t>Vedle univerzit a klášterů vznikají nové typy škol:  akademie a učené společnosti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19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900" b="1" dirty="0"/>
              <a:t>Vzor</a:t>
            </a:r>
            <a:r>
              <a:rPr lang="cs-CZ" sz="1900" dirty="0"/>
              <a:t>  –   </a:t>
            </a:r>
            <a:r>
              <a:rPr lang="cs-CZ" sz="1900" b="1" dirty="0"/>
              <a:t>Platónova akademie v Aténách</a:t>
            </a:r>
            <a:r>
              <a:rPr lang="cs-CZ" sz="1900" dirty="0"/>
              <a:t>:  společenství osvícených myslitelů  (387 – 529 př. n. l.)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19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900" b="1" dirty="0"/>
              <a:t>2. pol. 15. stol. </a:t>
            </a:r>
            <a:r>
              <a:rPr lang="cs-CZ" sz="1900" dirty="0"/>
              <a:t> –   </a:t>
            </a:r>
            <a:r>
              <a:rPr lang="cs-CZ" sz="1900" b="1" dirty="0" err="1"/>
              <a:t>Accademia</a:t>
            </a:r>
            <a:r>
              <a:rPr lang="cs-CZ" sz="1900" b="1" dirty="0"/>
              <a:t> </a:t>
            </a:r>
            <a:r>
              <a:rPr lang="cs-CZ" sz="1900" b="1" dirty="0" err="1"/>
              <a:t>Platonica</a:t>
            </a:r>
            <a:r>
              <a:rPr lang="cs-CZ" sz="1900" dirty="0"/>
              <a:t>:   sdružení přátel antické filozofie a literatury ve Florencii okolo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                                               </a:t>
            </a:r>
            <a:r>
              <a:rPr lang="cs-CZ" sz="1900" dirty="0" err="1"/>
              <a:t>Marsilia</a:t>
            </a:r>
            <a:r>
              <a:rPr lang="cs-CZ" sz="1900" dirty="0"/>
              <a:t> </a:t>
            </a:r>
            <a:r>
              <a:rPr lang="cs-CZ" sz="1900" dirty="0" err="1"/>
              <a:t>Ficina</a:t>
            </a:r>
            <a:r>
              <a:rPr lang="cs-CZ" sz="1900" dirty="0"/>
              <a:t> a později </a:t>
            </a:r>
            <a:r>
              <a:rPr lang="cs-CZ" sz="1900" dirty="0" err="1"/>
              <a:t>Pico</a:t>
            </a:r>
            <a:r>
              <a:rPr lang="cs-CZ" sz="1900" dirty="0"/>
              <a:t> </a:t>
            </a:r>
            <a:r>
              <a:rPr lang="cs-CZ" sz="1900" dirty="0" err="1"/>
              <a:t>della</a:t>
            </a:r>
            <a:r>
              <a:rPr lang="cs-CZ" sz="1900" dirty="0"/>
              <a:t> </a:t>
            </a:r>
            <a:r>
              <a:rPr lang="cs-CZ" sz="1900" dirty="0" err="1"/>
              <a:t>Mirandoly</a:t>
            </a:r>
            <a:r>
              <a:rPr lang="cs-CZ" sz="1900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                                               (výklad Platonova učení, (podpora </a:t>
            </a:r>
            <a:r>
              <a:rPr lang="cs-CZ" sz="1900" dirty="0" err="1"/>
              <a:t>Medicejů</a:t>
            </a:r>
            <a:r>
              <a:rPr lang="cs-CZ" sz="1900" dirty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1900" b="1" dirty="0"/>
              <a:t>16 a 17. stol.  </a:t>
            </a:r>
            <a:r>
              <a:rPr lang="cs-CZ" sz="1900" dirty="0"/>
              <a:t>–  vznikaly zpravidla ze soukromé iniciativy učenců za podpory mecenášů (později vládní)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mimo univerzitní a kulturní centra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b="1" dirty="0"/>
              <a:t>                             </a:t>
            </a:r>
            <a:r>
              <a:rPr lang="cs-CZ" sz="1900" dirty="0"/>
              <a:t>–   některé akademie přejmenovávány na univerzity:  Academia Julia v </a:t>
            </a:r>
            <a:r>
              <a:rPr lang="cs-CZ" sz="1900" dirty="0" err="1"/>
              <a:t>Helmstedtu</a:t>
            </a:r>
            <a:r>
              <a:rPr lang="cs-CZ" sz="1900" dirty="0"/>
              <a:t> (1576)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                                                                                            Academia </a:t>
            </a:r>
            <a:r>
              <a:rPr lang="cs-CZ" sz="1900" dirty="0" err="1"/>
              <a:t>Giessena</a:t>
            </a:r>
            <a:r>
              <a:rPr lang="cs-CZ" sz="1900" dirty="0"/>
              <a:t> v </a:t>
            </a:r>
            <a:r>
              <a:rPr lang="cs-CZ" sz="1900" dirty="0" err="1"/>
              <a:t>Gießenu</a:t>
            </a:r>
            <a:r>
              <a:rPr lang="cs-CZ" sz="1900" dirty="0"/>
              <a:t> (1607)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                                                                                            (v Kolíně nad Rýnem či </a:t>
            </a:r>
            <a:r>
              <a:rPr lang="cs-CZ" sz="1900" dirty="0" err="1"/>
              <a:t>Haidelberku</a:t>
            </a:r>
            <a:r>
              <a:rPr lang="cs-CZ" sz="1900" dirty="0"/>
              <a:t>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–   vznikaly ze soukromé iniciativy učenců za podpory mecenášů (později vládní)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–  vzory pro evropská sdružení: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–  </a:t>
            </a:r>
            <a:r>
              <a:rPr lang="cs-CZ" sz="1900" b="1" dirty="0"/>
              <a:t>1635:  </a:t>
            </a:r>
            <a:r>
              <a:rPr lang="cs-CZ" sz="1900" b="1" dirty="0" err="1"/>
              <a:t>Académie</a:t>
            </a:r>
            <a:r>
              <a:rPr lang="cs-CZ" sz="1900" b="1" dirty="0"/>
              <a:t> </a:t>
            </a:r>
            <a:r>
              <a:rPr lang="cs-CZ" sz="1900" b="1" dirty="0" err="1"/>
              <a:t>française</a:t>
            </a:r>
            <a:r>
              <a:rPr lang="cs-CZ" sz="1900" b="1" dirty="0"/>
              <a:t>  </a:t>
            </a:r>
            <a:r>
              <a:rPr lang="cs-CZ" sz="1900" dirty="0"/>
              <a:t>–  v Paříži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–  </a:t>
            </a:r>
            <a:r>
              <a:rPr lang="cs-CZ" sz="1900" b="1" dirty="0"/>
              <a:t>1645:  </a:t>
            </a:r>
            <a:r>
              <a:rPr lang="cs-CZ" sz="1900" b="1" dirty="0" err="1"/>
              <a:t>Royal</a:t>
            </a:r>
            <a:r>
              <a:rPr lang="cs-CZ" sz="1900" b="1" dirty="0"/>
              <a:t> Society  – </a:t>
            </a:r>
            <a:r>
              <a:rPr lang="cs-CZ" sz="1900" dirty="0"/>
              <a:t> v Oxfordu, přenesena do v Londýna </a:t>
            </a:r>
          </a:p>
          <a:p>
            <a:pPr marL="0" indent="0">
              <a:buNone/>
            </a:pPr>
            <a:r>
              <a:rPr lang="cs-CZ" sz="1900" dirty="0"/>
              <a:t>                            –  </a:t>
            </a:r>
            <a:r>
              <a:rPr lang="cs-CZ" sz="1900" b="1" dirty="0"/>
              <a:t>1652:  </a:t>
            </a:r>
            <a:r>
              <a:rPr lang="cs-CZ" sz="1900" b="1" u="none" strike="noStrike" baseline="0" dirty="0"/>
              <a:t>Akademie der </a:t>
            </a:r>
            <a:r>
              <a:rPr lang="cs-CZ" sz="1900" b="1" u="none" strike="noStrike" baseline="0" dirty="0" err="1"/>
              <a:t>Naturforscher</a:t>
            </a:r>
            <a:r>
              <a:rPr lang="cs-CZ" sz="1900" b="1" u="none" strike="noStrike" baseline="0" dirty="0"/>
              <a:t> Leopoldina:   z</a:t>
            </a:r>
            <a:r>
              <a:rPr lang="cs-CZ" sz="1900" b="0" i="0" u="none" strike="noStrike" baseline="0" dirty="0"/>
              <a:t>aložena ve </a:t>
            </a:r>
            <a:r>
              <a:rPr lang="cs-CZ" sz="1900" b="0" i="0" u="none" strike="noStrike" baseline="0" dirty="0" err="1"/>
              <a:t>Schweinfurtu</a:t>
            </a:r>
            <a:endParaRPr lang="cs-CZ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–  </a:t>
            </a:r>
            <a:r>
              <a:rPr lang="cs-CZ" sz="1900" b="1" dirty="0"/>
              <a:t>1700:  Pruská akademie nauk </a:t>
            </a:r>
            <a:r>
              <a:rPr lang="cs-CZ" sz="1900" dirty="0"/>
              <a:t>(</a:t>
            </a:r>
            <a:r>
              <a:rPr lang="cs-CZ" sz="1900" dirty="0" err="1"/>
              <a:t>Königlich-Preußische</a:t>
            </a:r>
            <a:r>
              <a:rPr lang="cs-CZ" sz="1900" dirty="0"/>
              <a:t> Akademie der </a:t>
            </a:r>
            <a:r>
              <a:rPr lang="cs-CZ" sz="1900" dirty="0" err="1"/>
              <a:t>Wissenschaften</a:t>
            </a:r>
            <a:r>
              <a:rPr lang="cs-CZ" sz="1900" dirty="0"/>
              <a:t>):</a:t>
            </a:r>
            <a:r>
              <a:rPr lang="cs-CZ" sz="1900" b="1" dirty="0"/>
              <a:t>  </a:t>
            </a:r>
            <a:r>
              <a:rPr lang="cs-CZ" sz="1900" dirty="0"/>
              <a:t>v Berlíně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/>
              <a:t>                                             (založena </a:t>
            </a:r>
            <a:r>
              <a:rPr lang="cs-CZ" sz="1900" b="0" i="0" u="none" strike="noStrike" baseline="0" dirty="0"/>
              <a:t>Gottfriedem W. Leibnizem a Daniel Arnošt Jablonským, vnukem Komenského)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b="0" u="none" strike="noStrike" baseline="0" dirty="0"/>
              <a:t>                             –  </a:t>
            </a:r>
            <a:r>
              <a:rPr lang="cs-CZ" sz="1900" b="1" dirty="0"/>
              <a:t>1759:  Bavorská akademie věd:  </a:t>
            </a:r>
            <a:r>
              <a:rPr lang="cs-CZ" sz="1900" dirty="0"/>
              <a:t>v Mnichově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cs-CZ" sz="1900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843405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556A42-4913-B853-6340-90A33991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cs-CZ" sz="3200" b="0" i="0" u="none" strike="noStrike" baseline="0" dirty="0">
                <a:solidFill>
                  <a:srgbClr val="FF0000"/>
                </a:solidFill>
                <a:latin typeface="TimesNewRomanPSMT"/>
              </a:rPr>
              <a:t>             V</a:t>
            </a:r>
            <a:r>
              <a:rPr lang="cs-CZ" sz="3200" b="1" i="0" u="none" strike="noStrike" baseline="0" dirty="0">
                <a:solidFill>
                  <a:srgbClr val="FF0000"/>
                </a:solidFill>
              </a:rPr>
              <a:t>ědecké společnosti v Habsburské monarchii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57DD3D-24A3-9EFE-FEB9-6D52B311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1325563"/>
            <a:ext cx="12359811" cy="5907444"/>
          </a:xfrm>
        </p:spPr>
        <p:txBody>
          <a:bodyPr>
            <a:normAutofit fontScale="92500" lnSpcReduction="20000"/>
          </a:bodyPr>
          <a:lstStyle/>
          <a:p>
            <a:r>
              <a:rPr lang="cs-CZ" sz="1800" b="1" i="0" u="none" strike="noStrike" baseline="0" dirty="0">
                <a:solidFill>
                  <a:srgbClr val="FF0000"/>
                </a:solidFill>
              </a:rPr>
              <a:t>1)  40. – 60. léta 18. stol.: reformy univerzit a první pokusy o ustavení učeneckých spolků: </a:t>
            </a:r>
          </a:p>
          <a:p>
            <a:endParaRPr lang="cs-CZ" sz="1800" b="1" i="0" u="none" strike="noStrike" baseline="0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cs-CZ" sz="1800" b="1" dirty="0"/>
              <a:t>          </a:t>
            </a:r>
            <a:r>
              <a:rPr lang="cs-CZ" sz="1800" i="0" u="none" strike="noStrike" baseline="0" dirty="0"/>
              <a:t>– </a:t>
            </a:r>
            <a:r>
              <a:rPr lang="cs-CZ" sz="1800" b="1" i="0" u="none" strike="noStrike" baseline="0" dirty="0"/>
              <a:t> </a:t>
            </a:r>
            <a:r>
              <a:rPr lang="cs-CZ" sz="1800" b="0" i="0" u="none" strike="noStrike" baseline="0" dirty="0"/>
              <a:t>reformy vysokých škol:   omezování církevního vlivu ve prospěch státního vzdělání </a:t>
            </a:r>
          </a:p>
          <a:p>
            <a:pPr marL="0" indent="0" algn="l">
              <a:buNone/>
            </a:pPr>
            <a:r>
              <a:rPr lang="cs-CZ" sz="1800" b="0" i="0" u="none" strike="noStrike" baseline="0" dirty="0"/>
              <a:t>          –  zájem o vědy u některých jedinců spjat s průmyslovými a podnikatelskými aktivitami:</a:t>
            </a:r>
          </a:p>
          <a:p>
            <a:pPr marL="0" indent="0" algn="l">
              <a:buNone/>
            </a:pPr>
            <a:endParaRPr lang="cs-CZ" sz="1800" b="0" i="0" u="none" strike="noStrike" baseline="0" dirty="0"/>
          </a:p>
          <a:p>
            <a:pPr marL="0" indent="0" algn="l">
              <a:buNone/>
            </a:pPr>
            <a:r>
              <a:rPr lang="cs-CZ" sz="1800" dirty="0"/>
              <a:t>         </a:t>
            </a:r>
            <a:r>
              <a:rPr lang="cs-CZ" sz="1800" b="0" i="0" u="none" strike="noStrike" baseline="0" dirty="0"/>
              <a:t>–  </a:t>
            </a:r>
            <a:r>
              <a:rPr lang="cs-CZ" sz="1800" b="1" i="0" u="none" strike="noStrike" baseline="0" dirty="0"/>
              <a:t>1735:  Matthias </a:t>
            </a:r>
            <a:r>
              <a:rPr lang="cs-CZ" sz="1800" b="1" i="0" u="none" strike="noStrike" baseline="0" dirty="0" err="1"/>
              <a:t>Bellius</a:t>
            </a:r>
            <a:r>
              <a:rPr lang="cs-CZ" sz="1800" b="1" i="0" u="none" strike="noStrike" baseline="0" dirty="0"/>
              <a:t> (Matej </a:t>
            </a:r>
            <a:r>
              <a:rPr lang="cs-CZ" sz="1800" b="1" i="0" u="none" strike="noStrike" baseline="0" dirty="0" err="1"/>
              <a:t>Bél</a:t>
            </a:r>
            <a:r>
              <a:rPr lang="cs-CZ" sz="1800" b="1" i="0" u="none" strike="noStrike" baseline="0" dirty="0"/>
              <a:t>)</a:t>
            </a:r>
            <a:r>
              <a:rPr lang="cs-CZ" sz="1800" b="0" i="0" u="none" strike="noStrike" baseline="0" dirty="0"/>
              <a:t>  –   evangelický kazatel chtěl založit Uherskou učenou společnost v </a:t>
            </a:r>
            <a:r>
              <a:rPr lang="cs-CZ" sz="1800" b="0" i="0" u="none" strike="noStrike" baseline="0" dirty="0" err="1"/>
              <a:t>Prešpurku</a:t>
            </a:r>
            <a:r>
              <a:rPr lang="cs-CZ" sz="1800" dirty="0"/>
              <a:t> 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                      –   nerealizováno pro odpor jezuitů </a:t>
            </a:r>
          </a:p>
          <a:p>
            <a:pPr marL="0" indent="0" algn="l">
              <a:buNone/>
            </a:pPr>
            <a:r>
              <a:rPr lang="cs-CZ" sz="1800" dirty="0"/>
              <a:t>         –  </a:t>
            </a:r>
            <a:r>
              <a:rPr lang="cs-CZ" sz="1800" b="1" dirty="0"/>
              <a:t>1738:  </a:t>
            </a:r>
            <a:r>
              <a:rPr lang="cs-CZ" sz="1800" b="1" u="none" strike="noStrike" baseline="0" dirty="0" err="1"/>
              <a:t>Societas</a:t>
            </a:r>
            <a:r>
              <a:rPr lang="cs-CZ" sz="1800" b="1" u="none" strike="noStrike" baseline="0" dirty="0"/>
              <a:t> </a:t>
            </a:r>
            <a:r>
              <a:rPr lang="cs-CZ" sz="1800" b="1" u="none" strike="noStrike" baseline="0" dirty="0" err="1"/>
              <a:t>silentiarum</a:t>
            </a:r>
            <a:r>
              <a:rPr lang="cs-CZ" sz="1800" b="1" u="none" strike="noStrike" baseline="0" dirty="0"/>
              <a:t> </a:t>
            </a:r>
            <a:r>
              <a:rPr lang="cs-CZ" sz="1800" b="0" i="0" u="none" strike="noStrike" baseline="0" dirty="0">
                <a:latin typeface="TimesNewRomanPSMT"/>
              </a:rPr>
              <a:t>(Společnost mlčenlivých) v Innsbrucku</a:t>
            </a:r>
            <a:endParaRPr lang="cs-CZ" sz="1800" dirty="0"/>
          </a:p>
          <a:p>
            <a:pPr marL="0" indent="0" algn="l">
              <a:buNone/>
            </a:pPr>
            <a:r>
              <a:rPr lang="cs-CZ" sz="1800" dirty="0"/>
              <a:t>         –  </a:t>
            </a:r>
            <a:r>
              <a:rPr lang="cs-CZ" sz="1800" b="1" dirty="0"/>
              <a:t>1753</a:t>
            </a:r>
            <a:r>
              <a:rPr lang="cs-CZ" sz="1800" dirty="0"/>
              <a:t>:  </a:t>
            </a:r>
            <a:r>
              <a:rPr lang="cs-CZ" sz="1800" b="1" i="0" u="none" strike="noStrike" baseline="0" dirty="0"/>
              <a:t>Johann Anton </a:t>
            </a:r>
            <a:r>
              <a:rPr lang="cs-CZ" sz="1800" b="1" i="0" u="none" strike="noStrike" baseline="0" dirty="0" err="1"/>
              <a:t>Scrinci</a:t>
            </a:r>
            <a:r>
              <a:rPr lang="cs-CZ" sz="1800" b="1" i="0" u="none" strike="noStrike" baseline="0" dirty="0"/>
              <a:t>  </a:t>
            </a:r>
            <a:r>
              <a:rPr lang="cs-CZ" sz="1800" b="0" i="0" u="none" strike="noStrike" baseline="0" dirty="0"/>
              <a:t>–  pokus o ustavení akademie při univerzitě v Praze</a:t>
            </a:r>
          </a:p>
          <a:p>
            <a:pPr marL="0" indent="0" algn="l">
              <a:buNone/>
            </a:pPr>
            <a:endParaRPr lang="cs-CZ" sz="1800" b="0" i="0" u="none" strike="noStrike" baseline="0" dirty="0"/>
          </a:p>
          <a:p>
            <a:pPr marL="0" indent="0" algn="l">
              <a:buNone/>
            </a:pPr>
            <a:r>
              <a:rPr lang="cs-CZ" sz="1800" dirty="0"/>
              <a:t>          </a:t>
            </a:r>
            <a:r>
              <a:rPr lang="cs-CZ" sz="1800" b="0" i="0" u="none" strike="noStrike" baseline="0" dirty="0"/>
              <a:t>–  </a:t>
            </a:r>
            <a:r>
              <a:rPr lang="cs-CZ" sz="1800" b="1" i="0" u="none" strike="noStrike" baseline="0" dirty="0"/>
              <a:t>1746:  </a:t>
            </a:r>
            <a:r>
              <a:rPr lang="cs-CZ" sz="1800" b="1" i="0" u="none" strike="noStrike" baseline="0" dirty="0" err="1"/>
              <a:t>Societas</a:t>
            </a:r>
            <a:r>
              <a:rPr lang="cs-CZ" sz="1800" b="1" i="0" u="none" strike="noStrike" baseline="0" dirty="0"/>
              <a:t> </a:t>
            </a:r>
            <a:r>
              <a:rPr lang="cs-CZ" sz="1800" b="1" i="0" u="none" strike="noStrike" baseline="0" dirty="0" err="1">
                <a:cs typeface="Calibri" panose="020F0502020204030204" pitchFamily="34" charset="0"/>
              </a:rPr>
              <a:t>incognitorum</a:t>
            </a:r>
            <a:r>
              <a:rPr lang="cs-CZ" sz="1800" b="1" i="0" u="none" strike="noStrike" baseline="0" dirty="0">
                <a:cs typeface="Calibri" panose="020F0502020204030204" pitchFamily="34" charset="0"/>
              </a:rPr>
              <a:t> </a:t>
            </a:r>
            <a:r>
              <a:rPr lang="cs-CZ" sz="1800" b="1" dirty="0">
                <a:cs typeface="Calibri" panose="020F0502020204030204" pitchFamily="34" charset="0"/>
              </a:rPr>
              <a:t>in </a:t>
            </a:r>
            <a:r>
              <a:rPr lang="cs-CZ" sz="1800" b="1" dirty="0" err="1">
                <a:cs typeface="Calibri" panose="020F0502020204030204" pitchFamily="34" charset="0"/>
              </a:rPr>
              <a:t>terris</a:t>
            </a:r>
            <a:r>
              <a:rPr lang="cs-CZ" sz="1800" b="1" dirty="0">
                <a:cs typeface="Calibri" panose="020F0502020204030204" pitchFamily="34" charset="0"/>
              </a:rPr>
              <a:t> </a:t>
            </a:r>
            <a:r>
              <a:rPr lang="cs-CZ" sz="1800" b="1" dirty="0" err="1">
                <a:cs typeface="Calibri" panose="020F0502020204030204" pitchFamily="34" charset="0"/>
              </a:rPr>
              <a:t>Austriacis</a:t>
            </a:r>
            <a:r>
              <a:rPr lang="cs-CZ" sz="1800" dirty="0">
                <a:cs typeface="Calibri" panose="020F0502020204030204" pitchFamily="34" charset="0"/>
              </a:rPr>
              <a:t> (Společnost neznámých učenců v zemích rakouských) </a:t>
            </a:r>
          </a:p>
          <a:p>
            <a:pPr marL="0" indent="0" algn="l">
              <a:buNone/>
            </a:pPr>
            <a:r>
              <a:rPr lang="cs-CZ" sz="1800" b="0" i="0" u="none" strike="noStrike" baseline="0" dirty="0">
                <a:cs typeface="Calibri" panose="020F0502020204030204" pitchFamily="34" charset="0"/>
              </a:rPr>
              <a:t>                          –  první učená společnost v Habsburské monarchii založená v Olomouci </a:t>
            </a:r>
          </a:p>
          <a:p>
            <a:pPr marL="0" indent="0" algn="l">
              <a:buNone/>
            </a:pPr>
            <a:r>
              <a:rPr lang="cs-CZ" sz="1800" dirty="0">
                <a:cs typeface="Calibri" panose="020F0502020204030204" pitchFamily="34" charset="0"/>
              </a:rPr>
              <a:t>                          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–  založil bývalý pobočník Evžena Savojského, svobodný pán Josef von </a:t>
            </a:r>
            <a:r>
              <a:rPr lang="cs-CZ" sz="1800" b="0" i="0" u="none" strike="noStrike" baseline="0" dirty="0" err="1">
                <a:cs typeface="Calibri" panose="020F0502020204030204" pitchFamily="34" charset="0"/>
              </a:rPr>
              <a:t>Petrasch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 ze Slavonie </a:t>
            </a:r>
          </a:p>
          <a:p>
            <a:pPr marL="0" indent="0" algn="l">
              <a:buNone/>
            </a:pPr>
            <a:r>
              <a:rPr lang="cs-CZ" sz="1800" dirty="0">
                <a:cs typeface="Calibri" panose="020F0502020204030204" pitchFamily="34" charset="0"/>
              </a:rPr>
              <a:t>                          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–  členové z celé střední Evropy  (</a:t>
            </a:r>
            <a:r>
              <a:rPr lang="pt-BR" sz="1800" b="0" i="0" u="none" strike="noStrike" baseline="0" dirty="0">
                <a:cs typeface="Calibri" panose="020F0502020204030204" pitchFamily="34" charset="0"/>
              </a:rPr>
              <a:t>Petrasch</a:t>
            </a:r>
            <a:r>
              <a:rPr lang="cs-CZ" sz="1800" b="0" i="0" u="none" strike="noStrike" baseline="0" dirty="0" err="1">
                <a:cs typeface="Calibri" panose="020F0502020204030204" pitchFamily="34" charset="0"/>
              </a:rPr>
              <a:t>ův</a:t>
            </a:r>
            <a:r>
              <a:rPr lang="pt-BR" sz="1800" b="0" i="0" u="none" strike="noStrike" baseline="0" dirty="0">
                <a:cs typeface="Calibri" panose="020F0502020204030204" pitchFamily="34" charset="0"/>
              </a:rPr>
              <a:t> palác na Horním náměstí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) </a:t>
            </a:r>
          </a:p>
          <a:p>
            <a:pPr marL="0" indent="0" algn="l">
              <a:buNone/>
            </a:pPr>
            <a:r>
              <a:rPr lang="cs-CZ" sz="1800" dirty="0">
                <a:cs typeface="Calibri" panose="020F0502020204030204" pitchFamily="34" charset="0"/>
              </a:rPr>
              <a:t>                          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–  nejnovější objevy v </a:t>
            </a:r>
            <a:r>
              <a:rPr lang="cs-CZ" sz="1800" b="0" i="0" u="none" strike="noStrike" baseline="0" dirty="0" err="1">
                <a:cs typeface="Calibri" panose="020F0502020204030204" pitchFamily="34" charset="0"/>
              </a:rPr>
              <a:t>Monatliche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 </a:t>
            </a:r>
            <a:r>
              <a:rPr lang="cs-CZ" sz="1800" b="0" i="0" u="none" strike="noStrike" baseline="0" dirty="0" err="1">
                <a:cs typeface="Calibri" panose="020F0502020204030204" pitchFamily="34" charset="0"/>
              </a:rPr>
              <a:t>Auszüge</a:t>
            </a:r>
            <a:r>
              <a:rPr lang="cs-CZ" sz="1800" b="0" i="0" u="none" strike="noStrike" baseline="0" dirty="0">
                <a:cs typeface="Calibri" panose="020F0502020204030204" pitchFamily="34" charset="0"/>
              </a:rPr>
              <a:t>  </a:t>
            </a:r>
            <a:r>
              <a:rPr lang="cs-CZ" sz="1800" dirty="0">
                <a:cs typeface="Calibri" panose="020F0502020204030204" pitchFamily="34" charset="0"/>
              </a:rPr>
              <a:t>(týdenní periodikum, pak v Kolíně nad Rýnem a Lipsku) </a:t>
            </a:r>
          </a:p>
          <a:p>
            <a:pPr marL="0" indent="0" algn="l">
              <a:buNone/>
            </a:pPr>
            <a:endParaRPr lang="cs-CZ" sz="1800" dirty="0"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sz="1800" dirty="0">
                <a:cs typeface="Calibri" panose="020F0502020204030204" pitchFamily="34" charset="0"/>
              </a:rPr>
              <a:t>          –  </a:t>
            </a:r>
            <a:r>
              <a:rPr lang="cs-CZ" sz="1800" b="1" dirty="0">
                <a:cs typeface="Calibri" panose="020F0502020204030204" pitchFamily="34" charset="0"/>
              </a:rPr>
              <a:t>1769:</a:t>
            </a:r>
            <a:r>
              <a:rPr lang="cs-CZ" sz="1800" dirty="0">
                <a:cs typeface="Calibri" panose="020F0502020204030204" pitchFamily="34" charset="0"/>
              </a:rPr>
              <a:t>  </a:t>
            </a:r>
            <a:r>
              <a:rPr lang="cs-CZ" sz="1800" b="1" dirty="0">
                <a:cs typeface="Calibri" panose="020F0502020204030204" pitchFamily="34" charset="0"/>
              </a:rPr>
              <a:t>Akademie věd a umění v Bruselu</a:t>
            </a:r>
            <a:r>
              <a:rPr lang="cs-CZ" sz="1800" dirty="0">
                <a:cs typeface="Calibri" panose="020F0502020204030204" pitchFamily="34" charset="0"/>
              </a:rPr>
              <a:t>:  založila Marie Terezie v rakouském Nizozemsku (dnešní Belgii) </a:t>
            </a:r>
          </a:p>
          <a:p>
            <a:pPr marL="0" indent="0" algn="l">
              <a:buNone/>
            </a:pPr>
            <a:endParaRPr lang="cs-CZ" sz="1800" dirty="0"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sz="1800" dirty="0">
                <a:cs typeface="Calibri" panose="020F0502020204030204" pitchFamily="34" charset="0"/>
              </a:rPr>
              <a:t>                 </a:t>
            </a:r>
          </a:p>
          <a:p>
            <a:pPr marL="0" indent="0" algn="l">
              <a:buNone/>
            </a:pPr>
            <a:endParaRPr lang="cs-CZ" sz="1800" b="1" dirty="0"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292557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10C8D6-D9DB-72AD-5A0D-05E8E9ED1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25" y="873302"/>
            <a:ext cx="11476232" cy="5984698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FF0000"/>
                </a:solidFill>
              </a:rPr>
              <a:t>2)  70. – 80. léta 18. stol. :  osvobozování školství a ustavování učeneckých společností po zrušení </a:t>
            </a:r>
            <a:r>
              <a:rPr lang="cs-CZ" sz="1800" b="1" i="0" u="none" strike="noStrike" baseline="0" dirty="0" err="1">
                <a:solidFill>
                  <a:srgbClr val="FF0000"/>
                </a:solidFill>
              </a:rPr>
              <a:t>Societatis</a:t>
            </a:r>
            <a:r>
              <a:rPr lang="cs-CZ" sz="1800" b="1" i="0" u="none" strike="noStrike" baseline="0" dirty="0">
                <a:solidFill>
                  <a:srgbClr val="FF0000"/>
                </a:solidFill>
              </a:rPr>
              <a:t> </a:t>
            </a:r>
            <a:r>
              <a:rPr lang="cs-CZ" sz="1800" b="1" i="0" u="none" strike="noStrike" baseline="0" dirty="0" err="1">
                <a:solidFill>
                  <a:srgbClr val="FF0000"/>
                </a:solidFill>
              </a:rPr>
              <a:t>Jesu</a:t>
            </a:r>
            <a:r>
              <a:rPr lang="cs-CZ" sz="1800" b="1" dirty="0">
                <a:solidFill>
                  <a:srgbClr val="FF0000"/>
                </a:solidFill>
              </a:rPr>
              <a:t>: </a:t>
            </a:r>
          </a:p>
          <a:p>
            <a:endParaRPr lang="cs-CZ" sz="1800" b="1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algn="l"/>
            <a:r>
              <a:rPr lang="cs-CZ" sz="1800" dirty="0">
                <a:cs typeface="Calibri" panose="020F0502020204030204" pitchFamily="34" charset="0"/>
              </a:rPr>
              <a:t> </a:t>
            </a:r>
            <a:r>
              <a:rPr lang="cs-CZ" sz="1800" b="1" dirty="0">
                <a:cs typeface="Calibri" panose="020F0502020204030204" pitchFamily="34" charset="0"/>
              </a:rPr>
              <a:t>1770:  </a:t>
            </a:r>
            <a:r>
              <a:rPr lang="cs-CZ" sz="1800" b="1" i="0" u="none" strike="noStrike" baseline="0" dirty="0"/>
              <a:t>Společnost pro orbu a svobodná umění v Království českém </a:t>
            </a:r>
            <a:r>
              <a:rPr lang="cs-CZ" sz="1800" b="0" i="0" u="none" strike="noStrike" baseline="0" dirty="0"/>
              <a:t>přejmenovaná na:</a:t>
            </a:r>
          </a:p>
          <a:p>
            <a:pPr marL="0" indent="0" algn="l">
              <a:buNone/>
            </a:pPr>
            <a:r>
              <a:rPr lang="cs-CZ" sz="1800" dirty="0"/>
              <a:t>                 </a:t>
            </a:r>
            <a:r>
              <a:rPr lang="cs-CZ" sz="1800" b="0" i="0" u="none" strike="noStrike" baseline="0" dirty="0"/>
              <a:t> </a:t>
            </a:r>
            <a:r>
              <a:rPr lang="cs-CZ" sz="1800" b="1" i="0" u="none" strike="noStrike" baseline="0" dirty="0"/>
              <a:t>Vlastenecko-hospodářskou společnost v Království českém </a:t>
            </a:r>
            <a:endParaRPr lang="cs-CZ" sz="1800" b="1" dirty="0">
              <a:cs typeface="Calibri" panose="020F0502020204030204" pitchFamily="34" charset="0"/>
            </a:endParaRPr>
          </a:p>
          <a:p>
            <a:endParaRPr lang="cs-CZ" sz="1800" b="1" dirty="0">
              <a:cs typeface="Calibri" panose="020F0502020204030204" pitchFamily="34" charset="0"/>
            </a:endParaRPr>
          </a:p>
          <a:p>
            <a:r>
              <a:rPr lang="cs-CZ" sz="1800" b="1" dirty="0">
                <a:cs typeface="Calibri" panose="020F0502020204030204" pitchFamily="34" charset="0"/>
              </a:rPr>
              <a:t>kol. 1770:  </a:t>
            </a:r>
            <a:r>
              <a:rPr lang="cs-CZ" sz="1800" b="1" dirty="0"/>
              <a:t>Soukromá společnosti nauk:   </a:t>
            </a:r>
            <a:r>
              <a:rPr lang="cs-CZ" sz="1800" dirty="0"/>
              <a:t>předchůdkyně Královské české společnosti nauk</a:t>
            </a:r>
          </a:p>
          <a:p>
            <a:pPr marL="0" indent="0" algn="l">
              <a:buNone/>
            </a:pPr>
            <a:r>
              <a:rPr lang="cs-CZ" sz="1800" dirty="0"/>
              <a:t>                          –  u zrodu stál </a:t>
            </a:r>
            <a:r>
              <a:rPr lang="it-IT" sz="1800" dirty="0"/>
              <a:t>mineralog a geolog Ignaz Anton von Born</a:t>
            </a:r>
            <a:r>
              <a:rPr lang="cs-CZ" sz="1800" dirty="0"/>
              <a:t> (</a:t>
            </a:r>
            <a:r>
              <a:rPr lang="de-DE" sz="1800" dirty="0"/>
              <a:t>Gelehrte Nachrichten</a:t>
            </a:r>
            <a:r>
              <a:rPr lang="cs-CZ" sz="1800" dirty="0"/>
              <a:t>, později přejmenován) </a:t>
            </a:r>
          </a:p>
          <a:p>
            <a:pPr marL="0" indent="0" algn="l">
              <a:buNone/>
            </a:pPr>
            <a:r>
              <a:rPr lang="cs-CZ" sz="1800" dirty="0"/>
              <a:t>                          –   učenci (slavista Josef Dobrovský a historik František Martin </a:t>
            </a:r>
            <a:r>
              <a:rPr lang="cs-CZ" sz="1800" dirty="0" err="1"/>
              <a:t>Pelcl</a:t>
            </a:r>
            <a:r>
              <a:rPr lang="cs-CZ" sz="1800" dirty="0"/>
              <a:t>) a osvícení mecenáši z řad šlechty </a:t>
            </a:r>
          </a:p>
          <a:p>
            <a:pPr marL="0" indent="0" algn="l">
              <a:buNone/>
            </a:pPr>
            <a:r>
              <a:rPr lang="cs-CZ" sz="1800" dirty="0"/>
              <a:t>                          –   </a:t>
            </a:r>
            <a:r>
              <a:rPr lang="cs-CZ" sz="1800" b="1" dirty="0"/>
              <a:t>Česká společnost nauk:</a:t>
            </a:r>
            <a:r>
              <a:rPr lang="cs-CZ" sz="1800" dirty="0"/>
              <a:t>  zpočátku volné sdružení přispěvatelů do vědecké ročenky</a:t>
            </a:r>
          </a:p>
          <a:p>
            <a:pPr marL="0" indent="0">
              <a:buNone/>
            </a:pPr>
            <a:endParaRPr lang="cs-CZ" sz="1800" b="1" dirty="0"/>
          </a:p>
          <a:p>
            <a:r>
              <a:rPr lang="cs-CZ" sz="1800" b="1" dirty="0"/>
              <a:t>1784:  Královská česká společnost nauk  </a:t>
            </a:r>
            <a:r>
              <a:rPr lang="cs-CZ" sz="1800" dirty="0"/>
              <a:t>–  ustanovena ze Společnosti nauk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–  orientována na přírodovědnou a historickou problematiku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–  časopis:  </a:t>
            </a:r>
            <a:r>
              <a:rPr lang="de-DE" sz="1800" dirty="0"/>
              <a:t>Abhandlungen der Böhmischen Gesellschaft der Wissenschaften</a:t>
            </a:r>
            <a:r>
              <a:rPr lang="cs-CZ" sz="1800" dirty="0"/>
              <a:t>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 –  mezi zakladateli:  J. Dobrovský, G. </a:t>
            </a:r>
            <a:r>
              <a:rPr lang="cs-CZ" sz="1800" dirty="0" err="1"/>
              <a:t>Dobner</a:t>
            </a:r>
            <a:r>
              <a:rPr lang="cs-CZ" sz="1800" dirty="0"/>
              <a:t>, F. M. </a:t>
            </a:r>
            <a:r>
              <a:rPr lang="cs-CZ" sz="1800" dirty="0" err="1"/>
              <a:t>Pelcl</a:t>
            </a:r>
            <a:r>
              <a:rPr lang="cs-CZ" sz="1800" dirty="0"/>
              <a:t> aj.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 –  organizace vědeckého života </a:t>
            </a:r>
          </a:p>
          <a:p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76988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2D42E-93D1-7BC9-5281-5093BA3D3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46" y="708916"/>
            <a:ext cx="11534454" cy="6149083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1800" b="1" i="0" u="none" strike="noStrike" baseline="0" dirty="0"/>
              <a:t>3)   90. léta 18. stol. –  20. léta 19. stol.:</a:t>
            </a:r>
          </a:p>
          <a:p>
            <a:pPr algn="l"/>
            <a:endParaRPr lang="cs-CZ" sz="1800" b="1" dirty="0"/>
          </a:p>
          <a:p>
            <a:pPr algn="l"/>
            <a:r>
              <a:rPr lang="cs-CZ" sz="1800" b="1" dirty="0"/>
              <a:t>1799: </a:t>
            </a:r>
            <a:r>
              <a:rPr lang="cs-CZ" sz="1800" b="0" i="1" u="none" strike="noStrike" baseline="0" dirty="0">
                <a:latin typeface="TimesNewRomanPS-ItalicMT"/>
              </a:rPr>
              <a:t> </a:t>
            </a:r>
            <a:r>
              <a:rPr lang="cs-CZ" sz="1800" b="1" u="none" strike="noStrike" baseline="0" dirty="0"/>
              <a:t>Soukromá společnost přírodovědy a vlastivědy na Moravě  </a:t>
            </a:r>
            <a:r>
              <a:rPr lang="cs-CZ" sz="1800" u="none" strike="noStrike" baseline="0" dirty="0"/>
              <a:t>(</a:t>
            </a:r>
            <a:r>
              <a:rPr lang="cs-CZ" sz="1800" dirty="0"/>
              <a:t>prezidentem byl hrabě Jan. Křtitel Mitrovský)</a:t>
            </a:r>
            <a:endParaRPr lang="cs-CZ" sz="1800" u="none" strike="noStrike" baseline="0" dirty="0"/>
          </a:p>
          <a:p>
            <a:pPr marL="0" indent="0" algn="l">
              <a:buNone/>
            </a:pPr>
            <a:r>
              <a:rPr lang="cs-CZ" sz="1800" b="0" u="none" strike="noStrike" baseline="0" dirty="0"/>
              <a:t>                 a </a:t>
            </a:r>
            <a:r>
              <a:rPr lang="cs-CZ" sz="1800" b="1" u="none" strike="noStrike" baseline="0" dirty="0"/>
              <a:t>Přátelé přírodovědy a vlastivědy </a:t>
            </a:r>
          </a:p>
          <a:p>
            <a:pPr algn="l"/>
            <a:r>
              <a:rPr lang="cs-CZ" sz="1800" b="1" u="none" strike="noStrike" baseline="0" dirty="0"/>
              <a:t>1800:  </a:t>
            </a:r>
            <a:r>
              <a:rPr lang="cs-CZ" sz="1800" b="0" u="none" strike="noStrike" baseline="0" dirty="0"/>
              <a:t>obě společnosti spojil Ch. C. André v:</a:t>
            </a:r>
          </a:p>
          <a:p>
            <a:pPr marL="0" indent="0" algn="l">
              <a:buNone/>
            </a:pPr>
            <a:r>
              <a:rPr lang="cs-CZ" sz="1800" b="0" u="none" strike="noStrike" baseline="0" dirty="0"/>
              <a:t>                 </a:t>
            </a:r>
            <a:r>
              <a:rPr lang="cs-CZ" sz="1800" b="1" u="none" strike="noStrike" baseline="0" dirty="0"/>
              <a:t>Soukromou společnost sjednocených přátel k podpoře moravské přírodovědy a vlastivědy</a:t>
            </a:r>
            <a:endParaRPr lang="cs-CZ" sz="1800" b="1" dirty="0"/>
          </a:p>
          <a:p>
            <a:endParaRPr lang="cs-CZ" sz="1800" b="1" dirty="0"/>
          </a:p>
          <a:p>
            <a:r>
              <a:rPr lang="cs-CZ" sz="1800" b="1" dirty="0"/>
              <a:t>1847:  Císařské akademie věd ve Vídni  –  </a:t>
            </a:r>
            <a:r>
              <a:rPr lang="cs-CZ" sz="1800" dirty="0"/>
              <a:t>z</a:t>
            </a:r>
            <a:r>
              <a:rPr lang="cs-CZ" sz="1800" b="1" dirty="0"/>
              <a:t> </a:t>
            </a:r>
            <a:r>
              <a:rPr lang="cs-CZ" sz="1800" dirty="0"/>
              <a:t>Čech císařem jmenováno šest vědců  (Palacký, Šafařík, meteorolog  </a:t>
            </a:r>
            <a:r>
              <a:rPr lang="cs-CZ" sz="1800" dirty="0" err="1"/>
              <a:t>Kreil</a:t>
            </a:r>
            <a:r>
              <a:rPr lang="cs-CZ" sz="1800" dirty="0"/>
              <a:t>,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     botanik </a:t>
            </a:r>
            <a:r>
              <a:rPr lang="cs-CZ" sz="1800" dirty="0" err="1"/>
              <a:t>Presl</a:t>
            </a:r>
            <a:r>
              <a:rPr lang="cs-CZ" sz="1800" dirty="0"/>
              <a:t>, chemik  </a:t>
            </a:r>
            <a:r>
              <a:rPr lang="cs-CZ" sz="1800" dirty="0" err="1"/>
              <a:t>Redtenbacher</a:t>
            </a:r>
            <a:r>
              <a:rPr lang="cs-CZ" sz="1800" dirty="0"/>
              <a:t>, mineralog </a:t>
            </a:r>
            <a:r>
              <a:rPr lang="cs-CZ" sz="1800" dirty="0" err="1"/>
              <a:t>Zippe</a:t>
            </a:r>
            <a:r>
              <a:rPr lang="cs-CZ" sz="1800" dirty="0"/>
              <a:t>) </a:t>
            </a:r>
          </a:p>
          <a:p>
            <a:pPr marL="0" indent="0">
              <a:buNone/>
            </a:pPr>
            <a:r>
              <a:rPr lang="cs-CZ" sz="1800" dirty="0"/>
              <a:t>                                                                           –  1892:  splynula s Kartelem německých akademií.</a:t>
            </a:r>
            <a:endParaRPr lang="cs-CZ" sz="1800" b="1" dirty="0"/>
          </a:p>
          <a:p>
            <a:r>
              <a:rPr lang="cs-CZ" sz="1800" b="1" dirty="0"/>
              <a:t>1825:  </a:t>
            </a:r>
            <a:r>
              <a:rPr lang="pl-PL" sz="1800" b="1" dirty="0"/>
              <a:t>Uherská akademie věd v Pešti </a:t>
            </a:r>
            <a:endParaRPr lang="cs-CZ" sz="1800" b="1" dirty="0"/>
          </a:p>
          <a:p>
            <a:r>
              <a:rPr lang="cs-CZ" sz="1800" b="1" dirty="0"/>
              <a:t>1836:  Jihoslovanská akademie věd a umění v Záhřebu </a:t>
            </a:r>
            <a:r>
              <a:rPr lang="cs-CZ" sz="1800" dirty="0"/>
              <a:t>(další v Benátkách a v Miláně)</a:t>
            </a:r>
          </a:p>
          <a:p>
            <a:r>
              <a:rPr lang="cs-CZ" sz="1800" b="1" dirty="0"/>
              <a:t>1891:  </a:t>
            </a:r>
            <a:r>
              <a:rPr lang="cs-CZ" sz="1800" b="1" dirty="0" err="1"/>
              <a:t>Gesellschaft</a:t>
            </a:r>
            <a:r>
              <a:rPr lang="cs-CZ" sz="1800" b="1" dirty="0"/>
              <a:t> </a:t>
            </a:r>
            <a:r>
              <a:rPr lang="cs-CZ" sz="1800" b="1" dirty="0" err="1"/>
              <a:t>zur</a:t>
            </a:r>
            <a:r>
              <a:rPr lang="cs-CZ" sz="1800" b="1" dirty="0"/>
              <a:t> </a:t>
            </a:r>
            <a:r>
              <a:rPr lang="cs-CZ" sz="1800" b="1" dirty="0" err="1"/>
              <a:t>Förderung</a:t>
            </a:r>
            <a:r>
              <a:rPr lang="cs-CZ" sz="1800" b="1" dirty="0"/>
              <a:t> </a:t>
            </a:r>
            <a:r>
              <a:rPr lang="cs-CZ" sz="1800" b="1" dirty="0" err="1"/>
              <a:t>deutscher</a:t>
            </a:r>
            <a:r>
              <a:rPr lang="cs-CZ" sz="1800" b="1" dirty="0"/>
              <a:t> </a:t>
            </a:r>
            <a:r>
              <a:rPr lang="cs-CZ" sz="1800" b="1" dirty="0" err="1"/>
              <a:t>Wissenschaft</a:t>
            </a:r>
            <a:r>
              <a:rPr lang="cs-CZ" sz="1800" b="1" dirty="0"/>
              <a:t>, Kunst </a:t>
            </a:r>
            <a:r>
              <a:rPr lang="cs-CZ" sz="1800" b="1" dirty="0" err="1"/>
              <a:t>und</a:t>
            </a:r>
            <a:r>
              <a:rPr lang="cs-CZ" sz="1800" b="1" dirty="0"/>
              <a:t> Literatur in </a:t>
            </a:r>
            <a:r>
              <a:rPr lang="cs-CZ" sz="1800" b="1" dirty="0" err="1"/>
              <a:t>Böhmen</a:t>
            </a:r>
            <a:r>
              <a:rPr lang="cs-CZ" sz="1800" b="1" dirty="0"/>
              <a:t> </a:t>
            </a:r>
          </a:p>
          <a:p>
            <a:pPr marL="0" indent="0">
              <a:buNone/>
            </a:pPr>
            <a:r>
              <a:rPr lang="cs-CZ" sz="1800" dirty="0"/>
              <a:t>                  –  zprvu spolek zájemců o podporu německé vědy a kultury v Čechách (členy i celé instituce a sdružení) </a:t>
            </a:r>
          </a:p>
          <a:p>
            <a:r>
              <a:rPr lang="cs-CZ" sz="1800" b="1" dirty="0"/>
              <a:t>po 1918: </a:t>
            </a:r>
            <a:r>
              <a:rPr lang="cs-CZ" sz="1800" b="1" dirty="0" err="1"/>
              <a:t>Deutsche</a:t>
            </a:r>
            <a:r>
              <a:rPr lang="cs-CZ" sz="1800" b="1" dirty="0"/>
              <a:t> </a:t>
            </a:r>
            <a:r>
              <a:rPr lang="cs-CZ" sz="1800" b="1" dirty="0" err="1"/>
              <a:t>Gesellschaft</a:t>
            </a:r>
            <a:r>
              <a:rPr lang="cs-CZ" sz="1800" b="1" dirty="0"/>
              <a:t> der </a:t>
            </a:r>
            <a:r>
              <a:rPr lang="cs-CZ" sz="1800" b="1" dirty="0" err="1"/>
              <a:t>Wissenschaften</a:t>
            </a:r>
            <a:r>
              <a:rPr lang="cs-CZ" sz="1800" b="1" dirty="0"/>
              <a:t> </a:t>
            </a:r>
            <a:r>
              <a:rPr lang="cs-CZ" sz="1800" b="1" dirty="0" err="1"/>
              <a:t>und</a:t>
            </a:r>
            <a:r>
              <a:rPr lang="cs-CZ" sz="1800" b="1" dirty="0"/>
              <a:t> </a:t>
            </a:r>
            <a:r>
              <a:rPr lang="cs-CZ" sz="1800" b="1" dirty="0" err="1"/>
              <a:t>Künste</a:t>
            </a:r>
            <a:r>
              <a:rPr lang="cs-CZ" sz="1800" b="1" dirty="0"/>
              <a:t> </a:t>
            </a:r>
            <a:r>
              <a:rPr lang="cs-CZ" sz="1800" b="1" dirty="0" err="1"/>
              <a:t>für</a:t>
            </a:r>
            <a:r>
              <a:rPr lang="cs-CZ" sz="1800" b="1" dirty="0"/>
              <a:t> </a:t>
            </a:r>
            <a:r>
              <a:rPr lang="cs-CZ" sz="1800" b="1" dirty="0" err="1"/>
              <a:t>die</a:t>
            </a:r>
            <a:r>
              <a:rPr lang="cs-CZ" sz="1800" b="1" dirty="0"/>
              <a:t> </a:t>
            </a:r>
            <a:r>
              <a:rPr lang="cs-CZ" sz="1800" b="1" dirty="0" err="1"/>
              <a:t>Tschechoslowakische</a:t>
            </a:r>
            <a:r>
              <a:rPr lang="cs-CZ" sz="1800" b="1" dirty="0"/>
              <a:t> Republik </a:t>
            </a:r>
          </a:p>
          <a:p>
            <a:pPr marL="0" indent="0">
              <a:buNone/>
            </a:pPr>
            <a:r>
              <a:rPr lang="cs-CZ" sz="1800" dirty="0"/>
              <a:t>                      –  působnost rozšířena na celou Československou republiku </a:t>
            </a:r>
            <a:endParaRPr lang="cs-CZ" sz="1800" b="1" dirty="0"/>
          </a:p>
          <a:p>
            <a:r>
              <a:rPr lang="cs-CZ" sz="1800" b="1" dirty="0"/>
              <a:t>1941:  </a:t>
            </a:r>
            <a:r>
              <a:rPr lang="cs-CZ" sz="1800" dirty="0"/>
              <a:t>transformace v německou akademii věd v Praze </a:t>
            </a:r>
          </a:p>
        </p:txBody>
      </p:sp>
    </p:spTree>
    <p:extLst>
      <p:ext uri="{BB962C8B-B14F-4D97-AF65-F5344CB8AC3E}">
        <p14:creationId xmlns:p14="http://schemas.microsoft.com/office/powerpoint/2010/main" val="3602698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174104-FAE9-21AE-2D0F-82EB6AE59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</a:t>
            </a:r>
            <a:r>
              <a:rPr lang="cs-CZ" sz="3200" b="1" dirty="0">
                <a:solidFill>
                  <a:srgbClr val="FF0000"/>
                </a:solidFill>
              </a:rPr>
              <a:t>Řádoví vzdělanci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9B9864-CC58-9625-F9C0-D58000310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35" y="1207864"/>
            <a:ext cx="11776665" cy="5981212"/>
          </a:xfrm>
        </p:spPr>
        <p:txBody>
          <a:bodyPr>
            <a:normAutofit/>
          </a:bodyPr>
          <a:lstStyle/>
          <a:p>
            <a:pPr algn="l"/>
            <a:r>
              <a:rPr lang="cs-CZ" sz="1800" b="1" i="0" u="none" strike="noStrike" baseline="0" dirty="0"/>
              <a:t>Kláštery</a:t>
            </a:r>
            <a:r>
              <a:rPr lang="cs-CZ" sz="1800" b="0" i="0" u="none" strike="noStrike" baseline="0" dirty="0"/>
              <a:t>  –  vědecký život přinášel:  existenční zajištění 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                 </a:t>
            </a:r>
            <a:r>
              <a:rPr lang="cs-CZ" sz="1800" b="0" i="0" u="none" strike="noStrike" baseline="0" dirty="0"/>
              <a:t>dostatek času na ušlechtilé záliby 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                 </a:t>
            </a:r>
            <a:r>
              <a:rPr lang="cs-CZ" sz="1800" b="0" i="0" u="none" strike="noStrike" baseline="0" dirty="0"/>
              <a:t>knihovní fondy</a:t>
            </a:r>
          </a:p>
          <a:p>
            <a:pPr marL="0" indent="0" algn="l">
              <a:buNone/>
            </a:pPr>
            <a:endParaRPr lang="cs-CZ" sz="1800" dirty="0"/>
          </a:p>
          <a:p>
            <a:pPr algn="l"/>
            <a:r>
              <a:rPr lang="cs-CZ" sz="1800" b="1" u="none" strike="noStrike" baseline="0" dirty="0" err="1"/>
              <a:t>Historia</a:t>
            </a:r>
            <a:r>
              <a:rPr lang="cs-CZ" sz="1800" b="1" u="none" strike="noStrike" baseline="0" dirty="0"/>
              <a:t> </a:t>
            </a:r>
            <a:r>
              <a:rPr lang="cs-CZ" sz="1800" b="1" u="none" strike="noStrike" baseline="0" dirty="0" err="1"/>
              <a:t>litteraria</a:t>
            </a:r>
            <a:r>
              <a:rPr lang="cs-CZ" sz="1800" b="1" dirty="0"/>
              <a:t>  </a:t>
            </a:r>
            <a:r>
              <a:rPr lang="cs-CZ" sz="1800" dirty="0"/>
              <a:t>– </a:t>
            </a:r>
            <a:r>
              <a:rPr lang="cs-CZ" sz="1800" b="0" i="0" u="none" strike="noStrike" baseline="0" dirty="0"/>
              <a:t> dílo, na němž pracovala skupina historiků, kteří byli členy jezuitského, piaristického,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</a:t>
            </a:r>
            <a:r>
              <a:rPr lang="cs-CZ" sz="1800" b="0" i="0" u="none" strike="noStrike" baseline="0" dirty="0"/>
              <a:t> benediktinského nebo paulánského řádu</a:t>
            </a:r>
          </a:p>
          <a:p>
            <a:pPr marL="0" indent="0" algn="l">
              <a:buNone/>
            </a:pPr>
            <a:endParaRPr lang="cs-CZ" sz="1800" dirty="0"/>
          </a:p>
          <a:p>
            <a:pPr algn="l"/>
            <a:r>
              <a:rPr lang="cs-CZ" sz="1800" b="1" dirty="0"/>
              <a:t>Jezuitský řád (</a:t>
            </a:r>
            <a:r>
              <a:rPr lang="cs-CZ" sz="1800" b="1" i="0" u="none" strike="noStrike" baseline="0" dirty="0" err="1"/>
              <a:t>Societatis</a:t>
            </a:r>
            <a:r>
              <a:rPr lang="cs-CZ" sz="1800" b="1" i="0" u="none" strike="noStrike" baseline="0" dirty="0"/>
              <a:t> </a:t>
            </a:r>
            <a:r>
              <a:rPr lang="cs-CZ" sz="1800" b="1" i="0" u="none" strike="noStrike" baseline="0" dirty="0" err="1"/>
              <a:t>Iesu</a:t>
            </a:r>
            <a:r>
              <a:rPr lang="cs-CZ" sz="1800" b="1" i="0" u="none" strike="noStrike" baseline="0" dirty="0"/>
              <a:t>)</a:t>
            </a:r>
            <a:r>
              <a:rPr lang="cs-CZ" sz="1800" b="0" i="0" u="none" strike="noStrike" baseline="0" dirty="0"/>
              <a:t>  –  přední matematikové a </a:t>
            </a:r>
            <a:r>
              <a:rPr lang="cs-CZ" sz="1800" b="0" i="0" u="none" strike="noStrike" baseline="0" dirty="0" err="1"/>
              <a:t>a</a:t>
            </a:r>
            <a:r>
              <a:rPr lang="cs-CZ" sz="1800" b="0" i="0" u="none" strike="noStrike" baseline="0" dirty="0"/>
              <a:t> fyzikové spjatí s observatoří v Klementinu,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            </a:t>
            </a:r>
            <a:r>
              <a:rPr lang="cs-CZ" sz="1800" b="0" i="0" u="none" strike="noStrike" baseline="0" dirty="0"/>
              <a:t> kteří jako jedni z prvních studovali dílo Izáka Newtona  (optika, fyzika)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             (Josef </a:t>
            </a:r>
            <a:r>
              <a:rPr lang="cs-CZ" sz="1800" b="0" i="0" u="none" strike="noStrike" baseline="0" dirty="0" err="1"/>
              <a:t>Stepling</a:t>
            </a:r>
            <a:r>
              <a:rPr lang="cs-CZ" sz="1800" b="0" i="0" u="none" strike="noStrike" baseline="0" dirty="0"/>
              <a:t>, Jan </a:t>
            </a:r>
            <a:r>
              <a:rPr lang="cs-CZ" sz="1800" b="0" i="0" u="none" strike="noStrike" baseline="0" dirty="0" err="1"/>
              <a:t>Tesánek</a:t>
            </a:r>
            <a:r>
              <a:rPr lang="cs-CZ" sz="1800" b="0" i="0" u="none" strike="noStrike" baseline="0" dirty="0"/>
              <a:t> –  </a:t>
            </a:r>
            <a:r>
              <a:rPr lang="cs-CZ" sz="1800" b="0" u="none" strike="noStrike" baseline="0" dirty="0"/>
              <a:t>Principie přeložil a vydal)</a:t>
            </a:r>
          </a:p>
          <a:p>
            <a:pPr algn="l"/>
            <a:r>
              <a:rPr lang="cs-CZ" sz="1800" b="1" dirty="0"/>
              <a:t>P</a:t>
            </a:r>
            <a:r>
              <a:rPr lang="cs-CZ" sz="1800" b="1" i="0" u="none" strike="noStrike" baseline="0" dirty="0"/>
              <a:t>rokop Diviš </a:t>
            </a:r>
            <a:r>
              <a:rPr lang="cs-CZ" sz="1800" b="0" i="0" u="none" strike="noStrike" baseline="0" dirty="0"/>
              <a:t>(1698–1765)  –  premonstrát </a:t>
            </a:r>
            <a:r>
              <a:rPr lang="cs-CZ" sz="1800" dirty="0"/>
              <a:t>působící</a:t>
            </a:r>
            <a:r>
              <a:rPr lang="cs-CZ" sz="1800" b="0" i="0" u="none" strike="noStrike" baseline="0" dirty="0"/>
              <a:t> v Louce a později v Příměticích u Znojma </a:t>
            </a:r>
          </a:p>
          <a:p>
            <a:pPr marL="0" indent="0" algn="l">
              <a:buNone/>
            </a:pPr>
            <a:r>
              <a:rPr lang="cs-CZ" sz="1800" dirty="0"/>
              <a:t>                                                  </a:t>
            </a:r>
            <a:r>
              <a:rPr lang="cs-CZ" sz="1800" b="0" i="0" u="none" strike="noStrike" baseline="0" dirty="0"/>
              <a:t>–   tzv. meteorologický stroj:  bleskosvod díky uzemnění fungoval lépe než Franklinův </a:t>
            </a:r>
          </a:p>
          <a:p>
            <a:pPr algn="l"/>
            <a:r>
              <a:rPr lang="cs-CZ" sz="1800" b="1" i="0" u="none" strike="noStrike" baseline="0" dirty="0"/>
              <a:t>Gottfrieda (Bohumír) Bylanský </a:t>
            </a:r>
            <a:r>
              <a:rPr lang="cs-CZ" sz="1800" b="0" i="0" u="none" strike="noStrike" baseline="0" dirty="0"/>
              <a:t>(1724–1788)  –  cisterciácký opat ze Zlaté koruny:  zemědělství, lesnictví, </a:t>
            </a:r>
            <a:r>
              <a:rPr lang="pl-PL" sz="1800" b="0" i="0" u="none" strike="noStrike" baseline="0" dirty="0"/>
              <a:t>botanika,</a:t>
            </a:r>
          </a:p>
          <a:p>
            <a:pPr marL="0" indent="0" algn="l">
              <a:buNone/>
            </a:pPr>
            <a:r>
              <a:rPr lang="pl-PL" sz="1800" dirty="0"/>
              <a:t>                                                                                  </a:t>
            </a:r>
            <a:r>
              <a:rPr lang="pl-PL" sz="1800" b="0" i="0" u="none" strike="noStrike" baseline="0" dirty="0"/>
              <a:t> zoologie, meteorologie a astronomie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715816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</TotalTime>
  <Words>2176</Words>
  <Application>Microsoft Office PowerPoint</Application>
  <PresentationFormat>Širokoúhlá obrazovka</PresentationFormat>
  <Paragraphs>178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TimesNewRomanPS-ItalicMT</vt:lpstr>
      <vt:lpstr>TimesNewRomanPSMT</vt:lpstr>
      <vt:lpstr>Motiv Office</vt:lpstr>
      <vt:lpstr>Archeologie českých zemí pozdní středověk, novověk </vt:lpstr>
      <vt:lpstr>                                 Reformy</vt:lpstr>
      <vt:lpstr>                              Osvícenství                              Les lumières, the englihtenment, die Aufklärung</vt:lpstr>
      <vt:lpstr>Prezentace aplikace PowerPoint</vt:lpstr>
      <vt:lpstr>                            Učené společnosti</vt:lpstr>
      <vt:lpstr>             Vědecké společnosti v Habsburské monarchii</vt:lpstr>
      <vt:lpstr>Prezentace aplikace PowerPoint</vt:lpstr>
      <vt:lpstr>Prezentace aplikace PowerPoint</vt:lpstr>
      <vt:lpstr>                           Řádoví vzdělanci</vt:lpstr>
      <vt:lpstr>                          Svobodné zednářství</vt:lpstr>
      <vt:lpstr>                                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Zaniklé vesnice</dc:title>
  <dc:creator>Kuklova</dc:creator>
  <cp:lastModifiedBy>tym0001</cp:lastModifiedBy>
  <cp:revision>86</cp:revision>
  <dcterms:created xsi:type="dcterms:W3CDTF">2017-01-31T16:06:48Z</dcterms:created>
  <dcterms:modified xsi:type="dcterms:W3CDTF">2025-04-13T15:58:47Z</dcterms:modified>
</cp:coreProperties>
</file>