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6" r:id="rId3"/>
    <p:sldId id="348" r:id="rId4"/>
    <p:sldId id="378" r:id="rId5"/>
    <p:sldId id="344" r:id="rId6"/>
    <p:sldId id="345" r:id="rId7"/>
    <p:sldId id="346" r:id="rId8"/>
    <p:sldId id="379" r:id="rId9"/>
    <p:sldId id="380" r:id="rId10"/>
    <p:sldId id="273" r:id="rId11"/>
    <p:sldId id="355" r:id="rId12"/>
    <p:sldId id="381" r:id="rId13"/>
    <p:sldId id="411" r:id="rId14"/>
    <p:sldId id="412" r:id="rId15"/>
    <p:sldId id="267" r:id="rId16"/>
    <p:sldId id="300" r:id="rId17"/>
    <p:sldId id="261" r:id="rId18"/>
    <p:sldId id="262" r:id="rId19"/>
    <p:sldId id="369" r:id="rId20"/>
    <p:sldId id="460" r:id="rId21"/>
    <p:sldId id="459" r:id="rId22"/>
    <p:sldId id="376" r:id="rId23"/>
    <p:sldId id="377" r:id="rId24"/>
    <p:sldId id="458" r:id="rId25"/>
    <p:sldId id="453" r:id="rId26"/>
    <p:sldId id="339" r:id="rId27"/>
    <p:sldId id="341" r:id="rId28"/>
    <p:sldId id="342" r:id="rId29"/>
    <p:sldId id="289" r:id="rId30"/>
    <p:sldId id="286" r:id="rId31"/>
    <p:sldId id="353" r:id="rId32"/>
    <p:sldId id="335" r:id="rId33"/>
    <p:sldId id="429" r:id="rId34"/>
    <p:sldId id="306" r:id="rId35"/>
    <p:sldId id="397" r:id="rId36"/>
    <p:sldId id="396" r:id="rId37"/>
    <p:sldId id="395" r:id="rId38"/>
    <p:sldId id="413" r:id="rId39"/>
    <p:sldId id="398" r:id="rId40"/>
    <p:sldId id="400" r:id="rId41"/>
    <p:sldId id="405" r:id="rId42"/>
    <p:sldId id="407" r:id="rId43"/>
    <p:sldId id="323" r:id="rId44"/>
    <p:sldId id="324" r:id="rId45"/>
    <p:sldId id="325" r:id="rId46"/>
    <p:sldId id="331" r:id="rId47"/>
    <p:sldId id="332" r:id="rId48"/>
    <p:sldId id="330" r:id="rId49"/>
    <p:sldId id="465" r:id="rId50"/>
    <p:sldId id="464" r:id="rId51"/>
    <p:sldId id="462" r:id="rId52"/>
    <p:sldId id="319" r:id="rId53"/>
    <p:sldId id="463" r:id="rId54"/>
    <p:sldId id="326" r:id="rId55"/>
    <p:sldId id="334" r:id="rId56"/>
    <p:sldId id="309" r:id="rId57"/>
    <p:sldId id="314" r:id="rId5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3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78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69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300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Nadpis, 2 malé a 1 velký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C22037F-95BA-4232-B5F6-C9E435247B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26AAF6A-88B1-4548-922A-A98B433415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F26C5853-5B5D-44C5-9C74-A332797CA7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1C15B-D07A-473B-A3A4-EDA6618B4D5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12120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24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34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37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3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80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50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9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86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DEC70-E3B1-4825-B7FB-7DDBFBFEBD55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98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ishmuseum.org/explore/highlights/highlight_image.aspx?image=ps355489.jpg&amp;retpage=21463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//upload.wikimedia.org/wikipedia/commons/a/af/Vasari.jpg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rup.cas.cz/czad/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/>
              <a:t>Archeologie českých zemí</a:t>
            </a:r>
            <a:br>
              <a:rPr lang="cs-CZ" b="1"/>
            </a:br>
            <a:r>
              <a:rPr lang="cs-CZ" sz="3200" b="1"/>
              <a:t>pozdní středověk, novověk</a:t>
            </a:r>
            <a:br>
              <a:rPr lang="cs-CZ" sz="3200" b="1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endParaRPr lang="cs-CZ" dirty="0"/>
          </a:p>
          <a:p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12. Každodenní život </a:t>
            </a:r>
          </a:p>
          <a:p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(stravování a bydlení, móda a odívání, zábava, cestování). 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26587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7214" y="621722"/>
            <a:ext cx="11426102" cy="6322003"/>
          </a:xfrm>
        </p:spPr>
        <p:txBody>
          <a:bodyPr>
            <a:normAutofit fontScale="85000" lnSpcReduction="10000"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Dominantní zdroj masa</a:t>
            </a:r>
            <a:r>
              <a:rPr lang="cs-CZ" sz="2000" b="1" dirty="0"/>
              <a:t>  </a:t>
            </a:r>
            <a:r>
              <a:rPr lang="cs-CZ" sz="2000" dirty="0"/>
              <a:t>–   3 hlavní zdroje z domácích savců:     tur, prase a </a:t>
            </a:r>
            <a:r>
              <a:rPr lang="cs-CZ" sz="2000" dirty="0" err="1"/>
              <a:t>ovco</a:t>
            </a:r>
            <a:r>
              <a:rPr lang="cs-CZ" sz="2000" dirty="0"/>
              <a:t>/koza</a:t>
            </a:r>
          </a:p>
          <a:p>
            <a:endParaRPr lang="cs-CZ" sz="2000" dirty="0"/>
          </a:p>
          <a:p>
            <a:r>
              <a:rPr lang="cs-CZ" sz="2000" dirty="0"/>
              <a:t> </a:t>
            </a:r>
            <a:r>
              <a:rPr lang="cs-CZ" sz="2000" b="1" dirty="0"/>
              <a:t>Nižší vrstvy  </a:t>
            </a:r>
            <a:r>
              <a:rPr lang="cs-CZ" sz="2000" dirty="0"/>
              <a:t>–   konzumace hovězího masa ve městech (koncentrace obyvatel) </a:t>
            </a:r>
          </a:p>
          <a:p>
            <a:pPr marL="0" indent="0">
              <a:buNone/>
            </a:pPr>
            <a:r>
              <a:rPr lang="cs-CZ" sz="2000" dirty="0"/>
              <a:t>                            –  </a:t>
            </a:r>
            <a:r>
              <a:rPr lang="cs-CZ" sz="2000" b="1" dirty="0"/>
              <a:t>15. stol.:  </a:t>
            </a:r>
            <a:r>
              <a:rPr lang="cs-CZ" sz="2000" dirty="0"/>
              <a:t>klesá podíl tura a stoupá prase a </a:t>
            </a:r>
            <a:r>
              <a:rPr lang="cs-CZ" sz="2000" dirty="0" err="1"/>
              <a:t>ovco</a:t>
            </a:r>
            <a:r>
              <a:rPr lang="cs-CZ" sz="2000" dirty="0"/>
              <a:t>/koza </a:t>
            </a:r>
          </a:p>
          <a:p>
            <a:pPr marL="0" indent="0">
              <a:buNone/>
            </a:pPr>
            <a:r>
              <a:rPr lang="cs-CZ" sz="2000" dirty="0"/>
              <a:t>                            –  </a:t>
            </a:r>
            <a:r>
              <a:rPr lang="cs-CZ" sz="2000" b="1" dirty="0"/>
              <a:t>15/16. stol.:  </a:t>
            </a:r>
            <a:r>
              <a:rPr lang="cs-CZ" sz="2000" dirty="0"/>
              <a:t>stoupá podíl  tura</a:t>
            </a:r>
          </a:p>
          <a:p>
            <a:pPr marL="0" indent="0">
              <a:buNone/>
            </a:pPr>
            <a:r>
              <a:rPr lang="cs-CZ" sz="2000" dirty="0"/>
              <a:t>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Německo:  Kostnice (71%), Bazilej–</a:t>
            </a:r>
            <a:r>
              <a:rPr lang="cs-CZ" sz="2000" dirty="0" err="1"/>
              <a:t>Schneidergasse</a:t>
            </a:r>
            <a:r>
              <a:rPr lang="cs-CZ" sz="2000" dirty="0"/>
              <a:t>, Lübeck-</a:t>
            </a:r>
            <a:r>
              <a:rPr lang="cs-CZ" sz="2000" dirty="0" err="1"/>
              <a:t>Alfstrasse</a:t>
            </a:r>
            <a:r>
              <a:rPr lang="cs-CZ" sz="2000" dirty="0"/>
              <a:t>,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Řezno-</a:t>
            </a:r>
            <a:r>
              <a:rPr lang="cs-CZ" sz="2000" dirty="0" err="1"/>
              <a:t>Auergasse</a:t>
            </a:r>
            <a:r>
              <a:rPr lang="cs-CZ" sz="2000" dirty="0"/>
              <a:t>:  hostinec – hovězí a telecí maso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Polsko:    </a:t>
            </a:r>
            <a:r>
              <a:rPr lang="cs-CZ" sz="2000" dirty="0" err="1"/>
              <a:t>Kołobrzeg</a:t>
            </a:r>
            <a:r>
              <a:rPr lang="cs-CZ" sz="2000" dirty="0"/>
              <a:t>:  převaha skotu od 2. pol. 13. stol. 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Vratislav-</a:t>
            </a:r>
            <a:r>
              <a:rPr lang="cs-CZ" sz="2000" dirty="0" err="1"/>
              <a:t>Więzienna</a:t>
            </a:r>
            <a:r>
              <a:rPr lang="cs-CZ" sz="2000" dirty="0"/>
              <a:t>, </a:t>
            </a:r>
            <a:r>
              <a:rPr lang="cs-CZ" sz="2000" dirty="0" err="1"/>
              <a:t>Gl</a:t>
            </a:r>
            <a:r>
              <a:rPr lang="cs-CZ" sz="2000" dirty="0"/>
              <a:t>. Rynek:   skot (1/3), </a:t>
            </a:r>
            <a:r>
              <a:rPr lang="cs-CZ" sz="2000" dirty="0" err="1"/>
              <a:t>ovco</a:t>
            </a:r>
            <a:r>
              <a:rPr lang="cs-CZ" sz="2000" dirty="0"/>
              <a:t>/koza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                                   </a:t>
            </a:r>
          </a:p>
          <a:p>
            <a:r>
              <a:rPr lang="cs-CZ" sz="2000" dirty="0"/>
              <a:t> </a:t>
            </a:r>
            <a:r>
              <a:rPr lang="cs-CZ" sz="2000" b="1" dirty="0"/>
              <a:t>Vyšší sociální vrstvy  </a:t>
            </a:r>
            <a:r>
              <a:rPr lang="cs-CZ" sz="2000" dirty="0"/>
              <a:t>–  konzumace prasete:     Mansfeld - jímka v domě </a:t>
            </a:r>
            <a:r>
              <a:rPr lang="cs-CZ" sz="2000" dirty="0" err="1"/>
              <a:t>Lutherových</a:t>
            </a:r>
            <a:r>
              <a:rPr lang="cs-CZ" sz="2000" dirty="0"/>
              <a:t> rodičů (6 : 1  prasete – skot).                                                                     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Vratislav-Kapitulní ul.:   výraznější podíl prasete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Pojídání psů a koček  </a:t>
            </a:r>
            <a:r>
              <a:rPr lang="cs-CZ" sz="2000" dirty="0"/>
              <a:t>–  výjimečné:  v obdobích nedostatku potravin, rozsekané psí skelety v jímkách (Kostnice)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–  u koček sporné  (v jímkách chcíplé)</a:t>
            </a:r>
          </a:p>
          <a:p>
            <a:r>
              <a:rPr lang="cs-CZ" sz="2000" b="1" dirty="0"/>
              <a:t>Konzumace kura domácího  </a:t>
            </a:r>
            <a:r>
              <a:rPr lang="cs-CZ" sz="2000" dirty="0"/>
              <a:t>–   Praha-nám. Republiky, Brno-Radnická, Opava-Hrnčířská, studna v Mostě a Chebu)</a:t>
            </a:r>
          </a:p>
          <a:p>
            <a:r>
              <a:rPr lang="cs-CZ" sz="2000" b="1" dirty="0"/>
              <a:t>Kůň </a:t>
            </a:r>
            <a:r>
              <a:rPr lang="cs-CZ" sz="2000" dirty="0"/>
              <a:t>  –   nízký počet kostí:  především ekonomický význam – pracovní využití, méně jateční (Brno-Vídeňská ul.). </a:t>
            </a:r>
          </a:p>
        </p:txBody>
      </p:sp>
    </p:spTree>
    <p:extLst>
      <p:ext uri="{BB962C8B-B14F-4D97-AF65-F5344CB8AC3E}">
        <p14:creationId xmlns:p14="http://schemas.microsoft.com/office/powerpoint/2010/main" val="2945756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1445" y="847725"/>
            <a:ext cx="11596255" cy="6010275"/>
          </a:xfrm>
        </p:spPr>
        <p:txBody>
          <a:bodyPr>
            <a:normAutofit fontScale="85000" lnSpcReduction="10000"/>
          </a:bodyPr>
          <a:lstStyle/>
          <a:p>
            <a:r>
              <a:rPr lang="cs-CZ" sz="2000" b="1" dirty="0"/>
              <a:t>Jateční věk</a:t>
            </a:r>
            <a:r>
              <a:rPr lang="cs-CZ" sz="2000" dirty="0"/>
              <a:t>:  Brno-</a:t>
            </a:r>
            <a:r>
              <a:rPr lang="cs-CZ" sz="2000" dirty="0" err="1"/>
              <a:t>Domminikánská</a:t>
            </a:r>
            <a:r>
              <a:rPr lang="cs-CZ" sz="2000" dirty="0"/>
              <a:t> ul., 2. pol. 15. stol.: </a:t>
            </a:r>
          </a:p>
          <a:p>
            <a:pPr marL="0" indent="0">
              <a:buNone/>
            </a:pPr>
            <a:r>
              <a:rPr lang="cs-CZ" sz="2000" dirty="0"/>
              <a:t>                            tur:  22–24 měsíců.</a:t>
            </a:r>
          </a:p>
          <a:p>
            <a:pPr marL="0" indent="0">
              <a:buNone/>
            </a:pPr>
            <a:r>
              <a:rPr lang="cs-CZ" sz="2000" dirty="0"/>
              <a:t>                            prase:  0,5–1 rok</a:t>
            </a:r>
          </a:p>
          <a:p>
            <a:pPr marL="0" indent="0">
              <a:buNone/>
            </a:pPr>
            <a:r>
              <a:rPr lang="cs-CZ" sz="2000" dirty="0"/>
              <a:t>                            ovce/koza: 22–24 měsíců 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Tafonomie</a:t>
            </a:r>
            <a:r>
              <a:rPr lang="cs-CZ" sz="2000" dirty="0"/>
              <a:t>  –  zásahy na kostech:   Brno-Česká, </a:t>
            </a:r>
            <a:r>
              <a:rPr lang="cs-CZ" sz="2000" dirty="0" err="1"/>
              <a:t>Jozefská</a:t>
            </a:r>
            <a:r>
              <a:rPr lang="cs-CZ" sz="2000" dirty="0"/>
              <a:t> (15-17%) skot a prasata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Praha-nám. Republiky (12.–13 stol., 10 %)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hrad Veselí –  22 %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– stopy porcování:  příčné či šikmé </a:t>
            </a:r>
            <a:r>
              <a:rPr lang="cs-CZ" sz="2000" dirty="0" err="1"/>
              <a:t>přeseky</a:t>
            </a:r>
            <a:r>
              <a:rPr lang="cs-CZ" sz="2000" dirty="0"/>
              <a:t> žeber, obratlů, kostí končetin, lopatky či pánve </a:t>
            </a:r>
          </a:p>
          <a:p>
            <a:pPr marL="0" indent="0">
              <a:buNone/>
            </a:pPr>
            <a:r>
              <a:rPr lang="cs-CZ" sz="2000" dirty="0"/>
              <a:t>                        – oddělování masa od kostí:  záseky a zářezy </a:t>
            </a:r>
          </a:p>
          <a:p>
            <a:pPr marL="0" indent="0">
              <a:buNone/>
            </a:pPr>
            <a:r>
              <a:rPr lang="cs-CZ" sz="2000" dirty="0"/>
              <a:t>                        – podélné roztínání dlouhých kostí za účelem získání morku </a:t>
            </a:r>
          </a:p>
          <a:p>
            <a:pPr marL="0" indent="0">
              <a:buNone/>
            </a:pPr>
            <a:r>
              <a:rPr lang="cs-CZ" sz="2000" dirty="0"/>
              <a:t>                        – opálení, přepálení otevřeným ohněm (Brno-Česká: 0,4%, </a:t>
            </a:r>
            <a:r>
              <a:rPr lang="cs-CZ" sz="2000" dirty="0" err="1"/>
              <a:t>Krašov</a:t>
            </a:r>
            <a:r>
              <a:rPr lang="cs-CZ" sz="2000" dirty="0"/>
              <a:t> a Tetín: pečení; hrad Veselí: 0,2%)      </a:t>
            </a:r>
          </a:p>
          <a:p>
            <a:pPr marL="0" indent="0">
              <a:buNone/>
            </a:pPr>
            <a:r>
              <a:rPr lang="cs-CZ" sz="2000" dirty="0"/>
              <a:t>                        – ohryzání domácími šelmami a hlodavci (Brno-Česká: 5 %, Veselí: 19 %, kladrubský klášter: 1-7%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Kostnice: hovězí 1,4 %, ovce/koza 3,7 %, prasete 5,4 %)</a:t>
            </a:r>
          </a:p>
          <a:p>
            <a:pPr marL="0" indent="0">
              <a:buNone/>
            </a:pPr>
            <a:r>
              <a:rPr lang="cs-CZ" sz="2000" dirty="0"/>
              <a:t>                        – porcování jednotlivých druhů zvířat se lišilo:   chov:   drůbež, někdy prasata a drobní přežvýkavci  (uhynulá zvířata)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          import:  hovězí maso (tur) – porážka na parcelách (rohy, kopyta)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                                                          – nákup od řezníků </a:t>
            </a:r>
          </a:p>
        </p:txBody>
      </p:sp>
    </p:spTree>
    <p:extLst>
      <p:ext uri="{BB962C8B-B14F-4D97-AF65-F5344CB8AC3E}">
        <p14:creationId xmlns:p14="http://schemas.microsoft.com/office/powerpoint/2010/main" val="2816194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118F63-CEE0-23E8-336B-51DB22DEB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809625"/>
            <a:ext cx="12230099" cy="6115050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Kultura stolování</a:t>
            </a:r>
            <a:r>
              <a:rPr lang="cs-CZ" sz="2000" dirty="0">
                <a:solidFill>
                  <a:srgbClr val="FF0000"/>
                </a:solidFill>
              </a:rPr>
              <a:t>  </a:t>
            </a:r>
            <a:r>
              <a:rPr lang="cs-CZ" sz="1800" dirty="0"/>
              <a:t>–   12. stol:  vliv islámského světa (hygiena)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–   14. stol.:  Tomáš Štítný rozlišoval jídlo k ukojení hladu a pohoštění návštěvy či hostiny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              –   </a:t>
            </a:r>
            <a:r>
              <a:rPr lang="cs-CZ" sz="1800" b="1" dirty="0"/>
              <a:t>vyšší vrstvy: </a:t>
            </a:r>
            <a:r>
              <a:rPr lang="cs-CZ" sz="1800" dirty="0"/>
              <a:t>  kultivované chování, etiketa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rozsazení podle zasedacího pořádku:   v čele stolu pán a nejvýznamnější hosté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                  u stolu v párech: francouzský vliv)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zahájení hostiny modlitbou, přípitek, ubrus na stole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zvěřina, koření z Orientu, jižní ovoce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nože (krájení chleba, masa), vidlice (od 11. stol.), lžíce  (z 15. stol., soubor z HK)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konvice, džbány, poháry fajánsové nádoby (od konce 15. stol.) 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cínové nádobí a sklo:  rozšířeno ve 14. a 15. stol.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kamenina:  16. stol.                       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2000" b="1" dirty="0">
                <a:solidFill>
                  <a:srgbClr val="FF0000"/>
                </a:solidFill>
              </a:rPr>
              <a:t>Hostiny</a:t>
            </a:r>
            <a:r>
              <a:rPr lang="cs-CZ" sz="1800" dirty="0"/>
              <a:t>  –  pořádány při různých </a:t>
            </a:r>
            <a:r>
              <a:rPr lang="cs-CZ" sz="1800" dirty="0" err="1"/>
              <a:t>festivitách</a:t>
            </a:r>
            <a:r>
              <a:rPr lang="cs-CZ" sz="1800" dirty="0"/>
              <a:t> </a:t>
            </a:r>
          </a:p>
          <a:p>
            <a:pPr marL="0" indent="0">
              <a:buNone/>
            </a:pPr>
            <a:r>
              <a:rPr lang="cs-CZ" sz="1800" dirty="0"/>
              <a:t>                     –  význam se posuzoval podle počtu chodů </a:t>
            </a:r>
          </a:p>
        </p:txBody>
      </p:sp>
    </p:spTree>
    <p:extLst>
      <p:ext uri="{BB962C8B-B14F-4D97-AF65-F5344CB8AC3E}">
        <p14:creationId xmlns:p14="http://schemas.microsoft.com/office/powerpoint/2010/main" val="2490087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Obrázek 2">
            <a:extLst>
              <a:ext uri="{FF2B5EF4-FFF2-40B4-BE49-F238E27FC236}">
                <a16:creationId xmlns:a16="http://schemas.microsoft.com/office/drawing/2014/main" id="{5113B4DF-119A-AEB6-3D00-A0E1ECCF3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ovéPole 3">
            <a:extLst>
              <a:ext uri="{FF2B5EF4-FFF2-40B4-BE49-F238E27FC236}">
                <a16:creationId xmlns:a16="http://schemas.microsoft.com/office/drawing/2014/main" id="{3EEA664A-8732-A17C-F263-06E617E47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934075"/>
            <a:ext cx="6858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/>
              <a:t>Korbelářová, I. – Zezula, M., 2018:  S knížaty u stolu : Kuchyně a kultura stolování na středověkých vévodských dvorech v Opavě a Ratiboři. Ostrava – Ratiboř.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6A1D94-8D07-7FEA-5B04-D5D5959D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2" y="819150"/>
            <a:ext cx="11691937" cy="6457950"/>
          </a:xfrm>
        </p:spPr>
        <p:txBody>
          <a:bodyPr>
            <a:normAutofit fontScale="92500" lnSpcReduction="20000"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Venkovská strava  </a:t>
            </a:r>
            <a:r>
              <a:rPr lang="cs-CZ" sz="1800" dirty="0"/>
              <a:t>– </a:t>
            </a:r>
            <a:r>
              <a:rPr lang="cs-CZ" sz="1800" b="1" dirty="0"/>
              <a:t> rostlinná:   </a:t>
            </a:r>
            <a:r>
              <a:rPr lang="cs-CZ" sz="1800" dirty="0" err="1"/>
              <a:t>obiloniny</a:t>
            </a:r>
            <a:r>
              <a:rPr lang="cs-CZ" sz="1800" dirty="0"/>
              <a:t>:   kaše a placky,  „</a:t>
            </a:r>
            <a:r>
              <a:rPr lang="cs-CZ" sz="1800" dirty="0" err="1"/>
              <a:t>nejušlechtilejši</a:t>
            </a:r>
            <a:r>
              <a:rPr lang="cs-CZ" sz="1800" dirty="0"/>
              <a:t>“ byla pšenice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</a:t>
            </a:r>
            <a:r>
              <a:rPr lang="pl-PL" sz="1800" dirty="0"/>
              <a:t>zelenina:  </a:t>
            </a:r>
            <a:r>
              <a:rPr lang="cs-CZ" sz="1800" dirty="0"/>
              <a:t>zelí, řepa, pórek, vodnice, špenát, česnek, cibule (i houby, bylinky)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luštěniny a ořechy:  bob obecný, čočka, cizrna, vikev a hrachor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–  </a:t>
            </a:r>
            <a:r>
              <a:rPr lang="cs-CZ" sz="1800" b="1" dirty="0"/>
              <a:t>masitá:  </a:t>
            </a:r>
            <a:r>
              <a:rPr lang="cs-CZ" sz="1800" dirty="0"/>
              <a:t>vepřové, skopové, kozí a hovězí (staré kusy),  drůbež 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2000" b="1" dirty="0">
                <a:solidFill>
                  <a:srgbClr val="FF0000"/>
                </a:solidFill>
              </a:rPr>
              <a:t>Měšťané</a:t>
            </a:r>
            <a:r>
              <a:rPr lang="cs-CZ" sz="1800" dirty="0"/>
              <a:t>   –   gastronomie pikantních jídel:  kořeněné maso a omáčky </a:t>
            </a:r>
          </a:p>
          <a:p>
            <a:pPr marL="0" indent="0">
              <a:buNone/>
            </a:pPr>
            <a:r>
              <a:rPr lang="cs-CZ" sz="1800" dirty="0"/>
              <a:t>                          –   specializovaná potravinářská řemesla:  (preclíky, </a:t>
            </a:r>
            <a:r>
              <a:rPr lang="cs-CZ" sz="1800" dirty="0" err="1"/>
              <a:t>calty</a:t>
            </a:r>
            <a:r>
              <a:rPr lang="cs-CZ" sz="1800" dirty="0"/>
              <a:t>-housky)</a:t>
            </a:r>
          </a:p>
          <a:p>
            <a:endParaRPr lang="cs-CZ" sz="1800" dirty="0"/>
          </a:p>
          <a:p>
            <a:r>
              <a:rPr lang="cs-CZ" sz="2000" b="1" dirty="0">
                <a:solidFill>
                  <a:srgbClr val="FF0000"/>
                </a:solidFill>
              </a:rPr>
              <a:t>Mnišský ideál chudoby  </a:t>
            </a:r>
            <a:r>
              <a:rPr lang="cs-CZ" sz="2000" dirty="0"/>
              <a:t>–  skromný jídelníček:  řeholníci po slibu chudoby a čistoty se masa formálně vzdali, aby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odmítli „hodnoty“ s nimi spojované:  materiální bohatství, síla, moc, násilí a sexualita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–  v případě nemoci bylo maso povoleno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–  Opatství v Cluny:  Bernard z </a:t>
            </a:r>
            <a:r>
              <a:rPr lang="cs-CZ" sz="2000" dirty="0" err="1"/>
              <a:t>Clairvaux</a:t>
            </a:r>
            <a:r>
              <a:rPr lang="cs-CZ" sz="2000" dirty="0"/>
              <a:t> kritizoval „desítky způsobů přípravy vajec“</a:t>
            </a:r>
          </a:p>
          <a:p>
            <a:pPr marL="0" indent="0">
              <a:buNone/>
            </a:pPr>
            <a:endParaRPr lang="cs-CZ" sz="2000" b="1" dirty="0">
              <a:solidFill>
                <a:srgbClr val="FF0000"/>
              </a:solidFill>
            </a:endParaRPr>
          </a:p>
          <a:p>
            <a:r>
              <a:rPr lang="cs-CZ" sz="2000" b="1" dirty="0">
                <a:solidFill>
                  <a:srgbClr val="FF0000"/>
                </a:solidFill>
              </a:rPr>
              <a:t>Obřadní jídla  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  <a:r>
              <a:rPr lang="cs-CZ" sz="1800" dirty="0"/>
              <a:t>–  křesťanské svátky  –  </a:t>
            </a:r>
            <a:r>
              <a:rPr lang="cs-CZ" sz="1800" b="1" dirty="0"/>
              <a:t>mikulášská</a:t>
            </a:r>
            <a:r>
              <a:rPr lang="cs-CZ" sz="1800" dirty="0"/>
              <a:t>:  perník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–  </a:t>
            </a:r>
            <a:r>
              <a:rPr lang="cs-CZ" sz="1800" b="1" dirty="0"/>
              <a:t>vánoční</a:t>
            </a:r>
            <a:r>
              <a:rPr lang="cs-CZ" sz="1800" dirty="0"/>
              <a:t>:   </a:t>
            </a:r>
            <a:r>
              <a:rPr lang="cs-CZ" sz="1800" dirty="0" err="1"/>
              <a:t>vánočnívánočka</a:t>
            </a:r>
            <a:r>
              <a:rPr lang="cs-CZ" sz="1800" dirty="0"/>
              <a:t>, ovoce (syrové i sušené), tvarohový mazanec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–   </a:t>
            </a:r>
            <a:r>
              <a:rPr lang="cs-CZ" sz="1800" b="1" dirty="0"/>
              <a:t>velikonoční</a:t>
            </a:r>
            <a:r>
              <a:rPr lang="cs-CZ" sz="1800" dirty="0"/>
              <a:t>:  pečené jehně, barevná vejce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–   </a:t>
            </a:r>
            <a:r>
              <a:rPr lang="cs-CZ" sz="1800" b="1" dirty="0"/>
              <a:t>posvícení (podzim)</a:t>
            </a:r>
            <a:r>
              <a:rPr lang="cs-CZ" sz="1800" dirty="0"/>
              <a:t>:  pečená husa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969787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113723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Půst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1500" y="1095376"/>
            <a:ext cx="13096875" cy="5743574"/>
          </a:xfrm>
        </p:spPr>
        <p:txBody>
          <a:bodyPr>
            <a:noAutofit/>
          </a:bodyPr>
          <a:lstStyle/>
          <a:p>
            <a:r>
              <a:rPr lang="cs-CZ" sz="1800" b="1" dirty="0"/>
              <a:t>Postní dny </a:t>
            </a:r>
            <a:r>
              <a:rPr lang="cs-CZ" sz="1800" dirty="0"/>
              <a:t>–  zakázána konzumace masa a všeho, co je živočišného původu (tuky) </a:t>
            </a:r>
          </a:p>
          <a:p>
            <a:pPr marL="0" indent="0">
              <a:buNone/>
            </a:pPr>
            <a:r>
              <a:rPr lang="cs-CZ" sz="1800" dirty="0"/>
              <a:t>                        –  o velkých svátcích i vejce a mléko (podle Tomáše </a:t>
            </a:r>
            <a:r>
              <a:rPr lang="cs-CZ" sz="1800" dirty="0" err="1"/>
              <a:t>Aquinského</a:t>
            </a:r>
            <a:r>
              <a:rPr lang="cs-CZ" sz="1800" dirty="0"/>
              <a:t> „</a:t>
            </a:r>
            <a:r>
              <a:rPr lang="cs-CZ" sz="1800" dirty="0" err="1"/>
              <a:t>nejdraždivějši</a:t>
            </a:r>
            <a:r>
              <a:rPr lang="cs-CZ" sz="1800" dirty="0"/>
              <a:t>“ a „</a:t>
            </a:r>
            <a:r>
              <a:rPr lang="cs-CZ" sz="1800" dirty="0" err="1"/>
              <a:t>nejslastnějši</a:t>
            </a:r>
            <a:r>
              <a:rPr lang="cs-CZ" sz="1800" dirty="0"/>
              <a:t>“) </a:t>
            </a:r>
          </a:p>
          <a:p>
            <a:pPr marL="0" indent="0">
              <a:buNone/>
            </a:pPr>
            <a:r>
              <a:rPr lang="cs-CZ" sz="1800" dirty="0"/>
              <a:t>                        –  velikonoční  (</a:t>
            </a:r>
            <a:r>
              <a:rPr lang="cs-CZ" sz="1800" dirty="0" err="1"/>
              <a:t>quadragesima</a:t>
            </a:r>
            <a:r>
              <a:rPr lang="cs-CZ" sz="1800" dirty="0"/>
              <a:t>):  čtyřicetidenní  (Rozjímání Krista na poušti) </a:t>
            </a:r>
          </a:p>
          <a:p>
            <a:pPr marL="0" indent="0">
              <a:buNone/>
            </a:pPr>
            <a:r>
              <a:rPr lang="cs-CZ" sz="1800" dirty="0"/>
              <a:t>                        –  </a:t>
            </a:r>
            <a:r>
              <a:rPr lang="cs-CZ" sz="1800" dirty="0" err="1"/>
              <a:t>vigílie</a:t>
            </a:r>
            <a:r>
              <a:rPr lang="cs-CZ" sz="1800" dirty="0"/>
              <a:t>:  předvečer velkých křesťanských svátků </a:t>
            </a:r>
          </a:p>
          <a:p>
            <a:pPr marL="0" indent="0">
              <a:buNone/>
            </a:pPr>
            <a:r>
              <a:rPr lang="cs-CZ" sz="1800" dirty="0"/>
              <a:t>                        –  Velký pátek:  den Kristovy smrti </a:t>
            </a:r>
          </a:p>
          <a:p>
            <a:pPr marL="0" indent="0">
              <a:buNone/>
            </a:pPr>
            <a:r>
              <a:rPr lang="cs-CZ" sz="1800" dirty="0"/>
              <a:t>                        –  nestřídmost u nižších vrstev:  spíše výjimečná (svatby, křtiny, posvícení, hody aj.)</a:t>
            </a:r>
          </a:p>
          <a:p>
            <a:pPr marL="0" indent="0">
              <a:buNone/>
            </a:pPr>
            <a:r>
              <a:rPr lang="cs-CZ" sz="1800" dirty="0"/>
              <a:t>                        –  kláštery:  2. pol. 13. stol.:  více konzumováno prase než tur, pak kur a ovce/ koza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vysoký podíl lovné zvěře a kaprovitých ryb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14. a 15. stol.:  více malých přežvýkavců (81 %), pokles divoké fauny (4 %) vlivem odlesňování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Zakázané potraviny  </a:t>
            </a:r>
            <a:r>
              <a:rPr lang="cs-CZ" sz="1800" dirty="0"/>
              <a:t>–  nahrazovány rybami:  jako „studené a vlhké“ nehrozilo, že budou „</a:t>
            </a:r>
            <a:r>
              <a:rPr lang="cs-CZ" sz="1800" dirty="0" err="1"/>
              <a:t>draždit</a:t>
            </a:r>
            <a:r>
              <a:rPr lang="cs-CZ" sz="1800" dirty="0"/>
              <a:t> smysly“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konzumovány vařené, pečené, smažené, solené, uzené, sušené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–  křesťanská symbolika:  obrázek ryby  (symbol prvních křesťanů)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</a:t>
            </a:r>
            <a:r>
              <a:rPr lang="cs-CZ" sz="1800" dirty="0" err="1"/>
              <a:t>ichthys</a:t>
            </a:r>
            <a:r>
              <a:rPr lang="cs-CZ" sz="1800" dirty="0"/>
              <a:t> (řecky</a:t>
            </a:r>
            <a:r>
              <a:rPr lang="cs-CZ" sz="1800" i="1" dirty="0"/>
              <a:t>) </a:t>
            </a:r>
            <a:r>
              <a:rPr lang="cs-CZ" sz="1800" dirty="0"/>
              <a:t>= </a:t>
            </a:r>
            <a:r>
              <a:rPr lang="cs-CZ" sz="1800" b="1" dirty="0" err="1"/>
              <a:t>I</a:t>
            </a:r>
            <a:r>
              <a:rPr lang="cs-CZ" sz="1800" dirty="0" err="1"/>
              <a:t>esus</a:t>
            </a:r>
            <a:r>
              <a:rPr lang="cs-CZ" sz="1800" dirty="0"/>
              <a:t> </a:t>
            </a:r>
            <a:r>
              <a:rPr lang="cs-CZ" sz="1800" b="1" dirty="0"/>
              <a:t>C</a:t>
            </a:r>
            <a:r>
              <a:rPr lang="cs-CZ" sz="1800" dirty="0"/>
              <a:t>hristos </a:t>
            </a:r>
            <a:r>
              <a:rPr lang="cs-CZ" sz="1800" b="1" dirty="0"/>
              <a:t>T</a:t>
            </a:r>
            <a:r>
              <a:rPr lang="cs-CZ" sz="1800" dirty="0"/>
              <a:t>heu </a:t>
            </a:r>
            <a:r>
              <a:rPr lang="cs-CZ" sz="1800" b="1" dirty="0" err="1"/>
              <a:t>H</a:t>
            </a:r>
            <a:r>
              <a:rPr lang="cs-CZ" sz="1800" dirty="0" err="1"/>
              <a:t>yios</a:t>
            </a:r>
            <a:r>
              <a:rPr lang="cs-CZ" sz="1800" dirty="0"/>
              <a:t> </a:t>
            </a:r>
            <a:r>
              <a:rPr lang="cs-CZ" sz="1800" b="1" dirty="0" err="1"/>
              <a:t>S</a:t>
            </a:r>
            <a:r>
              <a:rPr lang="cs-CZ" sz="1800" dirty="0" err="1"/>
              <a:t>oter</a:t>
            </a:r>
            <a:r>
              <a:rPr lang="cs-CZ" sz="1800" dirty="0"/>
              <a:t> </a:t>
            </a:r>
          </a:p>
          <a:p>
            <a:pPr marL="0" indent="0">
              <a:buNone/>
            </a:pPr>
            <a:r>
              <a:rPr lang="cs-CZ" sz="1800" i="1" dirty="0"/>
              <a:t>                                                                                                                   </a:t>
            </a:r>
            <a:r>
              <a:rPr lang="cs-CZ" sz="1800" dirty="0"/>
              <a:t>Ježíš Kristus, Boži Syn, Spasitel </a:t>
            </a:r>
          </a:p>
          <a:p>
            <a:pPr marL="0" indent="0">
              <a:buNone/>
            </a:pPr>
            <a:r>
              <a:rPr lang="cs-CZ" sz="1800" dirty="0"/>
              <a:t>                                       </a:t>
            </a:r>
            <a:endParaRPr lang="cs-CZ" sz="2000" dirty="0"/>
          </a:p>
          <a:p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43380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BD007B7E-306D-F967-AAD8-DA984D8C5A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2025" y="0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Pašije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</a:t>
            </a:r>
            <a:r>
              <a:rPr lang="cs-CZ" altLang="cs-CZ" sz="2400" dirty="0">
                <a:solidFill>
                  <a:srgbClr val="FF0000"/>
                </a:solidFill>
              </a:rPr>
              <a:t>(z lat. </a:t>
            </a:r>
            <a:r>
              <a:rPr lang="cs-CZ" altLang="cs-CZ" sz="2400" dirty="0" err="1">
                <a:solidFill>
                  <a:srgbClr val="FF0000"/>
                </a:solidFill>
              </a:rPr>
              <a:t>passio</a:t>
            </a:r>
            <a:r>
              <a:rPr lang="cs-CZ" altLang="cs-CZ" sz="2400" dirty="0">
                <a:solidFill>
                  <a:srgbClr val="FF0000"/>
                </a:solidFill>
              </a:rPr>
              <a:t> – „utrpení“)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8F746936-94D3-4CA6-DE59-AED307EAD7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2450" y="1447801"/>
            <a:ext cx="11639549" cy="5410199"/>
          </a:xfrm>
        </p:spPr>
        <p:txBody>
          <a:bodyPr>
            <a:normAutofit/>
          </a:bodyPr>
          <a:lstStyle/>
          <a:p>
            <a:r>
              <a:rPr lang="cs-CZ" altLang="cs-CZ" sz="1800" b="1" dirty="0"/>
              <a:t>Velikonoce</a:t>
            </a:r>
            <a:r>
              <a:rPr lang="cs-CZ" altLang="cs-CZ" sz="1800" dirty="0"/>
              <a:t>  –  postní dny</a:t>
            </a:r>
          </a:p>
          <a:p>
            <a:endParaRPr lang="cs-CZ" altLang="cs-CZ" sz="1800" dirty="0"/>
          </a:p>
          <a:p>
            <a:r>
              <a:rPr lang="cs-CZ" altLang="cs-CZ" sz="1800" b="1" dirty="0"/>
              <a:t>Název</a:t>
            </a:r>
            <a:r>
              <a:rPr lang="cs-CZ" altLang="cs-CZ" sz="1800" dirty="0"/>
              <a:t>  –  odvozen z prvního slova při předčítání evangelia pasáží při liturgii: </a:t>
            </a:r>
          </a:p>
          <a:p>
            <a:pPr>
              <a:buFontTx/>
              <a:buNone/>
            </a:pPr>
            <a:r>
              <a:rPr lang="cs-CZ" altLang="cs-CZ" sz="1800" b="1" dirty="0"/>
              <a:t>                     „</a:t>
            </a:r>
            <a:r>
              <a:rPr lang="cs-CZ" altLang="cs-CZ" sz="1800" b="1" i="1" dirty="0" err="1"/>
              <a:t>Passio</a:t>
            </a:r>
            <a:r>
              <a:rPr lang="cs-CZ" altLang="cs-CZ" sz="1800" b="1" i="1" dirty="0"/>
              <a:t> Domini </a:t>
            </a:r>
            <a:r>
              <a:rPr lang="cs-CZ" altLang="cs-CZ" sz="1800" b="1" i="1" dirty="0" err="1"/>
              <a:t>nostri</a:t>
            </a:r>
            <a:r>
              <a:rPr lang="cs-CZ" altLang="cs-CZ" sz="1800" b="1" i="1" dirty="0"/>
              <a:t> </a:t>
            </a:r>
            <a:r>
              <a:rPr lang="cs-CZ" altLang="cs-CZ" sz="1800" b="1" i="1" dirty="0" err="1"/>
              <a:t>Iesu</a:t>
            </a:r>
            <a:r>
              <a:rPr lang="cs-CZ" altLang="cs-CZ" sz="1800" b="1" i="1" dirty="0"/>
              <a:t> Christi </a:t>
            </a:r>
            <a:r>
              <a:rPr lang="cs-CZ" altLang="cs-CZ" sz="1800" b="1" i="1" dirty="0" err="1"/>
              <a:t>secundum</a:t>
            </a:r>
            <a:r>
              <a:rPr lang="cs-CZ" altLang="cs-CZ" sz="1800" b="1" i="1" dirty="0"/>
              <a:t>…“</a:t>
            </a:r>
            <a:r>
              <a:rPr lang="cs-CZ" altLang="cs-CZ" sz="1800" b="1" dirty="0"/>
              <a:t> </a:t>
            </a:r>
          </a:p>
          <a:p>
            <a:pPr>
              <a:buFontTx/>
              <a:buNone/>
            </a:pPr>
            <a:r>
              <a:rPr lang="cs-CZ" altLang="cs-CZ" sz="1800" b="1" dirty="0"/>
              <a:t>                     </a:t>
            </a:r>
            <a:r>
              <a:rPr lang="cs-CZ" altLang="cs-CZ" sz="1800" dirty="0"/>
              <a:t>(Utrpení našeho Pána Ježíše Krista podle…)</a:t>
            </a:r>
          </a:p>
          <a:p>
            <a:endParaRPr lang="cs-CZ" altLang="cs-CZ" sz="1800" dirty="0"/>
          </a:p>
          <a:p>
            <a:r>
              <a:rPr lang="cs-CZ" altLang="cs-CZ" sz="1800" dirty="0"/>
              <a:t>Evangelijní vyprávění, příběhy, hry, liturgické čtení, hudební skladby:  inspirované vyprávěním o utrpení a smrti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                                                                 Ježíše Krista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Obsah</a:t>
            </a:r>
            <a:r>
              <a:rPr lang="cs-CZ" altLang="cs-CZ" sz="1800" dirty="0"/>
              <a:t>  –  obvykle začínají modlitbou Ježíše v Getsemanské zahradě, </a:t>
            </a:r>
          </a:p>
          <a:p>
            <a:pPr marL="0" indent="0">
              <a:buNone/>
            </a:pPr>
            <a:r>
              <a:rPr lang="cs-CZ" altLang="cs-CZ" sz="1800" dirty="0"/>
              <a:t>                      pak následuje zatčení po Jidášově zradě, soud před židovskou veleradou, předvedení před Heroda, </a:t>
            </a:r>
          </a:p>
          <a:p>
            <a:pPr marL="0" indent="0">
              <a:buNone/>
            </a:pPr>
            <a:r>
              <a:rPr lang="cs-CZ" altLang="cs-CZ" sz="1800" dirty="0"/>
              <a:t>                      soud u Piláta Pontského, bičování, odsouzení k ukřižování, příprava na ukřižování, Ježíšova smrt a</a:t>
            </a:r>
          </a:p>
          <a:p>
            <a:pPr marL="0" indent="0">
              <a:buNone/>
            </a:pPr>
            <a:r>
              <a:rPr lang="cs-CZ" altLang="cs-CZ" sz="1800" dirty="0"/>
              <a:t>                      doprovodné události (zatmění nebe, zemětřesení apod.) </a:t>
            </a:r>
          </a:p>
          <a:p>
            <a:pPr marL="0" indent="0">
              <a:buNone/>
            </a:pPr>
            <a:r>
              <a:rPr lang="cs-CZ" altLang="cs-CZ" sz="1800" dirty="0"/>
              <a:t>                 –   končí Ježíšovou smrtí na kříži a zmrtvýchvstáním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519DAB9E-1C71-839C-2E2C-90469C0D29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23825"/>
            <a:ext cx="8229600" cy="1143000"/>
          </a:xfrm>
        </p:spPr>
        <p:txBody>
          <a:bodyPr/>
          <a:lstStyle/>
          <a:p>
            <a:r>
              <a:rPr lang="cs-CZ" altLang="cs-CZ" sz="3200" b="1" dirty="0"/>
              <a:t>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Víra </a:t>
            </a:r>
            <a:br>
              <a:rPr lang="cs-CZ" altLang="cs-CZ" sz="3200" b="1" dirty="0"/>
            </a:br>
            <a:r>
              <a:rPr lang="cs-CZ" altLang="cs-CZ" sz="3200" b="1" dirty="0"/>
              <a:t>                       </a:t>
            </a:r>
            <a:endParaRPr lang="cs-CZ" altLang="cs-CZ" sz="4000" dirty="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442A3A69-15CD-488B-502E-9C884E5516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6275" y="1066800"/>
            <a:ext cx="11449050" cy="5791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1800" b="1" dirty="0"/>
              <a:t>Duchovní život  </a:t>
            </a:r>
            <a:r>
              <a:rPr lang="cs-CZ" altLang="cs-CZ" sz="1800" dirty="0"/>
              <a:t>–  řídil pravidly, které byly definovala Bible, čili  Písmo svaté (lat. </a:t>
            </a:r>
            <a:r>
              <a:rPr lang="cs-CZ" altLang="cs-CZ" sz="1800" dirty="0" err="1"/>
              <a:t>Scriptura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sacra</a:t>
            </a:r>
            <a:r>
              <a:rPr lang="cs-CZ" altLang="cs-CZ" sz="1800" dirty="0"/>
              <a:t>), což je soubor knih, které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křesťané a židé považují za posvátné (slovo Boží)</a:t>
            </a:r>
          </a:p>
          <a:p>
            <a:pPr>
              <a:lnSpc>
                <a:spcPct val="80000"/>
              </a:lnSpc>
            </a:pPr>
            <a:r>
              <a:rPr lang="cs-CZ" altLang="cs-CZ" sz="1800" b="1" dirty="0" err="1"/>
              <a:t>Biblos</a:t>
            </a:r>
            <a:r>
              <a:rPr lang="cs-CZ" altLang="cs-CZ" sz="1800" dirty="0"/>
              <a:t>  –   </a:t>
            </a:r>
            <a:r>
              <a:rPr lang="cs-CZ" altLang="cs-CZ" sz="1800" dirty="0" err="1"/>
              <a:t>řec</a:t>
            </a:r>
            <a:r>
              <a:rPr lang="cs-CZ" altLang="cs-CZ" sz="1800" dirty="0"/>
              <a:t>. papyrový svitek (výrobou proslulo fénické město </a:t>
            </a:r>
            <a:r>
              <a:rPr lang="cs-CZ" altLang="cs-CZ" sz="1800" dirty="0" err="1"/>
              <a:t>Gebal</a:t>
            </a:r>
            <a:r>
              <a:rPr lang="cs-CZ" altLang="cs-CZ" sz="1800" dirty="0"/>
              <a:t>, zvané </a:t>
            </a:r>
            <a:r>
              <a:rPr lang="cs-CZ" altLang="cs-CZ" sz="1800" dirty="0" err="1"/>
              <a:t>Byblos</a:t>
            </a:r>
            <a:r>
              <a:rPr lang="cs-CZ" altLang="cs-CZ" sz="1800" dirty="0"/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3. stol.  </a:t>
            </a:r>
            <a:r>
              <a:rPr lang="cs-CZ" altLang="cs-CZ" sz="1800" dirty="0"/>
              <a:t>–   bible přeložena do řečtiny (septuaginta)</a:t>
            </a:r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4/5. stol.  </a:t>
            </a:r>
            <a:r>
              <a:rPr lang="cs-CZ" altLang="cs-CZ" sz="1800" dirty="0"/>
              <a:t>–  sv. Jeronýmem přeložena do latiny (tzv. </a:t>
            </a:r>
            <a:r>
              <a:rPr lang="cs-CZ" altLang="cs-CZ" sz="1800" dirty="0" err="1"/>
              <a:t>Vulgata</a:t>
            </a:r>
            <a:r>
              <a:rPr lang="cs-CZ" altLang="cs-CZ" sz="1800" dirty="0"/>
              <a:t>)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Starý zákon  </a:t>
            </a:r>
            <a:r>
              <a:rPr lang="cs-CZ" altLang="cs-CZ" sz="1800" dirty="0"/>
              <a:t>–   první část bible, která obsahuje soubor posvátných knih, jež křesťané převzali z judaismu (hebrejská bible)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–    původně hebrejštině a zčásti v aramejštině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–    líčí vznik světa a historii Abrahámova potomstva, které Bůh vyvolil k záchraně lidstva, dal mu zákony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a uzavřel s ním smlouvu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–    obsah:  pět knih Mojžíšových, spisy a prorocké knihy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Nový zákon</a:t>
            </a:r>
            <a:r>
              <a:rPr lang="cs-CZ" altLang="cs-CZ" sz="1800" dirty="0"/>
              <a:t>  –  lat. Novum </a:t>
            </a:r>
            <a:r>
              <a:rPr lang="cs-CZ" altLang="cs-CZ" sz="1800" dirty="0" err="1"/>
              <a:t>testamentum</a:t>
            </a:r>
            <a:r>
              <a:rPr lang="cs-CZ" altLang="cs-CZ" sz="1800" dirty="0"/>
              <a:t> líčí život a smrt Ježíše z Nazareta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–   soubor 27 knih, sepsaných mezi lety 50 –150 n. l. jako závazný soubor (kánon); později upravovaný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–   obsah:  čtyři evangelia (Matouš, Marek, Lukáš, Jan)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skutky apoštolů, listy apoštola Pavla křesťanským obcím,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kázání Pavlovi, Petrovi, Janovi a Jakubovi, kniha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Zjevení Janova (Apokalypsa)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id="{A63D49C8-25F7-120E-A80A-14B33EDB9F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09650" y="107950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Hagiografie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2400" dirty="0">
                <a:solidFill>
                  <a:srgbClr val="FF0000"/>
                </a:solidFill>
              </a:rPr>
              <a:t>                                              </a:t>
            </a:r>
            <a:r>
              <a:rPr lang="cs-CZ" altLang="cs-CZ" sz="2400" b="1" dirty="0" err="1">
                <a:solidFill>
                  <a:srgbClr val="FF0000"/>
                </a:solidFill>
              </a:rPr>
              <a:t>řec</a:t>
            </a:r>
            <a:r>
              <a:rPr lang="cs-CZ" altLang="cs-CZ" sz="2400" b="1" dirty="0">
                <a:solidFill>
                  <a:srgbClr val="FF0000"/>
                </a:solidFill>
              </a:rPr>
              <a:t>. </a:t>
            </a:r>
            <a:r>
              <a:rPr lang="cs-CZ" altLang="cs-CZ" sz="2400" b="1" dirty="0" err="1">
                <a:solidFill>
                  <a:srgbClr val="FF0000"/>
                </a:solidFill>
              </a:rPr>
              <a:t>hagios</a:t>
            </a:r>
            <a:r>
              <a:rPr lang="cs-CZ" altLang="cs-CZ" sz="2400" b="1" dirty="0">
                <a:solidFill>
                  <a:srgbClr val="FF0000"/>
                </a:solidFill>
              </a:rPr>
              <a:t> – svatý,  </a:t>
            </a:r>
            <a:r>
              <a:rPr lang="cs-CZ" altLang="cs-CZ" sz="2400" b="1" dirty="0" err="1">
                <a:solidFill>
                  <a:srgbClr val="FF0000"/>
                </a:solidFill>
              </a:rPr>
              <a:t>grafeín</a:t>
            </a:r>
            <a:r>
              <a:rPr lang="cs-CZ" altLang="cs-CZ" sz="2400" b="1" dirty="0">
                <a:solidFill>
                  <a:srgbClr val="FF0000"/>
                </a:solidFill>
              </a:rPr>
              <a:t> – psáti</a:t>
            </a:r>
          </a:p>
        </p:txBody>
      </p:sp>
      <p:sp>
        <p:nvSpPr>
          <p:cNvPr id="5123" name="Rectangle 5">
            <a:extLst>
              <a:ext uri="{FF2B5EF4-FFF2-40B4-BE49-F238E27FC236}">
                <a16:creationId xmlns:a16="http://schemas.microsoft.com/office/drawing/2014/main" id="{8ABDD682-2FA0-8696-8302-81B90D5945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71525" y="1600200"/>
            <a:ext cx="11258550" cy="5257799"/>
          </a:xfrm>
        </p:spPr>
        <p:txBody>
          <a:bodyPr>
            <a:normAutofit/>
          </a:bodyPr>
          <a:lstStyle/>
          <a:p>
            <a:r>
              <a:rPr lang="cs-CZ" altLang="cs-CZ" sz="1800" dirty="0"/>
              <a:t>Životopisy světců a mučedníků, které obsahovaly:</a:t>
            </a:r>
          </a:p>
          <a:p>
            <a:endParaRPr lang="cs-CZ" altLang="cs-CZ" sz="1800" dirty="0"/>
          </a:p>
          <a:p>
            <a:pPr>
              <a:buFontTx/>
              <a:buNone/>
            </a:pPr>
            <a:r>
              <a:rPr lang="cs-CZ" altLang="cs-CZ" sz="1800" dirty="0"/>
              <a:t>      a) </a:t>
            </a:r>
            <a:r>
              <a:rPr lang="cs-CZ" altLang="cs-CZ" sz="1800" b="1" dirty="0"/>
              <a:t>mučednická akta</a:t>
            </a:r>
            <a:r>
              <a:rPr lang="cs-CZ" altLang="cs-CZ" sz="1800" dirty="0"/>
              <a:t>   –  „Acta </a:t>
            </a:r>
            <a:r>
              <a:rPr lang="cs-CZ" altLang="cs-CZ" sz="1800" dirty="0" err="1"/>
              <a:t>martyrum</a:t>
            </a:r>
            <a:r>
              <a:rPr lang="cs-CZ" altLang="cs-CZ" sz="1800" dirty="0"/>
              <a:t>“ (</a:t>
            </a:r>
            <a:r>
              <a:rPr lang="cs-CZ" altLang="cs-CZ" sz="1800" dirty="0" err="1"/>
              <a:t>martyr</a:t>
            </a:r>
            <a:r>
              <a:rPr lang="cs-CZ" altLang="cs-CZ" sz="1800" dirty="0"/>
              <a:t> - </a:t>
            </a:r>
            <a:r>
              <a:rPr lang="cs-CZ" altLang="cs-CZ" sz="1800" dirty="0" err="1"/>
              <a:t>řec</a:t>
            </a:r>
            <a:r>
              <a:rPr lang="cs-CZ" altLang="cs-CZ" sz="1800" dirty="0"/>
              <a:t>. svědek)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             –  soudní protokoly z procesů s pronásledovanými </a:t>
            </a:r>
            <a:r>
              <a:rPr lang="cs-CZ" altLang="cs-CZ" sz="1800" dirty="0" err="1"/>
              <a:t>křest'any</a:t>
            </a:r>
            <a:r>
              <a:rPr lang="cs-CZ" altLang="cs-CZ" sz="1800" dirty="0"/>
              <a:t> </a:t>
            </a:r>
          </a:p>
          <a:p>
            <a:pPr>
              <a:buFontTx/>
              <a:buNone/>
            </a:pPr>
            <a:endParaRPr lang="cs-CZ" altLang="cs-CZ" sz="1800" dirty="0"/>
          </a:p>
          <a:p>
            <a:pPr>
              <a:buFontTx/>
              <a:buNone/>
            </a:pPr>
            <a:r>
              <a:rPr lang="cs-CZ" altLang="cs-CZ" sz="1800" dirty="0"/>
              <a:t>      b) </a:t>
            </a:r>
            <a:r>
              <a:rPr lang="cs-CZ" altLang="cs-CZ" sz="1800" b="1" dirty="0"/>
              <a:t>legendy  </a:t>
            </a:r>
            <a:r>
              <a:rPr lang="cs-CZ" altLang="cs-CZ" sz="1800" dirty="0"/>
              <a:t> –  vyprávění o životě, skutcích, zázracích a mučednické smrti církevních světců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(Život sv. Antonína od Athanasia)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–   presentovaly nejrůznější hrdiny (poustevníky, putující mnichy, vojenské světe), kteří byli líčeni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         jako hrdinové pokoušení ďáblem, z něhož vyšli jako vítězové:  vzory následování </a:t>
            </a:r>
          </a:p>
          <a:p>
            <a:r>
              <a:rPr lang="cs-CZ" altLang="cs-CZ" sz="1800" b="1" dirty="0"/>
              <a:t>Sbírky hagiografické literatury  </a:t>
            </a:r>
            <a:r>
              <a:rPr lang="cs-CZ" altLang="cs-CZ" sz="1800" dirty="0"/>
              <a:t>–  sestavovány od středověku:  tzv. Acta </a:t>
            </a:r>
            <a:r>
              <a:rPr lang="cs-CZ" altLang="cs-CZ" sz="1800" dirty="0" err="1"/>
              <a:t>sanctorum</a:t>
            </a:r>
            <a:r>
              <a:rPr lang="cs-CZ" altLang="cs-CZ" sz="1800" dirty="0"/>
              <a:t> (Životy svatých)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–  obsahovaly seznamy svatých s přiloženými životopisy (</a:t>
            </a:r>
            <a:r>
              <a:rPr lang="cs-CZ" altLang="cs-CZ" sz="1800" dirty="0" err="1"/>
              <a:t>vydáváné</a:t>
            </a:r>
            <a:r>
              <a:rPr lang="cs-CZ" altLang="cs-CZ" sz="1800" dirty="0"/>
              <a:t> od 16. stol.)</a:t>
            </a:r>
          </a:p>
          <a:p>
            <a:pPr marL="0" indent="0">
              <a:buNone/>
            </a:pPr>
            <a:r>
              <a:rPr lang="cs-CZ" altLang="cs-CZ" sz="1800" dirty="0"/>
              <a:t> </a:t>
            </a:r>
          </a:p>
          <a:p>
            <a:r>
              <a:rPr lang="cs-CZ" altLang="cs-CZ" sz="1800" b="1" dirty="0"/>
              <a:t>Legenda </a:t>
            </a:r>
            <a:r>
              <a:rPr lang="cs-CZ" altLang="cs-CZ" sz="1800" b="1" dirty="0" err="1"/>
              <a:t>aurea</a:t>
            </a:r>
            <a:r>
              <a:rPr lang="cs-CZ" altLang="cs-CZ" sz="1800" b="1" dirty="0"/>
              <a:t> </a:t>
            </a:r>
            <a:r>
              <a:rPr lang="cs-CZ" altLang="cs-CZ" sz="1800" dirty="0"/>
              <a:t> –  Zlatá legenda:  sbírka životopisů svatých a traktátů k církevním svátkům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–  1260:  sepsaná italským dominikánským mnichem Jakubem de </a:t>
            </a:r>
            <a:r>
              <a:rPr lang="cs-CZ" altLang="cs-CZ" sz="1800" dirty="0" err="1"/>
              <a:t>Voragine</a:t>
            </a:r>
            <a:r>
              <a:rPr lang="cs-CZ" altLang="cs-CZ" sz="1800" dirty="0"/>
              <a:t> </a:t>
            </a:r>
          </a:p>
          <a:p>
            <a:endParaRPr lang="cs-CZ" altLang="cs-CZ" sz="1800" dirty="0"/>
          </a:p>
          <a:p>
            <a:endParaRPr lang="cs-CZ" altLang="cs-CZ" sz="1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Nadpis 1">
            <a:extLst>
              <a:ext uri="{FF2B5EF4-FFF2-40B4-BE49-F238E27FC236}">
                <a16:creationId xmlns:a16="http://schemas.microsoft.com/office/drawing/2014/main" id="{9EDCE76F-A8C0-64B8-A30A-44CED121A6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0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Novověká keramika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40D976C-20F8-C064-204B-A9829200C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163638"/>
            <a:ext cx="11553825" cy="5694362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cs-CZ" sz="1900" b="1" dirty="0"/>
              <a:t>16. – 18. stol.:  </a:t>
            </a:r>
            <a:r>
              <a:rPr lang="cs-CZ" sz="1900" dirty="0"/>
              <a:t>nové trendy ovlivňovaly vlastnosti a vzhled keramiky</a:t>
            </a:r>
          </a:p>
          <a:p>
            <a:pPr marL="0" indent="0">
              <a:buNone/>
              <a:defRPr/>
            </a:pPr>
            <a:r>
              <a:rPr lang="cs-CZ" sz="1900" b="1" dirty="0"/>
              <a:t>                              </a:t>
            </a:r>
            <a:r>
              <a:rPr lang="cs-CZ" sz="1900" dirty="0"/>
              <a:t>  změny ve vývoji keramiky probíhaly v návaznosti na: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 marL="0" indent="0">
              <a:buNone/>
              <a:defRPr/>
            </a:pPr>
            <a:r>
              <a:rPr lang="cs-CZ" sz="1900" dirty="0"/>
              <a:t>                                </a:t>
            </a:r>
            <a:r>
              <a:rPr lang="cs-CZ" sz="1900" b="1" dirty="0"/>
              <a:t>a)</a:t>
            </a:r>
            <a:r>
              <a:rPr lang="cs-CZ" sz="1900" dirty="0"/>
              <a:t>  </a:t>
            </a:r>
            <a:r>
              <a:rPr lang="cs-CZ" sz="1900" b="1" dirty="0"/>
              <a:t>vyšší životní styl  </a:t>
            </a:r>
            <a:r>
              <a:rPr lang="cs-CZ" sz="1900" dirty="0"/>
              <a:t>–  recepce renesančního životního stylu v zaalpské oblasti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–  vyšší standart stolování (změny jídelníčku, nové typy nádobí)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 marL="0" indent="0">
              <a:buNone/>
              <a:defRPr/>
            </a:pPr>
            <a:r>
              <a:rPr lang="cs-CZ" sz="1900" dirty="0"/>
              <a:t>                                </a:t>
            </a:r>
            <a:r>
              <a:rPr lang="cs-CZ" sz="1900" b="1" dirty="0"/>
              <a:t>b)  technologický rozvoj  </a:t>
            </a:r>
            <a:r>
              <a:rPr lang="cs-CZ" sz="1900" dirty="0"/>
              <a:t>–  nové postupy: 16. – 1. pol. 17. stol.:   glazování vnitřků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                                      3/3 16. stol.:  oboustranné glazování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                                                              (habánské fajánse, berounské zboží)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       –  unifikace výroby (velikost, výzdoba) </a:t>
            </a:r>
          </a:p>
          <a:p>
            <a:pPr marL="0" indent="0">
              <a:buNone/>
              <a:defRPr/>
            </a:pPr>
            <a:endParaRPr lang="cs-CZ" sz="1900" b="1" dirty="0"/>
          </a:p>
          <a:p>
            <a:pPr>
              <a:defRPr/>
            </a:pPr>
            <a:r>
              <a:rPr lang="cs-CZ" altLang="cs-CZ" sz="1900" b="1" dirty="0"/>
              <a:t>16. – 1. pol. 17. stol.:  </a:t>
            </a:r>
            <a:r>
              <a:rPr lang="cs-CZ" altLang="cs-CZ" sz="1900" dirty="0"/>
              <a:t>ve výrobě keramiky dochází k výrazné diferenciaci:</a:t>
            </a:r>
          </a:p>
          <a:p>
            <a:pPr marL="0" indent="0">
              <a:buNone/>
              <a:defRPr/>
            </a:pPr>
            <a:endParaRPr lang="cs-CZ" altLang="cs-CZ" sz="1900" dirty="0"/>
          </a:p>
          <a:p>
            <a:pPr>
              <a:buFontTx/>
              <a:buNone/>
              <a:defRPr/>
            </a:pPr>
            <a:r>
              <a:rPr lang="cs-CZ" altLang="cs-CZ" sz="1900" dirty="0"/>
              <a:t>                                             2 směry:    1)  </a:t>
            </a:r>
            <a:r>
              <a:rPr lang="cs-CZ" altLang="cs-CZ" sz="1900" b="1" dirty="0"/>
              <a:t>Stylová (umělecká) keramika  </a:t>
            </a:r>
            <a:r>
              <a:rPr lang="cs-CZ" altLang="cs-CZ" sz="1900" dirty="0"/>
              <a:t>–  pro vyšší společnost:  fajáns, kamenina, porcelán</a:t>
            </a:r>
          </a:p>
          <a:p>
            <a:pPr>
              <a:buFontTx/>
              <a:buNone/>
              <a:defRPr/>
            </a:pPr>
            <a:r>
              <a:rPr lang="cs-CZ" altLang="cs-CZ" sz="1900" dirty="0"/>
              <a:t>                                                                2)  </a:t>
            </a:r>
            <a:r>
              <a:rPr lang="cs-CZ" altLang="cs-CZ" sz="1900" b="1" dirty="0"/>
              <a:t>Lidová keramika  </a:t>
            </a:r>
            <a:r>
              <a:rPr lang="cs-CZ" altLang="cs-CZ" sz="1900" dirty="0"/>
              <a:t>–  pro vesnické a městské prostředí:   běžné nádobí </a:t>
            </a:r>
          </a:p>
          <a:p>
            <a:pPr>
              <a:buFontTx/>
              <a:buNone/>
              <a:defRPr/>
            </a:pPr>
            <a:r>
              <a:rPr lang="cs-CZ" altLang="cs-CZ" sz="1900" dirty="0"/>
              <a:t>                                                                                                                                                                       (vaření a stolování)</a:t>
            </a:r>
          </a:p>
          <a:p>
            <a:pPr eaLnBrk="1" hangingPunct="1">
              <a:defRPr/>
            </a:pPr>
            <a:endParaRPr lang="cs-CZ" sz="1800" b="1" dirty="0"/>
          </a:p>
          <a:p>
            <a:pPr marL="0" indent="0">
              <a:buNone/>
              <a:defRPr/>
            </a:pPr>
            <a:r>
              <a:rPr lang="cs-CZ" altLang="cs-CZ" sz="1800" dirty="0"/>
              <a:t>       </a:t>
            </a:r>
            <a:endParaRPr lang="cs-CZ" sz="1800" dirty="0"/>
          </a:p>
          <a:p>
            <a:pPr marL="0" indent="0">
              <a:buNone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0C485B7-A06F-917E-9D92-5F3477EA2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1019175"/>
            <a:ext cx="7563008" cy="592455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2100" b="1" dirty="0"/>
              <a:t>Prameny: </a:t>
            </a:r>
          </a:p>
          <a:p>
            <a:pPr marL="0" indent="0">
              <a:buNone/>
              <a:defRPr/>
            </a:pPr>
            <a:endParaRPr lang="cs-CZ" sz="2100" b="1" dirty="0"/>
          </a:p>
          <a:p>
            <a:pPr marL="0" indent="0">
              <a:buNone/>
              <a:defRPr/>
            </a:pPr>
            <a:r>
              <a:rPr lang="cs-CZ" sz="2100" dirty="0"/>
              <a:t>     </a:t>
            </a:r>
            <a:r>
              <a:rPr lang="cs-CZ" sz="1900" dirty="0"/>
              <a:t>1. Písemné:  kroniky, zprávy, městské knihy, testamenty, kuchařky (od 13. st.)</a:t>
            </a:r>
          </a:p>
          <a:p>
            <a:pPr marL="0" indent="0">
              <a:buNone/>
              <a:defRPr/>
            </a:pPr>
            <a:r>
              <a:rPr lang="cs-CZ" sz="1900" dirty="0"/>
              <a:t>     2. Ikonografické:  </a:t>
            </a:r>
            <a:r>
              <a:rPr lang="cs-CZ" sz="1900" dirty="0" err="1"/>
              <a:t>Velislavova</a:t>
            </a:r>
            <a:r>
              <a:rPr lang="cs-CZ" sz="1900" dirty="0"/>
              <a:t> bible, herbáře (</a:t>
            </a:r>
            <a:r>
              <a:rPr lang="cs-CZ" sz="1900" dirty="0" err="1"/>
              <a:t>Mattioli</a:t>
            </a:r>
            <a:r>
              <a:rPr lang="cs-CZ" sz="1900" dirty="0"/>
              <a:t>)</a:t>
            </a:r>
          </a:p>
          <a:p>
            <a:pPr marL="0" indent="0">
              <a:buNone/>
              <a:defRPr/>
            </a:pPr>
            <a:r>
              <a:rPr lang="cs-CZ" sz="1900" dirty="0"/>
              <a:t>     3. Archeologické:    hmotné předměty  (keramika, aj)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environmentální:  rostlinné a osteologické nálezy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</a:t>
            </a:r>
          </a:p>
          <a:p>
            <a:pPr>
              <a:defRPr/>
            </a:pPr>
            <a:r>
              <a:rPr lang="cs-CZ" sz="1900" dirty="0"/>
              <a:t>   </a:t>
            </a:r>
            <a:r>
              <a:rPr lang="cs-CZ" sz="1900" b="1" dirty="0"/>
              <a:t>Metoda  </a:t>
            </a:r>
            <a:r>
              <a:rPr lang="cs-CZ" sz="1900" dirty="0"/>
              <a:t>–  synchronní komparace:   srovnávání kulturních jevů v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různých sociálních, geografických a časových prostředích   </a:t>
            </a:r>
          </a:p>
          <a:p>
            <a:pPr>
              <a:defRPr/>
            </a:pPr>
            <a:endParaRPr lang="cs-CZ" sz="1900" dirty="0"/>
          </a:p>
          <a:p>
            <a:pPr>
              <a:defRPr/>
            </a:pPr>
            <a:r>
              <a:rPr lang="cs-CZ" sz="1900" dirty="0"/>
              <a:t>  </a:t>
            </a:r>
            <a:r>
              <a:rPr lang="cs-CZ" sz="1900" b="1" dirty="0"/>
              <a:t>Tematické okruhy   </a:t>
            </a:r>
            <a:r>
              <a:rPr lang="cs-CZ" sz="1900" dirty="0"/>
              <a:t>–   výběr potravin a složení jídelníčku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                   –  zásobování kuchyně, obchod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                   –  příprava jídla a konzumace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                   –  stravovací návyky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                   –  etiketa, hygiena, náboženské a rituální praktiky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                   –  zdravotní stav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</p:txBody>
      </p:sp>
      <p:pic>
        <p:nvPicPr>
          <p:cNvPr id="17411" name="Obrázek 2">
            <a:extLst>
              <a:ext uri="{FF2B5EF4-FFF2-40B4-BE49-F238E27FC236}">
                <a16:creationId xmlns:a16="http://schemas.microsoft.com/office/drawing/2014/main" id="{9F7E540D-A801-C698-B51B-92F2F5208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5" t="21841" r="49640" b="14584"/>
          <a:stretch>
            <a:fillRect/>
          </a:stretch>
        </p:blipFill>
        <p:spPr bwMode="auto">
          <a:xfrm>
            <a:off x="8048783" y="723900"/>
            <a:ext cx="3971765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Nadpis 1">
            <a:extLst>
              <a:ext uri="{FF2B5EF4-FFF2-40B4-BE49-F238E27FC236}">
                <a16:creationId xmlns:a16="http://schemas.microsoft.com/office/drawing/2014/main" id="{6BD606EC-CCDB-DE8C-A8D1-EF308D72FE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04925" y="0"/>
            <a:ext cx="3657600" cy="1143001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Stravování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Obrázek 1">
            <a:extLst>
              <a:ext uri="{FF2B5EF4-FFF2-40B4-BE49-F238E27FC236}">
                <a16:creationId xmlns:a16="http://schemas.microsoft.com/office/drawing/2014/main" id="{C17E6588-B012-4DE7-8BB3-7F2D3BF4B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75" y="3654959"/>
            <a:ext cx="2127320" cy="300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Obrázek 2">
            <a:extLst>
              <a:ext uri="{FF2B5EF4-FFF2-40B4-BE49-F238E27FC236}">
                <a16:creationId xmlns:a16="http://schemas.microsoft.com/office/drawing/2014/main" id="{1CF67097-7A48-427B-A34F-6E6EB43E5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75" y="356174"/>
            <a:ext cx="2127320" cy="309946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0" name="TextovéPole 3">
            <a:extLst>
              <a:ext uri="{FF2B5EF4-FFF2-40B4-BE49-F238E27FC236}">
                <a16:creationId xmlns:a16="http://schemas.microsoft.com/office/drawing/2014/main" id="{0B2CD872-F897-46A7-B971-77781C8AB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805" y="356174"/>
            <a:ext cx="22092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/>
              <a:t>Habánská fajáns</a:t>
            </a:r>
          </a:p>
        </p:txBody>
      </p:sp>
      <p:sp>
        <p:nvSpPr>
          <p:cNvPr id="60422" name="TextovéPole 7">
            <a:extLst>
              <a:ext uri="{FF2B5EF4-FFF2-40B4-BE49-F238E27FC236}">
                <a16:creationId xmlns:a16="http://schemas.microsoft.com/office/drawing/2014/main" id="{B44FC2E8-A1A9-41D5-BE6F-46AD63C7F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7457" y="492299"/>
            <a:ext cx="8914543" cy="669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FF0000"/>
                </a:solidFill>
              </a:rPr>
              <a:t>Technologie: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–  do českých zemí přinesli novokřtěnci (habáni), kteří se usadili na jižní Moravě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    </a:t>
            </a:r>
            <a:r>
              <a:rPr lang="cs-CZ" altLang="cs-CZ" sz="1600" b="1" dirty="0"/>
              <a:t>16. stol.:</a:t>
            </a:r>
            <a:r>
              <a:rPr lang="cs-CZ" altLang="cs-CZ" sz="1600" dirty="0"/>
              <a:t>  Mikulov, Slavkov u Brna, Dambořice aj.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600" dirty="0"/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FF0000"/>
                </a:solidFill>
              </a:rPr>
              <a:t>Habánské (novokřtěnské) fajánse: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–  vyráběly se po vzoru italské „</a:t>
            </a:r>
            <a:r>
              <a:rPr lang="cs-CZ" altLang="cs-CZ" sz="1600" dirty="0" err="1"/>
              <a:t>bianki</a:t>
            </a:r>
            <a:r>
              <a:rPr lang="cs-CZ" altLang="cs-CZ" sz="1600" dirty="0"/>
              <a:t> di </a:t>
            </a:r>
            <a:r>
              <a:rPr lang="cs-CZ" altLang="cs-CZ" sz="1600" dirty="0" err="1"/>
              <a:t>Faenza</a:t>
            </a:r>
            <a:r>
              <a:rPr lang="cs-CZ" altLang="cs-CZ" sz="1600" dirty="0"/>
              <a:t>“, na níž nesměl být figurální motiv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(dekory:  heraldika a rostlinné dekory jako karafiát, tulipán a granátové jablko)</a:t>
            </a:r>
            <a:endParaRPr lang="cs-CZ" altLang="cs-CZ" sz="1600" b="1" dirty="0"/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–  luxusní zboží určené šlechtě a měšťanům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600" dirty="0"/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–  </a:t>
            </a:r>
            <a:r>
              <a:rPr lang="cs-CZ" altLang="cs-CZ" sz="1600" b="1" dirty="0"/>
              <a:t>18. stol.:  </a:t>
            </a:r>
            <a:r>
              <a:rPr lang="cs-CZ" altLang="cs-CZ" sz="1600" dirty="0"/>
              <a:t>výroba:  Ždánice, Vyškov, Bučovice, Olomouc, Šternberk, Valašské Meziříčí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           později:  Ivančice, Velká Bíteš, Znojemsko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600" dirty="0"/>
          </a:p>
          <a:p>
            <a:pPr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cs-CZ" sz="1600" b="1" dirty="0">
                <a:solidFill>
                  <a:srgbClr val="FF0000"/>
                </a:solidFill>
              </a:rPr>
              <a:t>Fajánsové manufaktury: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cs-CZ" sz="1600" b="1" dirty="0"/>
              <a:t>  </a:t>
            </a:r>
            <a:r>
              <a:rPr lang="cs-CZ" sz="1600" dirty="0"/>
              <a:t>–  císařská v Holíči (</a:t>
            </a:r>
            <a:r>
              <a:rPr lang="cs-CZ" sz="1600" dirty="0" err="1"/>
              <a:t>záp</a:t>
            </a:r>
            <a:r>
              <a:rPr lang="cs-CZ" sz="1600" dirty="0"/>
              <a:t> Slovensko)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cs-CZ" sz="1600" dirty="0"/>
              <a:t>  –  dílny v lokalitách bývalých habánských dvorů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cs-CZ" sz="1600" dirty="0"/>
              <a:t>  –   </a:t>
            </a:r>
            <a:r>
              <a:rPr lang="cs-CZ" sz="1600" dirty="0" err="1"/>
              <a:t>Sobotiště</a:t>
            </a:r>
            <a:r>
              <a:rPr lang="cs-CZ" sz="1600" dirty="0"/>
              <a:t>, </a:t>
            </a:r>
            <a:r>
              <a:rPr lang="cs-CZ" sz="1600" dirty="0" err="1"/>
              <a:t>Veľké</a:t>
            </a:r>
            <a:r>
              <a:rPr lang="cs-CZ" sz="1600" dirty="0"/>
              <a:t> </a:t>
            </a:r>
            <a:r>
              <a:rPr lang="cs-CZ" sz="1600" dirty="0" err="1"/>
              <a:t>Leváre</a:t>
            </a:r>
            <a:r>
              <a:rPr lang="cs-CZ" sz="1600" dirty="0"/>
              <a:t>, </a:t>
            </a:r>
            <a:r>
              <a:rPr lang="cs-CZ" sz="1600" dirty="0" err="1"/>
              <a:t>Dechtice</a:t>
            </a:r>
            <a:r>
              <a:rPr lang="cs-CZ" sz="1600" dirty="0"/>
              <a:t>, </a:t>
            </a:r>
            <a:r>
              <a:rPr lang="cs-CZ" sz="1600" dirty="0" err="1"/>
              <a:t>Košolná</a:t>
            </a:r>
            <a:r>
              <a:rPr lang="cs-CZ" sz="1600" dirty="0"/>
              <a:t>, Častá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cs-CZ" sz="1600" dirty="0"/>
              <a:t>  –   nové centra zakládali potomci habánů:  Stupava, Boleráz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6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Obrázek 3">
            <a:extLst>
              <a:ext uri="{FF2B5EF4-FFF2-40B4-BE49-F238E27FC236}">
                <a16:creationId xmlns:a16="http://schemas.microsoft.com/office/drawing/2014/main" id="{1F3930F5-5288-4890-B2D3-0511968F5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190" y="4949709"/>
            <a:ext cx="1608117" cy="146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Obrázek 4">
            <a:extLst>
              <a:ext uri="{FF2B5EF4-FFF2-40B4-BE49-F238E27FC236}">
                <a16:creationId xmlns:a16="http://schemas.microsoft.com/office/drawing/2014/main" id="{D943A68E-6B4D-4C19-AFD3-606861F48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1" y="4089593"/>
            <a:ext cx="1387475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ovéPole 5">
            <a:extLst>
              <a:ext uri="{FF2B5EF4-FFF2-40B4-BE49-F238E27FC236}">
                <a16:creationId xmlns:a16="http://schemas.microsoft.com/office/drawing/2014/main" id="{243280E5-0E61-4884-9CE9-9F64B99F8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987" y="6442466"/>
            <a:ext cx="47446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+mn-lt"/>
              </a:rPr>
              <a:t>Severoitalské fajánse z </a:t>
            </a:r>
            <a:r>
              <a:rPr lang="cs-CZ" altLang="cs-CZ" sz="1400" dirty="0" err="1">
                <a:latin typeface="+mn-lt"/>
              </a:rPr>
              <a:t>Lutherova</a:t>
            </a:r>
            <a:r>
              <a:rPr lang="cs-CZ" altLang="cs-CZ" sz="1400" dirty="0">
                <a:latin typeface="+mn-lt"/>
              </a:rPr>
              <a:t> domu ve</a:t>
            </a:r>
            <a:r>
              <a:rPr lang="de-DE" altLang="cs-CZ" sz="1400" dirty="0">
                <a:latin typeface="+mn-lt"/>
              </a:rPr>
              <a:t> Wittenberg</a:t>
            </a:r>
            <a:r>
              <a:rPr lang="cs-CZ" altLang="cs-CZ" sz="1400" dirty="0">
                <a:latin typeface="+mn-lt"/>
              </a:rPr>
              <a:t>u</a:t>
            </a:r>
            <a:r>
              <a:rPr lang="de-DE" altLang="cs-CZ" sz="1400" dirty="0">
                <a:latin typeface="+mn-lt"/>
              </a:rPr>
              <a:t>.</a:t>
            </a:r>
            <a:endParaRPr lang="cs-CZ" altLang="cs-CZ" sz="1400" dirty="0">
              <a:latin typeface="+mn-lt"/>
            </a:endParaRPr>
          </a:p>
        </p:txBody>
      </p:sp>
      <p:pic>
        <p:nvPicPr>
          <p:cNvPr id="59398" name="Obrázek 6">
            <a:extLst>
              <a:ext uri="{FF2B5EF4-FFF2-40B4-BE49-F238E27FC236}">
                <a16:creationId xmlns:a16="http://schemas.microsoft.com/office/drawing/2014/main" id="{77D64F4F-8168-4CEB-9A16-9E4D5E709D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809" y="4397339"/>
            <a:ext cx="1604420" cy="232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6866C7B-B85F-4440-A7A2-7D0DE8A55EBA}"/>
              </a:ext>
            </a:extLst>
          </p:cNvPr>
          <p:cNvSpPr txBox="1">
            <a:spLocks/>
          </p:cNvSpPr>
          <p:nvPr/>
        </p:nvSpPr>
        <p:spPr>
          <a:xfrm>
            <a:off x="1051813" y="695993"/>
            <a:ext cx="11791307" cy="487078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Majolika</a:t>
            </a:r>
            <a:r>
              <a:rPr lang="cs-CZ" altLang="cs-CZ" sz="1600" dirty="0">
                <a:solidFill>
                  <a:srgbClr val="FF0000"/>
                </a:solidFill>
              </a:rPr>
              <a:t>    </a:t>
            </a:r>
            <a:r>
              <a:rPr lang="cs-CZ" altLang="cs-CZ" sz="1600" dirty="0"/>
              <a:t>–   </a:t>
            </a:r>
            <a:r>
              <a:rPr lang="cs-CZ" altLang="cs-CZ" sz="1800" dirty="0"/>
              <a:t>název podle španělského </a:t>
            </a:r>
            <a:r>
              <a:rPr lang="cs-CZ" sz="1800" dirty="0"/>
              <a:t>ostrova Mallorka v souostroví Baleáry   (obchodní středisko)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–   keramika s různobarevným střepem potažená barevnou glazurou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–   p</a:t>
            </a:r>
            <a:r>
              <a:rPr lang="cs-CZ" altLang="cs-CZ" sz="1800" dirty="0"/>
              <a:t>ůvod:   v Egyptě ( 2. stol př. n. l.), odkud do Asie a skrze Maury do Španělska (Malaga, Granada)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–    výroba pokračovala i po dobytí Malagy katolíky (1487)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altLang="cs-CZ" sz="1800" dirty="0"/>
              <a:t>                            –    glazury:    </a:t>
            </a:r>
            <a:r>
              <a:rPr lang="cs-CZ" sz="1800" dirty="0"/>
              <a:t>a)  jednobarevná (zelená)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1800" dirty="0"/>
              <a:t>                                                    b)   dvoubarevná (mramorovaná); </a:t>
            </a:r>
            <a:br>
              <a:rPr lang="cs-CZ" sz="1800" dirty="0"/>
            </a:br>
            <a:r>
              <a:rPr lang="cs-CZ" sz="1800" dirty="0"/>
              <a:t>                                                    c)   vícebarevná (např. kachlů)</a:t>
            </a:r>
            <a:endParaRPr lang="cs-CZ" sz="1800" b="1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Fajáns</a:t>
            </a:r>
            <a:r>
              <a:rPr lang="cs-CZ" altLang="cs-CZ" sz="2000" dirty="0">
                <a:solidFill>
                  <a:srgbClr val="FF0000"/>
                </a:solidFill>
              </a:rPr>
              <a:t> </a:t>
            </a:r>
            <a:r>
              <a:rPr lang="cs-CZ" altLang="cs-CZ" sz="1800" dirty="0">
                <a:solidFill>
                  <a:srgbClr val="FF0000"/>
                </a:solidFill>
              </a:rPr>
              <a:t> </a:t>
            </a:r>
            <a:r>
              <a:rPr lang="cs-CZ" altLang="cs-CZ" sz="1800" dirty="0"/>
              <a:t>–   název podle italského města </a:t>
            </a:r>
            <a:r>
              <a:rPr lang="cs-CZ" altLang="cs-CZ" sz="1800" dirty="0" err="1"/>
              <a:t>Faenza</a:t>
            </a:r>
            <a:r>
              <a:rPr lang="cs-CZ" altLang="cs-CZ" sz="1800" dirty="0"/>
              <a:t> u Boloně:  (od r. 1466; 12. stol. keramické středisko)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–   keramika s nažloutlým střepem pokrytá bílou neprůhlednou </a:t>
            </a:r>
            <a:r>
              <a:rPr lang="cs-CZ" altLang="cs-CZ" sz="1800" dirty="0" err="1"/>
              <a:t>cíničito</a:t>
            </a:r>
            <a:r>
              <a:rPr lang="cs-CZ" altLang="cs-CZ" sz="1800" dirty="0"/>
              <a:t>-olovnatou glazurou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(po vsáknutí se za </a:t>
            </a:r>
            <a:r>
              <a:rPr lang="cs-CZ" altLang="cs-CZ" sz="1800" dirty="0" err="1"/>
              <a:t>syrova</a:t>
            </a:r>
            <a:r>
              <a:rPr lang="cs-CZ" altLang="cs-CZ" sz="1800" dirty="0"/>
              <a:t> maluje barvami: kobaltovou, zelenou, žlutou a manganově fialovou)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–    </a:t>
            </a:r>
            <a:r>
              <a:rPr lang="cs-CZ" altLang="cs-CZ" sz="1800" b="1" dirty="0"/>
              <a:t>konec 16. stol.  </a:t>
            </a:r>
            <a:r>
              <a:rPr lang="cs-CZ" altLang="cs-CZ" sz="1800" dirty="0"/>
              <a:t>–    manufaktury v Itálii         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Francie:   Lyon, </a:t>
            </a:r>
            <a:r>
              <a:rPr lang="cs-CZ" altLang="cs-CZ" sz="1800" dirty="0" err="1"/>
              <a:t>Nimes</a:t>
            </a:r>
            <a:r>
              <a:rPr lang="cs-CZ" altLang="cs-CZ" sz="1800" dirty="0"/>
              <a:t> a </a:t>
            </a:r>
            <a:r>
              <a:rPr lang="cs-CZ" altLang="cs-CZ" sz="1800" dirty="0" err="1"/>
              <a:t>Montpellier</a:t>
            </a:r>
            <a:r>
              <a:rPr lang="cs-CZ" altLang="cs-CZ" sz="1800" dirty="0"/>
              <a:t>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Německo:  kolem Norimberku a Hamburku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Nizozemí:   Antverpy</a:t>
            </a:r>
          </a:p>
          <a:p>
            <a:pPr marL="0" indent="0">
              <a:buNone/>
              <a:defRPr/>
            </a:pPr>
            <a:r>
              <a:rPr lang="cs-CZ" altLang="cs-CZ" sz="1800" b="1" dirty="0"/>
              <a:t>                                                                                 </a:t>
            </a:r>
            <a:r>
              <a:rPr lang="cs-CZ" altLang="cs-CZ" sz="1800" dirty="0"/>
              <a:t>Delft</a:t>
            </a:r>
            <a:r>
              <a:rPr lang="cs-CZ" altLang="cs-CZ" sz="1800" b="1" dirty="0"/>
              <a:t>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</a:t>
            </a:r>
            <a:r>
              <a:rPr lang="cs-CZ" sz="1800" dirty="0"/>
              <a:t>bílá hlína i glazura zdobená modrým dekorem</a:t>
            </a:r>
            <a:endParaRPr lang="cs-CZ" altLang="cs-CZ" sz="1800" dirty="0"/>
          </a:p>
        </p:txBody>
      </p:sp>
      <p:pic>
        <p:nvPicPr>
          <p:cNvPr id="10" name="Obrázek 5">
            <a:extLst>
              <a:ext uri="{FF2B5EF4-FFF2-40B4-BE49-F238E27FC236}">
                <a16:creationId xmlns:a16="http://schemas.microsoft.com/office/drawing/2014/main" id="{AA902817-AEB2-41EE-96C3-5B09625F92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1" y="1419596"/>
            <a:ext cx="1706633" cy="171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Nadpis 1">
            <a:extLst>
              <a:ext uri="{FF2B5EF4-FFF2-40B4-BE49-F238E27FC236}">
                <a16:creationId xmlns:a16="http://schemas.microsoft.com/office/drawing/2014/main" id="{A4E46627-09C9-B09C-0D86-144F98F95B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Berounské zboží</a:t>
            </a:r>
          </a:p>
        </p:txBody>
      </p:sp>
      <p:sp>
        <p:nvSpPr>
          <p:cNvPr id="25603" name="Zástupný symbol pro obsah 2">
            <a:extLst>
              <a:ext uri="{FF2B5EF4-FFF2-40B4-BE49-F238E27FC236}">
                <a16:creationId xmlns:a16="http://schemas.microsoft.com/office/drawing/2014/main" id="{2EE3BD05-E664-A1FD-949E-9A0343F61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899" y="1143000"/>
            <a:ext cx="11344275" cy="5715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600" dirty="0"/>
              <a:t>Vyhlášená keramika na stolech šlechticů a měšťanů: </a:t>
            </a:r>
            <a:r>
              <a:rPr lang="cs-CZ" altLang="cs-CZ" sz="1600" b="1" dirty="0"/>
              <a:t>2. pol. 16. stol. až 1/3 17. stol. </a:t>
            </a:r>
          </a:p>
          <a:p>
            <a:pPr eaLnBrk="1" hangingPunct="1">
              <a:defRPr/>
            </a:pPr>
            <a:r>
              <a:rPr lang="cs-CZ" altLang="cs-CZ" sz="1600" b="1" dirty="0"/>
              <a:t>Hrnčíři </a:t>
            </a:r>
            <a:r>
              <a:rPr lang="cs-CZ" altLang="cs-CZ" sz="1600" dirty="0"/>
              <a:t> –  písemně doloženi od počátku 14. stol.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–  hrnčířské krámy: konec 15. stol.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–  cechovní organizace:  poprvé k r. 1560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 eaLnBrk="1" hangingPunct="1">
              <a:defRPr/>
            </a:pPr>
            <a:r>
              <a:rPr lang="cs-CZ" altLang="cs-CZ" sz="1600" b="1" dirty="0"/>
              <a:t>Hrnčířské provozy</a:t>
            </a:r>
            <a:r>
              <a:rPr lang="cs-CZ" altLang="cs-CZ" sz="1600" dirty="0"/>
              <a:t> –  severní předměstí: Hrnčířské a Rybářské u řeky Berounky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–  nálezy hrnčířského ze západního (tzv. Horního) předměstí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–  v jádru Berouna: ulice Česká a Na Klášteře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 eaLnBrk="1" hangingPunct="1">
              <a:defRPr/>
            </a:pPr>
            <a:r>
              <a:rPr lang="cs-CZ" altLang="cs-CZ" sz="1600" b="1" dirty="0"/>
              <a:t>Nálezy </a:t>
            </a:r>
            <a:r>
              <a:rPr lang="cs-CZ" altLang="cs-CZ" sz="1600" dirty="0"/>
              <a:t> –  na Pražském hradě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–  Nové Město pražské:  kopírování berounského zboží pražskými hrnčíři před r. 1572:  dílna Adama Špačka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–  soudní spory o pražské trhy doloženy písemně v pol. 16. stol. (písemně doloženy i fyzická napadení, rozbíjení zboží)</a:t>
            </a:r>
          </a:p>
          <a:p>
            <a:pPr eaLnBrk="1" hangingPunct="1">
              <a:defRPr/>
            </a:pPr>
            <a:endParaRPr lang="cs-CZ" altLang="cs-CZ" sz="1600" dirty="0"/>
          </a:p>
          <a:p>
            <a:pPr eaLnBrk="1" hangingPunct="1">
              <a:defRPr/>
            </a:pPr>
            <a:r>
              <a:rPr lang="cs-CZ" altLang="cs-CZ" sz="1600" b="1" dirty="0"/>
              <a:t>Útlum produkce  </a:t>
            </a:r>
            <a:r>
              <a:rPr lang="cs-CZ" altLang="cs-CZ" sz="1600" dirty="0"/>
              <a:t>–  za třicetileté války (1634 a 1639) a v důsledku emigrace 1651: Hrnčířské a Rybářské předměstí částečně pusté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–   po třicetileté válce: 9 hrnčířů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1740:  12 mistrů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Obrázek 1">
            <a:extLst>
              <a:ext uri="{FF2B5EF4-FFF2-40B4-BE49-F238E27FC236}">
                <a16:creationId xmlns:a16="http://schemas.microsoft.com/office/drawing/2014/main" id="{5621D69A-92F1-3331-C2AA-AC646DAAC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16667" r="24451" b="9375"/>
          <a:stretch>
            <a:fillRect/>
          </a:stretch>
        </p:blipFill>
        <p:spPr bwMode="auto">
          <a:xfrm>
            <a:off x="2971800" y="420689"/>
            <a:ext cx="6934200" cy="565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extovéPole 1">
            <a:extLst>
              <a:ext uri="{FF2B5EF4-FFF2-40B4-BE49-F238E27FC236}">
                <a16:creationId xmlns:a16="http://schemas.microsoft.com/office/drawing/2014/main" id="{3FAD3D2D-D637-53D8-61B0-3EDDD033E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6400800"/>
            <a:ext cx="7246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Tzv. červeně malovaná berounská skupina: 4/4 16.až 1/3 17.stol.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2E8F95-8115-48E7-A356-2DFA75315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172" y="570772"/>
            <a:ext cx="7575478" cy="6610864"/>
          </a:xfrm>
        </p:spPr>
        <p:txBody>
          <a:bodyPr>
            <a:normAutofit fontScale="92500" lnSpcReduction="20000"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České sklo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1900" b="1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číšky s taženými kapkami </a:t>
            </a:r>
          </a:p>
          <a:p>
            <a:pPr marL="0" indent="0" algn="l">
              <a:buNone/>
            </a:pPr>
            <a:r>
              <a:rPr lang="cs-CZ" sz="19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cs-CZ" sz="19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Čechy:  od konce 12. stol.  (do Německa, Polska a Skandinávie) </a:t>
            </a:r>
          </a:p>
          <a:p>
            <a:pPr marL="0" indent="0" algn="l">
              <a:buNone/>
            </a:pPr>
            <a:r>
              <a:rPr lang="cs-CZ" sz="19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cs-CZ" sz="19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Opava:  dominikánský klášter, Dolní nám.</a:t>
            </a:r>
          </a:p>
          <a:p>
            <a:pPr algn="l"/>
            <a:endParaRPr lang="cs-CZ" sz="1900" b="0" i="0" u="none" strike="noStrike" baseline="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19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</a:t>
            </a:r>
            <a:r>
              <a:rPr lang="cs-CZ" sz="1900" b="1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íšky s protáhlými nálepy:  </a:t>
            </a:r>
            <a:r>
              <a:rPr lang="cs-CZ" sz="190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 14. stol.</a:t>
            </a:r>
          </a:p>
          <a:p>
            <a:pPr marL="0" indent="0" algn="l">
              <a:buNone/>
            </a:pPr>
            <a:r>
              <a:rPr lang="cs-CZ" sz="19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cs-CZ" sz="1900" b="1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cs-CZ" sz="19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napodobují číšky se šnekovitými nálepy z hnědého skla </a:t>
            </a:r>
          </a:p>
          <a:p>
            <a:pPr marL="0" indent="0" algn="l">
              <a:buNone/>
            </a:pPr>
            <a:r>
              <a:rPr lang="cs-CZ" sz="19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cs-CZ" sz="19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Opava:  Dolní náměstí</a:t>
            </a:r>
          </a:p>
          <a:p>
            <a:pPr marL="0" indent="0" algn="l">
              <a:buNone/>
            </a:pPr>
            <a:endParaRPr lang="cs-CZ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900" b="1" dirty="0">
                <a:latin typeface="Calibri" panose="020F0502020204030204" pitchFamily="34" charset="0"/>
                <a:cs typeface="Calibri" panose="020F0502020204030204" pitchFamily="34" charset="0"/>
              </a:rPr>
              <a:t>Vysoké číše s nálepy tzv. českého typu:   </a:t>
            </a:r>
            <a:r>
              <a:rPr 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poč. 14. stol. </a:t>
            </a:r>
          </a:p>
          <a:p>
            <a:pPr marL="0" indent="0">
              <a:buNone/>
            </a:pPr>
            <a:r>
              <a:rPr 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     –  </a:t>
            </a:r>
            <a:r>
              <a:rPr lang="es-ES" sz="19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oblíbené ve 2. pol</a:t>
            </a:r>
            <a:r>
              <a:rPr lang="cs-CZ" sz="19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s-ES" sz="19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 a v 15. stol.</a:t>
            </a:r>
            <a:r>
              <a:rPr lang="cs-CZ" sz="19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cs-CZ" sz="19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cs-CZ" sz="19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Německo, Polsko, Švédsko </a:t>
            </a:r>
          </a:p>
          <a:p>
            <a:pPr marL="0" indent="0">
              <a:buNone/>
            </a:pPr>
            <a:r>
              <a:rPr lang="cs-CZ" sz="19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–  méně Maďarsko (Buda), Rakousko (Vídeň), Slovensko (Bratislava, Trnava)</a:t>
            </a:r>
            <a:endParaRPr lang="cs-CZ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     –  </a:t>
            </a:r>
            <a:r>
              <a:rPr lang="cs-CZ" sz="1900" b="1" dirty="0">
                <a:latin typeface="Calibri" panose="020F0502020204030204" pitchFamily="34" charset="0"/>
                <a:cs typeface="Calibri" panose="020F0502020204030204" pitchFamily="34" charset="0"/>
              </a:rPr>
              <a:t>od </a:t>
            </a:r>
            <a:r>
              <a:rPr lang="cs-CZ" sz="1900" b="1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pol. 15. stol.:  </a:t>
            </a:r>
            <a:r>
              <a:rPr lang="cs-CZ" sz="19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lišty promačkávané rádélkem a girlandy </a:t>
            </a:r>
          </a:p>
          <a:p>
            <a:pPr marL="0" indent="0" algn="l">
              <a:buNone/>
            </a:pPr>
            <a:r>
              <a:rPr lang="cs-CZ" sz="19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–  </a:t>
            </a:r>
            <a:r>
              <a:rPr lang="cs-CZ" sz="1900" b="1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15./16. stol.:</a:t>
            </a:r>
            <a:r>
              <a:rPr lang="cs-CZ" sz="19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sz="1900" b="1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číšky s trychtýřovitým tělem a patkou ze svinutého vlákna </a:t>
            </a:r>
          </a:p>
          <a:p>
            <a:pPr marL="0" indent="0" algn="l">
              <a:buNone/>
            </a:pPr>
            <a:r>
              <a:rPr lang="cs-CZ" sz="19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</a:t>
            </a:r>
            <a:r>
              <a:rPr lang="cs-CZ" sz="19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cs-CZ" sz="1900" b="1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áhve s hruškovitým nebo kulovitým tělem</a:t>
            </a:r>
          </a:p>
          <a:p>
            <a:pPr marL="0" indent="0" algn="l">
              <a:buNone/>
            </a:pPr>
            <a:r>
              <a:rPr lang="pl-PL" sz="19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</a:t>
            </a:r>
            <a:r>
              <a:rPr lang="pl-PL" sz="19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900" b="1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poutnické </a:t>
            </a:r>
            <a:r>
              <a:rPr lang="cs-CZ" sz="1900" b="1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čočkovité láhve  </a:t>
            </a:r>
            <a:r>
              <a:rPr lang="cs-CZ" sz="19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(vyhlazování textilu, na koření)</a:t>
            </a:r>
          </a:p>
          <a:p>
            <a:pPr marL="0" indent="0" algn="l">
              <a:buNone/>
            </a:pPr>
            <a:r>
              <a:rPr lang="cs-CZ" sz="19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</a:t>
            </a:r>
            <a:r>
              <a:rPr lang="cs-CZ" sz="1900" b="1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tzv. mucholapky </a:t>
            </a:r>
            <a:endParaRPr lang="cs-CZ" sz="19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CBEE0F9-0DA8-4DD2-989E-7D1C86BFA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6579" y="729362"/>
            <a:ext cx="1120677" cy="199468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FA81C35-4D5D-4A0D-A235-A8D8A7620308}"/>
              </a:ext>
            </a:extLst>
          </p:cNvPr>
          <p:cNvSpPr txBox="1"/>
          <p:nvPr/>
        </p:nvSpPr>
        <p:spPr>
          <a:xfrm>
            <a:off x="9701132" y="2842098"/>
            <a:ext cx="2582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6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Číška s trychtýřovým tělem. </a:t>
            </a:r>
          </a:p>
          <a:p>
            <a:pPr algn="l"/>
            <a:r>
              <a:rPr lang="cs-CZ" sz="16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         Opava</a:t>
            </a: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cs-CZ" sz="16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Kolářská </a:t>
            </a:r>
            <a:endParaRPr lang="cs-CZ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7876D3C-F0CC-42C3-B990-3203AA320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5277" y="945806"/>
            <a:ext cx="1062391" cy="316440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637162F-2CD3-4DE3-9FEF-6E3613E12E6E}"/>
              </a:ext>
            </a:extLst>
          </p:cNvPr>
          <p:cNvSpPr txBox="1"/>
          <p:nvPr/>
        </p:nvSpPr>
        <p:spPr>
          <a:xfrm>
            <a:off x="8153460" y="278384"/>
            <a:ext cx="2373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6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Kyjovitá číše s girlandami.</a:t>
            </a:r>
          </a:p>
          <a:p>
            <a:pPr algn="l"/>
            <a:r>
              <a:rPr lang="cs-CZ" sz="16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       Opava</a:t>
            </a: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cs-CZ" sz="16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Kolářská</a:t>
            </a:r>
            <a:endParaRPr lang="cs-CZ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4711049-7362-43AC-831E-4A09B324E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853" y="-25690"/>
            <a:ext cx="1365025" cy="4804352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9415956-B905-4537-AA27-0E0E0AC772BB}"/>
              </a:ext>
            </a:extLst>
          </p:cNvPr>
          <p:cNvSpPr txBox="1"/>
          <p:nvPr/>
        </p:nvSpPr>
        <p:spPr>
          <a:xfrm>
            <a:off x="5371454" y="125567"/>
            <a:ext cx="1941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Číše českého typu.</a:t>
            </a:r>
          </a:p>
          <a:p>
            <a:r>
              <a:rPr lang="cs-CZ" b="1" dirty="0"/>
              <a:t> Opava-</a:t>
            </a:r>
            <a:r>
              <a:rPr lang="cs-CZ" b="1" dirty="0" err="1"/>
              <a:t>Masařská</a:t>
            </a:r>
            <a:endParaRPr lang="cs-CZ" b="1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D9576ECB-33BE-4917-9752-82F43C1D20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8361" y="3639355"/>
            <a:ext cx="1185416" cy="254216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DDC9ACF-0AA7-41AF-A4FB-C585345328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8878" y="4705349"/>
            <a:ext cx="1257896" cy="1344123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F7C5AE63-74A8-45A2-BBD4-D85997C8AC62}"/>
              </a:ext>
            </a:extLst>
          </p:cNvPr>
          <p:cNvSpPr txBox="1"/>
          <p:nvPr/>
        </p:nvSpPr>
        <p:spPr>
          <a:xfrm>
            <a:off x="8289800" y="6261204"/>
            <a:ext cx="1353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mucholapka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179DC30C-9F91-4E0B-A9CE-E20C79BC1B9D}"/>
              </a:ext>
            </a:extLst>
          </p:cNvPr>
          <p:cNvSpPr txBox="1"/>
          <p:nvPr/>
        </p:nvSpPr>
        <p:spPr>
          <a:xfrm>
            <a:off x="10469867" y="6261204"/>
            <a:ext cx="697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lahve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280B4EC5-DC0A-4655-9B9C-7545CE3236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33" r="61354"/>
          <a:stretch/>
        </p:blipFill>
        <p:spPr>
          <a:xfrm>
            <a:off x="9681277" y="4063352"/>
            <a:ext cx="1133475" cy="211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30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2FECAF-7E32-40FA-B163-CB33C6C02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048" y="739738"/>
            <a:ext cx="7376844" cy="6811768"/>
          </a:xfrm>
        </p:spPr>
        <p:txBody>
          <a:bodyPr>
            <a:normAutofit fontScale="92500"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Sklo v benátském stylu:</a:t>
            </a:r>
          </a:p>
          <a:p>
            <a:pPr marL="0" indent="0">
              <a:buNone/>
            </a:pPr>
            <a:r>
              <a:rPr lang="cs-CZ" sz="2400" dirty="0">
                <a:cs typeface="Calibri" panose="020F0502020204030204" pitchFamily="34" charset="0"/>
              </a:rPr>
              <a:t>     </a:t>
            </a:r>
            <a:r>
              <a:rPr 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cs-CZ" sz="19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podle benátského vzoru:   16. a 1. pol. 17. stol.</a:t>
            </a:r>
          </a:p>
          <a:p>
            <a:pPr marL="0" indent="0">
              <a:buNone/>
            </a:pPr>
            <a:r>
              <a:rPr lang="cs-CZ" sz="19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cs-CZ" sz="19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cs-CZ" sz="1900" b="1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české sklo </a:t>
            </a:r>
            <a:r>
              <a:rPr lang="cs-CZ" sz="19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nazelenalé barvy:  domácí vkus a výrobní možnosti</a:t>
            </a:r>
          </a:p>
          <a:p>
            <a:pPr marL="0" indent="0">
              <a:buNone/>
            </a:pPr>
            <a:r>
              <a:rPr lang="cs-CZ" sz="19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cs-CZ" sz="19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cs-CZ" sz="1900" b="1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pol. 16. stol.:   </a:t>
            </a:r>
            <a:r>
              <a:rPr lang="cs-CZ" sz="19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luxusní sklo s emaily (letopočty, erby), zlacení, ryté vzory</a:t>
            </a:r>
          </a:p>
          <a:p>
            <a:pPr marL="0" indent="0">
              <a:buNone/>
            </a:pPr>
            <a:r>
              <a:rPr lang="cs-CZ" sz="19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</a:t>
            </a:r>
            <a:r>
              <a:rPr lang="cs-CZ" sz="19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číše na duté zvonovité patce, poháry, láhve </a:t>
            </a:r>
          </a:p>
          <a:p>
            <a:pPr marL="0" indent="0">
              <a:buNone/>
            </a:pPr>
            <a:r>
              <a:rPr lang="cs-CZ" sz="19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</a:t>
            </a:r>
            <a:r>
              <a:rPr lang="cs-CZ" sz="19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objednávku:  tzv. vítací, erbovní a svatební číše, poháry </a:t>
            </a:r>
          </a:p>
          <a:p>
            <a:pPr marL="0" indent="0">
              <a:buNone/>
            </a:pPr>
            <a:r>
              <a:rPr lang="cs-CZ" sz="19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cs-CZ" sz="19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cs-CZ" sz="1900" b="1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technika:</a:t>
            </a:r>
            <a:r>
              <a:rPr lang="cs-CZ" sz="19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rytí </a:t>
            </a:r>
            <a:r>
              <a:rPr lang="cs-CZ" sz="19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diamantovým hrotem</a:t>
            </a:r>
          </a:p>
          <a:p>
            <a:pPr marL="0" indent="0">
              <a:buNone/>
            </a:pPr>
            <a:r>
              <a:rPr lang="cs-CZ" sz="19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(znovuobjevil </a:t>
            </a:r>
            <a:r>
              <a:rPr lang="it-IT" sz="19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benátský mistr</a:t>
            </a:r>
            <a:r>
              <a:rPr lang="cs-CZ" sz="19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9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Vincenzo di Angelo dal Gallo</a:t>
            </a:r>
            <a:r>
              <a:rPr lang="cs-CZ" sz="19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0" indent="0">
              <a:buNone/>
            </a:pPr>
            <a:r>
              <a:rPr lang="cs-CZ" sz="19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</a:t>
            </a:r>
            <a:r>
              <a:rPr lang="cs-CZ" sz="1900" b="1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optický dekor: </a:t>
            </a:r>
            <a:r>
              <a:rPr lang="cs-CZ" sz="19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číšky, poháry, láhve, džbány, mucholapky </a:t>
            </a:r>
          </a:p>
          <a:p>
            <a:pPr marL="0" indent="0">
              <a:buNone/>
            </a:pPr>
            <a:endParaRPr lang="cs-CZ" sz="1900" b="0" i="0" u="none" strike="noStrike" baseline="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2100" b="1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Číše s válcovitým nebo konickým tělem na duté zvonovité patce </a:t>
            </a:r>
          </a:p>
          <a:p>
            <a:pPr marL="0" indent="0" algn="l">
              <a:buNone/>
            </a:pPr>
            <a:r>
              <a:rPr lang="cs-CZ" sz="2100" b="1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cs-CZ" sz="210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 nezdobené i zdobené</a:t>
            </a:r>
          </a:p>
          <a:p>
            <a:pPr marL="0" indent="0" algn="l">
              <a:buNone/>
            </a:pPr>
            <a:r>
              <a:rPr lang="cs-CZ" sz="210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–   z </a:t>
            </a:r>
            <a:r>
              <a:rPr lang="cs-CZ" sz="21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motiv konvalinek figurální scény, letopočty </a:t>
            </a:r>
          </a:p>
          <a:p>
            <a:pPr marL="0" indent="0" algn="l">
              <a:buNone/>
            </a:pPr>
            <a:r>
              <a:rPr lang="cs-CZ" sz="21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–   Opava-Horní nám., </a:t>
            </a:r>
            <a:r>
              <a:rPr lang="cs-CZ" sz="21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Kolířská_Pekařská</a:t>
            </a:r>
            <a:r>
              <a:rPr lang="cs-CZ" sz="21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1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Cvilín</a:t>
            </a:r>
            <a:r>
              <a:rPr lang="cs-CZ" sz="21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(letopočet 1618)</a:t>
            </a:r>
          </a:p>
          <a:p>
            <a:pPr marL="0" indent="0" algn="l">
              <a:buNone/>
            </a:pPr>
            <a:r>
              <a:rPr lang="cs-CZ" sz="21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</a:t>
            </a:r>
            <a:endParaRPr lang="cs-CZ" sz="2100" i="0" u="none" strike="noStrike" baseline="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180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0F1C17E-8A3A-49B6-98E5-DD82BB0E96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756"/>
          <a:stretch/>
        </p:blipFill>
        <p:spPr>
          <a:xfrm>
            <a:off x="9858946" y="138653"/>
            <a:ext cx="1882363" cy="658069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CC3AE82-79D9-4F06-9DFA-9ABA13D5B023}"/>
              </a:ext>
            </a:extLst>
          </p:cNvPr>
          <p:cNvSpPr txBox="1"/>
          <p:nvPr/>
        </p:nvSpPr>
        <p:spPr>
          <a:xfrm>
            <a:off x="7798462" y="5365086"/>
            <a:ext cx="21489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6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Číše zdobená emaily z  Opavy, mezi ulicemi Pekařskou a Kolářskou.</a:t>
            </a:r>
            <a:endParaRPr lang="cs-CZ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993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7FB7B34E-1220-36CB-22EB-755B0E21F0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-228600"/>
            <a:ext cx="8229600" cy="1143000"/>
          </a:xfrm>
        </p:spPr>
        <p:txBody>
          <a:bodyPr/>
          <a:lstStyle/>
          <a:p>
            <a:r>
              <a:rPr lang="cs-CZ" altLang="cs-CZ" sz="3200" dirty="0">
                <a:solidFill>
                  <a:srgbClr val="FF0000"/>
                </a:solidFill>
              </a:rPr>
              <a:t>                                      Literatura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1673323-CB80-B8BB-12A9-F5D30080E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762000"/>
            <a:ext cx="11706225" cy="6096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dirty="0"/>
              <a:t>ALBARELLA, U., 2005: </a:t>
            </a:r>
            <a:r>
              <a:rPr lang="en-US" sz="1800" dirty="0"/>
              <a:t>Meat Production and Consumption in Town and Country, in: Giles, K. &amp; Dyer, Ch. (Eds.), Town and Country in the Middle Ages. Contrast, Contact and Interactions 1100-1500, 131</a:t>
            </a:r>
            <a:r>
              <a:rPr lang="cs-CZ" sz="1800" dirty="0"/>
              <a:t>–</a:t>
            </a:r>
            <a:r>
              <a:rPr lang="en-US" sz="1800" dirty="0"/>
              <a:t>149</a:t>
            </a:r>
            <a:r>
              <a:rPr lang="cs-CZ" sz="1800" dirty="0"/>
              <a:t>, </a:t>
            </a:r>
            <a:r>
              <a:rPr lang="en-US" sz="1800" dirty="0"/>
              <a:t>Leeds. </a:t>
            </a:r>
          </a:p>
          <a:p>
            <a:pPr marL="0" indent="0">
              <a:buNone/>
              <a:defRPr/>
            </a:pPr>
            <a:r>
              <a:rPr lang="cs-CZ" sz="1800" dirty="0"/>
              <a:t>      –  2006: </a:t>
            </a:r>
            <a:r>
              <a:rPr lang="cs-CZ" sz="1800" dirty="0" err="1"/>
              <a:t>Pig</a:t>
            </a:r>
            <a:r>
              <a:rPr lang="cs-CZ" sz="1800" dirty="0"/>
              <a:t> </a:t>
            </a:r>
            <a:r>
              <a:rPr lang="cs-CZ" sz="1800" dirty="0" err="1"/>
              <a:t>Husbandry</a:t>
            </a:r>
            <a:r>
              <a:rPr lang="cs-CZ" sz="1800" dirty="0"/>
              <a:t> and </a:t>
            </a:r>
            <a:r>
              <a:rPr lang="cs-CZ" sz="1800" dirty="0" err="1"/>
              <a:t>Pork</a:t>
            </a:r>
            <a:r>
              <a:rPr lang="cs-CZ" sz="1800" dirty="0"/>
              <a:t> </a:t>
            </a:r>
            <a:r>
              <a:rPr lang="cs-CZ" sz="1800" dirty="0" err="1"/>
              <a:t>Consumption</a:t>
            </a:r>
            <a:r>
              <a:rPr lang="cs-CZ" sz="1800" dirty="0"/>
              <a:t> in Medieval </a:t>
            </a:r>
            <a:r>
              <a:rPr lang="cs-CZ" sz="1800" dirty="0" err="1"/>
              <a:t>England</a:t>
            </a:r>
            <a:r>
              <a:rPr lang="cs-CZ" sz="1800" dirty="0"/>
              <a:t>, in: </a:t>
            </a:r>
          </a:p>
          <a:p>
            <a:pPr marL="0" indent="0">
              <a:buNone/>
              <a:defRPr/>
            </a:pPr>
            <a:r>
              <a:rPr lang="cs-CZ" sz="1800" dirty="0"/>
              <a:t>     WOOLGAR, C. M., SERJEANTSON, D. &amp; WALDRON, T. (</a:t>
            </a:r>
            <a:r>
              <a:rPr lang="cs-CZ" sz="1800" dirty="0" err="1"/>
              <a:t>eds</a:t>
            </a:r>
            <a:r>
              <a:rPr lang="cs-CZ" sz="1800" dirty="0"/>
              <a:t>.), Food in Medieval </a:t>
            </a:r>
            <a:r>
              <a:rPr lang="cs-CZ" sz="1800" dirty="0" err="1"/>
              <a:t>England</a:t>
            </a:r>
            <a:r>
              <a:rPr lang="cs-CZ" sz="1800" dirty="0"/>
              <a:t>, Diet and </a:t>
            </a:r>
            <a:r>
              <a:rPr lang="cs-CZ" sz="1800" dirty="0" err="1"/>
              <a:t>Nutrition</a:t>
            </a:r>
            <a:r>
              <a:rPr lang="cs-CZ" sz="1800" dirty="0"/>
              <a:t>, 72–87, Oxford. </a:t>
            </a:r>
          </a:p>
          <a:p>
            <a:pPr>
              <a:defRPr/>
            </a:pPr>
            <a:r>
              <a:rPr lang="cs-CZ" sz="1800" dirty="0"/>
              <a:t>ANDĚRA, M., 2006: </a:t>
            </a:r>
            <a:r>
              <a:rPr lang="cs-CZ" sz="1800" dirty="0" err="1"/>
              <a:t>Orictolagus</a:t>
            </a:r>
            <a:r>
              <a:rPr lang="cs-CZ" sz="1800" dirty="0"/>
              <a:t> </a:t>
            </a:r>
            <a:r>
              <a:rPr lang="cs-CZ" sz="1800" dirty="0" err="1"/>
              <a:t>cuniculus</a:t>
            </a:r>
            <a:r>
              <a:rPr lang="cs-CZ" sz="1800" dirty="0"/>
              <a:t> (</a:t>
            </a:r>
            <a:r>
              <a:rPr lang="cs-CZ" sz="1800" dirty="0" err="1"/>
              <a:t>Linnaeus</a:t>
            </a:r>
            <a:r>
              <a:rPr lang="cs-CZ" sz="1800" dirty="0"/>
              <a:t>, 1758) - králík divoký. </a:t>
            </a:r>
          </a:p>
          <a:p>
            <a:pPr>
              <a:defRPr/>
            </a:pPr>
            <a:r>
              <a:rPr lang="cs-CZ" sz="1800" dirty="0"/>
              <a:t>In: </a:t>
            </a:r>
            <a:r>
              <a:rPr lang="cs-CZ" sz="1800" dirty="0" err="1"/>
              <a:t>Mlíkovský</a:t>
            </a:r>
            <a:r>
              <a:rPr lang="cs-CZ" sz="1800" dirty="0"/>
              <a:t>, J. - Stýblo, P. (</a:t>
            </a:r>
            <a:r>
              <a:rPr lang="cs-CZ" sz="1800" dirty="0" err="1"/>
              <a:t>eds</a:t>
            </a:r>
            <a:r>
              <a:rPr lang="cs-CZ" sz="1800" dirty="0"/>
              <a:t>).: Nepůvodní druhy fauny a flóry České republiky, Praha, 448–450.</a:t>
            </a:r>
          </a:p>
          <a:p>
            <a:pPr>
              <a:defRPr/>
            </a:pPr>
            <a:r>
              <a:rPr lang="cs-CZ" sz="1800" dirty="0"/>
              <a:t>BENEŠ, J.–KOČÁR, P.–SUCHÁ, R. 1998: Doklady dálkových kontaktů ve středověké Evropě na základě studia vybraných </a:t>
            </a:r>
            <a:r>
              <a:rPr lang="cs-CZ" sz="1800" dirty="0" err="1"/>
              <a:t>archeobotanických</a:t>
            </a:r>
            <a:r>
              <a:rPr lang="cs-CZ" sz="1800" dirty="0"/>
              <a:t> nálezů – </a:t>
            </a:r>
            <a:r>
              <a:rPr lang="cs-CZ" sz="1800" dirty="0" err="1"/>
              <a:t>Belege</a:t>
            </a:r>
            <a:r>
              <a:rPr lang="cs-CZ" sz="1800" dirty="0"/>
              <a:t> der </a:t>
            </a:r>
            <a:r>
              <a:rPr lang="cs-CZ" sz="1800" dirty="0" err="1"/>
              <a:t>Fernkontakte</a:t>
            </a:r>
            <a:r>
              <a:rPr lang="cs-CZ" sz="1800" dirty="0"/>
              <a:t> </a:t>
            </a:r>
            <a:r>
              <a:rPr lang="cs-CZ" sz="1800" dirty="0" err="1"/>
              <a:t>im</a:t>
            </a:r>
            <a:r>
              <a:rPr lang="cs-CZ" sz="1800" dirty="0"/>
              <a:t> </a:t>
            </a:r>
            <a:r>
              <a:rPr lang="cs-CZ" sz="1800" dirty="0" err="1"/>
              <a:t>mittelalterlichen</a:t>
            </a:r>
            <a:r>
              <a:rPr lang="cs-CZ" sz="1800" dirty="0"/>
              <a:t> Europa </a:t>
            </a:r>
            <a:r>
              <a:rPr lang="cs-CZ" sz="1800" dirty="0" err="1"/>
              <a:t>aufgrund</a:t>
            </a:r>
            <a:r>
              <a:rPr lang="cs-CZ" sz="1800" dirty="0"/>
              <a:t> der </a:t>
            </a:r>
            <a:r>
              <a:rPr lang="cs-CZ" sz="1800" dirty="0" err="1"/>
              <a:t>ausgewählten</a:t>
            </a:r>
            <a:r>
              <a:rPr lang="cs-CZ" sz="1800" dirty="0"/>
              <a:t> </a:t>
            </a:r>
            <a:r>
              <a:rPr lang="cs-CZ" sz="1800" dirty="0" err="1"/>
              <a:t>archäeologische</a:t>
            </a:r>
            <a:r>
              <a:rPr lang="cs-CZ" sz="1800" dirty="0"/>
              <a:t> Funde, </a:t>
            </a:r>
            <a:r>
              <a:rPr lang="cs-CZ" sz="1800" dirty="0" err="1"/>
              <a:t>Archaeologia</a:t>
            </a:r>
            <a:r>
              <a:rPr lang="cs-CZ" sz="1800" dirty="0"/>
              <a:t> </a:t>
            </a:r>
            <a:r>
              <a:rPr lang="cs-CZ" sz="1800" dirty="0" err="1"/>
              <a:t>historica</a:t>
            </a:r>
            <a:r>
              <a:rPr lang="cs-CZ" sz="1800" dirty="0"/>
              <a:t> 23, 285–293. </a:t>
            </a:r>
          </a:p>
          <a:p>
            <a:pPr>
              <a:defRPr/>
            </a:pPr>
            <a:r>
              <a:rPr lang="cs-CZ" sz="1800" dirty="0"/>
              <a:t>BERANOVÁ, M. 2000: Formy chovu dobytka v 11.–13. století [</a:t>
            </a:r>
            <a:r>
              <a:rPr lang="cs-CZ" sz="1800" dirty="0" err="1"/>
              <a:t>Zu</a:t>
            </a:r>
            <a:r>
              <a:rPr lang="cs-CZ" sz="1800" dirty="0"/>
              <a:t> </a:t>
            </a:r>
            <a:r>
              <a:rPr lang="cs-CZ" sz="1800" dirty="0" err="1"/>
              <a:t>Formen</a:t>
            </a:r>
            <a:r>
              <a:rPr lang="cs-CZ" sz="1800" dirty="0"/>
              <a:t> der </a:t>
            </a:r>
            <a:r>
              <a:rPr lang="cs-CZ" sz="1800" dirty="0" err="1"/>
              <a:t>Viehzucht</a:t>
            </a:r>
            <a:r>
              <a:rPr lang="cs-CZ" sz="1800" dirty="0"/>
              <a:t> </a:t>
            </a:r>
            <a:r>
              <a:rPr lang="cs-CZ" sz="1800" dirty="0" err="1"/>
              <a:t>im</a:t>
            </a:r>
            <a:r>
              <a:rPr lang="cs-CZ" sz="1800" dirty="0"/>
              <a:t> 11.–13. </a:t>
            </a:r>
            <a:r>
              <a:rPr lang="cs-CZ" sz="1800" dirty="0" err="1"/>
              <a:t>Jahrhundert</a:t>
            </a:r>
            <a:r>
              <a:rPr lang="cs-CZ" sz="1800" dirty="0"/>
              <a:t>.], in: Sborník Miroslavu </a:t>
            </a:r>
            <a:r>
              <a:rPr lang="cs-CZ" sz="1800" dirty="0" err="1"/>
              <a:t>Buchvaldkovi</a:t>
            </a:r>
            <a:r>
              <a:rPr lang="cs-CZ" sz="1800" dirty="0"/>
              <a:t>, Most, 17–20. </a:t>
            </a:r>
          </a:p>
          <a:p>
            <a:pPr marL="0" indent="0">
              <a:buNone/>
              <a:defRPr/>
            </a:pPr>
            <a:r>
              <a:rPr lang="cs-CZ" sz="1800" dirty="0"/>
              <a:t>       – 2005: Jídlo a pití v pravěku a ve středověku, Praha. </a:t>
            </a:r>
          </a:p>
          <a:p>
            <a:pPr>
              <a:defRPr/>
            </a:pPr>
            <a:r>
              <a:rPr lang="cs-CZ" sz="1800" dirty="0"/>
              <a:t>BEECH, M.,1993: </a:t>
            </a:r>
            <a:r>
              <a:rPr lang="en-US" sz="1800" dirty="0" err="1"/>
              <a:t>Archaeozoology</a:t>
            </a:r>
            <a:r>
              <a:rPr lang="en-US" sz="1800" dirty="0"/>
              <a:t> and </a:t>
            </a:r>
            <a:r>
              <a:rPr lang="en-US" sz="1800" dirty="0" err="1"/>
              <a:t>archaeobotany</a:t>
            </a:r>
            <a:r>
              <a:rPr lang="en-US" sz="1800" dirty="0"/>
              <a:t>: its role in the ARLNB project, </a:t>
            </a:r>
            <a:r>
              <a:rPr lang="en-US" sz="1800" dirty="0" err="1"/>
              <a:t>Památky</a:t>
            </a:r>
            <a:r>
              <a:rPr lang="en-US" sz="1800" dirty="0"/>
              <a:t> </a:t>
            </a:r>
            <a:r>
              <a:rPr lang="en-US" sz="1800" dirty="0" err="1"/>
              <a:t>archeologické</a:t>
            </a:r>
            <a:r>
              <a:rPr lang="en-US" sz="1800" dirty="0"/>
              <a:t> 84/2, 137</a:t>
            </a:r>
            <a:r>
              <a:rPr lang="cs-CZ" sz="1800" dirty="0"/>
              <a:t>–</a:t>
            </a:r>
            <a:r>
              <a:rPr lang="en-US" sz="1800" dirty="0"/>
              <a:t>142. </a:t>
            </a:r>
            <a:endParaRPr lang="cs-CZ" sz="1800" dirty="0"/>
          </a:p>
          <a:p>
            <a:pPr>
              <a:defRPr/>
            </a:pPr>
            <a:r>
              <a:rPr lang="cs-CZ" sz="1800" dirty="0"/>
              <a:t>KYSELÝ, R., 2004: Kvantifikační metody v </a:t>
            </a:r>
            <a:r>
              <a:rPr lang="cs-CZ" sz="1800" dirty="0" err="1"/>
              <a:t>archeozoologii</a:t>
            </a:r>
            <a:r>
              <a:rPr lang="cs-CZ" sz="1800" dirty="0"/>
              <a:t>, Archeologické rozhledy 56/2, 279–296. </a:t>
            </a:r>
          </a:p>
          <a:p>
            <a:r>
              <a:rPr lang="cs-CZ" altLang="cs-CZ" sz="1800" dirty="0"/>
              <a:t>ČECHURA, J.,1993: Fíky, mandle a rozinky na Karlštejně za husitské revoluce, Historický obzor 4, 82–84. </a:t>
            </a:r>
          </a:p>
          <a:p>
            <a:r>
              <a:rPr lang="cs-CZ" altLang="cs-CZ" sz="1800" dirty="0"/>
              <a:t>ČULÍKOVÁ, V., 1994b: Rekonstrukce synantropní vegetace středověkého města Mostu. Památky archeologické 85, </a:t>
            </a:r>
            <a:r>
              <a:rPr lang="cs-CZ" altLang="cs-CZ" sz="1800" dirty="0" err="1"/>
              <a:t>Suppl</a:t>
            </a:r>
            <a:r>
              <a:rPr lang="cs-CZ" altLang="cs-CZ" sz="1800" dirty="0"/>
              <a:t>. 2, 181–204.</a:t>
            </a:r>
          </a:p>
          <a:p>
            <a:pPr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sah 2">
            <a:extLst>
              <a:ext uri="{FF2B5EF4-FFF2-40B4-BE49-F238E27FC236}">
                <a16:creationId xmlns:a16="http://schemas.microsoft.com/office/drawing/2014/main" id="{D58A9EF9-F088-06DA-5A4E-ED18F344399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1025" y="809624"/>
            <a:ext cx="11363325" cy="5972175"/>
          </a:xfrm>
        </p:spPr>
        <p:txBody>
          <a:bodyPr/>
          <a:lstStyle/>
          <a:p>
            <a:r>
              <a:rPr lang="cs-CZ" altLang="cs-CZ" sz="1800" dirty="0"/>
              <a:t>DRESLEROVÁ, G., 2009: Osel v době hradištní. in: Archeologie doby hradištní v České a Slovenské republice. Sborník příspěvků přednesených na pracovním setkání Archeologie doby hradištní ve dnech 24. –26. 4. 2006., 10–16, Brno. </a:t>
            </a:r>
          </a:p>
          <a:p>
            <a:r>
              <a:rPr lang="cs-CZ" altLang="cs-CZ" sz="1800" dirty="0"/>
              <a:t>HADRAVOVÁ, A., 2008: Kniha dvacatera umění mistra Pavla Žídka: část přírodovědecká, Praha.</a:t>
            </a:r>
          </a:p>
          <a:p>
            <a:r>
              <a:rPr lang="cs-CZ" altLang="cs-CZ" sz="1800" dirty="0"/>
              <a:t>JANKOVSKÁ, V., 2002: Palynologie. In: Klápště, J.: Archeologie středověkého domu v Mostě (čp. 226), </a:t>
            </a:r>
            <a:r>
              <a:rPr lang="cs-CZ" altLang="cs-CZ" sz="1800" dirty="0" err="1"/>
              <a:t>Mediaevalia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archaeologica</a:t>
            </a:r>
            <a:r>
              <a:rPr lang="cs-CZ" altLang="cs-CZ" sz="1800" dirty="0"/>
              <a:t> 4, 158–161. </a:t>
            </a:r>
          </a:p>
          <a:p>
            <a:r>
              <a:rPr lang="cs-CZ" altLang="cs-CZ" sz="1800" dirty="0"/>
              <a:t>KLÁPŠTĚ,</a:t>
            </a:r>
            <a:r>
              <a:rPr lang="cs-CZ" altLang="cs-CZ" sz="1800" i="1" dirty="0"/>
              <a:t> J. </a:t>
            </a:r>
            <a:r>
              <a:rPr lang="cs-CZ" altLang="cs-CZ" sz="1800" dirty="0"/>
              <a:t>1994</a:t>
            </a:r>
            <a:r>
              <a:rPr lang="cs-CZ" altLang="cs-CZ" sz="1800" i="1" dirty="0"/>
              <a:t>: </a:t>
            </a:r>
            <a:r>
              <a:rPr lang="cs-CZ" altLang="cs-CZ" sz="1800" dirty="0"/>
              <a:t>Paměť krajiny středověkého Mostecka – </a:t>
            </a:r>
            <a:r>
              <a:rPr lang="cs-CZ" altLang="cs-CZ" sz="1800" dirty="0" err="1"/>
              <a:t>Das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Landschaftsgebiet</a:t>
            </a:r>
            <a:r>
              <a:rPr lang="cs-CZ" altLang="cs-CZ" sz="1800" dirty="0"/>
              <a:t> Most </a:t>
            </a:r>
            <a:r>
              <a:rPr lang="cs-CZ" altLang="cs-CZ" sz="1800" dirty="0" err="1"/>
              <a:t>als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Zeuge</a:t>
            </a:r>
            <a:r>
              <a:rPr lang="cs-CZ" altLang="cs-CZ" sz="1800" dirty="0"/>
              <a:t> des </a:t>
            </a:r>
            <a:r>
              <a:rPr lang="cs-CZ" altLang="cs-CZ" sz="1800" dirty="0" err="1"/>
              <a:t>Mittelalters</a:t>
            </a:r>
            <a:r>
              <a:rPr lang="cs-CZ" altLang="cs-CZ" sz="1800" dirty="0"/>
              <a:t>. Most.</a:t>
            </a:r>
          </a:p>
          <a:p>
            <a:r>
              <a:rPr lang="cs-CZ" altLang="cs-CZ" sz="1800" dirty="0"/>
              <a:t>KOČÁR, P.–KOČÁROVÁ, R.–HŮRKOVÁ, J.– ISSEK, P.–HARTMANNOVÁ, O.–KOSTROUCH, F.</a:t>
            </a:r>
            <a:r>
              <a:rPr lang="cs-CZ" altLang="cs-CZ" sz="1800" i="1" dirty="0"/>
              <a:t>, </a:t>
            </a:r>
            <a:r>
              <a:rPr lang="cs-CZ" altLang="cs-CZ" sz="1800" dirty="0"/>
              <a:t>2006</a:t>
            </a:r>
            <a:r>
              <a:rPr lang="cs-CZ" altLang="cs-CZ" sz="1800" i="1" dirty="0"/>
              <a:t>: </a:t>
            </a:r>
            <a:r>
              <a:rPr lang="cs-CZ" altLang="cs-CZ" sz="1800" dirty="0"/>
              <a:t>Botanický příspěvek k archeologii žízně – </a:t>
            </a:r>
            <a:r>
              <a:rPr lang="cs-CZ" altLang="cs-CZ" sz="1800" dirty="0" err="1"/>
              <a:t>archeobotanické</a:t>
            </a:r>
            <a:r>
              <a:rPr lang="cs-CZ" altLang="cs-CZ" sz="1800" dirty="0"/>
              <a:t> analýzy sladů z vrcholného středověku až novověku, in: Ve službách archeologie 7, 175</a:t>
            </a:r>
            <a:r>
              <a:rPr lang="cs-CZ" altLang="cs-CZ" sz="1800" i="1" dirty="0"/>
              <a:t>–</a:t>
            </a:r>
            <a:r>
              <a:rPr lang="cs-CZ" altLang="cs-CZ" sz="1800" dirty="0"/>
              <a:t>182. </a:t>
            </a:r>
          </a:p>
          <a:p>
            <a:r>
              <a:rPr lang="cs-CZ" altLang="cs-CZ" sz="1800" dirty="0"/>
              <a:t>KORBELÁŘ, J.–ENDRIS, Z.,1981: Naše rostliny v lékařství. Praha. </a:t>
            </a:r>
          </a:p>
          <a:p>
            <a:pPr>
              <a:defRPr/>
            </a:pPr>
            <a:r>
              <a:rPr lang="cs-CZ" sz="1800" dirty="0"/>
              <a:t>MEDUNA, P., 2008: Konec „lesního“ prasete. In: Pokorný, P. – Bárta, M. (</a:t>
            </a:r>
            <a:r>
              <a:rPr lang="cs-CZ" sz="1800" dirty="0" err="1"/>
              <a:t>edd</a:t>
            </a:r>
            <a:r>
              <a:rPr lang="cs-CZ" sz="1800" dirty="0"/>
              <a:t>.): Něco překrásného se končí. Kolapsy v přírodě a společnosti, 145–146, Praha.</a:t>
            </a:r>
          </a:p>
          <a:p>
            <a:pPr>
              <a:defRPr/>
            </a:pPr>
            <a:r>
              <a:rPr lang="cs-CZ" sz="1800" dirty="0"/>
              <a:t>MLÍKOVSKÝ, J., 2005: </a:t>
            </a:r>
            <a:r>
              <a:rPr lang="en-US" sz="1800" dirty="0"/>
              <a:t>Evidence for hawking in early Medieval Czechia. Buteo 14, 53</a:t>
            </a:r>
            <a:r>
              <a:rPr lang="cs-CZ" sz="1800" dirty="0"/>
              <a:t>–</a:t>
            </a:r>
            <a:r>
              <a:rPr lang="en-US" sz="1800" dirty="0"/>
              <a:t>56. </a:t>
            </a:r>
            <a:endParaRPr lang="cs-CZ" sz="1800" b="1" dirty="0"/>
          </a:p>
          <a:p>
            <a:pPr>
              <a:defRPr/>
            </a:pPr>
            <a:r>
              <a:rPr lang="cs-CZ" sz="1800" dirty="0"/>
              <a:t>NÝVLTOVÁ-FIŠÁKOVÁ, M., 2004: Zvířecí kosti ze středověkých jímek v Opavě, Časopis Slezského Muzea, S. B, 53, 1-17. </a:t>
            </a:r>
          </a:p>
          <a:p>
            <a:endParaRPr lang="cs-CZ" altLang="cs-CZ" sz="1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CD2FA16-AACD-A523-9EFD-F98ABDD67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381000"/>
            <a:ext cx="11506200" cy="64770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1900" dirty="0"/>
              <a:t>OPRAVIL, E., 1965: Rostlinné nálezy z archeologického výzkumu středověké Opavy, prováděném v roce 1962, Časopis Slezského muzea A 14, 77–83. </a:t>
            </a:r>
          </a:p>
          <a:p>
            <a:pPr marL="0" indent="0">
              <a:buNone/>
              <a:defRPr/>
            </a:pPr>
            <a:r>
              <a:rPr lang="cs-CZ" sz="1900" dirty="0"/>
              <a:t>      – 1986:</a:t>
            </a:r>
            <a:r>
              <a:rPr lang="cs-CZ" sz="1900" i="1" dirty="0"/>
              <a:t> </a:t>
            </a:r>
            <a:r>
              <a:rPr lang="cs-CZ" sz="1900" dirty="0" err="1"/>
              <a:t>Archeobotanické</a:t>
            </a:r>
            <a:r>
              <a:rPr lang="cs-CZ" sz="1900" dirty="0"/>
              <a:t> nálezy z areálu </a:t>
            </a:r>
            <a:r>
              <a:rPr lang="cs-CZ" sz="1900" dirty="0" err="1"/>
              <a:t>Jaktařské</a:t>
            </a:r>
            <a:r>
              <a:rPr lang="cs-CZ" sz="1900" dirty="0"/>
              <a:t> brány v Opavě (</a:t>
            </a:r>
            <a:r>
              <a:rPr lang="cs-CZ" sz="1900" dirty="0" err="1"/>
              <a:t>býv</a:t>
            </a:r>
            <a:r>
              <a:rPr lang="cs-CZ" sz="1900" dirty="0"/>
              <a:t>. hotel </a:t>
            </a:r>
          </a:p>
          <a:p>
            <a:pPr marL="0" indent="0">
              <a:buNone/>
              <a:defRPr/>
            </a:pPr>
            <a:r>
              <a:rPr lang="cs-CZ" sz="1900" dirty="0"/>
              <a:t>          Koruna), Časopis Slezského muzea v Opavě (A) 35, 227–253. </a:t>
            </a:r>
          </a:p>
          <a:p>
            <a:pPr marL="0" indent="0">
              <a:buNone/>
              <a:defRPr/>
            </a:pPr>
            <a:r>
              <a:rPr lang="cs-CZ" sz="1900" dirty="0"/>
              <a:t>      –  1987:</a:t>
            </a:r>
            <a:r>
              <a:rPr lang="cs-CZ" sz="1900" i="1" dirty="0"/>
              <a:t> </a:t>
            </a:r>
            <a:r>
              <a:rPr lang="cs-CZ" sz="1900" dirty="0"/>
              <a:t>Rostlinné zbytky z archeologického výzkumu hradiska Chotěbuz-</a:t>
            </a:r>
          </a:p>
          <a:p>
            <a:pPr marL="0" indent="0">
              <a:buNone/>
              <a:defRPr/>
            </a:pPr>
            <a:r>
              <a:rPr lang="cs-CZ" sz="1900" dirty="0"/>
              <a:t>          </a:t>
            </a:r>
            <a:r>
              <a:rPr lang="cs-CZ" sz="1900" dirty="0" err="1"/>
              <a:t>Podobora</a:t>
            </a:r>
            <a:r>
              <a:rPr lang="cs-CZ" sz="1900" dirty="0"/>
              <a:t>, Těšínsko 1987/2, 3–6. </a:t>
            </a:r>
          </a:p>
          <a:p>
            <a:pPr marL="0" indent="0">
              <a:buNone/>
              <a:defRPr/>
            </a:pPr>
            <a:r>
              <a:rPr lang="cs-CZ" sz="1900" dirty="0"/>
              <a:t>      – 1993a: </a:t>
            </a:r>
            <a:r>
              <a:rPr lang="cs-CZ" sz="1900" dirty="0" err="1"/>
              <a:t>Archeobotanické</a:t>
            </a:r>
            <a:r>
              <a:rPr lang="cs-CZ" sz="1900" dirty="0"/>
              <a:t> nálezy z Kolářské ulice v Opavě, AH 15, 491–509. </a:t>
            </a:r>
          </a:p>
          <a:p>
            <a:pPr marL="0" indent="0">
              <a:buNone/>
              <a:defRPr/>
            </a:pPr>
            <a:r>
              <a:rPr lang="cs-CZ" sz="1900" dirty="0"/>
              <a:t>      – </a:t>
            </a:r>
            <a:r>
              <a:rPr lang="cs-CZ" sz="1900" i="1" dirty="0"/>
              <a:t>1993b: </a:t>
            </a:r>
            <a:r>
              <a:rPr lang="cs-CZ" sz="1900" dirty="0" err="1"/>
              <a:t>Archeobotanické</a:t>
            </a:r>
            <a:r>
              <a:rPr lang="cs-CZ" sz="1900" dirty="0"/>
              <a:t> nálezy z Hrnčířské ulice v Opavě (hotel Orient – </a:t>
            </a:r>
          </a:p>
          <a:p>
            <a:pPr marL="0" indent="0">
              <a:buNone/>
              <a:defRPr/>
            </a:pPr>
            <a:r>
              <a:rPr lang="cs-CZ" sz="1900" dirty="0"/>
              <a:t>         dostavba), Časopis Slezského muzea v Opavě (A) 42, 193–214. </a:t>
            </a:r>
          </a:p>
          <a:p>
            <a:pPr marL="0" indent="0">
              <a:buNone/>
              <a:defRPr/>
            </a:pPr>
            <a:r>
              <a:rPr lang="cs-CZ" sz="1900" dirty="0"/>
              <a:t>      – 1996: </a:t>
            </a:r>
            <a:r>
              <a:rPr lang="cs-CZ" sz="1900" dirty="0" err="1"/>
              <a:t>Archeobotanické</a:t>
            </a:r>
            <a:r>
              <a:rPr lang="cs-CZ" sz="1900" dirty="0"/>
              <a:t> nálezy z historického jádra Opavy z výzkumné sezóny </a:t>
            </a:r>
          </a:p>
          <a:p>
            <a:pPr marL="0" indent="0">
              <a:buNone/>
              <a:defRPr/>
            </a:pPr>
            <a:r>
              <a:rPr lang="cs-CZ" sz="1900" dirty="0"/>
              <a:t>         1993 – 1994, Časopis Slezského muzea v Opavě (A), 1–15.</a:t>
            </a:r>
          </a:p>
          <a:p>
            <a:pPr>
              <a:defRPr/>
            </a:pPr>
            <a:r>
              <a:rPr lang="cs-CZ" sz="1900" dirty="0"/>
              <a:t>PAVELKA, J.–VAŘEKA, P., 2008: Příspěvek k poznání stravy ve vrcholném a pozdním středověku. První výsledky analýzy potravinových zbytků na keramice v Čechách, </a:t>
            </a:r>
            <a:r>
              <a:rPr lang="cs-CZ" sz="1900" dirty="0" err="1"/>
              <a:t>Kuděj</a:t>
            </a:r>
            <a:r>
              <a:rPr lang="cs-CZ" sz="1900" dirty="0"/>
              <a:t> 1-2, 98 –109.</a:t>
            </a:r>
          </a:p>
          <a:p>
            <a:r>
              <a:rPr lang="cs-CZ" altLang="cs-CZ" sz="1900" dirty="0"/>
              <a:t>PEŠKE, L., 1985: Domácí a lovná zvířata podle nálezů na slovanských lokalitách v Čechách, Sborník NM 39, 20–216. </a:t>
            </a:r>
          </a:p>
          <a:p>
            <a:r>
              <a:rPr lang="cs-CZ" altLang="cs-CZ" sz="1900" dirty="0"/>
              <a:t>PETŘÍČKOVÁ, J., 2000: Domácí a lovná zvířata v době hradištní. Stav poznání, Archeologie ve středních Čechách 4/2, 485–488. </a:t>
            </a:r>
          </a:p>
          <a:p>
            <a:r>
              <a:rPr lang="cs-CZ" altLang="cs-CZ" sz="1900" dirty="0"/>
              <a:t>SŮVOVÁ, Z. 2008: Zvířecí kosti ze zaniklých vesnic. In: Hledání zmizelého, Plzeň, 25–28.</a:t>
            </a:r>
          </a:p>
          <a:p>
            <a:r>
              <a:rPr lang="cs-CZ" altLang="cs-CZ" sz="1900" dirty="0"/>
              <a:t>VALÍČEK, P. a kol., 2002: Užitkové rostliny tropů a subtropů, Praha. </a:t>
            </a:r>
          </a:p>
          <a:p>
            <a:r>
              <a:rPr lang="cs-CZ" altLang="cs-CZ" sz="1900" dirty="0"/>
              <a:t>ŽEMLIČKOVÁ, A. 2012: Lov ve vrcholném středověku s přihlédnutím k </a:t>
            </a:r>
            <a:r>
              <a:rPr lang="cs-CZ" altLang="cs-CZ" sz="1900" dirty="0" err="1"/>
              <a:t>archeozoologickým</a:t>
            </a:r>
            <a:r>
              <a:rPr lang="cs-CZ" altLang="cs-CZ" sz="1900" dirty="0"/>
              <a:t> závěrům. Rkp. bakalářské práce na FF Jihočeské univerzity v Českých Budějovicích. </a:t>
            </a:r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AC4FC37E-8E19-6BC7-BCED-DF63095DB4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8229600" cy="1143000"/>
          </a:xfrm>
        </p:spPr>
        <p:txBody>
          <a:bodyPr/>
          <a:lstStyle/>
          <a:p>
            <a:r>
              <a:rPr lang="cs-CZ" altLang="cs-CZ" sz="3200" b="1" dirty="0"/>
              <a:t>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Renesance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EDC5C05E-C103-807D-9414-7DDBC22D14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34948" y="1232900"/>
            <a:ext cx="10870059" cy="5548044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sz="1800" b="1" dirty="0"/>
              <a:t>lat. </a:t>
            </a:r>
            <a:r>
              <a:rPr lang="cs-CZ" altLang="cs-CZ" sz="1800" b="1" dirty="0" err="1"/>
              <a:t>renáscor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narodit se, narůstat, opět se objevit, obnovit, též vzkřísit (antické tradice)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–  období počínající </a:t>
            </a:r>
            <a:r>
              <a:rPr lang="cs-CZ" altLang="cs-CZ" sz="1800" dirty="0" err="1"/>
              <a:t>Petrarcou</a:t>
            </a:r>
            <a:r>
              <a:rPr lang="cs-CZ" altLang="cs-CZ" sz="1800" dirty="0"/>
              <a:t> a končící Descartem:  cca 1330 – 1630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České země  </a:t>
            </a:r>
            <a:r>
              <a:rPr lang="cs-CZ" altLang="cs-CZ" sz="1800" dirty="0"/>
              <a:t>–  první ohlasy v období pozdní gotiky za vlády Jagellonců na konci 15. stol.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–  ne přímo z Itálie, nýbrž přes Uhry:  budínský dvůr Matyáše Korvína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–  šíří ji Italové (Vlaši), kteří se stěhují za Alpy a podle renesančních vzorů zdobí gotické stavby  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Morava </a:t>
            </a:r>
            <a:r>
              <a:rPr lang="cs-CZ" altLang="cs-CZ" sz="1800" dirty="0"/>
              <a:t> –  první renesanční vlivy v architektuře: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1492:  portály zámků v Moravské Třebové a v Tovačově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1493:  okna Vladislavského sálu (pozdní gotika Benedikta </a:t>
            </a:r>
            <a:r>
              <a:rPr lang="cs-CZ" altLang="cs-CZ" sz="1800" dirty="0" err="1"/>
              <a:t>Rejta</a:t>
            </a:r>
            <a:r>
              <a:rPr lang="cs-CZ" altLang="cs-CZ" sz="1800" dirty="0"/>
              <a:t>)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  1503 – 1510: Ludvíkovo křídlo Pražského hradu 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Periodizace (Čechy):</a:t>
            </a:r>
          </a:p>
          <a:p>
            <a:pPr>
              <a:buFontTx/>
              <a:buNone/>
            </a:pPr>
            <a:r>
              <a:rPr lang="cs-CZ" altLang="cs-CZ" sz="1800" dirty="0"/>
              <a:t>      a)   </a:t>
            </a:r>
            <a:r>
              <a:rPr lang="cs-CZ" altLang="cs-CZ" sz="1800" b="1" dirty="0"/>
              <a:t>raná:           </a:t>
            </a:r>
            <a:r>
              <a:rPr lang="cs-CZ" altLang="cs-CZ" sz="1800" dirty="0"/>
              <a:t>1492 – 1538 (Vladislav Jagellonský:  renesanční prvky)</a:t>
            </a:r>
          </a:p>
          <a:p>
            <a:pPr>
              <a:buFontTx/>
              <a:buNone/>
            </a:pPr>
            <a:r>
              <a:rPr lang="cs-CZ" altLang="cs-CZ" sz="1800" dirty="0"/>
              <a:t>      b)   </a:t>
            </a:r>
            <a:r>
              <a:rPr lang="cs-CZ" altLang="cs-CZ" sz="1800" b="1" dirty="0"/>
              <a:t>vrcholná:   </a:t>
            </a:r>
            <a:r>
              <a:rPr lang="cs-CZ" altLang="cs-CZ" sz="1800" dirty="0"/>
              <a:t>1538 – 1580 (Ferdinand I. Habsburský:  italští mistři). </a:t>
            </a:r>
          </a:p>
          <a:p>
            <a:pPr>
              <a:buFontTx/>
              <a:buNone/>
            </a:pPr>
            <a:r>
              <a:rPr lang="cs-CZ" altLang="cs-CZ" sz="1800" dirty="0"/>
              <a:t>      c)   </a:t>
            </a:r>
            <a:r>
              <a:rPr lang="cs-CZ" altLang="cs-CZ" sz="1800" b="1" dirty="0"/>
              <a:t>pozdní:       </a:t>
            </a:r>
            <a:r>
              <a:rPr lang="cs-CZ" altLang="cs-CZ" sz="1800" dirty="0"/>
              <a:t>1582 – 1620  (Rudolf II.:   mistři z Nizozemí, manýrismus)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5D43BD39-B3D8-587B-2A1C-9F6C1EC390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-14288"/>
            <a:ext cx="8229600" cy="1143001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Dějiny bádání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40FAB4F-D54F-C3BA-41CF-F07C26215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128714"/>
            <a:ext cx="11544301" cy="55768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dirty="0"/>
              <a:t>Konec </a:t>
            </a:r>
            <a:r>
              <a:rPr lang="it-IT" sz="1800" dirty="0"/>
              <a:t>19. a </a:t>
            </a:r>
            <a:r>
              <a:rPr lang="cs-CZ" sz="1800" dirty="0"/>
              <a:t>poč. </a:t>
            </a:r>
            <a:r>
              <a:rPr lang="it-IT" sz="1800" dirty="0"/>
              <a:t>20. stol</a:t>
            </a:r>
            <a:r>
              <a:rPr lang="cs-CZ" sz="1800" dirty="0"/>
              <a:t>.:</a:t>
            </a:r>
          </a:p>
          <a:p>
            <a:pPr marL="0" indent="0">
              <a:buNone/>
              <a:defRPr/>
            </a:pPr>
            <a:r>
              <a:rPr lang="cs-CZ" sz="1800" dirty="0"/>
              <a:t>     </a:t>
            </a:r>
            <a:r>
              <a:rPr lang="cs-CZ" sz="1800" b="1" dirty="0"/>
              <a:t>Zikmund Winter a Čeněk </a:t>
            </a:r>
            <a:r>
              <a:rPr lang="cs-CZ" sz="1800" b="1" dirty="0" err="1"/>
              <a:t>Zíbrt</a:t>
            </a:r>
            <a:r>
              <a:rPr lang="cs-CZ" sz="1800" dirty="0"/>
              <a:t>   –   monografie o stravování a stolování:  prostředí šlechtické, měšťanské, venkovské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–  studium kuchařských knih a </a:t>
            </a:r>
            <a:r>
              <a:rPr lang="cs-CZ" sz="1800" dirty="0" err="1"/>
              <a:t>mravokarné</a:t>
            </a:r>
            <a:r>
              <a:rPr lang="cs-CZ" sz="1800" dirty="0"/>
              <a:t> nebo zdravovědné literatury</a:t>
            </a:r>
          </a:p>
          <a:p>
            <a:pPr>
              <a:defRPr/>
            </a:pPr>
            <a:r>
              <a:rPr lang="cs-CZ" sz="1800" dirty="0"/>
              <a:t>80. léta:  </a:t>
            </a:r>
          </a:p>
          <a:p>
            <a:pPr marL="0" indent="0">
              <a:buNone/>
              <a:defRPr/>
            </a:pPr>
            <a:r>
              <a:rPr lang="cs-CZ" sz="1800" b="1" dirty="0"/>
              <a:t>     Magdalena Beranová  </a:t>
            </a:r>
            <a:r>
              <a:rPr lang="cs-CZ" sz="1800" dirty="0"/>
              <a:t>–  monografie o slovanském zemědělství a později o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konzumaci potravin od pravěku do středověku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–  </a:t>
            </a:r>
          </a:p>
          <a:p>
            <a:pPr>
              <a:defRPr/>
            </a:pPr>
            <a:r>
              <a:rPr lang="cs-CZ" sz="1800" dirty="0"/>
              <a:t>90. léta:  </a:t>
            </a:r>
          </a:p>
          <a:p>
            <a:pPr>
              <a:defRPr/>
            </a:pPr>
            <a:r>
              <a:rPr lang="cs-CZ" sz="1800" b="1" dirty="0"/>
              <a:t>Josef Petráň </a:t>
            </a:r>
            <a:r>
              <a:rPr lang="cs-CZ" sz="1800" dirty="0"/>
              <a:t> –  Dějiny hmotné kultury:  pasáž o stravování s Lýdií </a:t>
            </a:r>
            <a:r>
              <a:rPr lang="cs-CZ" sz="1800" dirty="0" err="1"/>
              <a:t>Petráńovou</a:t>
            </a: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prameny historické, archeologické a ikonografické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en-US" sz="1800" b="1" dirty="0"/>
              <a:t>Karel</a:t>
            </a:r>
            <a:r>
              <a:rPr lang="cs-CZ" sz="1800" b="1" dirty="0"/>
              <a:t> Holub a Jiří Burian</a:t>
            </a:r>
            <a:r>
              <a:rPr lang="cs-CZ" sz="1800" dirty="0"/>
              <a:t>:  monografie o kultuře stolování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it-IT" sz="1800" b="1" dirty="0"/>
              <a:t>Marie Pař</a:t>
            </a:r>
            <a:r>
              <a:rPr lang="cs-CZ" sz="1800" b="1" dirty="0"/>
              <a:t>í</a:t>
            </a:r>
            <a:r>
              <a:rPr lang="it-IT" sz="1800" b="1" dirty="0"/>
              <a:t>kova a Inka Ciprov</a:t>
            </a:r>
            <a:r>
              <a:rPr lang="cs-CZ" sz="1800" b="1" dirty="0"/>
              <a:t>á</a:t>
            </a:r>
            <a:r>
              <a:rPr lang="cs-CZ" sz="1800" dirty="0"/>
              <a:t>  –  kuchařské recepty ze středověku a novověku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>
            <a:extLst>
              <a:ext uri="{FF2B5EF4-FFF2-40B4-BE49-F238E27FC236}">
                <a16:creationId xmlns:a16="http://schemas.microsoft.com/office/drawing/2014/main" id="{D3F0CE57-9E7C-9AAC-5A0B-69C4D2EC17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7225" y="1809749"/>
            <a:ext cx="9759951" cy="4865689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</a:pPr>
            <a:r>
              <a:rPr lang="cs-CZ" altLang="cs-CZ" sz="2600" dirty="0"/>
              <a:t>Syn zlatníka z Norimberku.</a:t>
            </a:r>
          </a:p>
          <a:p>
            <a:pPr>
              <a:lnSpc>
                <a:spcPct val="80000"/>
              </a:lnSpc>
            </a:pPr>
            <a:r>
              <a:rPr lang="cs-CZ" altLang="cs-CZ" sz="2600" dirty="0"/>
              <a:t>Proslavil se jako malíř a rytec.</a:t>
            </a:r>
          </a:p>
          <a:p>
            <a:pPr>
              <a:lnSpc>
                <a:spcPct val="80000"/>
              </a:lnSpc>
            </a:pPr>
            <a:r>
              <a:rPr lang="cs-CZ" altLang="cs-CZ" sz="2600" dirty="0"/>
              <a:t>Nejvýznamnější představitel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dirty="0"/>
              <a:t>     zaalpské renesance.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600" dirty="0"/>
          </a:p>
          <a:p>
            <a:pPr>
              <a:lnSpc>
                <a:spcPct val="80000"/>
              </a:lnSpc>
            </a:pPr>
            <a:r>
              <a:rPr lang="cs-CZ" altLang="cs-CZ" sz="2600" b="1" dirty="0"/>
              <a:t>Hlavní dílo: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dirty="0"/>
              <a:t>     Růžencová slavnost (r. 1506)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600" dirty="0"/>
          </a:p>
          <a:p>
            <a:pPr>
              <a:lnSpc>
                <a:spcPct val="80000"/>
              </a:lnSpc>
            </a:pPr>
            <a:r>
              <a:rPr lang="cs-CZ" altLang="cs-CZ" sz="2600" b="1" dirty="0"/>
              <a:t>Grafické cykly: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dirty="0"/>
              <a:t>     Apokalypsa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dirty="0"/>
              <a:t>     Malé a Velké pašije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dirty="0"/>
              <a:t>     Život Panny Marie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600" dirty="0"/>
          </a:p>
          <a:p>
            <a:pPr>
              <a:lnSpc>
                <a:spcPct val="80000"/>
              </a:lnSpc>
            </a:pPr>
            <a:r>
              <a:rPr lang="cs-CZ" altLang="cs-CZ" sz="2600" b="1" dirty="0"/>
              <a:t>Volné grafické listy: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dirty="0"/>
              <a:t>     Adam a Eva, Rytíř, Smrt a ďábel,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dirty="0"/>
              <a:t>     Melancholie</a:t>
            </a:r>
            <a:br>
              <a:rPr lang="cs-CZ" altLang="cs-CZ" sz="2600" dirty="0"/>
            </a:br>
            <a:endParaRPr lang="cs-CZ" altLang="cs-CZ" sz="26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</a:t>
            </a:r>
            <a:br>
              <a:rPr lang="cs-CZ" altLang="cs-CZ" sz="2000" dirty="0"/>
            </a:br>
            <a:endParaRPr lang="cs-CZ" altLang="cs-CZ" sz="2000" dirty="0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47EEE3BC-4CB6-22CC-CFC2-C1D7A39ACB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1" y="360758"/>
            <a:ext cx="3609975" cy="1143000"/>
          </a:xfrm>
        </p:spPr>
        <p:txBody>
          <a:bodyPr>
            <a:normAutofit/>
          </a:bodyPr>
          <a:lstStyle/>
          <a:p>
            <a:r>
              <a:rPr lang="cs-CZ" altLang="cs-CZ" sz="3200" b="1" dirty="0"/>
              <a:t>    </a:t>
            </a:r>
            <a:r>
              <a:rPr lang="cs-CZ" altLang="cs-CZ" sz="3200" b="1" dirty="0">
                <a:solidFill>
                  <a:srgbClr val="FF0000"/>
                </a:solidFill>
              </a:rPr>
              <a:t>Albrecht </a:t>
            </a:r>
            <a:r>
              <a:rPr lang="cs-CZ" altLang="cs-CZ" sz="3200" b="1" dirty="0" err="1">
                <a:solidFill>
                  <a:srgbClr val="FF0000"/>
                </a:solidFill>
              </a:rPr>
              <a:t>Dürer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</a:t>
            </a:r>
            <a:r>
              <a:rPr lang="cs-CZ" altLang="cs-CZ" sz="2400" dirty="0">
                <a:solidFill>
                  <a:srgbClr val="FF0000"/>
                </a:solidFill>
              </a:rPr>
              <a:t>1471 - 1528</a:t>
            </a:r>
          </a:p>
        </p:txBody>
      </p:sp>
      <p:pic>
        <p:nvPicPr>
          <p:cNvPr id="30724" name="Picture 4" descr="ALBRECHT DÜRER. Renesanční umělec.">
            <a:extLst>
              <a:ext uri="{FF2B5EF4-FFF2-40B4-BE49-F238E27FC236}">
                <a16:creationId xmlns:a16="http://schemas.microsoft.com/office/drawing/2014/main" id="{FB5DB1EB-8996-9B22-C23D-88F7B51F3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6" y="302597"/>
            <a:ext cx="3631669" cy="272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7" descr="Erhard Schön, Head of Dürer in profile to the left, a woodcut">
            <a:hlinkClick r:id="rId3" tooltip="Erhard Schön, Head of Dürer in profile to the left, a woodcut"/>
            <a:extLst>
              <a:ext uri="{FF2B5EF4-FFF2-40B4-BE49-F238E27FC236}">
                <a16:creationId xmlns:a16="http://schemas.microsoft.com/office/drawing/2014/main" id="{D5FE018B-114B-9894-236B-F06A8271A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r="16718"/>
          <a:stretch>
            <a:fillRect/>
          </a:stretch>
        </p:blipFill>
        <p:spPr bwMode="auto">
          <a:xfrm>
            <a:off x="5362575" y="3147137"/>
            <a:ext cx="2142331" cy="321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8">
            <a:extLst>
              <a:ext uri="{FF2B5EF4-FFF2-40B4-BE49-F238E27FC236}">
                <a16:creationId xmlns:a16="http://schemas.microsoft.com/office/drawing/2014/main" id="{717434AB-DF1C-D2C7-EC09-D754BFE08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5582" y="6457671"/>
            <a:ext cx="24400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Podobizna od E. Schöna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D45D4195-FA54-350E-243D-B2A9DCA294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1001" y="139092"/>
            <a:ext cx="6949611" cy="1771900"/>
          </a:xfrm>
        </p:spPr>
        <p:txBody>
          <a:bodyPr/>
          <a:lstStyle/>
          <a:p>
            <a:r>
              <a:rPr lang="cs-CZ" altLang="cs-CZ" sz="3200" b="1" dirty="0"/>
              <a:t>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Manýrismus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</a:t>
            </a:r>
            <a:r>
              <a:rPr lang="cs-CZ" altLang="cs-CZ" sz="2400" b="1" dirty="0">
                <a:solidFill>
                  <a:srgbClr val="FF0000"/>
                </a:solidFill>
              </a:rPr>
              <a:t>italsky </a:t>
            </a:r>
            <a:r>
              <a:rPr lang="cs-CZ" altLang="cs-CZ" sz="2400" b="1" dirty="0" err="1">
                <a:solidFill>
                  <a:srgbClr val="FF0000"/>
                </a:solidFill>
              </a:rPr>
              <a:t>maniera</a:t>
            </a:r>
            <a:r>
              <a:rPr lang="cs-CZ" altLang="cs-CZ" sz="2400" b="1" dirty="0">
                <a:solidFill>
                  <a:srgbClr val="FF0000"/>
                </a:solidFill>
              </a:rPr>
              <a:t> – styl, způsob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1F48EC02-11D2-8516-3621-2BD6B46BD2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054831"/>
            <a:ext cx="6733854" cy="4244368"/>
          </a:xfrm>
        </p:spPr>
        <p:txBody>
          <a:bodyPr>
            <a:normAutofit lnSpcReduction="10000"/>
          </a:bodyPr>
          <a:lstStyle/>
          <a:p>
            <a:r>
              <a:rPr lang="cs-CZ" altLang="cs-CZ" sz="1800" dirty="0"/>
              <a:t>Přechodná fáze mezi renesancí a barokem:</a:t>
            </a:r>
          </a:p>
          <a:p>
            <a:pPr marL="0" indent="0">
              <a:buNone/>
            </a:pPr>
            <a:r>
              <a:rPr lang="cs-CZ" altLang="cs-CZ" sz="1800" dirty="0"/>
              <a:t>     Itálie:   1515 – 1600</a:t>
            </a:r>
          </a:p>
          <a:p>
            <a:pPr marL="0" indent="0">
              <a:buNone/>
            </a:pPr>
            <a:r>
              <a:rPr lang="cs-CZ" altLang="cs-CZ" sz="1800" dirty="0"/>
              <a:t>     Francie:   1550 – 1610 </a:t>
            </a:r>
          </a:p>
          <a:p>
            <a:pPr marL="0" indent="0">
              <a:buNone/>
            </a:pPr>
            <a:r>
              <a:rPr lang="cs-CZ" altLang="cs-CZ" sz="1800" dirty="0"/>
              <a:t>      střední Evropa:   1560 – 1630 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Název </a:t>
            </a:r>
            <a:r>
              <a:rPr lang="cs-CZ" altLang="cs-CZ" sz="1800" dirty="0"/>
              <a:t> –  16. stol.:   </a:t>
            </a:r>
            <a:r>
              <a:rPr lang="cs-CZ" altLang="cs-CZ" sz="1800" b="1" dirty="0"/>
              <a:t>Giorgio </a:t>
            </a:r>
            <a:r>
              <a:rPr lang="cs-CZ" altLang="cs-CZ" sz="1800" b="1" dirty="0" err="1"/>
              <a:t>Vasari</a:t>
            </a:r>
            <a:r>
              <a:rPr lang="cs-CZ" altLang="cs-CZ" sz="1800" dirty="0"/>
              <a:t> v souvislosti s pozdní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tvorbu Michelangelovou, která se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odchylovala od klasických představ o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harmonii</a:t>
            </a:r>
          </a:p>
          <a:p>
            <a:endParaRPr lang="cs-CZ" altLang="cs-CZ" sz="1800" dirty="0"/>
          </a:p>
          <a:p>
            <a:r>
              <a:rPr lang="cs-CZ" altLang="cs-CZ" sz="1800" dirty="0"/>
              <a:t>Odklon od harmonického řádu, jak jej chápala vrcholná renesance a historicky bývá vykládán jako následek rozkladu tradiční jednoty.  </a:t>
            </a:r>
          </a:p>
          <a:p>
            <a:endParaRPr lang="cs-CZ" altLang="cs-CZ" sz="1800" dirty="0"/>
          </a:p>
        </p:txBody>
      </p:sp>
      <p:pic>
        <p:nvPicPr>
          <p:cNvPr id="9220" name="Picture 6" descr="Soubor:Vasari.jpg">
            <a:hlinkClick r:id="rId2"/>
            <a:extLst>
              <a:ext uri="{FF2B5EF4-FFF2-40B4-BE49-F238E27FC236}">
                <a16:creationId xmlns:a16="http://schemas.microsoft.com/office/drawing/2014/main" id="{06BC4398-62D4-BBE1-8BC7-E011D8448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901" y="671228"/>
            <a:ext cx="3453188" cy="491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7">
            <a:extLst>
              <a:ext uri="{FF2B5EF4-FFF2-40B4-BE49-F238E27FC236}">
                <a16:creationId xmlns:a16="http://schemas.microsoft.com/office/drawing/2014/main" id="{D431D788-2EB8-BCF3-43A2-FD864C0A2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5770" y="5932487"/>
            <a:ext cx="17492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Giorgio </a:t>
            </a:r>
            <a:r>
              <a:rPr lang="cs-CZ" altLang="cs-CZ" sz="1800" b="1" dirty="0" err="1"/>
              <a:t>Vasari</a:t>
            </a:r>
            <a:endParaRPr lang="cs-CZ" altLang="cs-CZ" sz="1800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sah 4">
            <a:extLst>
              <a:ext uri="{FF2B5EF4-FFF2-40B4-BE49-F238E27FC236}">
                <a16:creationId xmlns:a16="http://schemas.microsoft.com/office/drawing/2014/main" id="{91F06D9F-01F3-3D2D-91D3-98835867F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825" y="809625"/>
            <a:ext cx="10839450" cy="6048374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sz="1800" b="1" dirty="0"/>
              <a:t>Obraz světa  </a:t>
            </a:r>
            <a:r>
              <a:rPr lang="cs-CZ" altLang="cs-CZ" sz="1800" dirty="0"/>
              <a:t>–  determinovaný křesťanským pojetím universa se promítal ve společenské hierarchii hodnot a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v zařazení jedince ve společnosti, jehož postavení odviselo od stavu, k němuž náležel. </a:t>
            </a:r>
          </a:p>
          <a:p>
            <a:endParaRPr lang="cs-CZ" altLang="cs-CZ" sz="1800" dirty="0"/>
          </a:p>
          <a:p>
            <a:r>
              <a:rPr lang="cs-CZ" altLang="cs-CZ" sz="1800" b="1" dirty="0"/>
              <a:t>Vliv  </a:t>
            </a:r>
            <a:r>
              <a:rPr lang="cs-CZ" altLang="cs-CZ" sz="1800" dirty="0"/>
              <a:t>–  biblické náměty inspirovaly:  a)   </a:t>
            </a:r>
            <a:r>
              <a:rPr lang="cs-CZ" altLang="cs-CZ" sz="1800" b="1" dirty="0"/>
              <a:t>vzdělání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       b)  „</a:t>
            </a:r>
            <a:r>
              <a:rPr lang="cs-CZ" altLang="cs-CZ" sz="1800" b="1" dirty="0"/>
              <a:t>vysoké“ umění </a:t>
            </a:r>
            <a:r>
              <a:rPr lang="cs-CZ" altLang="cs-CZ" sz="1800" dirty="0"/>
              <a:t>(malířství, architektura)</a:t>
            </a:r>
          </a:p>
          <a:p>
            <a:pPr marL="0" indent="0">
              <a:buNone/>
            </a:pPr>
            <a:r>
              <a:rPr lang="cs-CZ" altLang="cs-CZ" sz="1800" b="1" dirty="0"/>
              <a:t>             </a:t>
            </a:r>
            <a:endParaRPr lang="cs-CZ" altLang="cs-CZ" sz="1800" dirty="0"/>
          </a:p>
          <a:p>
            <a:r>
              <a:rPr lang="cs-CZ" altLang="cs-CZ" sz="1800" b="1" dirty="0"/>
              <a:t>Náměty</a:t>
            </a:r>
            <a:r>
              <a:rPr lang="cs-CZ" altLang="cs-CZ" sz="1800" dirty="0"/>
              <a:t>  –  vycházely z každodenního života a životního stylu vyšších vrstev </a:t>
            </a:r>
          </a:p>
          <a:p>
            <a:pPr marL="0" indent="0">
              <a:buNone/>
            </a:pPr>
            <a:r>
              <a:rPr lang="cs-CZ" altLang="cs-CZ" sz="1800" dirty="0"/>
              <a:t>                    –  společenské zařazení bylo manifestováno ritualizovaným chováním při nejrůznějších obřadech a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ceremoniálech jako byla turnajová klání a slavnosti</a:t>
            </a:r>
          </a:p>
          <a:p>
            <a:pPr marL="0" indent="0">
              <a:buNone/>
            </a:pPr>
            <a:r>
              <a:rPr lang="cs-CZ" altLang="cs-CZ" sz="1800" dirty="0"/>
              <a:t>                    –  důležitou roli hrála heraldická symbolika, která zdobila nejen praporce, štíty a korouhve bojovníků,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ale i významné stavby (portály, malířská výzdoba) a jejich inventář (nábytek aj.)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Renesance</a:t>
            </a:r>
            <a:r>
              <a:rPr lang="cs-CZ" altLang="cs-CZ" sz="1800" dirty="0"/>
              <a:t>  –  evropská humanistická kultura znovuobjevila lidské hodnoty v ideálech antiky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–   obsah symbolů se změnil, což  určitým způsobem ovlivnily i reformní ideové trendy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–   větší důraz se začal klást na estetické pojetí a umělecké působení výtvarných děl   </a:t>
            </a:r>
          </a:p>
          <a:p>
            <a:endParaRPr lang="cs-CZ" altLang="cs-CZ" sz="1800" dirty="0"/>
          </a:p>
          <a:p>
            <a:r>
              <a:rPr lang="cs-CZ" altLang="cs-CZ" sz="1800" b="1" dirty="0"/>
              <a:t>Signum a res (znak a symbol)</a:t>
            </a:r>
            <a:r>
              <a:rPr lang="cs-CZ" altLang="cs-CZ" sz="1800" dirty="0"/>
              <a:t>  –   měly hlubší smysl a představovaly specifický komunikační prostředek, jehož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 prostřednictvím byly vnímány nezjevné podstaty reálných skutečností, společenských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 vztahů a morálních hodnot</a:t>
            </a:r>
          </a:p>
          <a:p>
            <a:endParaRPr lang="cs-CZ" altLang="cs-CZ" sz="18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Homo </a:t>
            </a:r>
            <a:r>
              <a:rPr lang="cs-CZ" sz="3200" b="1" dirty="0" err="1">
                <a:solidFill>
                  <a:srgbClr val="FF0000"/>
                </a:solidFill>
              </a:rPr>
              <a:t>viator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3700" y="1111202"/>
            <a:ext cx="11798300" cy="5883275"/>
          </a:xfrm>
        </p:spPr>
        <p:txBody>
          <a:bodyPr>
            <a:normAutofit fontScale="77500" lnSpcReduction="20000"/>
          </a:bodyPr>
          <a:lstStyle/>
          <a:p>
            <a:r>
              <a:rPr lang="cs-CZ" sz="2100" b="1" dirty="0"/>
              <a:t>Cesty</a:t>
            </a:r>
            <a:r>
              <a:rPr lang="cs-CZ" sz="2100" dirty="0"/>
              <a:t>  –  za obchodem  (lokální, regionální zahraniční trhy, jarmarky)</a:t>
            </a:r>
          </a:p>
          <a:p>
            <a:pPr marL="0" indent="0">
              <a:buNone/>
            </a:pPr>
            <a:r>
              <a:rPr lang="cs-CZ" sz="2100" dirty="0"/>
              <a:t>                –  za vzděláním (řemeslo: tovaryšské cesty, studia: univerzity)</a:t>
            </a:r>
          </a:p>
          <a:p>
            <a:pPr marL="0" indent="0">
              <a:buNone/>
            </a:pPr>
            <a:r>
              <a:rPr lang="cs-CZ" sz="2100" dirty="0"/>
              <a:t>                –   náboženské důvody:  zbožnost (milost Boží),  pokání (odpuštění hříchů)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sz="2000" dirty="0"/>
              <a:t> </a:t>
            </a:r>
            <a:r>
              <a:rPr lang="cs-CZ" sz="2000" b="1" dirty="0"/>
              <a:t>Křesťanství</a:t>
            </a:r>
            <a:r>
              <a:rPr lang="cs-CZ" sz="2000" dirty="0"/>
              <a:t> –  z lat </a:t>
            </a:r>
            <a:r>
              <a:rPr lang="cs-CZ" sz="2000" dirty="0" err="1"/>
              <a:t>christianos</a:t>
            </a:r>
            <a:r>
              <a:rPr lang="cs-CZ" sz="2000" dirty="0"/>
              <a:t> (stoupenec Krista), učení Ježíše z Nazaretu a jeho učedníků o Božím království </a:t>
            </a:r>
          </a:p>
          <a:p>
            <a:pPr marL="0" indent="0">
              <a:buNone/>
            </a:pPr>
            <a:r>
              <a:rPr lang="cs-CZ" sz="2000" dirty="0"/>
              <a:t>                              – </a:t>
            </a:r>
            <a:r>
              <a:rPr lang="cs-CZ" sz="2000" b="1" dirty="0"/>
              <a:t>313</a:t>
            </a:r>
            <a:r>
              <a:rPr lang="cs-CZ" sz="2000" dirty="0"/>
              <a:t>:  legalizováno císařem Konstantinem I. Velikým Milánským tolerančním ediktem</a:t>
            </a:r>
          </a:p>
          <a:p>
            <a:pPr marL="0" indent="0">
              <a:buNone/>
            </a:pPr>
            <a:r>
              <a:rPr lang="cs-CZ" sz="2000" dirty="0"/>
              <a:t>                              – </a:t>
            </a:r>
            <a:r>
              <a:rPr lang="cs-CZ" sz="2000" b="1" dirty="0"/>
              <a:t>391</a:t>
            </a:r>
            <a:r>
              <a:rPr lang="cs-CZ" sz="2000" dirty="0"/>
              <a:t>:  ustaveno za státní náboženství císařem </a:t>
            </a:r>
            <a:r>
              <a:rPr lang="cs-CZ" sz="2000" dirty="0" err="1"/>
              <a:t>Theodosiem</a:t>
            </a:r>
            <a:r>
              <a:rPr lang="cs-CZ" sz="2000" dirty="0"/>
              <a:t> I.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Aurelius Augustinus  </a:t>
            </a:r>
            <a:r>
              <a:rPr lang="cs-CZ" sz="2000" dirty="0"/>
              <a:t>–  </a:t>
            </a:r>
            <a:r>
              <a:rPr lang="cs-CZ" sz="2000" b="1" dirty="0"/>
              <a:t>poč. 5. stol.:</a:t>
            </a:r>
            <a:r>
              <a:rPr lang="cs-CZ" sz="2000" dirty="0"/>
              <a:t>  charakterizoval člověka jako „homo </a:t>
            </a:r>
            <a:r>
              <a:rPr lang="cs-CZ" sz="2000" dirty="0" err="1"/>
              <a:t>viator</a:t>
            </a:r>
            <a:r>
              <a:rPr lang="cs-CZ" sz="2000" dirty="0"/>
              <a:t>“, tj. poutníka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–  </a:t>
            </a:r>
            <a:r>
              <a:rPr lang="cs-CZ" sz="2000" dirty="0" err="1"/>
              <a:t>peregrinatio</a:t>
            </a:r>
            <a:r>
              <a:rPr lang="cs-CZ" sz="2000" dirty="0"/>
              <a:t>:  putování,  ve středověku synonymum pro životní cestu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–  </a:t>
            </a:r>
            <a:r>
              <a:rPr lang="cs-CZ" sz="2000" dirty="0" err="1"/>
              <a:t>peregrinus</a:t>
            </a:r>
            <a:r>
              <a:rPr lang="cs-CZ" sz="2000" dirty="0"/>
              <a:t>:   poutník byl </a:t>
            </a:r>
            <a:r>
              <a:rPr lang="cs-CZ" sz="2200" dirty="0"/>
              <a:t>vzorem dobrého křesťana </a:t>
            </a:r>
          </a:p>
          <a:p>
            <a:pPr marL="0" indent="0">
              <a:buNone/>
            </a:pPr>
            <a:r>
              <a:rPr lang="cs-CZ" sz="2200" dirty="0"/>
              <a:t>                                                                   p</a:t>
            </a:r>
            <a:r>
              <a:rPr lang="cs-CZ" sz="1900" dirty="0"/>
              <a:t>outnický oděv:   hůl, mošna a plášť s odznakem (symbol poutního místa)</a:t>
            </a:r>
          </a:p>
          <a:p>
            <a:pPr marL="0" indent="0">
              <a:buNone/>
            </a:pPr>
            <a:endParaRPr lang="cs-CZ" sz="1900" dirty="0"/>
          </a:p>
          <a:p>
            <a:r>
              <a:rPr lang="cs-CZ" sz="2000" b="1" dirty="0"/>
              <a:t>Poutnictví</a:t>
            </a:r>
            <a:r>
              <a:rPr lang="cs-CZ" sz="2000" dirty="0"/>
              <a:t>  –  hospodářský rozkvět míst spojených s kultem:   budování poutních cest, špitálů a hostinců </a:t>
            </a:r>
          </a:p>
          <a:p>
            <a:pPr marL="0" indent="0">
              <a:buNone/>
            </a:pPr>
            <a:r>
              <a:rPr lang="cs-CZ" sz="2000" dirty="0"/>
              <a:t>                        –    kulturní kontakty:  poznatky (technologie),  architektura, umění, životní styl (odívání, </a:t>
            </a:r>
            <a:r>
              <a:rPr lang="cs-CZ" sz="2000" dirty="0" err="1"/>
              <a:t>stravodání</a:t>
            </a:r>
            <a:r>
              <a:rPr lang="cs-CZ" sz="2000" dirty="0"/>
              <a:t>) </a:t>
            </a:r>
          </a:p>
          <a:p>
            <a:pPr marL="0" indent="0">
              <a:buNone/>
            </a:pPr>
            <a:r>
              <a:rPr lang="cs-CZ" sz="2000" dirty="0"/>
              <a:t>                        –   křížové výpravy:   ozbrojené poutě do Svaté země za účelem ochrany svatých míst (hrady)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ochrana Božího hrobu a poutníků:   zřizování nových rytířských řádů (např. johanité)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ekonomické a sociální motivy</a:t>
            </a:r>
          </a:p>
          <a:p>
            <a:r>
              <a:rPr lang="cs-CZ" altLang="cs-CZ" sz="2000" b="1" dirty="0"/>
              <a:t>Náboženské poutě   </a:t>
            </a:r>
            <a:r>
              <a:rPr lang="cs-CZ" altLang="cs-CZ" sz="2000" dirty="0"/>
              <a:t>–   do svatých míst byly součástí života ve středověku  (</a:t>
            </a:r>
            <a:r>
              <a:rPr lang="cs-CZ" sz="1900" dirty="0"/>
              <a:t>poutě Židů do Jeruzaléma)</a:t>
            </a:r>
            <a:r>
              <a:rPr lang="cs-CZ" altLang="cs-CZ" sz="1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42202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>
            <a:extLst>
              <a:ext uri="{FF2B5EF4-FFF2-40B4-BE49-F238E27FC236}">
                <a16:creationId xmlns:a16="http://schemas.microsoft.com/office/drawing/2014/main" id="{EE5DD4CB-41C9-8D41-CD15-4CEAD411F3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04775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Hry a zábava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ACB8542-993E-7876-AC32-6C2AE1EC4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1600"/>
            <a:ext cx="11391900" cy="5486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Volný čas  </a:t>
            </a:r>
            <a:r>
              <a:rPr lang="cs-CZ" sz="1800" dirty="0"/>
              <a:t>–  doba, kdy člověk nepracoval a mohl se věnovat zálibám nebo činnostem podle vlastní volby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–   staročesky prázdniti:  označení pro zahálku i odpočinek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–   kratochvíle (krátit chvíli)  =  zabavit se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–   privilegované vrstvy:  lov, rybolov, sokolnictví, cvičení, turnaje, kostky, šachy, deskové nebo karetní hry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–  šlechtě určeny šachy, měšťanstvu vrhcáby a prostému lidu mlýn</a:t>
            </a:r>
            <a:endParaRPr lang="cs-CZ" sz="1800" b="1" dirty="0"/>
          </a:p>
          <a:p>
            <a:pPr marL="0" indent="0">
              <a:buNone/>
              <a:defRPr/>
            </a:pPr>
            <a:r>
              <a:rPr lang="cs-CZ" sz="1800" dirty="0"/>
              <a:t> 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Křesťanský přístup</a:t>
            </a:r>
            <a:r>
              <a:rPr lang="cs-CZ" sz="1800" dirty="0"/>
              <a:t>  –  církev považovala hazardní hry za hřích (výplod ďábla)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–  důraz na kontemplaci (rozjímání), modlitbu, studium náboženské literatury </a:t>
            </a:r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Jean </a:t>
            </a:r>
            <a:r>
              <a:rPr lang="cs-CZ" sz="1800" b="1" dirty="0" err="1"/>
              <a:t>Verdon</a:t>
            </a:r>
            <a:r>
              <a:rPr lang="cs-CZ" sz="1800" b="1" dirty="0"/>
              <a:t>  </a:t>
            </a:r>
            <a:r>
              <a:rPr lang="cs-CZ" sz="1800" dirty="0"/>
              <a:t>–</a:t>
            </a:r>
            <a:r>
              <a:rPr lang="cs-CZ" sz="1800" b="1" dirty="0"/>
              <a:t>  </a:t>
            </a:r>
            <a:r>
              <a:rPr lang="cs-CZ" sz="1800" dirty="0"/>
              <a:t>emeritní profesor středověkých dějin na univerzitě v Limoges</a:t>
            </a:r>
            <a:r>
              <a:rPr lang="cs-CZ" sz="1800" b="1" dirty="0"/>
              <a:t> 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</a:t>
            </a:r>
            <a:r>
              <a:rPr lang="cs-CZ" sz="1800" dirty="0"/>
              <a:t>–  nebyl rozdíl kulturou lidovou a kulturou elit neexistoval, spíše šlo o jedinou kulturu s mnoha nuancemi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–  lidová kultura se o několik desetiletí či staletí se opožďovala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27E45D-1056-578E-B32D-7D80B0387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773" y="685800"/>
            <a:ext cx="11059427" cy="61722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1600" b="1" dirty="0"/>
              <a:t>Hra</a:t>
            </a:r>
            <a:r>
              <a:rPr lang="cs-CZ" sz="1600" dirty="0"/>
              <a:t>  –  podle Johana </a:t>
            </a:r>
            <a:r>
              <a:rPr lang="cs-CZ" sz="1600" dirty="0" err="1"/>
              <a:t>Huizinga</a:t>
            </a:r>
            <a:r>
              <a:rPr lang="cs-CZ" sz="1600" dirty="0"/>
              <a:t> (nizozemského kulturního antropologa) je: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–  dobrovolná činnost, která je vykonávána uvnitř pevně stanovených časových a prostorových hranic, podle dobrovolně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přijatých, ale bezpodmínečně závazných pravidel, která má svůj cíl v sobě samé a je doprovázena pocitem napětí,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radosti a vědomím "jiného bytí", než je" všední život„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–  svobodná a dobrovolná aktivita, zdroj radosti a zábavy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Šlechtické prostředí  </a:t>
            </a:r>
            <a:r>
              <a:rPr lang="cs-CZ" sz="1600" dirty="0"/>
              <a:t>–</a:t>
            </a:r>
            <a:r>
              <a:rPr lang="cs-CZ" sz="1600" b="1" dirty="0"/>
              <a:t>  </a:t>
            </a:r>
            <a:r>
              <a:rPr lang="cs-CZ" sz="1600" dirty="0"/>
              <a:t>zahálka byla součástí životního stylu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–  Tomáš Štítný ze Štítného (cca 1333 – 1409):   podporoval „počestnou kratochvíli“ a hru v šachy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                                                              doporučoval jako vhodný lék proti „tesknosti“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Církevní prostředí  </a:t>
            </a:r>
            <a:r>
              <a:rPr lang="cs-CZ" sz="1600" dirty="0"/>
              <a:t>–  mnozí duchovní měli šlechtické vychování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–  znalost hry v šachy a vrhcáby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Městské prostředí   </a:t>
            </a:r>
            <a:r>
              <a:rPr lang="cs-CZ" sz="1600" dirty="0"/>
              <a:t>–  trhy, jarmarky, hody, liturgické slavnosti:  kejklíři, artisté hudebníci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–  krčmy:  centra zábavy, hra hazardních her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Vesnické prostředí </a:t>
            </a:r>
            <a:r>
              <a:rPr lang="cs-CZ" sz="1600" dirty="0"/>
              <a:t>–  slavnosti spojeny s církevními svátky (zemědělský cyklus)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–  posvícení, poutě, masopust (hraní hazardních her)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1" descr="Rýmařov-Hrádek">
            <a:extLst>
              <a:ext uri="{FF2B5EF4-FFF2-40B4-BE49-F238E27FC236}">
                <a16:creationId xmlns:a16="http://schemas.microsoft.com/office/drawing/2014/main" id="{ACDE5126-10E2-A090-F03F-CCBF0B923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r="7330"/>
          <a:stretch>
            <a:fillRect/>
          </a:stretch>
        </p:blipFill>
        <p:spPr bwMode="auto">
          <a:xfrm>
            <a:off x="1362075" y="3552517"/>
            <a:ext cx="3133725" cy="269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12">
            <a:extLst>
              <a:ext uri="{FF2B5EF4-FFF2-40B4-BE49-F238E27FC236}">
                <a16:creationId xmlns:a16="http://schemas.microsoft.com/office/drawing/2014/main" id="{DE105BB0-DE3B-80A3-9242-04FEEDCF5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0814" y="553878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444" name="Text Box 14">
            <a:extLst>
              <a:ext uri="{FF2B5EF4-FFF2-40B4-BE49-F238E27FC236}">
                <a16:creationId xmlns:a16="http://schemas.microsoft.com/office/drawing/2014/main" id="{BA11ACC8-CF97-2171-2BD7-C2ED8004C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251575"/>
            <a:ext cx="2032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Rýmařov-Hrádek</a:t>
            </a:r>
          </a:p>
        </p:txBody>
      </p:sp>
      <p:pic>
        <p:nvPicPr>
          <p:cNvPr id="61447" name="Picture 21" descr="untitled">
            <a:extLst>
              <a:ext uri="{FF2B5EF4-FFF2-40B4-BE49-F238E27FC236}">
                <a16:creationId xmlns:a16="http://schemas.microsoft.com/office/drawing/2014/main" id="{81A68779-4608-0F0B-470D-5E94FD371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1" y="4487863"/>
            <a:ext cx="30956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Rectangle 4">
            <a:extLst>
              <a:ext uri="{FF2B5EF4-FFF2-40B4-BE49-F238E27FC236}">
                <a16:creationId xmlns:a16="http://schemas.microsoft.com/office/drawing/2014/main" id="{6C03D2F4-CBAF-ED34-D7B7-F7019639C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5275" y="315913"/>
            <a:ext cx="3295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FF0000"/>
                </a:solidFill>
              </a:rPr>
              <a:t>Šachy</a:t>
            </a:r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EEABC985-A4A3-05C1-79E9-08D8FDF5379E}"/>
              </a:ext>
            </a:extLst>
          </p:cNvPr>
          <p:cNvSpPr txBox="1">
            <a:spLocks/>
          </p:cNvSpPr>
          <p:nvPr/>
        </p:nvSpPr>
        <p:spPr>
          <a:xfrm>
            <a:off x="1153319" y="1208882"/>
            <a:ext cx="4953000" cy="2184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1600" b="1" dirty="0"/>
              <a:t>Původ</a:t>
            </a:r>
            <a:r>
              <a:rPr lang="cs-CZ" sz="1600" dirty="0"/>
              <a:t>  –   6. stol.: Indie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Evropa</a:t>
            </a:r>
            <a:r>
              <a:rPr lang="cs-CZ" sz="1600" dirty="0"/>
              <a:t> – 9. stol.: dar </a:t>
            </a:r>
            <a:r>
              <a:rPr lang="cs-CZ" sz="1600" dirty="0" err="1"/>
              <a:t>chálifa</a:t>
            </a:r>
            <a:r>
              <a:rPr lang="cs-CZ" sz="1600" dirty="0"/>
              <a:t> </a:t>
            </a:r>
            <a:r>
              <a:rPr lang="cs-CZ" sz="1600" dirty="0" err="1"/>
              <a:t>Hárúna</a:t>
            </a:r>
            <a:r>
              <a:rPr lang="cs-CZ" sz="1600" dirty="0"/>
              <a:t> al </a:t>
            </a:r>
            <a:r>
              <a:rPr lang="cs-CZ" sz="1600" dirty="0" err="1"/>
              <a:t>Rašída</a:t>
            </a: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                           Karlu Velikému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České země  </a:t>
            </a:r>
            <a:r>
              <a:rPr lang="cs-CZ" sz="1600" dirty="0"/>
              <a:t>–  11. stol.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–  14. stol.: pojednání od T. Štítného</a:t>
            </a:r>
          </a:p>
        </p:txBody>
      </p:sp>
      <p:pic>
        <p:nvPicPr>
          <p:cNvPr id="61450" name="Obrázek 1">
            <a:extLst>
              <a:ext uri="{FF2B5EF4-FFF2-40B4-BE49-F238E27FC236}">
                <a16:creationId xmlns:a16="http://schemas.microsoft.com/office/drawing/2014/main" id="{7E8C8C33-4F38-3874-EC95-9C9AC37216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6" y="1"/>
            <a:ext cx="3133725" cy="448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1" name="Picture 6" descr="M 643">
            <a:extLst>
              <a:ext uri="{FF2B5EF4-FFF2-40B4-BE49-F238E27FC236}">
                <a16:creationId xmlns:a16="http://schemas.microsoft.com/office/drawing/2014/main" id="{6A8FA9C3-F8C0-F8B7-CE6B-04366E3A8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r="21259"/>
          <a:stretch>
            <a:fillRect/>
          </a:stretch>
        </p:blipFill>
        <p:spPr bwMode="auto">
          <a:xfrm>
            <a:off x="4972050" y="3448039"/>
            <a:ext cx="1955800" cy="316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2" name="Text Box 14">
            <a:extLst>
              <a:ext uri="{FF2B5EF4-FFF2-40B4-BE49-F238E27FC236}">
                <a16:creationId xmlns:a16="http://schemas.microsoft.com/office/drawing/2014/main" id="{83FE910A-A101-959A-1F8E-21EF94914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9925" y="6067425"/>
            <a:ext cx="812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Cvilín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4">
            <a:extLst>
              <a:ext uri="{FF2B5EF4-FFF2-40B4-BE49-F238E27FC236}">
                <a16:creationId xmlns:a16="http://schemas.microsoft.com/office/drawing/2014/main" id="{62FE1031-D671-77F3-BE1E-CC2E757A2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4" y="523875"/>
            <a:ext cx="5159375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Vrhcáby</a:t>
            </a:r>
            <a:r>
              <a:rPr lang="cs-CZ" alt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alt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tric-trac</a:t>
            </a:r>
            <a:r>
              <a:rPr lang="cs-CZ" alt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) s typickou hrací deskou se 24 špicemi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–  původ v antickém světě (</a:t>
            </a:r>
            <a:r>
              <a:rPr lang="cs-CZ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tabulae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–   České země:  zmínka v Liber </a:t>
            </a:r>
            <a:r>
              <a:rPr lang="cs-CZ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Depictus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(krumlovský obrazový kodex z pol. 14. stol.)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obliba hlavně v 15. a 16. stol.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Codex</a:t>
            </a:r>
            <a:r>
              <a:rPr lang="cs-CZ" alt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Manesse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–  sepsán v Curychu mezi lety 1305 a 1340 (obsahuje básně od 140 autorů a 137 iluminací. Originál uložen v  </a:t>
            </a:r>
            <a:r>
              <a:rPr lang="cs-CZ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Universitätsbibliothek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Heidelberg </a:t>
            </a:r>
          </a:p>
        </p:txBody>
      </p:sp>
      <p:pic>
        <p:nvPicPr>
          <p:cNvPr id="63491" name="Obrázek 1">
            <a:extLst>
              <a:ext uri="{FF2B5EF4-FFF2-40B4-BE49-F238E27FC236}">
                <a16:creationId xmlns:a16="http://schemas.microsoft.com/office/drawing/2014/main" id="{73BD66FB-EF92-5E73-A929-8E6110517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" r="3291"/>
          <a:stretch>
            <a:fillRect/>
          </a:stretch>
        </p:blipFill>
        <p:spPr bwMode="auto">
          <a:xfrm>
            <a:off x="6324600" y="1"/>
            <a:ext cx="4343400" cy="676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Obrázek 1">
            <a:extLst>
              <a:ext uri="{FF2B5EF4-FFF2-40B4-BE49-F238E27FC236}">
                <a16:creationId xmlns:a16="http://schemas.microsoft.com/office/drawing/2014/main" id="{511D0532-B85E-8C5B-AB39-ABCBF4E3F8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4" y="4548981"/>
            <a:ext cx="1503362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Obrázek 6">
            <a:extLst>
              <a:ext uri="{FF2B5EF4-FFF2-40B4-BE49-F238E27FC236}">
                <a16:creationId xmlns:a16="http://schemas.microsoft.com/office/drawing/2014/main" id="{BD67EEE4-8BE3-822F-F9D3-163D65594C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8" t="16750" r="30481" b="11610"/>
          <a:stretch>
            <a:fillRect/>
          </a:stretch>
        </p:blipFill>
        <p:spPr bwMode="auto">
          <a:xfrm>
            <a:off x="4707731" y="4618037"/>
            <a:ext cx="128587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ovéPole 2">
            <a:extLst>
              <a:ext uri="{FF2B5EF4-FFF2-40B4-BE49-F238E27FC236}">
                <a16:creationId xmlns:a16="http://schemas.microsoft.com/office/drawing/2014/main" id="{C7E6C546-9C5F-774F-5E4B-B7C6A759F69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701007" y="6235700"/>
            <a:ext cx="579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Hrací kameny</a:t>
            </a:r>
            <a:r>
              <a:rPr lang="cs-CZ" altLang="cs-CZ" sz="1800" dirty="0"/>
              <a:t>:  Libice, </a:t>
            </a:r>
            <a:r>
              <a:rPr lang="cs-CZ" altLang="cs-CZ" sz="1800" dirty="0" err="1"/>
              <a:t>Cvilín</a:t>
            </a:r>
            <a:r>
              <a:rPr lang="cs-CZ" altLang="cs-CZ" sz="1800" dirty="0"/>
              <a:t>, Opava</a:t>
            </a:r>
          </a:p>
        </p:txBody>
      </p:sp>
      <p:pic>
        <p:nvPicPr>
          <p:cNvPr id="63495" name="Obrázek 3">
            <a:extLst>
              <a:ext uri="{FF2B5EF4-FFF2-40B4-BE49-F238E27FC236}">
                <a16:creationId xmlns:a16="http://schemas.microsoft.com/office/drawing/2014/main" id="{918D3D91-E723-34A3-538A-B15F8996C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6" y="4546997"/>
            <a:ext cx="1357312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Obrázek 1">
            <a:extLst>
              <a:ext uri="{FF2B5EF4-FFF2-40B4-BE49-F238E27FC236}">
                <a16:creationId xmlns:a16="http://schemas.microsoft.com/office/drawing/2014/main" id="{44414D1A-5F30-F0BC-0199-A0F7972D5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380" y="304800"/>
            <a:ext cx="627197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Obdélník 2">
            <a:extLst>
              <a:ext uri="{FF2B5EF4-FFF2-40B4-BE49-F238E27FC236}">
                <a16:creationId xmlns:a16="http://schemas.microsoft.com/office/drawing/2014/main" id="{70993F55-60EF-21CA-9796-91F91AD77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8" y="549275"/>
            <a:ext cx="25019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Hráči vrhcábů v rukopise z roku 1479, Kostnice.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Zdroj: https://hodoninsky.denik.cz/serialy/vrhcaby---oblibena-hra-ve-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stredoveku20110124.html</a:t>
            </a:r>
          </a:p>
        </p:txBody>
      </p:sp>
      <p:sp>
        <p:nvSpPr>
          <p:cNvPr id="64516" name="TextovéPole 4">
            <a:extLst>
              <a:ext uri="{FF2B5EF4-FFF2-40B4-BE49-F238E27FC236}">
                <a16:creationId xmlns:a16="http://schemas.microsoft.com/office/drawing/2014/main" id="{762004D6-66E8-3279-477A-5900E1C78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3995678"/>
            <a:ext cx="105156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Pomůcky – hrací deska(dvojdílná), 15 kamenů pro každého hráče, 2 kostky.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Pravidla  –  hrací kameny se rozestaví na desku podle daného schématu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–   každý hráč hází kostkami, přičemž pohybuje s kameny po polích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–   cílem hry je dovést všechny své kameny na svá vnitřní pole a odtud je vyvést z desky ven dřív,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než se to podaří soupeřovi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Freiburg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–  3. stol:  hrací deska s kameny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Jan Amos Komenský  –  zařadil hru do učebnice pro děti Orbis Pictus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adpis 1">
            <a:extLst>
              <a:ext uri="{FF2B5EF4-FFF2-40B4-BE49-F238E27FC236}">
                <a16:creationId xmlns:a16="http://schemas.microsoft.com/office/drawing/2014/main" id="{D4EC27E3-2A15-90CD-8DF9-5CD34D7245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8925" y="112712"/>
            <a:ext cx="3624263" cy="1143000"/>
          </a:xfrm>
        </p:spPr>
        <p:txBody>
          <a:bodyPr/>
          <a:lstStyle/>
          <a:p>
            <a:r>
              <a:rPr lang="cs-CZ" altLang="cs-CZ" sz="2800" b="1" dirty="0">
                <a:solidFill>
                  <a:srgbClr val="FF0000"/>
                </a:solidFill>
              </a:rPr>
              <a:t>         Mlýn a </a:t>
            </a:r>
            <a:r>
              <a:rPr lang="cs-CZ" altLang="cs-CZ" sz="3200" b="1" dirty="0">
                <a:solidFill>
                  <a:srgbClr val="FF0000"/>
                </a:solidFill>
              </a:rPr>
              <a:t>mlýne</a:t>
            </a:r>
            <a:r>
              <a:rPr lang="cs-CZ" altLang="cs-CZ" sz="3200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65539" name="Zástupný symbol pro obsah 2">
            <a:extLst>
              <a:ext uri="{FF2B5EF4-FFF2-40B4-BE49-F238E27FC236}">
                <a16:creationId xmlns:a16="http://schemas.microsoft.com/office/drawing/2014/main" id="{818D4151-516E-46B4-5E82-71FAE5135BD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04850" y="1255712"/>
            <a:ext cx="9353550" cy="4870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cs-CZ" sz="1800" b="1" dirty="0"/>
              <a:t>Mlýn</a:t>
            </a:r>
            <a:r>
              <a:rPr lang="cs-CZ" altLang="cs-CZ" sz="1800" dirty="0"/>
              <a:t>  –  oblíben v antickém světě  </a:t>
            </a:r>
          </a:p>
          <a:p>
            <a:pPr marL="0" indent="0">
              <a:buNone/>
            </a:pPr>
            <a:r>
              <a:rPr lang="cs-CZ" altLang="cs-CZ" sz="1800" dirty="0"/>
              <a:t>          –  Čechy:  nález z Libice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15. stol.: Praha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(Staroměstské nám, Butovice)</a:t>
            </a:r>
          </a:p>
          <a:p>
            <a:pPr marL="0" indent="0">
              <a:buNone/>
            </a:pPr>
            <a:endParaRPr lang="cs-CZ" altLang="cs-CZ" sz="1800" dirty="0"/>
          </a:p>
          <a:p>
            <a:pPr marL="0" indent="0">
              <a:buNone/>
            </a:pPr>
            <a:r>
              <a:rPr lang="cs-CZ" altLang="cs-CZ" sz="1800" b="1" dirty="0"/>
              <a:t>Mlýnek </a:t>
            </a:r>
            <a:r>
              <a:rPr lang="cs-CZ" altLang="cs-CZ" sz="1800" dirty="0"/>
              <a:t> –  hrají dva hráči se 3 kameny, táhnou ortogonálně </a:t>
            </a:r>
          </a:p>
          <a:p>
            <a:pPr marL="0" indent="0">
              <a:buNone/>
            </a:pPr>
            <a:r>
              <a:rPr lang="cs-CZ" altLang="cs-CZ" sz="1800" dirty="0"/>
              <a:t>                   nebo diagonálně, aby zablokovali soupeře. </a:t>
            </a:r>
          </a:p>
        </p:txBody>
      </p:sp>
      <p:pic>
        <p:nvPicPr>
          <p:cNvPr id="65540" name="Obrázek 3">
            <a:extLst>
              <a:ext uri="{FF2B5EF4-FFF2-40B4-BE49-F238E27FC236}">
                <a16:creationId xmlns:a16="http://schemas.microsoft.com/office/drawing/2014/main" id="{E9923F4A-3BCB-20F8-8B05-9170ED04F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812" y="240564"/>
            <a:ext cx="3845845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Obrázek 5">
            <a:extLst>
              <a:ext uri="{FF2B5EF4-FFF2-40B4-BE49-F238E27FC236}">
                <a16:creationId xmlns:a16="http://schemas.microsoft.com/office/drawing/2014/main" id="{BE59DFD9-08DB-7359-BA42-C0B9784BF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2222" r="20833" b="11111"/>
          <a:stretch>
            <a:fillRect/>
          </a:stretch>
        </p:blipFill>
        <p:spPr bwMode="auto">
          <a:xfrm>
            <a:off x="7386637" y="3323489"/>
            <a:ext cx="3005137" cy="280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TextovéPole 6">
            <a:extLst>
              <a:ext uri="{FF2B5EF4-FFF2-40B4-BE49-F238E27FC236}">
                <a16:creationId xmlns:a16="http://schemas.microsoft.com/office/drawing/2014/main" id="{C1C376DD-35F3-FACC-B490-8CAD4EC07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001" y="6318250"/>
            <a:ext cx="336021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Diokleciánovo</a:t>
            </a:r>
            <a:r>
              <a:rPr lang="cs-CZ" altLang="cs-CZ" sz="1600" dirty="0"/>
              <a:t> mausoleum ve </a:t>
            </a:r>
            <a:r>
              <a:rPr lang="cs-CZ" altLang="cs-CZ" sz="1600" dirty="0" err="1"/>
              <a:t>Spliu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pic>
        <p:nvPicPr>
          <p:cNvPr id="65543" name="Obrázek 7">
            <a:extLst>
              <a:ext uri="{FF2B5EF4-FFF2-40B4-BE49-F238E27FC236}">
                <a16:creationId xmlns:a16="http://schemas.microsoft.com/office/drawing/2014/main" id="{6C1F684A-3F56-D153-0ADD-F200DFB1D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6" t="10338" r="4047" b="9888"/>
          <a:stretch>
            <a:fillRect/>
          </a:stretch>
        </p:blipFill>
        <p:spPr bwMode="auto">
          <a:xfrm>
            <a:off x="2400300" y="3930650"/>
            <a:ext cx="35814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4" name="TextovéPole 8">
            <a:extLst>
              <a:ext uri="{FF2B5EF4-FFF2-40B4-BE49-F238E27FC236}">
                <a16:creationId xmlns:a16="http://schemas.microsoft.com/office/drawing/2014/main" id="{04E5C1D3-2247-AE14-277E-CE3EF6047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6" y="6375400"/>
            <a:ext cx="2247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Nález z Prahy Butovic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ek 1">
            <a:extLst>
              <a:ext uri="{FF2B5EF4-FFF2-40B4-BE49-F238E27FC236}">
                <a16:creationId xmlns:a16="http://schemas.microsoft.com/office/drawing/2014/main" id="{7B41329D-ACB9-48CA-EF31-92C540B78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300038"/>
            <a:ext cx="210185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Obrázek 2">
            <a:extLst>
              <a:ext uri="{FF2B5EF4-FFF2-40B4-BE49-F238E27FC236}">
                <a16:creationId xmlns:a16="http://schemas.microsoft.com/office/drawing/2014/main" id="{2B824146-1DAD-A0F2-87EB-3563F6C23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6" y="300039"/>
            <a:ext cx="2005013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Obrázek 3">
            <a:extLst>
              <a:ext uri="{FF2B5EF4-FFF2-40B4-BE49-F238E27FC236}">
                <a16:creationId xmlns:a16="http://schemas.microsoft.com/office/drawing/2014/main" id="{DE924406-00AA-CCB7-D314-AA21CB7495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0" y="341313"/>
            <a:ext cx="2084388" cy="30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Obrázek 4">
            <a:extLst>
              <a:ext uri="{FF2B5EF4-FFF2-40B4-BE49-F238E27FC236}">
                <a16:creationId xmlns:a16="http://schemas.microsoft.com/office/drawing/2014/main" id="{36C63103-8B83-D226-24E8-31983A1D4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6" y="3416300"/>
            <a:ext cx="2125663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Obrázek 5">
            <a:extLst>
              <a:ext uri="{FF2B5EF4-FFF2-40B4-BE49-F238E27FC236}">
                <a16:creationId xmlns:a16="http://schemas.microsoft.com/office/drawing/2014/main" id="{CDDF99ED-9FCE-947C-82D4-C2A124F4E6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3416300"/>
            <a:ext cx="2038350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Obrázek 2">
            <a:extLst>
              <a:ext uri="{FF2B5EF4-FFF2-40B4-BE49-F238E27FC236}">
                <a16:creationId xmlns:a16="http://schemas.microsoft.com/office/drawing/2014/main" id="{0FE88B1A-9BD0-540C-7BB9-B7A28A096C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3446464"/>
            <a:ext cx="213995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Obrázek 1">
            <a:extLst>
              <a:ext uri="{FF2B5EF4-FFF2-40B4-BE49-F238E27FC236}">
                <a16:creationId xmlns:a16="http://schemas.microsoft.com/office/drawing/2014/main" id="{D89BBC8D-DD67-15A4-3BA4-851172D3B2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926" y="3416301"/>
            <a:ext cx="2092325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Obrázek 1">
            <a:extLst>
              <a:ext uri="{FF2B5EF4-FFF2-40B4-BE49-F238E27FC236}">
                <a16:creationId xmlns:a16="http://schemas.microsoft.com/office/drawing/2014/main" id="{BBA76202-F4FF-602A-3EC1-AE0CC12B77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300039"/>
            <a:ext cx="2268538" cy="29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37387FB-E3C2-60F6-AC01-DBECAA3EE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975" y="771525"/>
            <a:ext cx="11249025" cy="608647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600" b="1" dirty="0"/>
              <a:t>Dáma</a:t>
            </a:r>
            <a:r>
              <a:rPr lang="cs-CZ" sz="1600" dirty="0"/>
              <a:t>  –  v</a:t>
            </a:r>
            <a:r>
              <a:rPr lang="pl-PL" sz="1600" dirty="0"/>
              <a:t>znik ve 13. stol. V jižní Francii </a:t>
            </a:r>
          </a:p>
          <a:p>
            <a:pPr marL="0" indent="0">
              <a:buNone/>
              <a:defRPr/>
            </a:pPr>
            <a:r>
              <a:rPr lang="pl-PL" sz="1600" dirty="0"/>
              <a:t>                  –  šachová deska s hracími kameny </a:t>
            </a:r>
          </a:p>
          <a:p>
            <a:pPr marL="0" indent="0">
              <a:buNone/>
              <a:defRPr/>
            </a:pPr>
            <a:r>
              <a:rPr lang="pl-PL" sz="1600" dirty="0"/>
              <a:t>                  –  </a:t>
            </a:r>
            <a:r>
              <a:rPr lang="cs-CZ" sz="1600" dirty="0"/>
              <a:t>1547: Antonio </a:t>
            </a:r>
            <a:r>
              <a:rPr lang="cs-CZ" sz="1600" dirty="0" err="1"/>
              <a:t>Torquemanda</a:t>
            </a:r>
            <a:r>
              <a:rPr lang="cs-CZ" sz="1600" dirty="0"/>
              <a:t>: „</a:t>
            </a:r>
            <a:r>
              <a:rPr lang="pt-BR" sz="1600" dirty="0"/>
              <a:t>E</a:t>
            </a:r>
            <a:r>
              <a:rPr lang="cs-CZ" sz="1600" dirty="0"/>
              <a:t>l</a:t>
            </a:r>
            <a:r>
              <a:rPr lang="pt-BR" sz="1600" dirty="0"/>
              <a:t> ingenio o juego de marro, de punta o damas„</a:t>
            </a:r>
            <a:r>
              <a:rPr lang="cs-CZ" sz="1600" dirty="0"/>
              <a:t>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–  2. pol. 16. stol.:  v Čechách</a:t>
            </a:r>
            <a:endParaRPr lang="pl-PL" sz="1600" dirty="0"/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Ovčinec</a:t>
            </a:r>
            <a:r>
              <a:rPr lang="cs-CZ" sz="1600" dirty="0"/>
              <a:t>  –  také hra „na vlka“ nebo „vlk a psi“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–  12. stol.:  nejstarší nález z Anglie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–  kachel s plánem ve sbírkách Muzea hlavního města Prahy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Hry kostečné</a:t>
            </a:r>
            <a:r>
              <a:rPr lang="cs-CZ" sz="1600" dirty="0"/>
              <a:t>  –  postupně nabyly charakter hazardu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14. stol.:  v Praze hrál obchodník o svůj život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–  pranýřovány dobovými mravokárci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Hry karetní  </a:t>
            </a:r>
            <a:r>
              <a:rPr lang="cs-CZ" sz="1600" dirty="0"/>
              <a:t>–  z Asie do Evropy skrze Araby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–  1377:  první zmínky zaznamenány mnichem Johannesem z kláštera v </a:t>
            </a:r>
            <a:r>
              <a:rPr lang="cs-CZ" sz="1600" dirty="0" err="1"/>
              <a:t>Berefeldu</a:t>
            </a:r>
            <a:r>
              <a:rPr lang="cs-CZ" sz="1600" dirty="0"/>
              <a:t> u Basileje</a:t>
            </a:r>
          </a:p>
          <a:p>
            <a:pPr marL="0" indent="0">
              <a:buNone/>
              <a:defRPr/>
            </a:pPr>
            <a:r>
              <a:rPr lang="cs-CZ" sz="1600" dirty="0"/>
              <a:t>  </a:t>
            </a:r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</p:txBody>
      </p:sp>
      <p:pic>
        <p:nvPicPr>
          <p:cNvPr id="66563" name="Obrázek 4">
            <a:extLst>
              <a:ext uri="{FF2B5EF4-FFF2-40B4-BE49-F238E27FC236}">
                <a16:creationId xmlns:a16="http://schemas.microsoft.com/office/drawing/2014/main" id="{98EA0259-A436-A20D-3F7D-6B742F8B9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1" y="1828799"/>
            <a:ext cx="4241389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dpis 1">
            <a:extLst>
              <a:ext uri="{FF2B5EF4-FFF2-40B4-BE49-F238E27FC236}">
                <a16:creationId xmlns:a16="http://schemas.microsoft.com/office/drawing/2014/main" id="{DADC8788-E705-A63D-DD3F-F41F851523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34925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Karty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03E658C-34DF-0D94-8445-63DB4FE64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1" y="1177926"/>
            <a:ext cx="11639550" cy="568007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1800" b="1" dirty="0"/>
              <a:t>Původ</a:t>
            </a:r>
            <a:r>
              <a:rPr lang="cs-CZ" sz="1800" dirty="0"/>
              <a:t>  –  nejasný:  Čína, Korea nebo v Indie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–  ve 12. stol. proniky na Arabský poloostrov, skrze vracející se křižáky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–  ve 13. až 14. stol. do Evropy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–   líc (avers): ručně malované emblémy, od pol. 15. stol. tištěné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–  rub (revers) původně bílý, od 16. stol. barevný ornament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</a:t>
            </a:r>
            <a:r>
              <a:rPr lang="cs-CZ" sz="1800" b="1" dirty="0"/>
              <a:t>1354:  </a:t>
            </a:r>
            <a:r>
              <a:rPr lang="cs-CZ" sz="1800" dirty="0"/>
              <a:t>Praze je usazen </a:t>
            </a:r>
            <a:r>
              <a:rPr lang="cs-CZ" sz="1800" dirty="0" err="1"/>
              <a:t>kartýř</a:t>
            </a:r>
            <a:r>
              <a:rPr lang="cs-CZ" sz="1800" dirty="0"/>
              <a:t> Johann </a:t>
            </a:r>
            <a:r>
              <a:rPr lang="cs-CZ" sz="1800" dirty="0" err="1"/>
              <a:t>Kreysel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b="1" dirty="0"/>
              <a:t>                      1517:  </a:t>
            </a:r>
            <a:r>
              <a:rPr lang="cs-CZ" sz="1800" dirty="0"/>
              <a:t>mezi staroměstskými měšťany uveden </a:t>
            </a:r>
            <a:r>
              <a:rPr lang="cs-CZ" sz="1800" dirty="0" err="1"/>
              <a:t>kartýř</a:t>
            </a:r>
            <a:r>
              <a:rPr lang="cs-CZ" sz="1800" dirty="0"/>
              <a:t> Jakub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pl-PL" sz="1800" b="1" dirty="0"/>
              <a:t>Zákazy</a:t>
            </a:r>
            <a:r>
              <a:rPr lang="pl-PL" sz="1800" dirty="0"/>
              <a:t>  –  u nás od 14. stol.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</a:t>
            </a:r>
            <a:r>
              <a:rPr lang="cs-CZ" sz="1800" b="1" dirty="0"/>
              <a:t>1449:</a:t>
            </a:r>
            <a:r>
              <a:rPr lang="cs-CZ" sz="1800" dirty="0"/>
              <a:t>  usnesení tří pražských měst: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„…neměl žádný hospodář v domě svém dopouštěti her kostečných, </a:t>
            </a:r>
            <a:r>
              <a:rPr lang="cs-CZ" sz="1800" dirty="0" err="1"/>
              <a:t>vrchcábních</a:t>
            </a:r>
            <a:r>
              <a:rPr lang="cs-CZ" sz="1800" dirty="0"/>
              <a:t>, karetných nebo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jakýchkoli jiných, jakož že i kostky a karty nemají nikde býti prodávány“</a:t>
            </a:r>
            <a:r>
              <a:rPr lang="cs-CZ" sz="1800" b="1" dirty="0"/>
              <a:t>                          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      </a:t>
            </a:r>
          </a:p>
          <a:p>
            <a:pPr>
              <a:defRPr/>
            </a:pPr>
            <a:r>
              <a:rPr lang="cs-CZ" sz="1800" b="1" dirty="0"/>
              <a:t>1655:</a:t>
            </a:r>
            <a:r>
              <a:rPr lang="cs-CZ" sz="1800" dirty="0"/>
              <a:t>  deník Jana Františka Bruntálského z Vrbna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„…a po obědě jsem hrál s různými kavalíry nejprve </a:t>
            </a:r>
            <a:r>
              <a:rPr lang="cs-CZ" sz="1800" dirty="0" err="1"/>
              <a:t>quindeci</a:t>
            </a:r>
            <a:r>
              <a:rPr lang="cs-CZ" sz="1800" dirty="0"/>
              <a:t>, potom však </a:t>
            </a:r>
            <a:r>
              <a:rPr lang="cs-CZ" sz="1800" dirty="0" err="1"/>
              <a:t>landsknecht</a:t>
            </a:r>
            <a:r>
              <a:rPr lang="cs-CZ" sz="1800" dirty="0"/>
              <a:t>, a prohrál jsem dvacet jedna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dukátů…“</a:t>
            </a:r>
          </a:p>
          <a:p>
            <a:pPr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AC300AC-FF51-A20F-90F2-4B6B03860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304800"/>
            <a:ext cx="11391900" cy="65532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1800" b="1" dirty="0"/>
              <a:t>Doklady v knižních vazbách:</a:t>
            </a: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1547</a:t>
            </a:r>
            <a:r>
              <a:rPr lang="cs-CZ" sz="1800" dirty="0"/>
              <a:t> –  nejstarší karty doloženy ve Slezskem zemském muzeu v Opavě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–  </a:t>
            </a:r>
            <a:r>
              <a:rPr lang="pl-PL" sz="1800" dirty="0"/>
              <a:t>nalezeny při </a:t>
            </a:r>
            <a:r>
              <a:rPr lang="cs-CZ" sz="1800" dirty="0"/>
              <a:t>restaurování 7. knihy zemských desek opavských (1555–1583)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5 listů se zkušebními otisky </a:t>
            </a:r>
            <a:r>
              <a:rPr lang="pl-PL" sz="1800" dirty="0"/>
              <a:t>německkých karet, </a:t>
            </a:r>
            <a:r>
              <a:rPr lang="cs-CZ" sz="1800" dirty="0"/>
              <a:t>znak města Vratislavi (W)</a:t>
            </a:r>
          </a:p>
          <a:p>
            <a:pPr marL="0" indent="0">
              <a:buNone/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1565  –   </a:t>
            </a:r>
            <a:r>
              <a:rPr lang="cs-CZ" sz="1800" dirty="0"/>
              <a:t>ve vazbě knihy Leona </a:t>
            </a:r>
            <a:r>
              <a:rPr lang="cs-CZ" sz="1800" dirty="0" err="1"/>
              <a:t>Battisty</a:t>
            </a:r>
            <a:r>
              <a:rPr lang="cs-CZ" sz="1800" dirty="0"/>
              <a:t> </a:t>
            </a:r>
            <a:r>
              <a:rPr lang="cs-CZ" sz="1800" dirty="0" err="1"/>
              <a:t>Albertiho</a:t>
            </a:r>
            <a:r>
              <a:rPr lang="cs-CZ" sz="1800" dirty="0"/>
              <a:t> </a:t>
            </a:r>
            <a:r>
              <a:rPr lang="pl-PL" sz="1800" dirty="0"/>
              <a:t>L’Architettura, německé</a:t>
            </a:r>
            <a:r>
              <a:rPr lang="pl-PL" sz="1800" i="1" dirty="0"/>
              <a:t> </a:t>
            </a:r>
          </a:p>
          <a:p>
            <a:pPr marL="0" indent="0">
              <a:buNone/>
              <a:defRPr/>
            </a:pPr>
            <a:r>
              <a:rPr lang="pl-PL" sz="1800" dirty="0"/>
              <a:t>                     uloženy ve fondu Národní technické knihovny v Praze</a:t>
            </a:r>
          </a:p>
          <a:p>
            <a:pPr marL="0" indent="0">
              <a:buNone/>
              <a:defRPr/>
            </a:pPr>
            <a:endParaRPr lang="pl-PL" sz="1800" dirty="0"/>
          </a:p>
          <a:p>
            <a:pPr>
              <a:defRPr/>
            </a:pPr>
            <a:r>
              <a:rPr lang="pl-PL" sz="1800" b="1" dirty="0"/>
              <a:t>1565 – 1566:</a:t>
            </a:r>
            <a:r>
              <a:rPr lang="pl-PL" sz="1800" dirty="0"/>
              <a:t>  ve vazbě </a:t>
            </a:r>
            <a:r>
              <a:rPr lang="cs-CZ" sz="1800" dirty="0"/>
              <a:t>geologického spisu Konrada </a:t>
            </a:r>
            <a:r>
              <a:rPr lang="cs-CZ" sz="1800" dirty="0" err="1"/>
              <a:t>Gessnera</a:t>
            </a:r>
            <a:r>
              <a:rPr lang="cs-CZ" sz="1800" dirty="0"/>
              <a:t> De Omni </a:t>
            </a:r>
            <a:r>
              <a:rPr lang="cs-CZ" sz="1800" dirty="0" err="1"/>
              <a:t>Rerum</a:t>
            </a:r>
            <a:r>
              <a:rPr lang="cs-CZ" sz="1800" dirty="0"/>
              <a:t> </a:t>
            </a:r>
            <a:r>
              <a:rPr lang="cs-CZ" sz="1800" dirty="0" err="1"/>
              <a:t>Fossilium</a:t>
            </a:r>
            <a:r>
              <a:rPr lang="cs-CZ" sz="1800" dirty="0"/>
              <a:t> </a:t>
            </a:r>
            <a:r>
              <a:rPr lang="cs-CZ" sz="1800" dirty="0" err="1"/>
              <a:t>Genere</a:t>
            </a:r>
            <a:r>
              <a:rPr lang="cs-CZ" sz="1800" dirty="0"/>
              <a:t>, </a:t>
            </a:r>
            <a:r>
              <a:rPr lang="cs-CZ" sz="1800" dirty="0" err="1"/>
              <a:t>Gemmis</a:t>
            </a:r>
            <a:r>
              <a:rPr lang="cs-CZ" sz="1800" dirty="0"/>
              <a:t>, </a:t>
            </a:r>
            <a:r>
              <a:rPr lang="cs-CZ" sz="1800" dirty="0" err="1"/>
              <a:t>Lapidibus</a:t>
            </a:r>
            <a:r>
              <a:rPr lang="cs-CZ" sz="1800" dirty="0"/>
              <a:t>,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</a:t>
            </a:r>
            <a:r>
              <a:rPr lang="cs-CZ" sz="1800" dirty="0" err="1"/>
              <a:t>Metallis</a:t>
            </a:r>
            <a:r>
              <a:rPr lang="cs-CZ" sz="1800" dirty="0"/>
              <a:t>, Et </a:t>
            </a:r>
            <a:r>
              <a:rPr lang="cs-CZ" sz="1800" dirty="0" err="1"/>
              <a:t>Huiusmodi</a:t>
            </a:r>
            <a:r>
              <a:rPr lang="cs-CZ" sz="1800" dirty="0"/>
              <a:t>, </a:t>
            </a:r>
            <a:r>
              <a:rPr lang="cs-CZ" sz="1800" dirty="0" err="1"/>
              <a:t>Libri</a:t>
            </a:r>
            <a:r>
              <a:rPr lang="cs-CZ" sz="1800" dirty="0"/>
              <a:t> </a:t>
            </a:r>
            <a:r>
              <a:rPr lang="cs-CZ" sz="1800" dirty="0" err="1"/>
              <a:t>Aliquot</a:t>
            </a:r>
            <a:r>
              <a:rPr lang="cs-CZ" sz="1800" dirty="0"/>
              <a:t>, </a:t>
            </a:r>
            <a:r>
              <a:rPr lang="cs-CZ" sz="1800" dirty="0" err="1"/>
              <a:t>Plerique</a:t>
            </a:r>
            <a:r>
              <a:rPr lang="cs-CZ" sz="1800" dirty="0"/>
              <a:t> </a:t>
            </a:r>
            <a:r>
              <a:rPr lang="cs-CZ" sz="1800" dirty="0" err="1"/>
              <a:t>Nunc</a:t>
            </a:r>
            <a:r>
              <a:rPr lang="cs-CZ" sz="1800" dirty="0"/>
              <a:t> Primum </a:t>
            </a:r>
            <a:r>
              <a:rPr lang="cs-CZ" sz="1800" dirty="0" err="1"/>
              <a:t>Editi</a:t>
            </a:r>
            <a:r>
              <a:rPr lang="cs-CZ" sz="1800" i="1" dirty="0"/>
              <a:t>, </a:t>
            </a:r>
            <a:r>
              <a:rPr lang="cs-CZ" sz="1800" dirty="0"/>
              <a:t>Curych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</a:t>
            </a:r>
            <a:endParaRPr lang="pl-PL" sz="1800" dirty="0"/>
          </a:p>
          <a:p>
            <a:pPr>
              <a:defRPr/>
            </a:pPr>
            <a:r>
              <a:rPr lang="pl-PL" sz="1800" b="1" dirty="0"/>
              <a:t>Archeologické nálezy:</a:t>
            </a:r>
          </a:p>
          <a:p>
            <a:pPr marL="0" indent="0">
              <a:buNone/>
              <a:defRPr/>
            </a:pPr>
            <a:r>
              <a:rPr lang="pl-PL" sz="1800" b="1" dirty="0"/>
              <a:t>   </a:t>
            </a:r>
            <a:r>
              <a:rPr lang="pl-PL" sz="1800" dirty="0"/>
              <a:t>  –  </a:t>
            </a:r>
            <a:r>
              <a:rPr lang="cs-CZ" sz="1800" b="1" dirty="0"/>
              <a:t>Pražský hrad</a:t>
            </a:r>
            <a:r>
              <a:rPr lang="cs-CZ" sz="1800" dirty="0"/>
              <a:t>  –  1872: v Černé věži nalezeno 41 karet z let 1606 až 1616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–  1956: I. </a:t>
            </a:r>
            <a:r>
              <a:rPr lang="cs-CZ" sz="1800" dirty="0" err="1"/>
              <a:t>Borkovský</a:t>
            </a:r>
            <a:r>
              <a:rPr lang="cs-CZ" sz="1800" dirty="0"/>
              <a:t> našel v Černé věži tři hrací karty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–   2009: další nálezy z Vladislavského sálu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–   </a:t>
            </a:r>
            <a:r>
              <a:rPr lang="cs-CZ" sz="1800" b="1" dirty="0"/>
              <a:t>Olomouc</a:t>
            </a:r>
            <a:r>
              <a:rPr lang="cs-CZ" sz="1800" dirty="0"/>
              <a:t> – Petrášův palác: </a:t>
            </a:r>
            <a:r>
              <a:rPr lang="pl-PL" sz="1800" dirty="0"/>
              <a:t>nález listů v zásypu kleneb, francouzský typ </a:t>
            </a:r>
          </a:p>
          <a:p>
            <a:pPr marL="0" indent="0">
              <a:buNone/>
              <a:defRPr/>
            </a:pPr>
            <a:endParaRPr lang="pl-PL" sz="18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Nadpis 1">
            <a:extLst>
              <a:ext uri="{FF2B5EF4-FFF2-40B4-BE49-F238E27FC236}">
                <a16:creationId xmlns:a16="http://schemas.microsoft.com/office/drawing/2014/main" id="{771FFED7-4120-B2FD-C0AC-AD30A4E649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Magické rituály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8D55A47-3D5E-C943-8F7F-66D937F61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1343025"/>
            <a:ext cx="11506200" cy="54864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1800" b="1" dirty="0"/>
              <a:t>Stavební obětiny  </a:t>
            </a:r>
            <a:r>
              <a:rPr lang="cs-CZ" sz="1800" dirty="0"/>
              <a:t>–  lidové doklady pověr a zvyklostí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–  spojeny s ochranou domu před negativními silami, katastrofami, lidmi atp.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–  zajištění dostatku, spokojenosti a štěstí jeho obyvatel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–  do základu, pod práh, do první vazby krovu, pod podlahu, ke komínu, pod okno 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–  tzv. svatý kout:   v místnosti diagonálně (úhlopříčně) od koutu s topeništěm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stůl, kolem svaté obrázky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–  obětiny:  a)  zvířata:  živá i mrtvá (drůbež aj.)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b)  rostlinné a potravinové (obilí, aj.)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c)  mincovní (v kostele)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d)  lidské (kosti předků, dítě pod věží na </a:t>
            </a:r>
            <a:r>
              <a:rPr lang="cs-CZ" sz="1800" dirty="0" err="1"/>
              <a:t>Rokštejně</a:t>
            </a:r>
            <a:r>
              <a:rPr lang="cs-CZ" sz="1800" dirty="0"/>
              <a:t>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e)  pravěké nástroje (hromové klíny)</a:t>
            </a:r>
          </a:p>
          <a:p>
            <a:pPr marL="0" indent="0">
              <a:buNone/>
              <a:defRPr/>
            </a:pPr>
            <a:r>
              <a:rPr lang="cs-CZ" sz="1800" dirty="0"/>
              <a:t>      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5C2883-8B93-535E-7711-41B627606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685800"/>
            <a:ext cx="11439525" cy="6096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Hereze</a:t>
            </a:r>
            <a:r>
              <a:rPr lang="cs-CZ" sz="1800" dirty="0"/>
              <a:t>  –  činnost proti oficiálním dogmatům katolické církve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Čarodějnictví</a:t>
            </a:r>
            <a:r>
              <a:rPr lang="cs-CZ" sz="1800" dirty="0"/>
              <a:t>  –  </a:t>
            </a:r>
            <a:r>
              <a:rPr lang="nn-NO" sz="1800" b="1" dirty="0"/>
              <a:t>800</a:t>
            </a:r>
            <a:r>
              <a:rPr lang="cs-CZ" sz="1800" b="1" dirty="0"/>
              <a:t>:</a:t>
            </a:r>
            <a:r>
              <a:rPr lang="cs-CZ" sz="1800" dirty="0"/>
              <a:t> </a:t>
            </a:r>
            <a:r>
              <a:rPr lang="nn-NO" sz="1800" dirty="0"/>
              <a:t> na synodě ve Freisingu </a:t>
            </a:r>
            <a:r>
              <a:rPr lang="cs-CZ" sz="1800" dirty="0"/>
              <a:t>vydán spis proti zaříkávání, věštění, předpovídání počasí nebo jiného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druhu čarování, provinilce měl představený diecéze vyslechnut s cílem doznání za použití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donucovacích prostředků (mučení, upálení)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–  </a:t>
            </a:r>
            <a:r>
              <a:rPr lang="cs-CZ" sz="1800" b="1" dirty="0"/>
              <a:t>1376:</a:t>
            </a:r>
            <a:r>
              <a:rPr lang="cs-CZ" sz="1800" dirty="0"/>
              <a:t>  </a:t>
            </a:r>
            <a:r>
              <a:rPr lang="cs-CZ" sz="1800" b="1" dirty="0"/>
              <a:t>Nicolas </a:t>
            </a:r>
            <a:r>
              <a:rPr lang="cs-CZ" sz="1800" b="1" dirty="0" err="1"/>
              <a:t>Eymeric</a:t>
            </a:r>
            <a:r>
              <a:rPr lang="cs-CZ" sz="1800" b="1" dirty="0"/>
              <a:t> </a:t>
            </a:r>
            <a:r>
              <a:rPr lang="cs-CZ" sz="1800" dirty="0"/>
              <a:t>vydal příručku pro </a:t>
            </a:r>
            <a:r>
              <a:rPr lang="cs-CZ" sz="1800" dirty="0" err="1"/>
              <a:t>inkvisitory</a:t>
            </a:r>
            <a:r>
              <a:rPr lang="cs-CZ" sz="1800" dirty="0"/>
              <a:t> „Direktorium </a:t>
            </a:r>
            <a:r>
              <a:rPr lang="cs-CZ" sz="1800" dirty="0" err="1"/>
              <a:t>inquisitorum</a:t>
            </a:r>
            <a:r>
              <a:rPr lang="cs-CZ" sz="1800" dirty="0"/>
              <a:t>“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                         („zlatá kniha pro strážce víry“)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–</a:t>
            </a:r>
            <a:r>
              <a:rPr lang="cs-CZ" sz="1800" i="1" dirty="0"/>
              <a:t>  </a:t>
            </a:r>
            <a:r>
              <a:rPr lang="cs-CZ" sz="1800" b="1" dirty="0"/>
              <a:t>1486: </a:t>
            </a:r>
            <a:r>
              <a:rPr lang="cs-CZ" sz="1800" i="1" dirty="0"/>
              <a:t> </a:t>
            </a:r>
            <a:r>
              <a:rPr lang="cs-CZ" sz="1800" b="1" dirty="0"/>
              <a:t>Jakub </a:t>
            </a:r>
            <a:r>
              <a:rPr lang="cs-CZ" sz="1800" b="1" dirty="0" err="1"/>
              <a:t>Sprenger</a:t>
            </a:r>
            <a:r>
              <a:rPr lang="cs-CZ" sz="1800" b="1" dirty="0"/>
              <a:t>  –  </a:t>
            </a:r>
            <a:r>
              <a:rPr lang="cs-CZ" sz="1800" dirty="0"/>
              <a:t>Kladivo na čarodějnice</a:t>
            </a:r>
          </a:p>
          <a:p>
            <a:pPr marL="0" indent="0">
              <a:buNone/>
              <a:defRPr/>
            </a:pPr>
            <a:r>
              <a:rPr lang="cs-CZ" sz="1800" dirty="0"/>
              <a:t> </a:t>
            </a:r>
          </a:p>
          <a:p>
            <a:pPr>
              <a:defRPr/>
            </a:pPr>
            <a:r>
              <a:rPr lang="cs-CZ" sz="1800" b="1" dirty="0" err="1"/>
              <a:t>Grimoáry</a:t>
            </a:r>
            <a:r>
              <a:rPr lang="cs-CZ" sz="1800" b="1" dirty="0"/>
              <a:t>  </a:t>
            </a:r>
            <a:r>
              <a:rPr lang="cs-CZ" sz="1800" dirty="0"/>
              <a:t>–</a:t>
            </a:r>
            <a:r>
              <a:rPr lang="cs-CZ" sz="1800" b="1" dirty="0"/>
              <a:t>  </a:t>
            </a:r>
            <a:r>
              <a:rPr lang="cs-CZ" sz="1800" dirty="0"/>
              <a:t>z fr. </a:t>
            </a:r>
            <a:r>
              <a:rPr lang="cs-CZ" sz="1800" dirty="0" err="1"/>
              <a:t>grammaire</a:t>
            </a:r>
            <a:r>
              <a:rPr lang="cs-CZ" sz="1800" dirty="0"/>
              <a:t> (mluvnice), magické knihy s praktickými návody přírodní a nadpřirozené magie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(předpisy na přípravu magických preparátů pro léčení, talismanů, amuletů, k vyvolání duchů aj.).  </a:t>
            </a:r>
            <a:endParaRPr lang="cs-CZ" sz="1800" b="1" dirty="0"/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Porodní báby  </a:t>
            </a:r>
            <a:r>
              <a:rPr lang="cs-CZ" sz="1800" dirty="0"/>
              <a:t>–  praktikovaly léčitelství (byliny) i magii (amulety)</a:t>
            </a:r>
          </a:p>
          <a:p>
            <a:pPr>
              <a:defRPr/>
            </a:pPr>
            <a:r>
              <a:rPr lang="cs-CZ" sz="1800" b="1" dirty="0"/>
              <a:t>Mastičkářky a šarlatánky</a:t>
            </a:r>
            <a:r>
              <a:rPr lang="cs-CZ" sz="1800" dirty="0"/>
              <a:t>  –  používaly nekalé praktiky k vylákání peněz</a:t>
            </a:r>
          </a:p>
          <a:p>
            <a:pPr>
              <a:defRPr/>
            </a:pPr>
            <a:r>
              <a:rPr lang="cs-CZ" sz="1800" b="1" dirty="0"/>
              <a:t>Templáři</a:t>
            </a:r>
            <a:r>
              <a:rPr lang="cs-CZ" sz="1800" dirty="0"/>
              <a:t>  –  1307 až 1314:  zištně vykonstruovaný proces proti řádu (Filipa IV.)</a:t>
            </a:r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Nadpis 1">
            <a:extLst>
              <a:ext uri="{FF2B5EF4-FFF2-40B4-BE49-F238E27FC236}">
                <a16:creationId xmlns:a16="http://schemas.microsoft.com/office/drawing/2014/main" id="{01497D5B-CD9C-9481-28B2-F71BA5E25D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3257" y="50965"/>
            <a:ext cx="8229600" cy="1143001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Věštění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43ECE14-43CF-FD47-D379-749C5F5B8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128714"/>
            <a:ext cx="10267951" cy="5729287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1600" b="1" dirty="0"/>
              <a:t>Hermetismus</a:t>
            </a:r>
            <a:r>
              <a:rPr lang="cs-CZ" sz="1600" dirty="0"/>
              <a:t>  –  soubor okultních (tajných) nauk o stvoření světa a postavení člověka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–  astrologie, alchy­mie, kabala, tarot (karty) a magie 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–  název odvozen od Herma </a:t>
            </a:r>
            <a:r>
              <a:rPr lang="cs-CZ" sz="1600" dirty="0" err="1"/>
              <a:t>Trismegista</a:t>
            </a:r>
            <a:r>
              <a:rPr lang="cs-CZ" sz="1600" dirty="0"/>
              <a:t>, pokládaného za vynálezce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věd a autora spisu tzv. Smaragdová deska (Corpus </a:t>
            </a:r>
            <a:r>
              <a:rPr lang="cs-CZ" sz="1600" dirty="0" err="1"/>
              <a:t>Hermeticum</a:t>
            </a:r>
            <a:r>
              <a:rPr lang="cs-CZ" sz="1600" dirty="0"/>
              <a:t> – co je nahoře, je dole)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–  první zmínka ve 4. stol. n .l. u řeckého alchymisty </a:t>
            </a:r>
            <a:r>
              <a:rPr lang="cs-CZ" sz="1600" dirty="0" err="1"/>
              <a:t>Zosína</a:t>
            </a:r>
            <a:endParaRPr lang="cs-CZ" sz="1600" dirty="0"/>
          </a:p>
          <a:p>
            <a:pPr marL="0" indent="0">
              <a:buNone/>
              <a:defRPr/>
            </a:pPr>
            <a:endParaRPr lang="cs-CZ" sz="1600" b="1" dirty="0"/>
          </a:p>
          <a:p>
            <a:pPr>
              <a:defRPr/>
            </a:pPr>
            <a:r>
              <a:rPr lang="cs-CZ" sz="1600" b="1" dirty="0"/>
              <a:t>Astrologie </a:t>
            </a:r>
            <a:r>
              <a:rPr lang="cs-CZ" sz="1600" dirty="0"/>
              <a:t> –  z </a:t>
            </a:r>
            <a:r>
              <a:rPr lang="cs-CZ" sz="1600" dirty="0" err="1"/>
              <a:t>řec</a:t>
            </a:r>
            <a:r>
              <a:rPr lang="cs-CZ" sz="1600" dirty="0"/>
              <a:t>. </a:t>
            </a:r>
            <a:r>
              <a:rPr lang="el-GR" sz="1600" dirty="0"/>
              <a:t>Αστρολογία</a:t>
            </a:r>
            <a:r>
              <a:rPr lang="cs-CZ" sz="1600" dirty="0"/>
              <a:t>: </a:t>
            </a:r>
            <a:r>
              <a:rPr lang="el-GR" sz="1600" dirty="0"/>
              <a:t> </a:t>
            </a:r>
            <a:r>
              <a:rPr lang="cs-CZ" sz="1600" dirty="0"/>
              <a:t>predikční (předpovědní) praktika vycházející ze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symbolické interpretace horoskopu vypočítaného podle postavení planet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–  1412:  první spis na Moravě od Jana Těšínského </a:t>
            </a:r>
            <a:r>
              <a:rPr lang="cs-CZ" sz="1600" dirty="0" err="1"/>
              <a:t>popisujeí</a:t>
            </a:r>
            <a:r>
              <a:rPr lang="cs-CZ" sz="1600" dirty="0"/>
              <a:t> výrobu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kamene mudrců</a:t>
            </a:r>
          </a:p>
          <a:p>
            <a:pPr marL="0" indent="0">
              <a:buNone/>
              <a:defRPr/>
            </a:pPr>
            <a:r>
              <a:rPr lang="cs-CZ" sz="1600" dirty="0"/>
              <a:t> </a:t>
            </a:r>
          </a:p>
          <a:p>
            <a:pPr>
              <a:defRPr/>
            </a:pPr>
            <a:r>
              <a:rPr lang="cs-CZ" sz="1600" b="1" dirty="0"/>
              <a:t>Alchymie </a:t>
            </a:r>
            <a:r>
              <a:rPr lang="cs-CZ" sz="1600" dirty="0"/>
              <a:t> –  z </a:t>
            </a:r>
            <a:r>
              <a:rPr lang="cs-CZ" sz="1600" dirty="0" err="1"/>
              <a:t>arab</a:t>
            </a:r>
            <a:r>
              <a:rPr lang="cs-CZ" sz="1600" dirty="0"/>
              <a:t>. al-</a:t>
            </a:r>
            <a:r>
              <a:rPr lang="cs-CZ" sz="1600" dirty="0" err="1"/>
              <a:t>kimija</a:t>
            </a:r>
            <a:r>
              <a:rPr lang="cs-CZ" sz="1600" dirty="0"/>
              <a:t>, disciplína zabývající se experimentováním s chemickými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látkami s cílem transmutace (přeměny) kovů ve zlato prostřednictvím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Kamene mudrců (věřilo se, že jde také o univerzální lék a tzv. elixír mládí, 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přinášející nesmrtelnost)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Magie</a:t>
            </a:r>
            <a:r>
              <a:rPr lang="cs-CZ" sz="1600" dirty="0"/>
              <a:t>  –  n</a:t>
            </a:r>
            <a:r>
              <a:rPr lang="pl-PL" sz="1600" dirty="0"/>
              <a:t>auka o kontaktu s abstraktním světem pomocí speciálních rituálů</a:t>
            </a:r>
            <a:endParaRPr lang="cs-CZ" sz="1600" dirty="0"/>
          </a:p>
          <a:p>
            <a:pPr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</p:txBody>
      </p:sp>
      <p:pic>
        <p:nvPicPr>
          <p:cNvPr id="81924" name="Obrázek 1">
            <a:extLst>
              <a:ext uri="{FF2B5EF4-FFF2-40B4-BE49-F238E27FC236}">
                <a16:creationId xmlns:a16="http://schemas.microsoft.com/office/drawing/2014/main" id="{4AEEB557-C2FD-1A95-629B-3A6E91D89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489" y="2838263"/>
            <a:ext cx="1586341" cy="204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Obrázek 3">
            <a:extLst>
              <a:ext uri="{FF2B5EF4-FFF2-40B4-BE49-F238E27FC236}">
                <a16:creationId xmlns:a16="http://schemas.microsoft.com/office/drawing/2014/main" id="{84C8BB44-42CB-40D8-222C-DB5105819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869" y="271475"/>
            <a:ext cx="2577874" cy="231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Obrázek 4">
            <a:extLst>
              <a:ext uri="{FF2B5EF4-FFF2-40B4-BE49-F238E27FC236}">
                <a16:creationId xmlns:a16="http://schemas.microsoft.com/office/drawing/2014/main" id="{5F594536-FDDA-B01D-2C98-4CCB741BA4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2402" y="2838263"/>
            <a:ext cx="1586341" cy="1921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7" name="Obrázek 5">
            <a:extLst>
              <a:ext uri="{FF2B5EF4-FFF2-40B4-BE49-F238E27FC236}">
                <a16:creationId xmlns:a16="http://schemas.microsoft.com/office/drawing/2014/main" id="{20D7BF39-BAC7-6175-1473-1CF16A4D10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948" y="5054479"/>
            <a:ext cx="1476260" cy="1678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Obrázek 1">
            <a:extLst>
              <a:ext uri="{FF2B5EF4-FFF2-40B4-BE49-F238E27FC236}">
                <a16:creationId xmlns:a16="http://schemas.microsoft.com/office/drawing/2014/main" id="{944F6F3B-FB0A-3C57-EAE2-C5049EE6C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" r="1817"/>
          <a:stretch>
            <a:fillRect/>
          </a:stretch>
        </p:blipFill>
        <p:spPr bwMode="auto">
          <a:xfrm>
            <a:off x="1539876" y="0"/>
            <a:ext cx="91281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Obdélník 3">
            <a:extLst>
              <a:ext uri="{FF2B5EF4-FFF2-40B4-BE49-F238E27FC236}">
                <a16:creationId xmlns:a16="http://schemas.microsoft.com/office/drawing/2014/main" id="{A080EFC0-A8D3-5613-BBFB-F3A773F45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324600"/>
            <a:ext cx="784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Ptolemaiův kosmický systém se Zemí uprostřed. Amsterodam r. 1660.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Obrázek 1">
            <a:extLst>
              <a:ext uri="{FF2B5EF4-FFF2-40B4-BE49-F238E27FC236}">
                <a16:creationId xmlns:a16="http://schemas.microsoft.com/office/drawing/2014/main" id="{CB737B33-CDC1-185A-86C2-F43ABB09D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" t="3951" r="2940" b="9149"/>
          <a:stretch>
            <a:fillRect/>
          </a:stretch>
        </p:blipFill>
        <p:spPr bwMode="auto">
          <a:xfrm>
            <a:off x="561975" y="117476"/>
            <a:ext cx="1860550" cy="221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Obdélník 2">
            <a:extLst>
              <a:ext uri="{FF2B5EF4-FFF2-40B4-BE49-F238E27FC236}">
                <a16:creationId xmlns:a16="http://schemas.microsoft.com/office/drawing/2014/main" id="{AEDC502F-0968-B2EB-7F01-C337CF911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3450" y="365126"/>
            <a:ext cx="69185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FF0000"/>
                </a:solidFill>
                <a:latin typeface="+mn-lt"/>
              </a:rPr>
              <a:t>Klaudios</a:t>
            </a:r>
            <a:r>
              <a:rPr lang="cs-CZ" altLang="cs-CZ" sz="2000" b="1" dirty="0">
                <a:solidFill>
                  <a:srgbClr val="FF0000"/>
                </a:solidFill>
                <a:latin typeface="+mn-lt"/>
              </a:rPr>
              <a:t> Ptolemaios </a:t>
            </a:r>
            <a:r>
              <a:rPr lang="cs-CZ" altLang="cs-CZ" sz="2000" dirty="0">
                <a:latin typeface="+mn-lt"/>
              </a:rPr>
              <a:t>(90 – 160 n. l.)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6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+mn-lt"/>
              </a:rPr>
              <a:t> </a:t>
            </a:r>
            <a:r>
              <a:rPr lang="cs-CZ" altLang="cs-CZ" sz="1800" dirty="0">
                <a:latin typeface="+mn-lt"/>
              </a:rPr>
              <a:t>–  řecký geograf, matematik, astronom zabývající se </a:t>
            </a:r>
            <a:r>
              <a:rPr lang="cs-CZ" altLang="cs-CZ" sz="1800" dirty="0" err="1">
                <a:latin typeface="+mn-lt"/>
              </a:rPr>
              <a:t>hvězdopravectvím</a:t>
            </a:r>
            <a:endParaRPr lang="cs-CZ" altLang="cs-CZ" sz="18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 –  spisy: </a:t>
            </a:r>
            <a:r>
              <a:rPr lang="cs-CZ" altLang="cs-CZ" sz="1800" dirty="0" err="1">
                <a:latin typeface="+mn-lt"/>
              </a:rPr>
              <a:t>Almagest</a:t>
            </a:r>
            <a:r>
              <a:rPr lang="cs-CZ" altLang="cs-CZ" sz="1800" dirty="0">
                <a:latin typeface="+mn-lt"/>
              </a:rPr>
              <a:t> a </a:t>
            </a:r>
            <a:r>
              <a:rPr lang="cs-CZ" altLang="cs-CZ" sz="1800" dirty="0" err="1">
                <a:latin typeface="+mn-lt"/>
              </a:rPr>
              <a:t>Tetrabiblos</a:t>
            </a:r>
            <a:r>
              <a:rPr lang="cs-CZ" altLang="cs-CZ" sz="1800" dirty="0">
                <a:latin typeface="+mn-lt"/>
              </a:rPr>
              <a:t> (používány do pozdního středověku)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 –  položil základy astrologie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 –  přehodnoceny až s novými poznatky v renesanci.</a:t>
            </a:r>
          </a:p>
        </p:txBody>
      </p:sp>
      <p:sp>
        <p:nvSpPr>
          <p:cNvPr id="83972" name="TextovéPole 5">
            <a:extLst>
              <a:ext uri="{FF2B5EF4-FFF2-40B4-BE49-F238E27FC236}">
                <a16:creationId xmlns:a16="http://schemas.microsoft.com/office/drawing/2014/main" id="{47037CD1-CB72-D1AF-A977-7E70021B4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4" y="2556413"/>
            <a:ext cx="12153901" cy="469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FF0000"/>
                </a:solidFill>
                <a:latin typeface="+mn-lt"/>
              </a:rPr>
              <a:t>Paracelsus</a:t>
            </a:r>
            <a:r>
              <a:rPr lang="cs-CZ" altLang="cs-CZ" sz="2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altLang="cs-CZ" sz="1600" dirty="0">
                <a:latin typeface="+mn-lt"/>
              </a:rPr>
              <a:t>(1493/1494–1541)  </a:t>
            </a:r>
            <a:r>
              <a:rPr lang="cs-CZ" altLang="cs-CZ" sz="1800" dirty="0">
                <a:latin typeface="+mn-lt"/>
              </a:rPr>
              <a:t>–   </a:t>
            </a:r>
            <a:r>
              <a:rPr lang="cs-CZ" altLang="cs-CZ" sz="1800" dirty="0" err="1">
                <a:latin typeface="+mn-lt"/>
              </a:rPr>
              <a:t>Philippus</a:t>
            </a:r>
            <a:r>
              <a:rPr lang="cs-CZ" altLang="cs-CZ" sz="1800" dirty="0">
                <a:latin typeface="+mn-lt"/>
              </a:rPr>
              <a:t> </a:t>
            </a:r>
            <a:r>
              <a:rPr lang="cs-CZ" altLang="cs-CZ" sz="1800" dirty="0" err="1">
                <a:latin typeface="+mn-lt"/>
              </a:rPr>
              <a:t>Aureolus</a:t>
            </a:r>
            <a:r>
              <a:rPr lang="cs-CZ" altLang="cs-CZ" sz="1800" dirty="0">
                <a:latin typeface="+mn-lt"/>
              </a:rPr>
              <a:t> </a:t>
            </a:r>
            <a:r>
              <a:rPr lang="cs-CZ" altLang="cs-CZ" sz="1800" dirty="0" err="1">
                <a:latin typeface="+mn-lt"/>
              </a:rPr>
              <a:t>Theophrastus</a:t>
            </a:r>
            <a:r>
              <a:rPr lang="cs-CZ" altLang="cs-CZ" sz="1800" dirty="0">
                <a:latin typeface="+mn-lt"/>
              </a:rPr>
              <a:t> </a:t>
            </a:r>
            <a:r>
              <a:rPr lang="cs-CZ" altLang="cs-CZ" sz="1800" dirty="0" err="1">
                <a:latin typeface="+mn-lt"/>
              </a:rPr>
              <a:t>Bombastus</a:t>
            </a:r>
            <a:r>
              <a:rPr lang="cs-CZ" altLang="cs-CZ" sz="1800" dirty="0">
                <a:latin typeface="+mn-lt"/>
              </a:rPr>
              <a:t> von </a:t>
            </a:r>
            <a:r>
              <a:rPr lang="cs-CZ" altLang="cs-CZ" sz="1800" dirty="0" err="1">
                <a:latin typeface="+mn-lt"/>
              </a:rPr>
              <a:t>Hohenhem</a:t>
            </a:r>
            <a:endParaRPr lang="cs-CZ" altLang="cs-CZ" sz="1800" dirty="0">
              <a:latin typeface="+mn-lt"/>
            </a:endParaRPr>
          </a:p>
          <a:p>
            <a:pPr algn="l">
              <a:buNone/>
            </a:pPr>
            <a:r>
              <a:rPr lang="cs-CZ" altLang="cs-CZ" sz="1800" dirty="0">
                <a:latin typeface="+mn-lt"/>
              </a:rPr>
              <a:t>                                                     –   švýcarský alchymista, astrolog a lékař:  úkolem alchymie je </a:t>
            </a:r>
            <a:r>
              <a:rPr lang="cs-CZ" sz="1800" b="0" i="0" u="none" strike="noStrike" baseline="0" dirty="0">
                <a:latin typeface="TimesNewRoman"/>
              </a:rPr>
              <a:t>příprava léčiv a boj proti nemocem </a:t>
            </a:r>
          </a:p>
          <a:p>
            <a:pPr algn="l">
              <a:buNone/>
            </a:pPr>
            <a:r>
              <a:rPr lang="cs-CZ" sz="1800" dirty="0">
                <a:latin typeface="+mn-lt"/>
              </a:rPr>
              <a:t>                                                     </a:t>
            </a:r>
            <a:r>
              <a:rPr lang="cs-CZ" sz="1800" b="0" i="0" u="none" strike="noStrike" baseline="0" dirty="0">
                <a:latin typeface="+mn-lt"/>
              </a:rPr>
              <a:t>–   1537: v Moravském Krumlově vyléčil Jana z </a:t>
            </a:r>
            <a:r>
              <a:rPr lang="cs-CZ" sz="1800" b="0" i="0" u="none" strike="noStrike" baseline="0" dirty="0" err="1">
                <a:latin typeface="+mn-lt"/>
              </a:rPr>
              <a:t>Lipé</a:t>
            </a:r>
            <a:r>
              <a:rPr lang="cs-CZ" sz="1800" b="0" i="0" u="none" strike="noStrike" baseline="0" dirty="0">
                <a:latin typeface="+mn-lt"/>
              </a:rPr>
              <a:t> (jiné </a:t>
            </a:r>
            <a:r>
              <a:rPr lang="cs-CZ" sz="1800" dirty="0">
                <a:latin typeface="+mn-lt"/>
              </a:rPr>
              <a:t>p</a:t>
            </a:r>
            <a:r>
              <a:rPr lang="cs-CZ" sz="1800" b="0" i="0" u="none" strike="noStrike" baseline="0" dirty="0">
                <a:latin typeface="+mn-lt"/>
              </a:rPr>
              <a:t>říbuzné ne)</a:t>
            </a:r>
            <a:endParaRPr lang="cs-CZ" altLang="cs-CZ" sz="18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FF0000"/>
                </a:solidFill>
                <a:latin typeface="+mn-lt"/>
              </a:rPr>
              <a:t>Georgius</a:t>
            </a:r>
            <a:r>
              <a:rPr lang="cs-CZ" altLang="cs-CZ" sz="2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+mn-lt"/>
              </a:rPr>
              <a:t>Agricola</a:t>
            </a:r>
            <a:r>
              <a:rPr lang="cs-CZ" altLang="cs-CZ" sz="2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altLang="cs-CZ" sz="1600" dirty="0">
                <a:latin typeface="+mn-lt"/>
              </a:rPr>
              <a:t>(1494–1555)  </a:t>
            </a:r>
            <a:r>
              <a:rPr lang="cs-CZ" altLang="cs-CZ" sz="1800" dirty="0">
                <a:latin typeface="+mn-lt"/>
              </a:rPr>
              <a:t>–  původně Georg Bauer: </a:t>
            </a:r>
            <a:r>
              <a:rPr lang="cs-CZ" sz="1800" b="0" i="0" u="none" strike="noStrike" baseline="0" dirty="0">
                <a:latin typeface="TimesNewRoman"/>
              </a:rPr>
              <a:t>1527 do Jáchymova jako lékař</a:t>
            </a:r>
            <a:endParaRPr lang="cs-CZ" altLang="cs-CZ" sz="18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                                                          –  hornická příručka Dr re Metallica:  kritik alchymie – dělil na tři skupiny: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                                                              …“ v první jsou „praví“, k těm byl skeptický, ale neodmítal je (kdyby šlo zlato vyrobit,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                                                              musela by ho být plná města). Další dvě skupiny odsuzoval: „první vyrábějí napodobeniny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                                                              drahých kovů, druzí provádí různé eskamotérské kousky a zlato prostě vpravují do tyglíků“.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  <a:latin typeface="+mn-lt"/>
              </a:rPr>
              <a:t>Michał </a:t>
            </a:r>
            <a:r>
              <a:rPr lang="cs-CZ" altLang="cs-CZ" sz="2000" b="1" dirty="0" err="1">
                <a:solidFill>
                  <a:srgbClr val="FF0000"/>
                </a:solidFill>
                <a:latin typeface="+mn-lt"/>
              </a:rPr>
              <a:t>Sędziwój</a:t>
            </a:r>
            <a:r>
              <a:rPr lang="cs-CZ" altLang="cs-CZ" sz="1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altLang="cs-CZ" sz="1600" dirty="0">
                <a:latin typeface="+mn-lt"/>
              </a:rPr>
              <a:t>(1566–1636</a:t>
            </a:r>
            <a:r>
              <a:rPr lang="cs-CZ" altLang="cs-CZ" sz="1800" dirty="0">
                <a:latin typeface="+mn-lt"/>
              </a:rPr>
              <a:t>)  –  polský šlechtic, alchymista, filosof a lékař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                                                            „Chemici [alchymisté] dokázali i bez pomoci Slunce [kámen mudrců] proměňovat železo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                                                            v měď, čili Venuši. Dokázali také vyrobit z Jupiteru [cínu] Merkur [rtuť], dařilo se též některým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                                                             vytvořit ze Saturnu [olova] Měsíc [stříbro].“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</a:t>
            </a:r>
          </a:p>
        </p:txBody>
      </p:sp>
      <p:pic>
        <p:nvPicPr>
          <p:cNvPr id="83973" name="Obrázek 7">
            <a:extLst>
              <a:ext uri="{FF2B5EF4-FFF2-40B4-BE49-F238E27FC236}">
                <a16:creationId xmlns:a16="http://schemas.microsoft.com/office/drawing/2014/main" id="{56DE950F-DEB3-825A-EA64-408196293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1" y="117476"/>
            <a:ext cx="2552473" cy="218757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316BA35F-30AC-0AB4-3354-F42A39998F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67948" y="202043"/>
            <a:ext cx="70104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Alchymie</a:t>
            </a:r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58B1A798-6B33-F819-4812-B5429ECD8B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7261" y="1470715"/>
            <a:ext cx="11658600" cy="538728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1800" b="1" dirty="0"/>
              <a:t>Středověká disciplína  </a:t>
            </a:r>
            <a:r>
              <a:rPr lang="cs-CZ" altLang="cs-CZ" sz="1800" dirty="0"/>
              <a:t>–  12. stol.:  z </a:t>
            </a:r>
            <a:r>
              <a:rPr lang="cs-CZ" sz="1800" b="0" i="0" u="none" strike="noStrike" baseline="0" dirty="0" err="1">
                <a:latin typeface="TimesNewRoman"/>
              </a:rPr>
              <a:t>arab</a:t>
            </a:r>
            <a:r>
              <a:rPr lang="cs-CZ" sz="1800" b="0" i="0" u="none" strike="noStrike" baseline="0" dirty="0">
                <a:latin typeface="TimesNewRoman"/>
              </a:rPr>
              <a:t>. al-</a:t>
            </a:r>
            <a:r>
              <a:rPr lang="cs-CZ" sz="1800" b="0" i="0" u="none" strike="noStrike" baseline="0" dirty="0" err="1">
                <a:latin typeface="TimesNewRoman"/>
              </a:rPr>
              <a:t>kimija</a:t>
            </a:r>
            <a:r>
              <a:rPr lang="cs-CZ" sz="1800" dirty="0">
                <a:latin typeface="TimesNewRoman"/>
              </a:rPr>
              <a:t>  (Španělsko:  první překlady arabských traktátů) </a:t>
            </a:r>
          </a:p>
          <a:p>
            <a:pPr marL="0" indent="0" algn="l">
              <a:buNone/>
            </a:pPr>
            <a:r>
              <a:rPr lang="cs-CZ" sz="1800" dirty="0">
                <a:latin typeface="TimesNewRoman"/>
              </a:rPr>
              <a:t>                                         –  13 a 14. stol.:  </a:t>
            </a:r>
            <a:r>
              <a:rPr lang="sv-SE" sz="1800" b="0" i="0" u="none" strike="noStrike" baseline="0" dirty="0">
                <a:latin typeface="TimesNewRoman"/>
              </a:rPr>
              <a:t>destilac</a:t>
            </a:r>
            <a:r>
              <a:rPr lang="cs-CZ" sz="1800" b="0" i="0" u="none" strike="noStrike" baseline="0" dirty="0">
                <a:latin typeface="TimesNewRoman"/>
              </a:rPr>
              <a:t>e</a:t>
            </a:r>
            <a:r>
              <a:rPr lang="sv-SE" sz="1800" b="0" i="0" u="none" strike="noStrike" baseline="0" dirty="0">
                <a:latin typeface="TimesNewRoman"/>
              </a:rPr>
              <a:t> v</a:t>
            </a:r>
            <a:r>
              <a:rPr lang="cs-CZ" sz="1800" b="0" i="0" u="none" strike="noStrike" baseline="0" dirty="0">
                <a:latin typeface="TimesNewRoman"/>
              </a:rPr>
              <a:t>í</a:t>
            </a:r>
            <a:r>
              <a:rPr lang="sv-SE" sz="1800" b="0" i="0" u="none" strike="noStrike" baseline="0" dirty="0">
                <a:latin typeface="TimesNewRoman"/>
              </a:rPr>
              <a:t>na </a:t>
            </a:r>
            <a:r>
              <a:rPr lang="cs-CZ" sz="1800" b="0" i="0" u="none" strike="noStrike" baseline="0" dirty="0">
                <a:latin typeface="TimesNewRoman"/>
              </a:rPr>
              <a:t>(</a:t>
            </a:r>
            <a:r>
              <a:rPr lang="sv-SE" sz="1800" b="0" i="0" u="none" strike="noStrike" baseline="0" dirty="0">
                <a:latin typeface="TimesNewRoman"/>
              </a:rPr>
              <a:t>tzv. aqua ardens</a:t>
            </a:r>
            <a:r>
              <a:rPr lang="cs-CZ" sz="1800" b="0" i="0" u="none" strike="noStrike" baseline="0" dirty="0">
                <a:latin typeface="TimesNewRoman"/>
              </a:rPr>
              <a:t>)</a:t>
            </a:r>
            <a:r>
              <a:rPr lang="sv-SE" sz="1800" b="0" i="0" u="none" strike="noStrike" baseline="0" dirty="0">
                <a:latin typeface="TimesNewRoman"/>
              </a:rPr>
              <a:t>, </a:t>
            </a:r>
            <a:r>
              <a:rPr lang="it-IT" sz="1800" b="0" i="0" u="none" strike="noStrike" baseline="0" dirty="0">
                <a:latin typeface="TimesNewRoman"/>
              </a:rPr>
              <a:t>redestilac</a:t>
            </a:r>
            <a:r>
              <a:rPr lang="cs-CZ" sz="1800" b="0" i="0" u="none" strike="noStrike" baseline="0" dirty="0">
                <a:latin typeface="TimesNewRoman"/>
              </a:rPr>
              <a:t>e (</a:t>
            </a:r>
            <a:r>
              <a:rPr lang="it-IT" sz="1800" b="0" i="0" u="none" strike="noStrike" baseline="0" dirty="0">
                <a:latin typeface="TimesNewRoman"/>
              </a:rPr>
              <a:t>aqua vitae)</a:t>
            </a:r>
            <a:endParaRPr lang="cs-CZ" sz="1800" b="0" i="0" u="none" strike="noStrike" baseline="0" dirty="0">
              <a:latin typeface="TimesNewRoman"/>
            </a:endParaRPr>
          </a:p>
          <a:p>
            <a:pPr marL="0" indent="0" eaLnBrk="1" hangingPunct="1">
              <a:buNone/>
              <a:defRPr/>
            </a:pPr>
            <a:r>
              <a:rPr lang="cs-CZ" sz="1800" dirty="0">
                <a:latin typeface="TimesNewRoman"/>
              </a:rPr>
              <a:t>                                       </a:t>
            </a:r>
            <a:r>
              <a:rPr lang="cs-CZ" sz="1800" b="0" i="0" u="none" strike="noStrike" baseline="0" dirty="0">
                <a:latin typeface="TimesNewRoman"/>
              </a:rPr>
              <a:t> –  </a:t>
            </a:r>
            <a:r>
              <a:rPr lang="cs-CZ" altLang="cs-CZ" sz="1800" dirty="0"/>
              <a:t>hermetické (uzavřené) umění, předchůdce dnešní chemie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        –  </a:t>
            </a:r>
            <a:r>
              <a:rPr lang="cs-CZ" sz="1800" b="0" i="0" u="none" strike="noStrike" baseline="0" dirty="0">
                <a:latin typeface="TimesNewRoman"/>
              </a:rPr>
              <a:t>Kamen mudrců:  látka měnící kovy ve zlato, také všelék (nemoci, hojení ran, nesmrtelnost)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>
                <a:latin typeface="TimesNewRoman"/>
              </a:rPr>
              <a:t>                                                                        </a:t>
            </a:r>
            <a:r>
              <a:rPr lang="cs-CZ" sz="1800" b="0" i="0" u="none" strike="noStrike" baseline="0" dirty="0">
                <a:latin typeface="TimesNewRoman"/>
              </a:rPr>
              <a:t>alkahest = univerzální rozpouštědlo, elixír života (</a:t>
            </a:r>
            <a:r>
              <a:rPr lang="cs-CZ" sz="1800" b="0" i="0" u="none" strike="noStrike" baseline="0" dirty="0" err="1">
                <a:latin typeface="TimesNewRoman"/>
              </a:rPr>
              <a:t>panacea</a:t>
            </a:r>
            <a:r>
              <a:rPr lang="cs-CZ" sz="1800" b="0" i="0" u="none" strike="noStrike" baseline="0" dirty="0">
                <a:latin typeface="TimesNewRoman"/>
              </a:rPr>
              <a:t>) = omlazující účinky</a:t>
            </a:r>
            <a:endParaRPr lang="cs-CZ" altLang="cs-CZ" sz="1800" dirty="0"/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Význam</a:t>
            </a:r>
            <a:r>
              <a:rPr lang="cs-CZ" altLang="cs-CZ" sz="1800" dirty="0"/>
              <a:t>  –  objevy nových substancí a jejich vlastností:  např. kyseliny, hydroxidy, soda a potaš, salmiak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–  propracování výrobních technik a postupů:  destilace, sublimace, extrakce, tavení, filtrace, rozpouštění látek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–  zavádění nových přístrojů a aparátů:  např. pícky, křivule, chladiče, třecí misky aj.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–  rozvoj řemesel:  metalurgie, sklářství, keramika, barvířství, výroba léčiv, vonných a kosmetických přípravků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–  uchování překladů spisů antických filozofů.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sz="1800" b="1" dirty="0"/>
              <a:t>Archivní prameny   </a:t>
            </a:r>
            <a:r>
              <a:rPr lang="cs-CZ" sz="1800" dirty="0"/>
              <a:t>–   16. stol.:  provázanost alchymie s hutnictvím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         –   na panovnických a šlechtických dvorech pracovali alchymisté, ovládající chemii a metalurgii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         –   Johann Konrad von </a:t>
            </a:r>
            <a:r>
              <a:rPr lang="cs-CZ" sz="1800" dirty="0" err="1"/>
              <a:t>Richthausen</a:t>
            </a:r>
            <a:r>
              <a:rPr lang="cs-CZ" sz="1800" dirty="0"/>
              <a:t> (1604–1663) a Wenzel </a:t>
            </a:r>
            <a:r>
              <a:rPr lang="cs-CZ" sz="1800" dirty="0" err="1"/>
              <a:t>Seiler</a:t>
            </a:r>
            <a:r>
              <a:rPr lang="cs-CZ" sz="1800" dirty="0"/>
              <a:t> (?1648–1681):  bánští úředníci</a:t>
            </a:r>
            <a:endParaRPr lang="cs-CZ" altLang="cs-CZ" sz="1800" dirty="0"/>
          </a:p>
        </p:txBody>
      </p:sp>
      <p:pic>
        <p:nvPicPr>
          <p:cNvPr id="84997" name="Obrázek 2">
            <a:extLst>
              <a:ext uri="{FF2B5EF4-FFF2-40B4-BE49-F238E27FC236}">
                <a16:creationId xmlns:a16="http://schemas.microsoft.com/office/drawing/2014/main" id="{5193F361-085F-A965-8D7A-1558AF29E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035" y="76372"/>
            <a:ext cx="2703443" cy="139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2845A6-88AF-4747-BAEA-551FA9403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24" y="455612"/>
            <a:ext cx="6724651" cy="6402388"/>
          </a:xfrm>
        </p:spPr>
        <p:txBody>
          <a:bodyPr>
            <a:normAutofit fontScale="92500" lnSpcReduction="10000"/>
          </a:bodyPr>
          <a:lstStyle/>
          <a:p>
            <a:r>
              <a:rPr lang="cs-CZ" sz="2600" b="1" dirty="0">
                <a:solidFill>
                  <a:srgbClr val="FF0000"/>
                </a:solidFill>
              </a:rPr>
              <a:t>Alchymisté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</a:p>
          <a:p>
            <a:r>
              <a:rPr lang="cs-CZ" sz="1800" dirty="0"/>
              <a:t>poč. 14. stol.:  první zmínka z kláštera v </a:t>
            </a:r>
            <a:r>
              <a:rPr lang="cs-CZ" sz="1800" dirty="0" err="1"/>
              <a:t>Raguse</a:t>
            </a:r>
            <a:endParaRPr lang="cs-CZ" sz="1800" dirty="0"/>
          </a:p>
          <a:p>
            <a:r>
              <a:rPr lang="cs-CZ" sz="1800" dirty="0"/>
              <a:t>1394:  </a:t>
            </a:r>
            <a:r>
              <a:rPr lang="cs-CZ" sz="1800" b="1" i="0" u="none" strike="noStrike" baseline="0" dirty="0"/>
              <a:t>Smil Flaška z Pardubic  </a:t>
            </a:r>
            <a:r>
              <a:rPr lang="cs-CZ" sz="1800" b="0" i="0" u="none" strike="noStrike" baseline="0" dirty="0"/>
              <a:t>–  zmínky o alchymii</a:t>
            </a:r>
          </a:p>
          <a:p>
            <a:r>
              <a:rPr lang="cs-CZ" sz="1800" b="0" i="0" u="none" strike="noStrike" baseline="0" dirty="0"/>
              <a:t>1412:  </a:t>
            </a:r>
            <a:r>
              <a:rPr lang="cs-CZ" sz="1800" b="1" i="0" u="none" strike="noStrike" baseline="0" dirty="0"/>
              <a:t>Jan Těšínský  </a:t>
            </a:r>
            <a:r>
              <a:rPr lang="cs-CZ" sz="1800" b="0" i="0" u="none" strike="noStrike" baseline="0" dirty="0"/>
              <a:t>–  traktát o Kameni mudrců</a:t>
            </a:r>
          </a:p>
          <a:p>
            <a:r>
              <a:rPr lang="cs-CZ" sz="1800" dirty="0"/>
              <a:t>1437:  </a:t>
            </a:r>
            <a:r>
              <a:rPr lang="cs-CZ" sz="1800" b="1" dirty="0"/>
              <a:t>Barbora </a:t>
            </a:r>
            <a:r>
              <a:rPr lang="cs-CZ" sz="1800" b="1" dirty="0" err="1"/>
              <a:t>Celská</a:t>
            </a:r>
            <a:r>
              <a:rPr lang="cs-CZ" sz="1800" b="1" dirty="0"/>
              <a:t> </a:t>
            </a:r>
            <a:r>
              <a:rPr lang="cs-CZ" sz="1800" dirty="0"/>
              <a:t> –</a:t>
            </a:r>
            <a:r>
              <a:rPr lang="cs-CZ" sz="1800" b="0" i="0" u="none" strike="noStrike" baseline="0" dirty="0"/>
              <a:t>  Zikmundova vdova v Mělníku:  dílna</a:t>
            </a:r>
          </a:p>
          <a:p>
            <a:r>
              <a:rPr lang="cs-CZ" sz="1800" dirty="0"/>
              <a:t>15./16 stol.:  </a:t>
            </a:r>
            <a:r>
              <a:rPr lang="cs-CZ" sz="1800" b="0" i="0" u="none" strike="noStrike" baseline="0" dirty="0"/>
              <a:t> </a:t>
            </a:r>
            <a:r>
              <a:rPr lang="cs-CZ" sz="1800" b="1" i="0" u="none" strike="noStrike" baseline="0" dirty="0" err="1"/>
              <a:t>Albík</a:t>
            </a:r>
            <a:r>
              <a:rPr lang="cs-CZ" sz="1800" b="1" i="0" u="none" strike="noStrike" baseline="0" dirty="0"/>
              <a:t> z Uničova  </a:t>
            </a:r>
            <a:r>
              <a:rPr lang="cs-CZ" sz="1800" b="0" i="0" u="none" strike="noStrike" baseline="0" dirty="0"/>
              <a:t>–  lékař Václava IV. A Zikmunda </a:t>
            </a:r>
          </a:p>
          <a:p>
            <a:pPr marL="0" indent="0">
              <a:buNone/>
            </a:pPr>
            <a:r>
              <a:rPr lang="cs-CZ" sz="1800" b="0" i="0" u="none" strike="noStrike" baseline="0" dirty="0"/>
              <a:t>                                                            –   znalost alchymie při přípravě léků</a:t>
            </a:r>
          </a:p>
          <a:p>
            <a:r>
              <a:rPr lang="cs-CZ" sz="1800" b="0" i="0" u="none" strike="noStrike" baseline="0" dirty="0">
                <a:latin typeface="TimesNewRoman"/>
              </a:rPr>
              <a:t>1519:  </a:t>
            </a:r>
            <a:r>
              <a:rPr lang="cs-CZ" sz="1800" b="1" i="0" u="none" strike="noStrike" baseline="0" dirty="0">
                <a:latin typeface="TimesNewRoman"/>
              </a:rPr>
              <a:t>Jan Černý  </a:t>
            </a:r>
            <a:r>
              <a:rPr lang="cs-CZ" sz="1800" b="0" i="0" u="none" strike="noStrike" baseline="0" dirty="0">
                <a:latin typeface="TimesNewRoman"/>
              </a:rPr>
              <a:t>–  </a:t>
            </a:r>
            <a:r>
              <a:rPr lang="cs-CZ" sz="1800" dirty="0">
                <a:latin typeface="TimesNewRoman"/>
              </a:rPr>
              <a:t>kněz Jednoty bratrské </a:t>
            </a:r>
          </a:p>
          <a:p>
            <a:pPr marL="0" indent="0">
              <a:buNone/>
            </a:pPr>
            <a:r>
              <a:rPr lang="cs-CZ" sz="1800" dirty="0">
                <a:latin typeface="TimesNewRoman"/>
              </a:rPr>
              <a:t>                                    –  vedl </a:t>
            </a:r>
            <a:r>
              <a:rPr lang="cs-CZ" sz="1800" b="0" i="0" u="none" strike="noStrike" baseline="0" dirty="0">
                <a:latin typeface="TimesNewRoman"/>
              </a:rPr>
              <a:t>léčebný dům v Prostějově, lékař Pernštejnů</a:t>
            </a:r>
            <a:endParaRPr lang="cs-CZ" sz="1800" dirty="0"/>
          </a:p>
          <a:p>
            <a:r>
              <a:rPr lang="cs-CZ" sz="1800" dirty="0"/>
              <a:t>1447:  </a:t>
            </a:r>
            <a:r>
              <a:rPr lang="cs-CZ" sz="1800" b="1" i="0" u="none" strike="noStrike" baseline="0" dirty="0"/>
              <a:t>Václav II. Opavský  </a:t>
            </a:r>
            <a:r>
              <a:rPr lang="cs-CZ" sz="1800" b="0" i="0" u="none" strike="noStrike" baseline="0" dirty="0"/>
              <a:t>–  tzv. Faustův dům v Praze: laboratoř </a:t>
            </a:r>
          </a:p>
          <a:p>
            <a:pPr marL="0" indent="0">
              <a:buNone/>
            </a:pPr>
            <a:r>
              <a:rPr lang="cs-CZ" sz="1800" b="0" i="0" u="none" strike="noStrike" baseline="0" dirty="0"/>
              <a:t>                                                    –  </a:t>
            </a:r>
            <a:r>
              <a:rPr lang="cs-CZ" sz="1800" b="0" i="0" u="none" strike="noStrike" baseline="0" dirty="0" err="1"/>
              <a:t>Mladotovský</a:t>
            </a:r>
            <a:r>
              <a:rPr lang="cs-CZ" sz="1800" b="0" i="0" u="none" strike="noStrike" baseline="0" dirty="0"/>
              <a:t> palác na Karlově nám.</a:t>
            </a:r>
          </a:p>
          <a:p>
            <a:r>
              <a:rPr lang="cs-CZ" sz="1800" b="0" i="0" u="none" strike="noStrike" baseline="0" dirty="0"/>
              <a:t>1. pol. 16. stol.  –  </a:t>
            </a:r>
            <a:r>
              <a:rPr lang="cs-CZ" sz="1800" b="1" i="0" u="none" strike="noStrike" baseline="0" dirty="0"/>
              <a:t>Johannes Faust</a:t>
            </a:r>
            <a:r>
              <a:rPr lang="cs-CZ" sz="1800" b="0" i="0" u="none" strike="noStrike" baseline="0" dirty="0"/>
              <a:t>:  německý učenec </a:t>
            </a:r>
          </a:p>
          <a:p>
            <a:pPr marL="0" indent="0">
              <a:buNone/>
            </a:pPr>
            <a:r>
              <a:rPr lang="cs-CZ" sz="1800" dirty="0"/>
              <a:t>                                  </a:t>
            </a:r>
            <a:r>
              <a:rPr lang="cs-CZ" sz="1800" b="0" i="0" u="none" strike="noStrike" baseline="0" dirty="0"/>
              <a:t>–  dům v </a:t>
            </a:r>
            <a:r>
              <a:rPr lang="pl-PL" sz="1800" b="0" i="0" u="none" strike="noStrike" baseline="0" dirty="0"/>
              <a:t>Melantrichově ulici na Starém Městě </a:t>
            </a:r>
          </a:p>
          <a:p>
            <a:pPr marL="0" indent="0">
              <a:buNone/>
            </a:pPr>
            <a:r>
              <a:rPr lang="pl-PL" sz="1800" b="0" i="0" u="none" strike="noStrike" baseline="0" dirty="0"/>
              <a:t>                                  –  po jeho zbourání se název přenesl na Mladotovský dům</a:t>
            </a:r>
            <a:endParaRPr lang="cs-CZ" sz="1800" b="0" i="0" u="none" strike="noStrike" baseline="0" dirty="0"/>
          </a:p>
          <a:p>
            <a:r>
              <a:rPr lang="cs-CZ" sz="1800" dirty="0"/>
              <a:t>1</a:t>
            </a:r>
            <a:r>
              <a:rPr lang="cs-CZ" sz="1800" b="0" i="0" u="none" strike="noStrike" baseline="0" dirty="0"/>
              <a:t>6. stol.:  Faustův dům obýval </a:t>
            </a:r>
            <a:r>
              <a:rPr lang="cs-CZ" sz="1800" b="1" i="0" u="none" strike="noStrike" baseline="0" dirty="0"/>
              <a:t>Edward </a:t>
            </a:r>
            <a:r>
              <a:rPr lang="cs-CZ" sz="1800" b="1" i="0" u="none" strike="noStrike" baseline="0" dirty="0" err="1"/>
              <a:t>Kelley</a:t>
            </a:r>
            <a:r>
              <a:rPr lang="cs-CZ" sz="1800" b="0" i="0" u="none" strike="noStrike" baseline="0" dirty="0"/>
              <a:t>              </a:t>
            </a:r>
          </a:p>
          <a:p>
            <a:pPr marL="0" indent="0">
              <a:buNone/>
            </a:pPr>
            <a:r>
              <a:rPr lang="cs-CZ" sz="1800" dirty="0"/>
              <a:t>                       1996:  zjištěny malby s alchymistickými symboly</a:t>
            </a:r>
            <a:r>
              <a:rPr lang="cs-CZ" sz="1800" b="0" i="0" u="none" strike="noStrike" baseline="0" dirty="0"/>
              <a:t>                       </a:t>
            </a:r>
            <a:endParaRPr lang="cs-CZ" sz="2000" dirty="0"/>
          </a:p>
          <a:p>
            <a:pPr algn="l"/>
            <a:r>
              <a:rPr lang="cs-CZ" sz="2000" dirty="0"/>
              <a:t>18. stol.:  pak  </a:t>
            </a:r>
            <a:r>
              <a:rPr lang="cs-CZ" sz="1800" b="1" i="0" u="none" strike="noStrike" baseline="0" dirty="0"/>
              <a:t>Ferdinand Antonín </a:t>
            </a:r>
            <a:r>
              <a:rPr lang="cs-CZ" sz="1800" b="1" i="0" u="none" strike="noStrike" baseline="0" dirty="0" err="1"/>
              <a:t>Mladota</a:t>
            </a:r>
            <a:r>
              <a:rPr lang="cs-CZ" sz="1800" b="1" i="0" u="none" strike="noStrike" baseline="0" dirty="0"/>
              <a:t> ze </a:t>
            </a:r>
            <a:r>
              <a:rPr lang="cs-CZ" sz="1800" b="1" i="0" u="none" strike="noStrike" baseline="0" dirty="0" err="1"/>
              <a:t>Solopysk</a:t>
            </a:r>
            <a:r>
              <a:rPr lang="cs-CZ" sz="1800" b="1" i="0" u="none" strike="noStrike" baseline="0" dirty="0"/>
              <a:t> </a:t>
            </a:r>
            <a:r>
              <a:rPr lang="cs-CZ" sz="1800" i="0" u="none" strike="noStrike" baseline="0" dirty="0"/>
              <a:t>– pokusy</a:t>
            </a:r>
          </a:p>
          <a:p>
            <a:pPr marL="0" indent="0" algn="l">
              <a:buNone/>
            </a:pPr>
            <a:r>
              <a:rPr lang="cs-CZ" sz="1800" dirty="0"/>
              <a:t>                         syn </a:t>
            </a:r>
            <a:r>
              <a:rPr lang="cs-CZ" sz="1800" b="1" dirty="0"/>
              <a:t>Josef Petr </a:t>
            </a:r>
            <a:r>
              <a:rPr lang="cs-CZ" sz="1800" dirty="0"/>
              <a:t>se zabýval mechanikou </a:t>
            </a:r>
          </a:p>
          <a:p>
            <a:pPr algn="l"/>
            <a:endParaRPr lang="cs-CZ" sz="2000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9789EBE-CC65-4C5F-B684-C7C9414DF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815" y="238906"/>
            <a:ext cx="4293527" cy="292740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37E98BF-0D9E-4A91-BD9B-F5A4AB95C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985" y="3590925"/>
            <a:ext cx="4404241" cy="312630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7FB0C29-B068-4613-9951-A8EC476B6B3B}"/>
              </a:ext>
            </a:extLst>
          </p:cNvPr>
          <p:cNvSpPr txBox="1"/>
          <p:nvPr/>
        </p:nvSpPr>
        <p:spPr>
          <a:xfrm>
            <a:off x="7156987" y="3656806"/>
            <a:ext cx="4344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Alchymistova dílna. David </a:t>
            </a:r>
            <a:r>
              <a:rPr lang="cs-CZ" b="1" dirty="0" err="1">
                <a:solidFill>
                  <a:schemeClr val="bg1"/>
                </a:solidFill>
              </a:rPr>
              <a:t>Teniers</a:t>
            </a:r>
            <a:r>
              <a:rPr lang="cs-CZ" b="1" dirty="0">
                <a:solidFill>
                  <a:schemeClr val="bg1"/>
                </a:solidFill>
              </a:rPr>
              <a:t> ml., 1650.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D50CC0E-0860-4BA7-9448-96F44A061C93}"/>
              </a:ext>
            </a:extLst>
          </p:cNvPr>
          <p:cNvSpPr txBox="1"/>
          <p:nvPr/>
        </p:nvSpPr>
        <p:spPr>
          <a:xfrm>
            <a:off x="7455767" y="3080822"/>
            <a:ext cx="358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Mladotovsky</a:t>
            </a:r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palác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na Karlově nám.</a:t>
            </a:r>
            <a:endParaRPr 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891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2104FD5-4409-7C52-6796-7AA8C4621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552450"/>
            <a:ext cx="11182350" cy="630554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400" b="1" dirty="0" err="1">
                <a:solidFill>
                  <a:srgbClr val="FF0000"/>
                </a:solidFill>
              </a:rPr>
              <a:t>Archeobotanické</a:t>
            </a:r>
            <a:r>
              <a:rPr lang="cs-CZ" sz="2400" b="1" dirty="0">
                <a:solidFill>
                  <a:srgbClr val="FF0000"/>
                </a:solidFill>
              </a:rPr>
              <a:t> bádání: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1800" b="1" dirty="0"/>
              <a:t>Emanuel Opravil</a:t>
            </a:r>
            <a:r>
              <a:rPr lang="cs-CZ" sz="1800" dirty="0"/>
              <a:t>  –  Morava: 60. léta: analýzy z Plzně, Opavy, Olomouce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–  70. léta: </a:t>
            </a:r>
            <a:r>
              <a:rPr lang="cs-CZ" sz="1800" dirty="0" err="1"/>
              <a:t>Sekanka</a:t>
            </a:r>
            <a:r>
              <a:rPr lang="cs-CZ" sz="1800" dirty="0"/>
              <a:t>, Mikulčice, Uherský Brod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–  80. a 90. léta:  Opava, Chotěbuz-</a:t>
            </a:r>
            <a:r>
              <a:rPr lang="cs-CZ" sz="1800" dirty="0" err="1"/>
              <a:t>Podobora</a:t>
            </a:r>
            <a:r>
              <a:rPr lang="cs-CZ" sz="1800" dirty="0"/>
              <a:t>, Mikulčice, Praha, Brno, Tábor, Lelekovice, </a:t>
            </a:r>
            <a:r>
              <a:rPr lang="cs-CZ" sz="1800" dirty="0" err="1"/>
              <a:t>Konůvky</a:t>
            </a:r>
            <a:endParaRPr lang="cs-CZ" sz="1800" b="1" dirty="0"/>
          </a:p>
          <a:p>
            <a:pPr>
              <a:defRPr/>
            </a:pPr>
            <a:r>
              <a:rPr lang="cs-CZ" sz="1800" b="1" dirty="0"/>
              <a:t>Věra Čulíková   </a:t>
            </a:r>
            <a:r>
              <a:rPr lang="cs-CZ" sz="1800" dirty="0"/>
              <a:t>–   zpracovávala soubory z Čechy:  80. a 90. léta:  Most, Praha, Beroun, Libice, Boleslav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</a:t>
            </a:r>
          </a:p>
          <a:p>
            <a:pPr>
              <a:defRPr/>
            </a:pPr>
            <a:r>
              <a:rPr lang="cs-CZ" sz="1800" b="1" dirty="0"/>
              <a:t>Vlasta Jankovská  </a:t>
            </a:r>
            <a:r>
              <a:rPr lang="cs-CZ" sz="1800" dirty="0"/>
              <a:t>–  od 80. let:  Most, Praha, Chrudim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LAPE    </a:t>
            </a:r>
            <a:r>
              <a:rPr lang="cs-CZ" sz="1800" dirty="0"/>
              <a:t>–  Laboratoř </a:t>
            </a:r>
            <a:r>
              <a:rPr lang="cs-CZ" sz="1800" dirty="0" err="1"/>
              <a:t>archeobotaniky</a:t>
            </a:r>
            <a:r>
              <a:rPr lang="cs-CZ" sz="1800" dirty="0"/>
              <a:t> a paleoekologie Jihočeské Univerzity v ČB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–  zaměstnanci </a:t>
            </a:r>
            <a:r>
              <a:rPr lang="cs-CZ" sz="1800" dirty="0" err="1"/>
              <a:t>spolupracovnící</a:t>
            </a:r>
            <a:r>
              <a:rPr lang="cs-CZ" sz="1800" dirty="0"/>
              <a:t> jsou vesměs bývalí doktorandi (Veronika Komárková a Alexandra Bernardová,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</a:t>
            </a:r>
            <a:r>
              <a:rPr lang="cs-CZ" sz="1800" dirty="0" err="1"/>
              <a:t>A.Pokorná</a:t>
            </a:r>
            <a:r>
              <a:rPr lang="cs-CZ" sz="1800" dirty="0"/>
              <a:t>, </a:t>
            </a:r>
            <a:r>
              <a:rPr lang="cs-CZ" sz="1800" dirty="0" err="1"/>
              <a:t>Z.Vaněček</a:t>
            </a:r>
            <a:r>
              <a:rPr lang="cs-CZ" sz="1800" dirty="0"/>
              <a:t>, T. Šálková, P. Houfková, J. </a:t>
            </a:r>
            <a:r>
              <a:rPr lang="cs-CZ" sz="1800" dirty="0" err="1"/>
              <a:t>Košňovská</a:t>
            </a:r>
            <a:r>
              <a:rPr lang="cs-CZ" sz="1800" dirty="0"/>
              <a:t>)</a:t>
            </a:r>
            <a:endParaRPr lang="cs-CZ" sz="1800" b="1" dirty="0"/>
          </a:p>
          <a:p>
            <a:pPr>
              <a:defRPr/>
            </a:pPr>
            <a:r>
              <a:rPr lang="cs-CZ" sz="1800" b="1" dirty="0"/>
              <a:t>CZAD</a:t>
            </a:r>
            <a:r>
              <a:rPr lang="cs-CZ" sz="1800" dirty="0"/>
              <a:t>   –   </a:t>
            </a:r>
            <a:r>
              <a:rPr lang="cs-CZ" sz="1800" dirty="0" err="1"/>
              <a:t>Archeobotanická</a:t>
            </a:r>
            <a:r>
              <a:rPr lang="cs-CZ" sz="1800" dirty="0"/>
              <a:t> databáze ČR: </a:t>
            </a:r>
            <a:r>
              <a:rPr lang="cs-CZ" sz="1800" dirty="0">
                <a:hlinkClick r:id="rId2"/>
              </a:rPr>
              <a:t>http://www.arup.cas.cz/czad/</a:t>
            </a: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–   vznikla v letech 2009 – 2011 a je spravována AÚ v Praze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–   je každoročně aktualizována a umožňuje vyhledávání publikovaných dat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podle autora, výzkumu, archeologické datace nebo taxonů. </a:t>
            </a:r>
            <a:endParaRPr lang="cs-CZ" sz="1800" b="1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C89B17-A5B8-4CD7-BC8F-E57BE120D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647700"/>
            <a:ext cx="7181850" cy="6210300"/>
          </a:xfrm>
        </p:spPr>
        <p:txBody>
          <a:bodyPr>
            <a:normAutofit/>
          </a:bodyPr>
          <a:lstStyle/>
          <a:p>
            <a:pPr algn="l"/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Hynek z Poděbrad (1452–1492): kníže </a:t>
            </a:r>
            <a:r>
              <a:rPr lang="cs-CZ" sz="1800" b="1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Minsterberský</a:t>
            </a:r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l">
              <a:buNone/>
            </a:pPr>
            <a:r>
              <a:rPr lang="cs-CZ" sz="1800" dirty="0">
                <a:cs typeface="Calibri" panose="020F0502020204030204" pitchFamily="34" charset="0"/>
              </a:rPr>
              <a:t>    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–  sběratel alchymistických spisů</a:t>
            </a:r>
          </a:p>
          <a:p>
            <a:pPr marL="0" indent="0" algn="l">
              <a:buNone/>
            </a:pPr>
            <a:r>
              <a:rPr lang="cs-CZ" sz="1800" dirty="0">
                <a:cs typeface="Calibri" panose="020F0502020204030204" pitchFamily="34" charset="0"/>
              </a:rPr>
              <a:t>    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–  dílna ve věži </a:t>
            </a:r>
            <a:r>
              <a:rPr lang="cs-CZ" sz="1800" b="0" i="0" u="none" strike="noStrike" baseline="0" dirty="0" err="1">
                <a:cs typeface="Calibri" panose="020F0502020204030204" pitchFamily="34" charset="0"/>
              </a:rPr>
              <a:t>Sankturinovského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 domu na Palackého nám. </a:t>
            </a:r>
          </a:p>
          <a:p>
            <a:pPr marL="0" indent="0" algn="l">
              <a:buNone/>
            </a:pPr>
            <a:r>
              <a:rPr lang="cs-CZ" sz="1800" dirty="0">
                <a:cs typeface="Calibri" panose="020F0502020204030204" pitchFamily="34" charset="0"/>
              </a:rPr>
              <a:t>    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–  pod oratoří (modlitebnou) </a:t>
            </a:r>
          </a:p>
          <a:p>
            <a:pPr marL="0" indent="0" algn="l">
              <a:buNone/>
            </a:pPr>
            <a:r>
              <a:rPr lang="cs-CZ" sz="1800" dirty="0">
                <a:cs typeface="Calibri" panose="020F0502020204030204" pitchFamily="34" charset="0"/>
              </a:rPr>
              <a:t>    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–  odtokové žlábky a závěsné konzole </a:t>
            </a:r>
          </a:p>
          <a:p>
            <a:pPr marL="0" indent="0" algn="l">
              <a:buNone/>
            </a:pPr>
            <a:r>
              <a:rPr lang="cs-CZ" sz="1800" dirty="0">
                <a:cs typeface="Calibri" panose="020F0502020204030204" pitchFamily="34" charset="0"/>
              </a:rPr>
              <a:t>    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–  2002:  </a:t>
            </a:r>
            <a:r>
              <a:rPr lang="cs-CZ" sz="1800" b="1" i="0" u="none" strike="noStrike" baseline="0" dirty="0">
                <a:cs typeface="Calibri" panose="020F0502020204030204" pitchFamily="34" charset="0"/>
              </a:rPr>
              <a:t>Muzeum alchymie v Kutné Hoře</a:t>
            </a:r>
          </a:p>
          <a:p>
            <a:pPr marL="0" indent="0" algn="l">
              <a:buNone/>
            </a:pPr>
            <a:endParaRPr lang="cs-CZ" sz="1800" b="0" i="0" u="none" strike="noStrike" baseline="0" dirty="0"/>
          </a:p>
          <a:p>
            <a:pPr marL="0" indent="0" algn="l">
              <a:buNone/>
            </a:pPr>
            <a:endParaRPr lang="cs-CZ" sz="1800" b="0" i="0" u="none" strike="noStrike" baseline="0" dirty="0"/>
          </a:p>
          <a:p>
            <a:pPr marL="0" indent="0" algn="l">
              <a:buNone/>
            </a:pPr>
            <a:endParaRPr lang="cs-CZ" sz="1800" b="0" i="0" u="none" strike="noStrike" baseline="0" dirty="0"/>
          </a:p>
          <a:p>
            <a:pPr algn="l"/>
            <a:r>
              <a:rPr lang="pl-PL" sz="1800" b="1" i="0" u="none" strike="noStrike" baseline="0" dirty="0"/>
              <a:t>Alchymisté spjatí s Kutnou Horou:</a:t>
            </a:r>
          </a:p>
          <a:p>
            <a:pPr marL="0" indent="0" algn="l">
              <a:buNone/>
            </a:pPr>
            <a:r>
              <a:rPr lang="pl-PL" sz="1800" dirty="0"/>
              <a:t>   </a:t>
            </a:r>
            <a:r>
              <a:rPr lang="pl-PL" sz="1800" b="0" i="0" u="none" strike="noStrike" baseline="0" dirty="0"/>
              <a:t>–  </a:t>
            </a:r>
            <a:r>
              <a:rPr lang="cs-CZ" sz="1800" b="1" i="0" u="none" strike="noStrike" baseline="0" dirty="0"/>
              <a:t>Jaroš </a:t>
            </a:r>
            <a:r>
              <a:rPr lang="cs-CZ" sz="1800" b="1" i="0" u="none" strike="noStrike" baseline="0" dirty="0" err="1"/>
              <a:t>Griemiller</a:t>
            </a:r>
            <a:r>
              <a:rPr lang="cs-CZ" sz="1800" b="1" i="0" u="none" strike="noStrike" baseline="0" dirty="0"/>
              <a:t> z Třebska</a:t>
            </a:r>
            <a:r>
              <a:rPr lang="cs-CZ" sz="1800" b="0" i="0" u="none" strike="noStrike" baseline="0" dirty="0"/>
              <a:t>:  příbuzný (Pavel) byl mincovní </a:t>
            </a:r>
            <a:r>
              <a:rPr lang="cs-CZ" sz="1800" b="0" i="0" u="none" strike="noStrike" baseline="0" dirty="0" err="1"/>
              <a:t>úředbík</a:t>
            </a:r>
            <a:endParaRPr lang="cs-CZ" sz="1800" b="0" i="0" u="none" strike="noStrike" baseline="0" dirty="0"/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</a:t>
            </a:r>
            <a:r>
              <a:rPr lang="cs-CZ" sz="1800" b="0" i="0" u="none" strike="noStrike" baseline="0" dirty="0"/>
              <a:t>překlad </a:t>
            </a:r>
            <a:r>
              <a:rPr lang="cs-CZ" sz="1800" b="0" i="0" u="none" strike="noStrike" baseline="0" dirty="0" err="1"/>
              <a:t>traktatu</a:t>
            </a:r>
            <a:r>
              <a:rPr lang="cs-CZ" sz="1800" b="0" i="0" u="none" strike="noStrike" baseline="0" dirty="0"/>
              <a:t> </a:t>
            </a:r>
            <a:r>
              <a:rPr lang="cs-CZ" sz="1800" b="0" i="0" u="none" strike="noStrike" baseline="0" dirty="0" err="1"/>
              <a:t>Rosarium</a:t>
            </a:r>
            <a:r>
              <a:rPr lang="cs-CZ" sz="1800" b="0" i="0" u="none" strike="noStrike" baseline="0" dirty="0"/>
              <a:t> </a:t>
            </a:r>
            <a:r>
              <a:rPr lang="cs-CZ" sz="1800" b="0" i="0" u="none" strike="noStrike" baseline="0" dirty="0" err="1"/>
              <a:t>philosophorum</a:t>
            </a:r>
            <a:r>
              <a:rPr lang="cs-CZ" sz="1800" b="0" i="0" u="none" strike="noStrike" baseline="0" dirty="0"/>
              <a:t>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věnoval ho Oldřichu z Rožmberka </a:t>
            </a:r>
            <a:endParaRPr lang="cs-CZ" sz="1800" b="0" i="0" u="none" strike="noStrike" baseline="0" dirty="0"/>
          </a:p>
          <a:p>
            <a:pPr marL="0" indent="0" algn="l">
              <a:buNone/>
            </a:pPr>
            <a:r>
              <a:rPr lang="cs-CZ" sz="1800" b="0" i="0" u="none" strike="noStrike" baseline="0" dirty="0"/>
              <a:t>   –  </a:t>
            </a:r>
            <a:r>
              <a:rPr lang="cs-CZ" sz="1800" b="1" i="0" u="none" strike="noStrike" baseline="0" dirty="0"/>
              <a:t>Daniel </a:t>
            </a:r>
            <a:r>
              <a:rPr lang="cs-CZ" sz="1800" b="1" i="0" u="none" strike="noStrike" baseline="0" dirty="0" err="1"/>
              <a:t>Stolcius</a:t>
            </a:r>
            <a:r>
              <a:rPr lang="cs-CZ" sz="1800" b="1" dirty="0"/>
              <a:t>:  </a:t>
            </a:r>
            <a:r>
              <a:rPr lang="cs-CZ" sz="1800" dirty="0"/>
              <a:t>narodil se v Kutné Hoře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studoval v Lipsku, </a:t>
            </a:r>
            <a:r>
              <a:rPr lang="cs-CZ" sz="1800" dirty="0" err="1"/>
              <a:t>Marburgu</a:t>
            </a:r>
            <a:r>
              <a:rPr lang="cs-CZ" sz="1800" dirty="0"/>
              <a:t>, Basileji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</a:t>
            </a:r>
            <a:r>
              <a:rPr lang="pt-BR" sz="1800" b="0" i="0" u="none" strike="noStrike" baseline="0" dirty="0">
                <a:latin typeface="TimesNewRoman"/>
              </a:rPr>
              <a:t>1635</a:t>
            </a:r>
            <a:r>
              <a:rPr lang="cs-CZ" sz="1800" b="0" i="0" u="none" strike="noStrike" baseline="0" dirty="0">
                <a:latin typeface="TimesNewRoman"/>
              </a:rPr>
              <a:t>:  </a:t>
            </a:r>
            <a:r>
              <a:rPr lang="pt-BR" sz="1800" b="0" i="0" u="none" strike="noStrike" baseline="0" dirty="0">
                <a:latin typeface="TimesNewRoman"/>
              </a:rPr>
              <a:t>v Polsku </a:t>
            </a:r>
            <a:r>
              <a:rPr lang="cs-CZ" sz="1800" b="0" i="0" u="none" strike="noStrike" baseline="0" dirty="0">
                <a:latin typeface="TimesNewRoman"/>
              </a:rPr>
              <a:t>se </a:t>
            </a:r>
            <a:r>
              <a:rPr lang="pt-BR" sz="1800" b="0" i="0" u="none" strike="noStrike" baseline="0" dirty="0">
                <a:latin typeface="TimesNewRoman"/>
              </a:rPr>
              <a:t>seznamil s J</a:t>
            </a:r>
            <a:r>
              <a:rPr lang="cs-CZ" sz="1800" b="0" i="0" u="none" strike="noStrike" baseline="0" dirty="0">
                <a:latin typeface="TimesNewRoman"/>
              </a:rPr>
              <a:t>. </a:t>
            </a:r>
            <a:r>
              <a:rPr lang="pt-BR" sz="1800" b="0" i="0" u="none" strike="noStrike" baseline="0" dirty="0">
                <a:latin typeface="TimesNewRoman"/>
              </a:rPr>
              <a:t>A</a:t>
            </a:r>
            <a:r>
              <a:rPr lang="cs-CZ" sz="1800" b="0" i="0" u="none" strike="noStrike" baseline="0" dirty="0">
                <a:latin typeface="TimesNewRoman"/>
              </a:rPr>
              <a:t>. </a:t>
            </a:r>
            <a:r>
              <a:rPr lang="pt-BR" sz="1800" b="0" i="0" u="none" strike="noStrike" baseline="0" dirty="0">
                <a:latin typeface="TimesNewRoman"/>
              </a:rPr>
              <a:t>Komenskym</a:t>
            </a:r>
            <a:r>
              <a:rPr lang="cs-CZ" sz="1800" b="0" i="0" u="none" strike="noStrike" baseline="0" dirty="0"/>
              <a:t>                                    </a:t>
            </a:r>
            <a:endParaRPr lang="pl-PL" sz="1800" b="0" i="0" u="none" strike="noStrike" baseline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43E9219-B8DC-479F-B8BB-596684DC3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899" y="305853"/>
            <a:ext cx="2413201" cy="321760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55074D0-5A8E-4A51-B129-73DA19D575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21" b="8230"/>
          <a:stretch/>
        </p:blipFill>
        <p:spPr>
          <a:xfrm>
            <a:off x="9047830" y="305852"/>
            <a:ext cx="2860974" cy="321760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C1BACD5-F7B4-45F6-8006-F470AF51F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890" y="3679701"/>
            <a:ext cx="2186419" cy="310209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0210A45-9C67-4634-A789-FA17EDC38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9351" y="3679701"/>
            <a:ext cx="2012790" cy="300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304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F41578F0-C4EC-4AFC-B16F-324827782D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96837"/>
            <a:ext cx="8229600" cy="1143000"/>
          </a:xfrm>
        </p:spPr>
        <p:txBody>
          <a:bodyPr/>
          <a:lstStyle/>
          <a:p>
            <a:r>
              <a:rPr lang="cs-CZ" altLang="cs-CZ" sz="3200" b="1" dirty="0"/>
              <a:t>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Destilační přístroje</a:t>
            </a:r>
          </a:p>
        </p:txBody>
      </p:sp>
      <p:pic>
        <p:nvPicPr>
          <p:cNvPr id="5" name="Zástupný symbol pro obsah 3">
            <a:extLst>
              <a:ext uri="{FF2B5EF4-FFF2-40B4-BE49-F238E27FC236}">
                <a16:creationId xmlns:a16="http://schemas.microsoft.com/office/drawing/2014/main" id="{49CA42F9-A31A-4A04-AD0D-8AC6C1A4CF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3"/>
          <a:stretch/>
        </p:blipFill>
        <p:spPr>
          <a:xfrm>
            <a:off x="8224228" y="1984445"/>
            <a:ext cx="3990751" cy="4873555"/>
          </a:xfrm>
          <a:prstGeom prst="rect">
            <a:avLst/>
          </a:prstGeom>
        </p:spPr>
      </p:pic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1485CEF2-E625-4D47-ABD1-F6B81A59E2AE}"/>
              </a:ext>
            </a:extLst>
          </p:cNvPr>
          <p:cNvSpPr txBox="1">
            <a:spLocks/>
          </p:cNvSpPr>
          <p:nvPr/>
        </p:nvSpPr>
        <p:spPr>
          <a:xfrm>
            <a:off x="390526" y="1000954"/>
            <a:ext cx="9580866" cy="6034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1600" b="1" dirty="0"/>
              <a:t>Výroba </a:t>
            </a:r>
            <a:r>
              <a:rPr lang="cs-CZ" sz="1800" b="1" dirty="0"/>
              <a:t>alkoholu  </a:t>
            </a:r>
            <a:r>
              <a:rPr lang="cs-CZ" sz="1800" dirty="0"/>
              <a:t>–  8. stol.:  ze Španělska („</a:t>
            </a:r>
            <a:r>
              <a:rPr lang="cs-CZ" sz="1800" dirty="0" err="1"/>
              <a:t>aqua</a:t>
            </a:r>
            <a:r>
              <a:rPr lang="cs-CZ" sz="1800" dirty="0"/>
              <a:t> vitae“ arabský lékař </a:t>
            </a:r>
            <a:r>
              <a:rPr lang="cs-CZ" sz="1800" dirty="0" err="1"/>
              <a:t>Geber</a:t>
            </a:r>
            <a:r>
              <a:rPr lang="cs-CZ" sz="1800" dirty="0"/>
              <a:t>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–  2. pol. 13. stol.:  do klášterů  (medicína proti moru)</a:t>
            </a:r>
          </a:p>
          <a:p>
            <a:pPr>
              <a:defRPr/>
            </a:pPr>
            <a:r>
              <a:rPr lang="cs-CZ" sz="1600" b="1" dirty="0"/>
              <a:t>První zmínka   </a:t>
            </a:r>
            <a:r>
              <a:rPr lang="cs-CZ" sz="1600" dirty="0"/>
              <a:t>–   1315:  z Prahy-Starého Města </a:t>
            </a:r>
          </a:p>
          <a:p>
            <a:pPr>
              <a:defRPr/>
            </a:pPr>
            <a:r>
              <a:rPr lang="cs-CZ" sz="1600" b="1" dirty="0"/>
              <a:t>Nálezy</a:t>
            </a:r>
            <a:r>
              <a:rPr lang="cs-CZ" sz="1600" dirty="0"/>
              <a:t>   –   </a:t>
            </a:r>
            <a:r>
              <a:rPr lang="cs-CZ" sz="1600" dirty="0" err="1"/>
              <a:t>Příběnice</a:t>
            </a:r>
            <a:r>
              <a:rPr lang="cs-CZ" sz="1600" dirty="0"/>
              <a:t>, Pražský Hrad, Křivoklát, Ostrava-Kostelní nám.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–   </a:t>
            </a:r>
            <a:r>
              <a:rPr lang="cs-CZ" altLang="cs-CZ" sz="1600" dirty="0"/>
              <a:t>Brno-Veselá ulice:   zlomek alembiku z 2. pol. 15. stol. 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        spodní varná nádoba nalezena nebyla</a:t>
            </a:r>
          </a:p>
          <a:p>
            <a:pPr marL="0" indent="0">
              <a:buNone/>
              <a:defRPr/>
            </a:pPr>
            <a:r>
              <a:rPr lang="cs-CZ" altLang="cs-CZ" sz="1600" b="1" dirty="0"/>
              <a:t>                                                            Replika:   </a:t>
            </a:r>
            <a:r>
              <a:rPr lang="cs-CZ" altLang="cs-CZ" sz="1600" dirty="0"/>
              <a:t>10 l kvašeného vína  =  1,5 l alkoholu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Alembik:  horní</a:t>
            </a:r>
            <a:r>
              <a:rPr lang="cs-CZ" sz="1600" dirty="0"/>
              <a:t> část s výlevkou </a:t>
            </a:r>
          </a:p>
          <a:p>
            <a:pPr>
              <a:defRPr/>
            </a:pPr>
            <a:r>
              <a:rPr lang="cs-CZ" sz="1600" b="1" dirty="0" err="1"/>
              <a:t>Cucurbita</a:t>
            </a:r>
            <a:r>
              <a:rPr lang="cs-CZ" sz="1600" b="1" dirty="0"/>
              <a:t>:  </a:t>
            </a:r>
            <a:r>
              <a:rPr lang="pt-BR" sz="1600" b="1" dirty="0"/>
              <a:t>spodní</a:t>
            </a:r>
            <a:r>
              <a:rPr lang="pt-BR" sz="1600" dirty="0"/>
              <a:t> varná nádoba </a:t>
            </a: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FontTx/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endParaRPr lang="pt-BR" sz="1600" dirty="0"/>
          </a:p>
          <a:p>
            <a:pPr marL="0" indent="0">
              <a:buFontTx/>
              <a:buNone/>
              <a:defRPr/>
            </a:pPr>
            <a:endParaRPr lang="cs-CZ" sz="1800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</p:txBody>
      </p:sp>
      <p:pic>
        <p:nvPicPr>
          <p:cNvPr id="7" name="Obrázek 3">
            <a:extLst>
              <a:ext uri="{FF2B5EF4-FFF2-40B4-BE49-F238E27FC236}">
                <a16:creationId xmlns:a16="http://schemas.microsoft.com/office/drawing/2014/main" id="{B8A57DD8-E33F-4856-8643-4EE755894F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84" t="23492" r="24066" b="31092"/>
          <a:stretch/>
        </p:blipFill>
        <p:spPr bwMode="auto">
          <a:xfrm>
            <a:off x="7931389" y="17463"/>
            <a:ext cx="4283590" cy="196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D49AFB19-ADDE-4221-9614-86F007026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7" r="23334" b="6766"/>
          <a:stretch>
            <a:fillRect/>
          </a:stretch>
        </p:blipFill>
        <p:spPr bwMode="auto">
          <a:xfrm>
            <a:off x="4204742" y="3429000"/>
            <a:ext cx="3380741" cy="332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Zástupný symbol pro obsah 3">
            <a:extLst>
              <a:ext uri="{FF2B5EF4-FFF2-40B4-BE49-F238E27FC236}">
                <a16:creationId xmlns:a16="http://schemas.microsoft.com/office/drawing/2014/main" id="{FD7B8149-AA39-4907-9BD2-4DA395389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9" t="5873" r="57590" b="15385"/>
          <a:stretch/>
        </p:blipFill>
        <p:spPr>
          <a:xfrm>
            <a:off x="1384715" y="2804684"/>
            <a:ext cx="1667103" cy="218606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59CDF2B-8E53-4D61-8D29-DA248F360613}"/>
              </a:ext>
            </a:extLst>
          </p:cNvPr>
          <p:cNvSpPr txBox="1"/>
          <p:nvPr/>
        </p:nvSpPr>
        <p:spPr>
          <a:xfrm>
            <a:off x="9086850" y="182285"/>
            <a:ext cx="1259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/>
              <a:t>Pražský hrad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BFFA969-504A-46A0-9059-9C86CCFD1962}"/>
              </a:ext>
            </a:extLst>
          </p:cNvPr>
          <p:cNvSpPr txBox="1"/>
          <p:nvPr/>
        </p:nvSpPr>
        <p:spPr>
          <a:xfrm>
            <a:off x="1456688" y="4575994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/>
              <a:t>Brno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3DF5094-040B-4BEB-8757-437B5121409A}"/>
              </a:ext>
            </a:extLst>
          </p:cNvPr>
          <p:cNvSpPr txBox="1"/>
          <p:nvPr/>
        </p:nvSpPr>
        <p:spPr>
          <a:xfrm>
            <a:off x="3748890" y="4207277"/>
            <a:ext cx="2004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/>
              <a:t>Ostrava-Kostelní nám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5" descr="Pohled do prubí&amp;rcaron;ské dílny (podle L. Erckera). V podobném prost&amp;rcaron;edí se asi pohyboval i Sebald Matighofer.">
            <a:extLst>
              <a:ext uri="{FF2B5EF4-FFF2-40B4-BE49-F238E27FC236}">
                <a16:creationId xmlns:a16="http://schemas.microsoft.com/office/drawing/2014/main" id="{A673AAA2-E561-4022-A3FC-AB3321E09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2124076"/>
            <a:ext cx="5368986" cy="4041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6">
            <a:extLst>
              <a:ext uri="{FF2B5EF4-FFF2-40B4-BE49-F238E27FC236}">
                <a16:creationId xmlns:a16="http://schemas.microsoft.com/office/drawing/2014/main" id="{A725463B-AF4E-4702-AB2C-B0C9A9EB2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0" y="6359722"/>
            <a:ext cx="57912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Prubířská dílna (podle Lazara </a:t>
            </a:r>
            <a:r>
              <a:rPr lang="cs-CZ" altLang="cs-CZ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Erckera</a:t>
            </a:r>
            <a:r>
              <a:rPr lang="cs-CZ" alt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AF7897-D655-435A-8953-85905EE46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345" y="298250"/>
            <a:ext cx="6748380" cy="6677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200" b="1" dirty="0">
                <a:solidFill>
                  <a:srgbClr val="FF0000"/>
                </a:solidFill>
              </a:rPr>
              <a:t>Lazar </a:t>
            </a:r>
            <a:r>
              <a:rPr lang="cs-CZ" altLang="cs-CZ" sz="2200" b="1" dirty="0" err="1">
                <a:solidFill>
                  <a:srgbClr val="FF0000"/>
                </a:solidFill>
              </a:rPr>
              <a:t>Erckel</a:t>
            </a:r>
            <a:r>
              <a:rPr lang="cs-CZ" altLang="cs-CZ" sz="2200" b="1" dirty="0">
                <a:solidFill>
                  <a:srgbClr val="FF0000"/>
                </a:solidFill>
              </a:rPr>
              <a:t> </a:t>
            </a:r>
            <a:r>
              <a:rPr lang="cs-CZ" altLang="cs-CZ" sz="2200" dirty="0"/>
              <a:t>(† 1594)</a:t>
            </a:r>
          </a:p>
          <a:p>
            <a:pPr>
              <a:defRPr/>
            </a:pPr>
            <a:endParaRPr lang="cs-CZ" altLang="cs-CZ" sz="2000" dirty="0"/>
          </a:p>
          <a:p>
            <a:pPr marL="0" indent="0">
              <a:buNone/>
              <a:defRPr/>
            </a:pPr>
            <a:r>
              <a:rPr lang="cs-CZ" altLang="cs-CZ" sz="1800" b="1" dirty="0"/>
              <a:t>   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</a:t>
            </a:r>
            <a:r>
              <a:rPr lang="cs-CZ" altLang="cs-CZ" sz="1800" dirty="0"/>
              <a:t>1528: narodil se v saském </a:t>
            </a:r>
            <a:r>
              <a:rPr lang="cs-CZ" altLang="cs-CZ" sz="1800" dirty="0" err="1"/>
              <a:t>Annabergu</a:t>
            </a:r>
            <a:r>
              <a:rPr lang="cs-CZ" altLang="cs-CZ" sz="1800" dirty="0"/>
              <a:t>, studia ve </a:t>
            </a:r>
            <a:r>
              <a:rPr lang="cs-CZ" altLang="cs-CZ" sz="1800" dirty="0" err="1"/>
              <a:t>Wittembergu</a:t>
            </a:r>
            <a:r>
              <a:rPr lang="cs-CZ" altLang="cs-CZ" sz="1800" dirty="0"/>
              <a:t>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–  1570:  prubíř v Kutné Hoře a v Praze (báňský odborník)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–  1577:  jmenován císařským vrchním horním mistrem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–  </a:t>
            </a:r>
            <a:r>
              <a:rPr lang="cs-CZ" sz="1800" b="0" i="0" u="none" strike="noStrike" baseline="0" dirty="0"/>
              <a:t>1583:  ředitel královské mincovny v Praze</a:t>
            </a:r>
            <a:r>
              <a:rPr lang="cs-CZ" altLang="cs-CZ" sz="1800" dirty="0"/>
              <a:t> </a:t>
            </a:r>
            <a:endParaRPr lang="cs-CZ" altLang="cs-CZ" sz="1800" b="1" dirty="0"/>
          </a:p>
          <a:p>
            <a:pPr>
              <a:defRPr/>
            </a:pPr>
            <a:endParaRPr lang="cs-CZ" altLang="cs-CZ" sz="1800" b="1" dirty="0"/>
          </a:p>
          <a:p>
            <a:pPr>
              <a:defRPr/>
            </a:pPr>
            <a:r>
              <a:rPr lang="cs-CZ" altLang="cs-CZ" sz="1800" b="1" dirty="0"/>
              <a:t> </a:t>
            </a:r>
            <a:r>
              <a:rPr lang="cs-CZ" altLang="cs-CZ" sz="1800" dirty="0"/>
              <a:t>1574:  Kniha o prubířství   (prubíř = zkoušeč ryzosti)</a:t>
            </a:r>
          </a:p>
          <a:p>
            <a:pPr marL="0" indent="0">
              <a:buFontTx/>
              <a:buNone/>
              <a:defRPr/>
            </a:pPr>
            <a:r>
              <a:rPr lang="cs-CZ" altLang="cs-CZ" sz="1800" dirty="0"/>
              <a:t>     –  o hutnictví rud s obsahem stříbra, zlata aj.  </a:t>
            </a:r>
          </a:p>
          <a:p>
            <a:pPr marL="0" indent="0">
              <a:buFontTx/>
              <a:buNone/>
              <a:defRPr/>
            </a:pPr>
            <a:r>
              <a:rPr lang="cs-CZ" altLang="cs-CZ" sz="1800" dirty="0"/>
              <a:t>     –  popis vybavení prubířské laboratoře </a:t>
            </a:r>
          </a:p>
          <a:p>
            <a:pPr marL="0" indent="0">
              <a:buFontTx/>
              <a:buNone/>
              <a:defRPr/>
            </a:pPr>
            <a:r>
              <a:rPr lang="cs-CZ" altLang="cs-CZ" sz="1800" dirty="0"/>
              <a:t>     – výroba přístrojů, nástrojů a pomocných látek</a:t>
            </a:r>
          </a:p>
          <a:p>
            <a:pPr marL="0" indent="0">
              <a:buFontTx/>
              <a:buNone/>
              <a:defRPr/>
            </a:pPr>
            <a:endParaRPr lang="cs-CZ" altLang="cs-CZ" sz="1900" dirty="0"/>
          </a:p>
          <a:p>
            <a:pPr marL="0" indent="0">
              <a:buFontTx/>
              <a:buNone/>
              <a:defRPr/>
            </a:pPr>
            <a:r>
              <a:rPr lang="cs-CZ" altLang="cs-CZ" sz="1900" dirty="0"/>
              <a:t>"Prubířství je vznešené staré umění, vynalezené před dávnými časy alchymií, stejně jako ostatní práce s ohněm, kterými se nejen můžeme poučit o povaze každé rudy a druhu horniny a které z kovů v sobě obsahují, nýbrž učí také probádat každý kov o sobě samém, zda je nutná přísada, zda vůbec a kolik jí má být a pak, jak kovy od takových příměsí vyčistit a v ryzí, čisté a prosté všech přísad rozdělit".</a:t>
            </a:r>
          </a:p>
          <a:p>
            <a:endParaRPr lang="cs-CZ" dirty="0"/>
          </a:p>
        </p:txBody>
      </p:sp>
      <p:pic>
        <p:nvPicPr>
          <p:cNvPr id="6" name="Picture 5" descr="2024">
            <a:extLst>
              <a:ext uri="{FF2B5EF4-FFF2-40B4-BE49-F238E27FC236}">
                <a16:creationId xmlns:a16="http://schemas.microsoft.com/office/drawing/2014/main" id="{A0F3C0E8-D711-4F0A-8CF0-AB0B4C3135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9224"/>
          <a:stretch/>
        </p:blipFill>
        <p:spPr bwMode="auto">
          <a:xfrm>
            <a:off x="6943725" y="447139"/>
            <a:ext cx="2733676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024">
            <a:extLst>
              <a:ext uri="{FF2B5EF4-FFF2-40B4-BE49-F238E27FC236}">
                <a16:creationId xmlns:a16="http://schemas.microsoft.com/office/drawing/2014/main" id="{954074A5-39D3-4016-8E50-673F4CB2D6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69" b="12164"/>
          <a:stretch/>
        </p:blipFill>
        <p:spPr bwMode="auto">
          <a:xfrm>
            <a:off x="9448800" y="400446"/>
            <a:ext cx="2733676" cy="114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A4017F8-92AB-4ADA-97E6-C059D9124B34}"/>
              </a:ext>
            </a:extLst>
          </p:cNvPr>
          <p:cNvSpPr txBox="1"/>
          <p:nvPr/>
        </p:nvSpPr>
        <p:spPr>
          <a:xfrm>
            <a:off x="7848682" y="1580415"/>
            <a:ext cx="3200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/>
              <a:t>Prubířský kámen, Opava-</a:t>
            </a:r>
            <a:r>
              <a:rPr lang="cs-CZ" sz="1600" b="1" dirty="0" err="1"/>
              <a:t>Radiční</a:t>
            </a:r>
            <a:r>
              <a:rPr lang="cs-CZ" sz="1600" b="1" dirty="0"/>
              <a:t> ul.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53E5AC95-7180-41FB-A7D6-AB15BB28A1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61702" y="480219"/>
            <a:ext cx="5238750" cy="1143000"/>
          </a:xfrm>
        </p:spPr>
        <p:txBody>
          <a:bodyPr>
            <a:normAutofit fontScale="90000"/>
          </a:bodyPr>
          <a:lstStyle/>
          <a:p>
            <a:r>
              <a:rPr lang="cs-CZ" altLang="cs-CZ" sz="2400" b="1" dirty="0">
                <a:solidFill>
                  <a:srgbClr val="FF0000"/>
                </a:solidFill>
              </a:rPr>
              <a:t>      </a:t>
            </a:r>
            <a:r>
              <a:rPr lang="cs-CZ" altLang="cs-CZ" sz="3600" b="1" dirty="0">
                <a:solidFill>
                  <a:srgbClr val="FF0000"/>
                </a:solidFill>
              </a:rPr>
              <a:t>Renesanční prubířská pícka </a:t>
            </a:r>
            <a:br>
              <a:rPr lang="cs-CZ" altLang="cs-CZ" sz="2400" b="1" dirty="0">
                <a:solidFill>
                  <a:srgbClr val="FF0000"/>
                </a:solidFill>
              </a:rPr>
            </a:br>
            <a:r>
              <a:rPr lang="cs-CZ" altLang="cs-CZ" sz="2400" b="1" dirty="0">
                <a:solidFill>
                  <a:srgbClr val="FF0000"/>
                </a:solidFill>
              </a:rPr>
              <a:t>              </a:t>
            </a:r>
            <a:r>
              <a:rPr lang="cs-CZ" altLang="cs-CZ" sz="2000" b="1" dirty="0" err="1">
                <a:latin typeface="+mn-lt"/>
              </a:rPr>
              <a:t>Sebalda</a:t>
            </a:r>
            <a:r>
              <a:rPr lang="cs-CZ" altLang="cs-CZ" sz="2000" b="1" dirty="0">
                <a:latin typeface="+mn-lt"/>
              </a:rPr>
              <a:t> </a:t>
            </a:r>
            <a:r>
              <a:rPr lang="cs-CZ" altLang="cs-CZ" sz="2000" b="1" dirty="0" err="1">
                <a:latin typeface="+mn-lt"/>
              </a:rPr>
              <a:t>Mattighofera</a:t>
            </a:r>
            <a:r>
              <a:rPr lang="cs-CZ" altLang="cs-CZ" sz="2000" b="1" dirty="0">
                <a:latin typeface="+mn-lt"/>
              </a:rPr>
              <a:t> z </a:t>
            </a:r>
            <a:r>
              <a:rPr lang="cs-CZ" altLang="cs-CZ" sz="2000" b="1" dirty="0" err="1">
                <a:latin typeface="+mn-lt"/>
              </a:rPr>
              <a:t>Norimberka</a:t>
            </a:r>
            <a:br>
              <a:rPr lang="cs-CZ" altLang="cs-CZ" sz="2000" b="1" dirty="0">
                <a:latin typeface="+mn-lt"/>
              </a:rPr>
            </a:br>
            <a:r>
              <a:rPr lang="cs-CZ" altLang="cs-CZ" sz="2000" b="1" dirty="0">
                <a:latin typeface="+mn-lt"/>
              </a:rPr>
              <a:t>                  (důlní úředník v Českém Krumlově)</a:t>
            </a:r>
            <a:br>
              <a:rPr lang="cs-CZ" altLang="cs-CZ" sz="2000" b="1" dirty="0">
                <a:latin typeface="+mn-lt"/>
              </a:rPr>
            </a:br>
            <a:r>
              <a:rPr lang="cs-CZ" altLang="cs-CZ" sz="2000" dirty="0">
                <a:latin typeface="+mn-lt"/>
              </a:rPr>
              <a:t>     </a:t>
            </a:r>
            <a:endParaRPr lang="cs-CZ" altLang="cs-CZ" sz="1800" b="1" dirty="0">
              <a:latin typeface="+mn-lt"/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2D03D525-C0F3-4E62-91E0-96468F59F18C}"/>
              </a:ext>
            </a:extLst>
          </p:cNvPr>
          <p:cNvSpPr>
            <a:spLocks noGrp="1" noChangeArrowheads="1"/>
          </p:cNvSpPr>
          <p:nvPr>
            <p:ph sz="half" idx="3"/>
          </p:nvPr>
        </p:nvSpPr>
        <p:spPr>
          <a:xfrm>
            <a:off x="7219407" y="1961924"/>
            <a:ext cx="5238750" cy="6248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000" b="1" dirty="0"/>
              <a:t>Český Krumlov – Radniční 27</a:t>
            </a:r>
            <a:endParaRPr lang="cs-CZ" altLang="cs-CZ" sz="20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altLang="cs-CZ" sz="1800" b="1" dirty="0"/>
              <a:t>Výzkumy:   </a:t>
            </a:r>
            <a:r>
              <a:rPr lang="cs-CZ" altLang="cs-CZ" sz="1800" dirty="0"/>
              <a:t>1993/1994</a:t>
            </a:r>
          </a:p>
          <a:p>
            <a:pPr>
              <a:defRPr/>
            </a:pPr>
            <a:r>
              <a:rPr lang="cs-CZ" altLang="cs-CZ" sz="1800" b="1" dirty="0"/>
              <a:t>Inventář prubířské dílny:  </a:t>
            </a:r>
            <a:r>
              <a:rPr lang="cs-CZ" altLang="cs-CZ" sz="1800" dirty="0"/>
              <a:t>1540 – 1569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–   </a:t>
            </a:r>
            <a:r>
              <a:rPr lang="cs-CZ" altLang="cs-CZ" sz="1800" b="1" dirty="0"/>
              <a:t>pícka:</a:t>
            </a:r>
            <a:r>
              <a:rPr lang="cs-CZ" altLang="cs-CZ" sz="1800" dirty="0"/>
              <a:t>   vyrobil krumlovský hrnčíř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–  množství a ryzost kovu v rudě</a:t>
            </a:r>
          </a:p>
          <a:p>
            <a:pPr marL="0" indent="0">
              <a:buNone/>
              <a:defRPr/>
            </a:pPr>
            <a:r>
              <a:rPr lang="cs-CZ" altLang="cs-CZ" sz="1800" b="1" dirty="0"/>
              <a:t>                         </a:t>
            </a:r>
            <a:r>
              <a:rPr lang="cs-CZ" altLang="cs-CZ" sz="1800" dirty="0"/>
              <a:t>–  tavení liteřiny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–  destilace kořalky</a:t>
            </a:r>
          </a:p>
          <a:p>
            <a:pPr>
              <a:defRPr/>
            </a:pPr>
            <a:r>
              <a:rPr lang="cs-CZ" altLang="cs-CZ" sz="1800" b="1" dirty="0"/>
              <a:t>1521  –  </a:t>
            </a:r>
            <a:r>
              <a:rPr lang="cs-CZ" altLang="cs-CZ" sz="1800" b="1" dirty="0" err="1"/>
              <a:t>Sebald</a:t>
            </a:r>
            <a:r>
              <a:rPr lang="cs-CZ" altLang="cs-CZ" sz="1800" b="1" dirty="0"/>
              <a:t> </a:t>
            </a:r>
            <a:r>
              <a:rPr lang="cs-CZ" altLang="cs-CZ" sz="1800" dirty="0"/>
              <a:t>jmenován Petrem z Rožmberka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</a:t>
            </a:r>
            <a:r>
              <a:rPr lang="cs-CZ" altLang="cs-CZ" sz="1800" dirty="0" err="1"/>
              <a:t>přepalovačem</a:t>
            </a:r>
            <a:r>
              <a:rPr lang="cs-CZ" altLang="cs-CZ" sz="1800" dirty="0"/>
              <a:t> stříbra a </a:t>
            </a:r>
            <a:r>
              <a:rPr lang="cs-CZ" altLang="cs-CZ" sz="1800" dirty="0" err="1"/>
              <a:t>zkušebníkem</a:t>
            </a: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     drahých kovů krumlovských dolů </a:t>
            </a:r>
            <a:endParaRPr lang="cs-CZ" altLang="cs-CZ" sz="1800" b="1" dirty="0"/>
          </a:p>
          <a:p>
            <a:pPr>
              <a:defRPr/>
            </a:pPr>
            <a:r>
              <a:rPr lang="cs-CZ" altLang="cs-CZ" sz="1800" b="1" dirty="0"/>
              <a:t>1540  –  </a:t>
            </a:r>
            <a:r>
              <a:rPr lang="cs-CZ" altLang="cs-CZ" sz="1800" dirty="0"/>
              <a:t>koupil  dům v Radniční ul.</a:t>
            </a:r>
          </a:p>
        </p:txBody>
      </p:sp>
      <p:pic>
        <p:nvPicPr>
          <p:cNvPr id="18436" name="Picture 4" descr="http://www.ckrumlov.cz/obr/mesto/histor/3169b.jpg">
            <a:extLst>
              <a:ext uri="{FF2B5EF4-FFF2-40B4-BE49-F238E27FC236}">
                <a16:creationId xmlns:a16="http://schemas.microsoft.com/office/drawing/2014/main" id="{81AB281D-A5F7-4226-80A9-8AE731F38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28" y="368300"/>
            <a:ext cx="2859985" cy="335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5E26878-1675-4440-A1E6-05C1745E645F}"/>
              </a:ext>
            </a:extLst>
          </p:cNvPr>
          <p:cNvSpPr txBox="1"/>
          <p:nvPr/>
        </p:nvSpPr>
        <p:spPr>
          <a:xfrm>
            <a:off x="114575" y="6113760"/>
            <a:ext cx="6990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cs-CZ" altLang="cs-CZ" b="1" dirty="0"/>
              <a:t>P</a:t>
            </a:r>
            <a:r>
              <a:rPr lang="cs-CZ" altLang="cs-CZ" sz="1800" b="1" dirty="0"/>
              <a:t>rubířská (muflová) pec  </a:t>
            </a:r>
            <a:r>
              <a:rPr lang="cs-CZ" altLang="cs-CZ" sz="1800" dirty="0"/>
              <a:t>–  tavení vzorků v tavících kelímcích (</a:t>
            </a:r>
            <a:r>
              <a:rPr lang="cs-CZ" altLang="cs-CZ" sz="1800" dirty="0" err="1"/>
              <a:t>kapelkách</a:t>
            </a:r>
            <a:r>
              <a:rPr lang="cs-CZ" altLang="cs-CZ" sz="1800" dirty="0"/>
              <a:t>)</a:t>
            </a:r>
          </a:p>
          <a:p>
            <a:pPr>
              <a:defRPr/>
            </a:pPr>
            <a:r>
              <a:rPr lang="cs-CZ" altLang="cs-CZ" dirty="0"/>
              <a:t>                                                </a:t>
            </a:r>
            <a:r>
              <a:rPr lang="cs-CZ" altLang="cs-CZ" sz="1800" dirty="0"/>
              <a:t> vkládaných do mufle</a:t>
            </a:r>
          </a:p>
          <a:p>
            <a:endParaRPr lang="cs-CZ" dirty="0"/>
          </a:p>
        </p:txBody>
      </p:sp>
      <p:pic>
        <p:nvPicPr>
          <p:cNvPr id="6" name="Picture 6" descr="Interpreta&amp;ccaron;ní kresebná rekonstrukce p&amp;uring;vodního vzhledu a funkce jednotlivých &amp;ccaron;ástí p&amp;rcaron;enosné keramické pícky z domu &amp;ccaron;p. 27 v Radni&amp;ccaron;ní ulici. Kresba Michal Ernée.">
            <a:extLst>
              <a:ext uri="{FF2B5EF4-FFF2-40B4-BE49-F238E27FC236}">
                <a16:creationId xmlns:a16="http://schemas.microsoft.com/office/drawing/2014/main" id="{750F6DD9-80C0-4D4A-BE57-09C96C939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227" y="197301"/>
            <a:ext cx="2554144" cy="3700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Mufla%2Ba%2Bkapelky">
            <a:extLst>
              <a:ext uri="{FF2B5EF4-FFF2-40B4-BE49-F238E27FC236}">
                <a16:creationId xmlns:a16="http://schemas.microsoft.com/office/drawing/2014/main" id="{CF6508C9-8194-4524-B3F6-6F0594291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3824269"/>
            <a:ext cx="2667544" cy="2076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Nadpis 1">
            <a:extLst>
              <a:ext uri="{FF2B5EF4-FFF2-40B4-BE49-F238E27FC236}">
                <a16:creationId xmlns:a16="http://schemas.microsoft.com/office/drawing/2014/main" id="{B7231B27-2281-E8B0-2C23-036D1C6EEF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1675" y="219075"/>
            <a:ext cx="4800600" cy="1143000"/>
          </a:xfrm>
        </p:spPr>
        <p:txBody>
          <a:bodyPr/>
          <a:lstStyle/>
          <a:p>
            <a:r>
              <a:rPr lang="cs-CZ" altLang="cs-CZ" sz="2400" b="1" dirty="0">
                <a:solidFill>
                  <a:srgbClr val="FF0000"/>
                </a:solidFill>
              </a:rPr>
              <a:t>Alchymie na dvoře Rudolfa II.</a:t>
            </a:r>
            <a:br>
              <a:rPr lang="cs-CZ" altLang="cs-CZ" sz="2400" b="1" dirty="0">
                <a:solidFill>
                  <a:srgbClr val="FF0000"/>
                </a:solidFill>
              </a:rPr>
            </a:br>
            <a:r>
              <a:rPr lang="cs-CZ" altLang="cs-CZ" sz="2400" b="1" dirty="0">
                <a:solidFill>
                  <a:srgbClr val="FF0000"/>
                </a:solidFill>
              </a:rPr>
              <a:t>             </a:t>
            </a:r>
            <a:r>
              <a:rPr lang="cs-CZ" altLang="cs-CZ" sz="2400" dirty="0">
                <a:solidFill>
                  <a:srgbClr val="FF0000"/>
                </a:solidFill>
              </a:rPr>
              <a:t>(1552 – 1612)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sp>
        <p:nvSpPr>
          <p:cNvPr id="86019" name="Zástupný symbol pro obsah 2">
            <a:extLst>
              <a:ext uri="{FF2B5EF4-FFF2-40B4-BE49-F238E27FC236}">
                <a16:creationId xmlns:a16="http://schemas.microsoft.com/office/drawing/2014/main" id="{81E37649-FC97-6031-9D43-6C72F4AF6C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7675" y="1676400"/>
            <a:ext cx="8258175" cy="5181600"/>
          </a:xfrm>
        </p:spPr>
        <p:txBody>
          <a:bodyPr>
            <a:normAutofit/>
          </a:bodyPr>
          <a:lstStyle/>
          <a:p>
            <a:r>
              <a:rPr lang="cs-CZ" altLang="cs-CZ" sz="1600" b="1" dirty="0"/>
              <a:t>Tadeáš Hájek z Hájku  </a:t>
            </a:r>
            <a:r>
              <a:rPr lang="cs-CZ" altLang="cs-CZ" sz="1600" dirty="0"/>
              <a:t>–  přírodovědec a osobní lékař Rudolfa II.; dohlížel na chod laboratoře</a:t>
            </a:r>
          </a:p>
          <a:p>
            <a:endParaRPr lang="cs-CZ" altLang="cs-CZ" sz="1600" dirty="0"/>
          </a:p>
          <a:p>
            <a:r>
              <a:rPr lang="cs-CZ" altLang="cs-CZ" sz="1600" b="1" dirty="0"/>
              <a:t>Tycho Brahe  </a:t>
            </a:r>
            <a:r>
              <a:rPr lang="cs-CZ" altLang="cs-CZ" sz="1600" dirty="0"/>
              <a:t>–  císařský astronom a astrolog</a:t>
            </a:r>
          </a:p>
          <a:p>
            <a:pPr marL="0" indent="0">
              <a:buNone/>
            </a:pPr>
            <a:r>
              <a:rPr lang="cs-CZ" altLang="cs-CZ" sz="1600" dirty="0"/>
              <a:t>                             –  na zámku Benátkách nad Jizerou zřídil hvězdářskou observatoř (dar císaře)</a:t>
            </a:r>
          </a:p>
          <a:p>
            <a:endParaRPr lang="cs-CZ" altLang="cs-CZ" sz="1600" dirty="0"/>
          </a:p>
          <a:p>
            <a:r>
              <a:rPr lang="cs-CZ" altLang="cs-CZ" sz="1600" b="1" dirty="0"/>
              <a:t>Johan Kepler </a:t>
            </a:r>
            <a:r>
              <a:rPr lang="cs-CZ" altLang="cs-CZ" sz="1600" dirty="0"/>
              <a:t>–  po T. de Brahe dvorní matematik a hvězdář (zákony o oběhu planet)</a:t>
            </a:r>
          </a:p>
          <a:p>
            <a:endParaRPr lang="cs-CZ" altLang="cs-CZ" sz="1600" dirty="0"/>
          </a:p>
          <a:p>
            <a:r>
              <a:rPr lang="cs-CZ" altLang="cs-CZ" sz="1600" b="1" dirty="0" err="1"/>
              <a:t>Giordano</a:t>
            </a:r>
            <a:r>
              <a:rPr lang="cs-CZ" altLang="cs-CZ" sz="1600" b="1" dirty="0"/>
              <a:t> Bruno  </a:t>
            </a:r>
            <a:r>
              <a:rPr lang="cs-CZ" altLang="cs-CZ" sz="1600" dirty="0"/>
              <a:t>–  italský kněz obviněný z kacířství a r. 1600 v Římě upálen</a:t>
            </a:r>
          </a:p>
          <a:p>
            <a:endParaRPr lang="cs-CZ" altLang="cs-CZ" sz="1600" dirty="0"/>
          </a:p>
          <a:p>
            <a:r>
              <a:rPr lang="cs-CZ" altLang="cs-CZ" sz="1600" b="1" dirty="0"/>
              <a:t>John </a:t>
            </a:r>
            <a:r>
              <a:rPr lang="cs-CZ" altLang="cs-CZ" sz="1600" b="1" dirty="0" err="1"/>
              <a:t>Dee</a:t>
            </a:r>
            <a:r>
              <a:rPr lang="cs-CZ" altLang="cs-CZ" sz="1600" b="1" dirty="0"/>
              <a:t>  </a:t>
            </a:r>
            <a:r>
              <a:rPr lang="cs-CZ" altLang="cs-CZ" sz="1600" dirty="0"/>
              <a:t>–  anglický filozof, matematik, spiritista a alchymista </a:t>
            </a:r>
          </a:p>
          <a:p>
            <a:pPr marL="0" indent="0">
              <a:buNone/>
            </a:pPr>
            <a:r>
              <a:rPr lang="cs-CZ" altLang="cs-CZ" sz="1600" dirty="0"/>
              <a:t>                       –  </a:t>
            </a:r>
            <a:r>
              <a:rPr lang="pl-PL" altLang="cs-CZ" sz="1600" dirty="0"/>
              <a:t>v Cambridgi </a:t>
            </a:r>
            <a:r>
              <a:rPr lang="cs-CZ" altLang="cs-CZ" sz="1600" dirty="0"/>
              <a:t>získal titul mistr svobodných umění (věštil z krystalu).</a:t>
            </a:r>
          </a:p>
          <a:p>
            <a:endParaRPr lang="cs-CZ" altLang="cs-CZ" sz="1600" dirty="0"/>
          </a:p>
          <a:p>
            <a:r>
              <a:rPr lang="cs-CZ" altLang="cs-CZ" sz="1600" b="1" dirty="0"/>
              <a:t>Edward </a:t>
            </a:r>
            <a:r>
              <a:rPr lang="cs-CZ" altLang="cs-CZ" sz="1600" b="1" dirty="0" err="1"/>
              <a:t>Kelley</a:t>
            </a:r>
            <a:r>
              <a:rPr lang="cs-CZ" altLang="cs-CZ" sz="1600" dirty="0"/>
              <a:t>  –  vlastním jménem Edward </a:t>
            </a:r>
            <a:r>
              <a:rPr lang="cs-CZ" altLang="cs-CZ" sz="1600" dirty="0" err="1"/>
              <a:t>Talbot</a:t>
            </a:r>
            <a:r>
              <a:rPr lang="cs-CZ" altLang="cs-CZ" sz="1600" dirty="0"/>
              <a:t>, původně </a:t>
            </a:r>
            <a:r>
              <a:rPr lang="pl-PL" altLang="cs-CZ" sz="1600" dirty="0"/>
              <a:t>lékarnik a </a:t>
            </a:r>
            <a:r>
              <a:rPr lang="cs-CZ" altLang="cs-CZ" sz="1600" dirty="0"/>
              <a:t>městský písař </a:t>
            </a:r>
          </a:p>
          <a:p>
            <a:pPr marL="0" indent="0">
              <a:buNone/>
            </a:pPr>
            <a:r>
              <a:rPr lang="cs-CZ" altLang="cs-CZ" sz="1600" dirty="0"/>
              <a:t>                                –  1591 uvězněn na Křivoklátě</a:t>
            </a:r>
          </a:p>
        </p:txBody>
      </p:sp>
      <p:pic>
        <p:nvPicPr>
          <p:cNvPr id="86020" name="Obrázek 3">
            <a:extLst>
              <a:ext uri="{FF2B5EF4-FFF2-40B4-BE49-F238E27FC236}">
                <a16:creationId xmlns:a16="http://schemas.microsoft.com/office/drawing/2014/main" id="{BC323660-B0E7-5195-4E9D-38D1BA13F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220" y="52386"/>
            <a:ext cx="2965506" cy="4360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4">
            <a:extLst>
              <a:ext uri="{FF2B5EF4-FFF2-40B4-BE49-F238E27FC236}">
                <a16:creationId xmlns:a16="http://schemas.microsoft.com/office/drawing/2014/main" id="{3EE7E04A-D26F-E938-B261-58CDE3203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785" y="4641849"/>
            <a:ext cx="2746375" cy="1657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22" name="Obdélník 1">
            <a:extLst>
              <a:ext uri="{FF2B5EF4-FFF2-40B4-BE49-F238E27FC236}">
                <a16:creationId xmlns:a16="http://schemas.microsoft.com/office/drawing/2014/main" id="{027FECB1-FE25-12CF-35EA-B9BA105AC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7572" y="6388894"/>
            <a:ext cx="33528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/>
              <a:t>Alchymistické symboly chemických prvků.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Obrázek 4">
            <a:extLst>
              <a:ext uri="{FF2B5EF4-FFF2-40B4-BE49-F238E27FC236}">
                <a16:creationId xmlns:a16="http://schemas.microsoft.com/office/drawing/2014/main" id="{2A8DBE99-2ADA-8144-B6A9-76ADCD036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373063"/>
            <a:ext cx="6305550" cy="394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Obrázek 6">
            <a:extLst>
              <a:ext uri="{FF2B5EF4-FFF2-40B4-BE49-F238E27FC236}">
                <a16:creationId xmlns:a16="http://schemas.microsoft.com/office/drawing/2014/main" id="{9CEA6CB5-054E-984E-1E66-A877CAA0F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281" y="373063"/>
            <a:ext cx="3531532" cy="394176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4" name="TextovéPole 5">
            <a:extLst>
              <a:ext uri="{FF2B5EF4-FFF2-40B4-BE49-F238E27FC236}">
                <a16:creationId xmlns:a16="http://schemas.microsoft.com/office/drawing/2014/main" id="{F2949B65-4A68-3289-AE8C-A970383B1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499" y="4657725"/>
            <a:ext cx="1123950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Jan Kepler </a:t>
            </a:r>
            <a:r>
              <a:rPr lang="cs-CZ" altLang="cs-CZ" sz="1600" b="1" dirty="0"/>
              <a:t>(1571 – 1630)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600" b="1" dirty="0"/>
          </a:p>
          <a:p>
            <a:pPr>
              <a:spcBef>
                <a:spcPts val="0"/>
              </a:spcBef>
              <a:buFontTx/>
              <a:buNone/>
            </a:pPr>
            <a:r>
              <a:rPr lang="cs-CZ" alt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 –  pracoval na dvoře císaře Rudolfa II. 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cs-CZ" alt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 –  z finančních důvodů si přivydělával </a:t>
            </a:r>
            <a:r>
              <a:rPr lang="cs-CZ" alt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hvězdopravectvím</a:t>
            </a:r>
            <a:r>
              <a:rPr lang="cs-CZ" alt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cs-CZ" alt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 –  sestavil horoskop frýdlantskému knížeti Albrechtu z Valdštejna  (ambiciózní charakter)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cs-CZ" alt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 –  1625:  ve druhém horoskopu mu předpověděl kritické období v roce 1634 (zavražděn)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sah 2">
            <a:extLst>
              <a:ext uri="{FF2B5EF4-FFF2-40B4-BE49-F238E27FC236}">
                <a16:creationId xmlns:a16="http://schemas.microsoft.com/office/drawing/2014/main" id="{C6C8C97A-4D7F-9A70-977D-F819B074C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1149350"/>
            <a:ext cx="11525250" cy="570865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1800" dirty="0"/>
              <a:t>Abrahams I., Życie codzienne Żydów w średniowieczu, Warszawa 1996. </a:t>
            </a:r>
            <a:endParaRPr lang="cs-CZ" sz="1800" dirty="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cs-CZ" sz="1800" dirty="0"/>
              <a:t>Bílý, P., 2010 –2011: Nálezy nejstarších hracích karet v Čechách a na Moravě“ (od nejstarších dob do r. 1620). Závěrečná </a:t>
            </a:r>
            <a:r>
              <a:rPr lang="cs-CZ" sz="1800" dirty="0" err="1"/>
              <a:t>práca</a:t>
            </a:r>
            <a:r>
              <a:rPr lang="cs-CZ" sz="1800" dirty="0"/>
              <a:t> Rudolfínská akademie Asociace starožitníků, o. s., Praha.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cs-CZ" sz="1800" dirty="0"/>
              <a:t>Blažková, K. – </a:t>
            </a:r>
            <a:r>
              <a:rPr lang="cs-CZ" sz="1800" dirty="0" err="1"/>
              <a:t>Caranová</a:t>
            </a:r>
            <a:r>
              <a:rPr lang="cs-CZ" sz="1800" dirty="0"/>
              <a:t>, M. – Frolík, j. – Liška, V. – </a:t>
            </a:r>
            <a:r>
              <a:rPr lang="cs-CZ" sz="1800" dirty="0" err="1"/>
              <a:t>Matiášek</a:t>
            </a:r>
            <a:r>
              <a:rPr lang="cs-CZ" sz="1800" dirty="0"/>
              <a:t>, J. – Vlček, J., Hrací karty v archeologických nálezech Vladislavského sálu. Zlín 2017.</a:t>
            </a:r>
            <a:endParaRPr lang="cs-CZ" altLang="cs-CZ" sz="1800" dirty="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cs-CZ" altLang="cs-CZ" sz="1800" dirty="0"/>
              <a:t>Borecký</a:t>
            </a:r>
            <a:r>
              <a:rPr lang="cs-CZ" altLang="cs-CZ" sz="1800" i="1" dirty="0"/>
              <a:t>, V., </a:t>
            </a:r>
            <a:r>
              <a:rPr lang="cs-CZ" altLang="cs-CZ" sz="1800" dirty="0"/>
              <a:t>2005</a:t>
            </a:r>
            <a:r>
              <a:rPr lang="cs-CZ" altLang="cs-CZ" sz="1800" i="1" dirty="0"/>
              <a:t>: </a:t>
            </a:r>
            <a:r>
              <a:rPr lang="cs-CZ" altLang="cs-CZ" sz="1800" dirty="0"/>
              <a:t>Imaginace, hra a komika. Praha.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pl-PL" altLang="cs-CZ" sz="1800" dirty="0"/>
              <a:t>Borkowski,</a:t>
            </a:r>
            <a:r>
              <a:rPr lang="pl-PL" altLang="cs-CZ" sz="1800" i="1" dirty="0"/>
              <a:t>T., 1995: </a:t>
            </a:r>
            <a:r>
              <a:rPr lang="pl-PL" altLang="cs-CZ" sz="1800" dirty="0"/>
              <a:t>Gry i zabawy w średniowiecznym mieście na ślasku. Ślady materialne. In: Kultura średniowiecznego Ślaska i Czech. Miasto. Wrocław.</a:t>
            </a:r>
            <a:endParaRPr lang="cs-CZ" altLang="cs-CZ" sz="1800" dirty="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cs-CZ" altLang="cs-CZ" sz="1800" dirty="0"/>
              <a:t>Čechura, J., 2008: Hry v životě středověkého člověka. Pokus o rekonstrukci způsobů trávení volného času ve středověku na příkladu archeologických nálezů pozůstatků deskových her. Rkp. diplomové práce na Ústavu pro pravěk a ranou dobu dějinnou FF UK Praha.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de-DE" altLang="cs-CZ" sz="1800" dirty="0" err="1"/>
              <a:t>Endrei</a:t>
            </a:r>
            <a:r>
              <a:rPr lang="de-DE" altLang="cs-CZ" sz="1800" dirty="0"/>
              <a:t>, W. - </a:t>
            </a:r>
            <a:r>
              <a:rPr lang="de-DE" altLang="cs-CZ" sz="1800" dirty="0" err="1"/>
              <a:t>Zolnay</a:t>
            </a:r>
            <a:r>
              <a:rPr lang="de-DE" altLang="cs-CZ" sz="1800" dirty="0"/>
              <a:t>, L.</a:t>
            </a:r>
            <a:r>
              <a:rPr lang="cs-CZ" altLang="cs-CZ" sz="1800" dirty="0"/>
              <a:t>,</a:t>
            </a:r>
            <a:r>
              <a:rPr lang="de-DE" altLang="cs-CZ" sz="1800" dirty="0"/>
              <a:t> 1988: Spiele und Unterhaltungen in alten Europa. Hanau</a:t>
            </a:r>
            <a:r>
              <a:rPr lang="cs-CZ" altLang="cs-CZ" sz="1800" dirty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cs-CZ" sz="1800" dirty="0"/>
              <a:t>Hájková, M.,</a:t>
            </a:r>
            <a:r>
              <a:rPr lang="cs-CZ" sz="1800" i="1" dirty="0"/>
              <a:t>1997: </a:t>
            </a:r>
            <a:r>
              <a:rPr lang="cs-CZ" sz="1800" dirty="0"/>
              <a:t>Horno </a:t>
            </a:r>
            <a:r>
              <a:rPr lang="cs-CZ" sz="1800" dirty="0" err="1"/>
              <a:t>ludens</a:t>
            </a:r>
            <a:r>
              <a:rPr lang="cs-CZ" sz="1800" dirty="0"/>
              <a:t> </a:t>
            </a:r>
            <a:r>
              <a:rPr lang="cs-CZ" sz="1800" dirty="0" err="1"/>
              <a:t>pragensis</a:t>
            </a:r>
            <a:r>
              <a:rPr lang="cs-CZ" sz="1800" dirty="0"/>
              <a:t>. Příspěvek k dějinám karetní hry v pozdně středověkých a raně novověkých Čechách, AR XLIX, 1 06-123, 194-196.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cs-CZ" sz="1800" dirty="0" err="1"/>
              <a:t>Hazlbauer</a:t>
            </a:r>
            <a:r>
              <a:rPr lang="cs-CZ" sz="1800" dirty="0"/>
              <a:t>, Z, </a:t>
            </a:r>
            <a:r>
              <a:rPr lang="cs-CZ" sz="1800" i="1" dirty="0"/>
              <a:t>1992: </a:t>
            </a:r>
            <a:r>
              <a:rPr lang="cs-CZ" sz="1800" dirty="0"/>
              <a:t>Středověká hra vrhcáby ve světle dobových pramenů, AH 17, 421-445.</a:t>
            </a:r>
            <a:endParaRPr lang="cs-CZ" altLang="cs-CZ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1800" dirty="0" err="1"/>
              <a:t>Honl</a:t>
            </a:r>
            <a:r>
              <a:rPr lang="cs-CZ" altLang="cs-CZ" sz="1800" dirty="0"/>
              <a:t>, I.: 1947: Z minulosti karetní hry v Čechách. Nákladem Vladimira </a:t>
            </a:r>
            <a:r>
              <a:rPr lang="cs-CZ" altLang="cs-CZ" sz="1800" dirty="0" err="1"/>
              <a:t>Žikeše</a:t>
            </a:r>
            <a:r>
              <a:rPr lang="cs-CZ" altLang="cs-CZ" sz="1800" dirty="0"/>
              <a:t>, Praha.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1800" dirty="0"/>
              <a:t>Horská, P. – Kučera, M. – Maur, E. – Stloukal, M., 1990: Dětství, rodina a stáří v dějinách Evropy. Praha.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altLang="cs-CZ" sz="1800" dirty="0"/>
              <a:t>Huizinga, J.</a:t>
            </a:r>
            <a:r>
              <a:rPr lang="cs-CZ" altLang="cs-CZ" sz="1800" i="1" dirty="0"/>
              <a:t>,</a:t>
            </a:r>
            <a:r>
              <a:rPr lang="pt-BR" altLang="cs-CZ" sz="1800" i="1" dirty="0"/>
              <a:t> </a:t>
            </a:r>
            <a:r>
              <a:rPr lang="pt-BR" altLang="cs-CZ" sz="1800" dirty="0"/>
              <a:t>2000</a:t>
            </a:r>
            <a:r>
              <a:rPr lang="pt-BR" altLang="cs-CZ" sz="1800" i="1" dirty="0"/>
              <a:t>: </a:t>
            </a:r>
            <a:r>
              <a:rPr lang="pt-BR" altLang="cs-CZ" sz="1800" dirty="0"/>
              <a:t>Horno ludens. Praha.</a:t>
            </a:r>
            <a:endParaRPr lang="cs-CZ" altLang="cs-CZ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1800" dirty="0"/>
              <a:t>Chytil, Z., </a:t>
            </a:r>
            <a:r>
              <a:rPr lang="cs-CZ" altLang="cs-CZ" sz="1800" i="1" dirty="0"/>
              <a:t>1961: </a:t>
            </a:r>
            <a:r>
              <a:rPr lang="cs-CZ" altLang="cs-CZ" sz="1800" dirty="0"/>
              <a:t>Stolní společenské hry. Praha.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cs-CZ" altLang="cs-CZ" sz="1800" dirty="0"/>
          </a:p>
        </p:txBody>
      </p:sp>
      <p:sp>
        <p:nvSpPr>
          <p:cNvPr id="88067" name="Nadpis 1">
            <a:extLst>
              <a:ext uri="{FF2B5EF4-FFF2-40B4-BE49-F238E27FC236}">
                <a16:creationId xmlns:a16="http://schemas.microsoft.com/office/drawing/2014/main" id="{B9E35A31-EDCF-E2E3-5E00-4816C6B758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6350"/>
            <a:ext cx="8229600" cy="1143000"/>
          </a:xfrm>
        </p:spPr>
        <p:txBody>
          <a:bodyPr/>
          <a:lstStyle/>
          <a:p>
            <a:r>
              <a:rPr lang="cs-CZ" altLang="cs-CZ" sz="3200" dirty="0">
                <a:solidFill>
                  <a:srgbClr val="FF0000"/>
                </a:solidFill>
              </a:rPr>
              <a:t>                                   Literatura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Zástupný symbol pro obsah 2">
            <a:extLst>
              <a:ext uri="{FF2B5EF4-FFF2-40B4-BE49-F238E27FC236}">
                <a16:creationId xmlns:a16="http://schemas.microsoft.com/office/drawing/2014/main" id="{8D9FF58B-D0B0-3E76-4040-5F19618451C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33425" y="619125"/>
            <a:ext cx="11458575" cy="6315075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altLang="cs-CZ" sz="1800" dirty="0" err="1"/>
              <a:t>Kieckhefer</a:t>
            </a:r>
            <a:r>
              <a:rPr lang="cs-CZ" altLang="cs-CZ" sz="1800" dirty="0"/>
              <a:t>, R., 2005: Magie ve středověku.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l-PL" altLang="cs-CZ" sz="1800" dirty="0"/>
              <a:t>Kiersnowski R., 1977: Życie codzienne na Śląsku w wiekach średnich, Warszawa. </a:t>
            </a:r>
            <a:endParaRPr lang="cs-CZ" altLang="cs-CZ" sz="18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altLang="cs-CZ" sz="1800" dirty="0" err="1"/>
              <a:t>Le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Goff</a:t>
            </a:r>
            <a:r>
              <a:rPr lang="cs-CZ" altLang="cs-CZ" sz="1800" dirty="0"/>
              <a:t>, J, (</a:t>
            </a:r>
            <a:r>
              <a:rPr lang="cs-CZ" altLang="cs-CZ" sz="1800" dirty="0" err="1"/>
              <a:t>ed</a:t>
            </a:r>
            <a:r>
              <a:rPr lang="cs-CZ" altLang="cs-CZ" sz="1800" dirty="0"/>
              <a:t>), </a:t>
            </a:r>
            <a:r>
              <a:rPr lang="cs-CZ" altLang="cs-CZ" sz="1800" i="1" dirty="0"/>
              <a:t>1996: </a:t>
            </a:r>
            <a:r>
              <a:rPr lang="cs-CZ" altLang="cs-CZ" sz="1800" dirty="0"/>
              <a:t>Středověký člověk a jeho svět. Praha.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altLang="cs-CZ" sz="1800" dirty="0" err="1"/>
              <a:t>Mehl</a:t>
            </a:r>
            <a:r>
              <a:rPr lang="cs-CZ" altLang="cs-CZ" sz="1800" dirty="0"/>
              <a:t>, J. M</a:t>
            </a:r>
            <a:r>
              <a:rPr lang="cs-CZ" altLang="cs-CZ" sz="1800" i="1" dirty="0"/>
              <a:t>., 1999: </a:t>
            </a:r>
            <a:r>
              <a:rPr lang="cs-CZ" altLang="cs-CZ" sz="1800" dirty="0"/>
              <a:t>Hra. In: </a:t>
            </a:r>
            <a:r>
              <a:rPr lang="cs-CZ" altLang="cs-CZ" sz="1800" dirty="0" err="1"/>
              <a:t>Le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Goff</a:t>
            </a:r>
            <a:r>
              <a:rPr lang="cs-CZ" altLang="cs-CZ" sz="1800" dirty="0"/>
              <a:t>, J.- </a:t>
            </a:r>
            <a:r>
              <a:rPr lang="cs-CZ" altLang="cs-CZ" sz="1800" dirty="0" err="1"/>
              <a:t>Schnitt</a:t>
            </a:r>
            <a:r>
              <a:rPr lang="cs-CZ" altLang="cs-CZ" sz="1800" dirty="0"/>
              <a:t>, J.C. (</a:t>
            </a:r>
            <a:r>
              <a:rPr lang="cs-CZ" altLang="cs-CZ" sz="1800" dirty="0" err="1"/>
              <a:t>eds</a:t>
            </a:r>
            <a:r>
              <a:rPr lang="cs-CZ" altLang="cs-CZ" sz="1800" dirty="0"/>
              <a:t>.), Encyklopedie středověku. Praha.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altLang="cs-CZ" sz="1800" dirty="0"/>
              <a:t>Měchurová, </a:t>
            </a:r>
            <a:r>
              <a:rPr lang="cs-CZ" altLang="cs-CZ" sz="1800" i="1" dirty="0"/>
              <a:t>Z 1989: </a:t>
            </a:r>
            <a:r>
              <a:rPr lang="cs-CZ" altLang="cs-CZ" sz="1800" dirty="0"/>
              <a:t>Projevy duchovní kultury ve hmotných památkách na Moravě a ve Slezsku, AH 15,311-321.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altLang="cs-CZ" sz="1800" dirty="0"/>
              <a:t>Muller, R.</a:t>
            </a:r>
            <a:r>
              <a:rPr lang="cs-CZ" altLang="cs-CZ" sz="1800" dirty="0"/>
              <a:t> </a:t>
            </a:r>
            <a:r>
              <a:rPr lang="de-DE" altLang="cs-CZ" sz="1800" dirty="0"/>
              <a:t>A.</a:t>
            </a:r>
            <a:r>
              <a:rPr lang="cs-CZ" altLang="cs-CZ" sz="1800" dirty="0"/>
              <a:t>,</a:t>
            </a:r>
            <a:r>
              <a:rPr lang="de-DE" altLang="cs-CZ" sz="1800" dirty="0"/>
              <a:t> </a:t>
            </a:r>
            <a:r>
              <a:rPr lang="de-DE" altLang="cs-CZ" sz="1800" i="1" dirty="0"/>
              <a:t>2000: </a:t>
            </a:r>
            <a:r>
              <a:rPr lang="de-DE" altLang="cs-CZ" sz="1800" dirty="0"/>
              <a:t>Vom Adelsspiel </a:t>
            </a:r>
            <a:r>
              <a:rPr lang="de-DE" altLang="cs-CZ" sz="1800" dirty="0" err="1"/>
              <a:t>zurn</a:t>
            </a:r>
            <a:r>
              <a:rPr lang="de-DE" altLang="cs-CZ" sz="1800" dirty="0"/>
              <a:t> </a:t>
            </a:r>
            <a:r>
              <a:rPr lang="de-DE" altLang="cs-CZ" sz="1800" dirty="0" err="1"/>
              <a:t>Burgervergniigen</a:t>
            </a:r>
            <a:r>
              <a:rPr lang="de-DE" altLang="cs-CZ" sz="1800" dirty="0"/>
              <a:t>. Archiv f</a:t>
            </a:r>
            <a:r>
              <a:rPr lang="cs-CZ" altLang="cs-CZ" sz="1800" dirty="0"/>
              <a:t>ü</a:t>
            </a:r>
            <a:r>
              <a:rPr lang="de-DE" altLang="cs-CZ" sz="1800" dirty="0"/>
              <a:t>r Kulturgeschichte</a:t>
            </a:r>
            <a:r>
              <a:rPr lang="cs-CZ" altLang="cs-CZ" sz="1800" dirty="0"/>
              <a:t> 82.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altLang="cs-CZ" sz="1800" dirty="0"/>
              <a:t>Omasta, V. – </a:t>
            </a:r>
            <a:r>
              <a:rPr lang="cs-CZ" altLang="cs-CZ" sz="1800" dirty="0" err="1"/>
              <a:t>Ravik</a:t>
            </a:r>
            <a:r>
              <a:rPr lang="cs-CZ" altLang="cs-CZ" sz="1800" dirty="0"/>
              <a:t>, S., 2007: Karty, hráči, karetní hry. Praha.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cs-CZ" sz="1800" dirty="0" err="1"/>
              <a:t>Petényi</a:t>
            </a:r>
            <a:r>
              <a:rPr lang="en-US" altLang="cs-CZ" sz="1800" dirty="0"/>
              <a:t>, S.</a:t>
            </a:r>
            <a:r>
              <a:rPr lang="cs-CZ" altLang="cs-CZ" sz="1800" dirty="0"/>
              <a:t>,</a:t>
            </a:r>
            <a:r>
              <a:rPr lang="en-US" altLang="cs-CZ" sz="1800" dirty="0"/>
              <a:t> </a:t>
            </a:r>
            <a:r>
              <a:rPr lang="en-US" altLang="cs-CZ" sz="1800" i="1" dirty="0"/>
              <a:t>1994: </a:t>
            </a:r>
            <a:r>
              <a:rPr lang="en-US" altLang="cs-CZ" sz="1800" dirty="0"/>
              <a:t>Games and toys in medieval and early modem Hungary. </a:t>
            </a:r>
            <a:r>
              <a:rPr lang="en-US" altLang="cs-CZ" sz="1800" dirty="0" err="1"/>
              <a:t>Krems</a:t>
            </a:r>
            <a:r>
              <a:rPr lang="en-US" altLang="cs-CZ" sz="1800" dirty="0"/>
              <a:t>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altLang="cs-CZ" sz="1800" dirty="0"/>
              <a:t>Petráň, J</a:t>
            </a:r>
            <a:r>
              <a:rPr lang="cs-CZ" altLang="cs-CZ" sz="1800" i="1" dirty="0"/>
              <a:t>. (</a:t>
            </a:r>
            <a:r>
              <a:rPr lang="cs-CZ" altLang="cs-CZ" sz="1800" i="1" dirty="0" err="1"/>
              <a:t>ed</a:t>
            </a:r>
            <a:r>
              <a:rPr lang="cs-CZ" altLang="cs-CZ" sz="1800" i="1" dirty="0"/>
              <a:t>), </a:t>
            </a:r>
            <a:r>
              <a:rPr lang="cs-CZ" altLang="cs-CZ" sz="1800" dirty="0"/>
              <a:t>1985</a:t>
            </a:r>
            <a:r>
              <a:rPr lang="cs-CZ" altLang="cs-CZ" sz="1800" i="1" dirty="0"/>
              <a:t>: </a:t>
            </a:r>
            <a:r>
              <a:rPr lang="cs-CZ" altLang="cs-CZ" sz="1800" dirty="0"/>
              <a:t>Dějiny hmotné kultury III. Praha.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altLang="cs-CZ" sz="1800" dirty="0"/>
              <a:t>Prokop, J – </a:t>
            </a:r>
            <a:r>
              <a:rPr lang="cs-CZ" altLang="cs-CZ" sz="1800" dirty="0" err="1"/>
              <a:t>Desort</a:t>
            </a:r>
            <a:r>
              <a:rPr lang="cs-CZ" altLang="cs-CZ" sz="1800" dirty="0"/>
              <a:t>, P. – Střelka, J., 2005</a:t>
            </a:r>
            <a:r>
              <a:rPr lang="cs-CZ" altLang="cs-CZ" sz="1800" i="1" dirty="0"/>
              <a:t>: </a:t>
            </a:r>
            <a:r>
              <a:rPr lang="cs-CZ" altLang="cs-CZ" sz="1800" dirty="0"/>
              <a:t>Horno </a:t>
            </a:r>
            <a:r>
              <a:rPr lang="cs-CZ" altLang="cs-CZ" sz="1800" dirty="0" err="1"/>
              <a:t>ludens</a:t>
            </a:r>
            <a:r>
              <a:rPr lang="cs-CZ" altLang="cs-CZ" sz="1800" dirty="0"/>
              <a:t>. Minulost stolních her v Čechách. Praha.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altLang="cs-CZ" sz="1800" dirty="0"/>
              <a:t>Sedláčková, H.,: Kamnové kachle a hrací karty z archeologického průzkumu Petrášova paláce. In: Petrášův palác v Olomouci. 56–112.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altLang="cs-CZ" sz="1800" dirty="0"/>
              <a:t>Šmahel, F., 1990</a:t>
            </a:r>
            <a:r>
              <a:rPr lang="cs-CZ" altLang="cs-CZ" sz="1800" i="1" dirty="0"/>
              <a:t>: </a:t>
            </a:r>
            <a:r>
              <a:rPr lang="cs-CZ" altLang="cs-CZ" sz="1800" dirty="0"/>
              <a:t>Archeologické doklady středověké duchovní kultury, AH 15, 295-310.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altLang="cs-CZ" sz="1800" dirty="0"/>
              <a:t>Unger, J., </a:t>
            </a:r>
            <a:r>
              <a:rPr lang="cs-CZ" altLang="cs-CZ" sz="1800" i="1" dirty="0"/>
              <a:t>1985: </a:t>
            </a:r>
            <a:r>
              <a:rPr lang="cs-CZ" altLang="cs-CZ" sz="1800" dirty="0"/>
              <a:t>Hmotná kultura středověké šlechty v archeologických pramenech na Moravě, AH 10, 323-329.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altLang="cs-CZ" sz="1800" dirty="0"/>
              <a:t>Unger, J., </a:t>
            </a:r>
            <a:r>
              <a:rPr lang="cs-CZ" altLang="cs-CZ" sz="1800" i="1" dirty="0"/>
              <a:t>1999: </a:t>
            </a:r>
            <a:r>
              <a:rPr lang="cs-CZ" altLang="cs-CZ" sz="1800" dirty="0"/>
              <a:t>Život na lelekovickém hradě ve 14. Století. Brno.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altLang="cs-CZ" sz="1800" dirty="0" err="1"/>
              <a:t>Verdon</a:t>
            </a:r>
            <a:r>
              <a:rPr lang="cs-CZ" altLang="cs-CZ" sz="1800" dirty="0"/>
              <a:t>, J.</a:t>
            </a:r>
            <a:r>
              <a:rPr lang="cs-CZ" altLang="cs-CZ" sz="1800" i="1" dirty="0"/>
              <a:t>, 2003: </a:t>
            </a:r>
            <a:r>
              <a:rPr lang="cs-CZ" altLang="cs-CZ" sz="1800" dirty="0"/>
              <a:t>Volný čas ve středověku. Praha.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altLang="cs-CZ" sz="1800" dirty="0" err="1"/>
              <a:t>Wachowsky</a:t>
            </a:r>
            <a:r>
              <a:rPr lang="cs-CZ" altLang="cs-CZ" sz="1800" dirty="0"/>
              <a:t>, K – </a:t>
            </a:r>
            <a:r>
              <a:rPr lang="cs-CZ" altLang="cs-CZ" sz="1800" dirty="0" err="1"/>
              <a:t>Witkowski</a:t>
            </a:r>
            <a:r>
              <a:rPr lang="cs-CZ" altLang="cs-CZ" sz="1800" dirty="0"/>
              <a:t>, J</a:t>
            </a:r>
            <a:r>
              <a:rPr lang="cs-CZ" altLang="cs-CZ" sz="1800" i="1" dirty="0"/>
              <a:t>,. 2005: </a:t>
            </a:r>
            <a:r>
              <a:rPr lang="cs-CZ" altLang="cs-CZ" sz="1800" dirty="0"/>
              <a:t>Henryk IV </a:t>
            </a:r>
            <a:r>
              <a:rPr lang="cs-CZ" altLang="cs-CZ" sz="1800" dirty="0" err="1"/>
              <a:t>Prawy</a:t>
            </a:r>
            <a:r>
              <a:rPr lang="cs-CZ" altLang="cs-CZ" sz="1800" dirty="0"/>
              <a:t>- homo </a:t>
            </a:r>
            <a:r>
              <a:rPr lang="cs-CZ" altLang="cs-CZ" sz="1800" dirty="0" err="1"/>
              <a:t>oeconomicus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czy</a:t>
            </a:r>
            <a:r>
              <a:rPr lang="cs-CZ" altLang="cs-CZ" sz="1800" dirty="0"/>
              <a:t> homo </a:t>
            </a:r>
            <a:r>
              <a:rPr lang="pl-PL" altLang="cs-CZ" sz="1800" dirty="0"/>
              <a:t>ludens? In: Slask w czasach Henryka IV. Prawego. </a:t>
            </a:r>
            <a:r>
              <a:rPr lang="cs-CZ" altLang="cs-CZ" sz="1800" dirty="0" err="1"/>
              <a:t>Wratislavia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Antiqua</a:t>
            </a:r>
            <a:r>
              <a:rPr lang="cs-CZ" altLang="cs-CZ" sz="1800" dirty="0"/>
              <a:t> 8, </a:t>
            </a:r>
            <a:r>
              <a:rPr lang="cs-CZ" altLang="cs-CZ" sz="1800" dirty="0" err="1"/>
              <a:t>Wroclav</a:t>
            </a:r>
            <a:r>
              <a:rPr lang="cs-CZ" altLang="cs-CZ" sz="1800" dirty="0"/>
              <a:t>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altLang="cs-CZ" sz="1800" dirty="0"/>
              <a:t>Winter, Z., </a:t>
            </a:r>
            <a:r>
              <a:rPr lang="cs-CZ" altLang="cs-CZ" sz="1800" i="1" dirty="0"/>
              <a:t>1909: </a:t>
            </a:r>
            <a:r>
              <a:rPr lang="cs-CZ" altLang="cs-CZ" sz="1800" dirty="0"/>
              <a:t>Řemeslnictvo a živnosti šestnáctého věku v Čechách. Praha.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altLang="cs-CZ" sz="1800" dirty="0" err="1"/>
              <a:t>Zíbrt</a:t>
            </a:r>
            <a:r>
              <a:rPr lang="cs-CZ" altLang="cs-CZ" sz="1800" dirty="0"/>
              <a:t>, Č., 1889: Z her a zábav staročeských: příspěvky ke kulturním dějinám českým  I., Velké Meziříčí.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altLang="cs-CZ" sz="1800" dirty="0" err="1"/>
              <a:t>Zíbrt</a:t>
            </a:r>
            <a:r>
              <a:rPr lang="cs-CZ" altLang="cs-CZ" sz="1800" dirty="0"/>
              <a:t>, Č., </a:t>
            </a:r>
            <a:r>
              <a:rPr lang="cs-CZ" altLang="cs-CZ" sz="1800" i="1" dirty="0"/>
              <a:t>1888: </a:t>
            </a:r>
            <a:r>
              <a:rPr lang="cs-CZ" altLang="cs-CZ" sz="1800" dirty="0"/>
              <a:t>Dějiny hry šachové v Čechách. Praha.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altLang="cs-CZ" sz="1800" dirty="0" err="1"/>
              <a:t>Zíbrt</a:t>
            </a:r>
            <a:r>
              <a:rPr lang="cs-CZ" altLang="cs-CZ" sz="1800" dirty="0"/>
              <a:t>, Č., </a:t>
            </a:r>
            <a:r>
              <a:rPr lang="cs-CZ" altLang="cs-CZ" sz="1800" i="1" dirty="0"/>
              <a:t>1889: </a:t>
            </a:r>
            <a:r>
              <a:rPr lang="cs-CZ" altLang="cs-CZ" sz="1800" dirty="0"/>
              <a:t>Z her a zábav staročeských. Velké Meziříčí.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C909D62-24E8-6F75-D48F-9ACC275B0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533399"/>
            <a:ext cx="11220450" cy="6324601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2400" b="1" dirty="0" err="1">
                <a:solidFill>
                  <a:srgbClr val="FF0000"/>
                </a:solidFill>
              </a:rPr>
              <a:t>Archeozoologické</a:t>
            </a:r>
            <a:r>
              <a:rPr lang="cs-CZ" sz="2400" b="1" dirty="0">
                <a:solidFill>
                  <a:srgbClr val="FF0000"/>
                </a:solidFill>
              </a:rPr>
              <a:t> bádání: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Význam</a:t>
            </a:r>
            <a:r>
              <a:rPr lang="cs-CZ" sz="1800" dirty="0"/>
              <a:t>  –  studium vztahů mezi člověkem a zvířecími populacemi v minulosti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–    zkoumá zbytky živočišného původu:  analýzy osteologického materiálu (kosti, rohovina aj.)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60. léta</a:t>
            </a:r>
            <a:r>
              <a:rPr lang="cs-CZ" sz="1800" dirty="0"/>
              <a:t>:  R. Turek:  publikoval soubor z Libice (1952)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E. </a:t>
            </a:r>
            <a:r>
              <a:rPr lang="cs-CZ" sz="1800" dirty="0" err="1"/>
              <a:t>Komárková-Zikmundová</a:t>
            </a:r>
            <a:r>
              <a:rPr lang="cs-CZ" sz="1800" dirty="0"/>
              <a:t>:  soubor z Dřetovic, později z Klučova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F. </a:t>
            </a:r>
            <a:r>
              <a:rPr lang="cs-CZ" sz="1800" dirty="0" err="1"/>
              <a:t>Kühn</a:t>
            </a:r>
            <a:r>
              <a:rPr lang="cs-CZ" sz="1800" dirty="0"/>
              <a:t> (botanik PF MU Brno):  plevely a obiloviny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J. Beneš:  tvrz </a:t>
            </a:r>
            <a:r>
              <a:rPr lang="cs-CZ" sz="1800" dirty="0" err="1"/>
              <a:t>Ervěnice</a:t>
            </a:r>
            <a:r>
              <a:rPr lang="cs-CZ" sz="1800" dirty="0"/>
              <a:t> u Mostu;  R. Musil:  Staré Město u UH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70. a 80. léta  </a:t>
            </a:r>
            <a:r>
              <a:rPr lang="cs-CZ" sz="1800" dirty="0"/>
              <a:t>–  L. </a:t>
            </a:r>
            <a:r>
              <a:rPr lang="cs-CZ" sz="1800" dirty="0" err="1"/>
              <a:t>Peške</a:t>
            </a:r>
            <a:r>
              <a:rPr lang="cs-CZ" sz="1800" dirty="0"/>
              <a:t>:  pracoval v ARUP,  soubory z hradišť a měst,  90. léta:  </a:t>
            </a:r>
            <a:r>
              <a:rPr lang="cs-CZ" sz="1800" dirty="0" err="1"/>
              <a:t>Krašov</a:t>
            </a:r>
            <a:r>
              <a:rPr lang="cs-CZ" sz="1800" dirty="0"/>
              <a:t>, Tetín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–  minimum publikováno</a:t>
            </a:r>
          </a:p>
          <a:p>
            <a:pPr>
              <a:defRPr/>
            </a:pPr>
            <a:r>
              <a:rPr lang="cs-CZ" sz="1800" dirty="0"/>
              <a:t> </a:t>
            </a:r>
            <a:r>
              <a:rPr lang="cs-CZ" sz="1800" b="1" dirty="0"/>
              <a:t>90. léta  </a:t>
            </a:r>
            <a:r>
              <a:rPr lang="cs-CZ" sz="1800" dirty="0"/>
              <a:t>–  J. </a:t>
            </a:r>
            <a:r>
              <a:rPr lang="cs-CZ" sz="1800" dirty="0" err="1"/>
              <a:t>Mlíkovský</a:t>
            </a:r>
            <a:r>
              <a:rPr lang="cs-CZ" sz="1800" dirty="0"/>
              <a:t> (ornitolog NM):  rozbory z hradisek dokládá sokolnictví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</a:t>
            </a:r>
          </a:p>
          <a:p>
            <a:pPr>
              <a:defRPr/>
            </a:pPr>
            <a:r>
              <a:rPr lang="cs-CZ" sz="1800" b="1" dirty="0"/>
              <a:t>ALRNB</a:t>
            </a:r>
            <a:r>
              <a:rPr lang="cs-CZ" sz="1800" dirty="0"/>
              <a:t>  –  projekt: </a:t>
            </a:r>
            <a:r>
              <a:rPr lang="cs-CZ" sz="1800" dirty="0" err="1"/>
              <a:t>Ancient</a:t>
            </a:r>
            <a:r>
              <a:rPr lang="cs-CZ" sz="1800" dirty="0"/>
              <a:t> </a:t>
            </a:r>
            <a:r>
              <a:rPr lang="cs-CZ" sz="1800" dirty="0" err="1"/>
              <a:t>Landscape</a:t>
            </a:r>
            <a:r>
              <a:rPr lang="cs-CZ" sz="1800" dirty="0"/>
              <a:t> </a:t>
            </a:r>
            <a:r>
              <a:rPr lang="cs-CZ" sz="1800" dirty="0" err="1"/>
              <a:t>Reconstruction</a:t>
            </a:r>
            <a:r>
              <a:rPr lang="cs-CZ" sz="1800" dirty="0"/>
              <a:t> in </a:t>
            </a:r>
            <a:r>
              <a:rPr lang="cs-CZ" sz="1800" dirty="0" err="1"/>
              <a:t>Northern</a:t>
            </a:r>
            <a:r>
              <a:rPr lang="cs-CZ" sz="1800" dirty="0"/>
              <a:t> Bohemia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–  University </a:t>
            </a:r>
            <a:r>
              <a:rPr lang="cs-CZ" sz="1800" dirty="0" err="1"/>
              <a:t>of</a:t>
            </a:r>
            <a:r>
              <a:rPr lang="cs-CZ" sz="1800" dirty="0"/>
              <a:t> Sheffield + ARÚ Praha Zvelebil, Kuna, Beneš, Křivánek)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– 1991až 1996: rekonstrukce zaniklé kulturní krajiny severních Čech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97C2950-E0E4-24E0-41EB-97D2D74DB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685800"/>
            <a:ext cx="11544300" cy="6172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90. léta</a:t>
            </a:r>
            <a:r>
              <a:rPr lang="cs-CZ" sz="1800" dirty="0"/>
              <a:t>  –  L. Petříčková:  </a:t>
            </a:r>
            <a:r>
              <a:rPr lang="cs-CZ" sz="1800" dirty="0" err="1"/>
              <a:t>Bedř</a:t>
            </a:r>
            <a:r>
              <a:rPr lang="cs-CZ" sz="1800" dirty="0"/>
              <a:t>. Světec, Sedlčany, Praha, Žebrák, Karlštejn, </a:t>
            </a:r>
            <a:r>
              <a:rPr lang="cs-CZ" sz="1800" dirty="0" err="1"/>
              <a:t>Mos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–  V. Páral:  Brno (Stará radnice), Lelekovice, </a:t>
            </a:r>
            <a:r>
              <a:rPr lang="cs-CZ" sz="1800" dirty="0" err="1"/>
              <a:t>Konůvky</a:t>
            </a: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–  J. Lukáš: </a:t>
            </a:r>
            <a:r>
              <a:rPr lang="cs-CZ" sz="1800" dirty="0" err="1"/>
              <a:t>Mstěnice</a:t>
            </a: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Poslední </a:t>
            </a:r>
            <a:r>
              <a:rPr lang="cs-CZ" sz="1800" b="1" dirty="0" err="1"/>
              <a:t>decénia</a:t>
            </a:r>
            <a:r>
              <a:rPr lang="cs-CZ" sz="1800" b="1" dirty="0"/>
              <a:t>  </a:t>
            </a:r>
            <a:r>
              <a:rPr lang="cs-CZ" sz="1800" dirty="0"/>
              <a:t>–  R. Kyselý (ARU Praha):  Strunkovice nad Blanicí (ves), hradiska:  Rubín, Stará Boleslav, hrad Zlenice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–  L. </a:t>
            </a:r>
            <a:r>
              <a:rPr lang="cs-CZ" sz="1800" dirty="0" err="1"/>
              <a:t>Kovačiková</a:t>
            </a:r>
            <a:r>
              <a:rPr lang="cs-CZ" sz="1800" dirty="0"/>
              <a:t>:  Cheb, Mělník (města), hrad Orlík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–  </a:t>
            </a:r>
            <a:r>
              <a:rPr lang="pl-PL" sz="1800" dirty="0"/>
              <a:t>Z. Sůvová (plzeňská ZIP):  Plzeň, Praha </a:t>
            </a:r>
          </a:p>
          <a:p>
            <a:pPr marL="0" indent="0">
              <a:buNone/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Molekulární biologie:</a:t>
            </a:r>
          </a:p>
          <a:p>
            <a:pPr marL="0" indent="0">
              <a:buNone/>
              <a:defRPr/>
            </a:pPr>
            <a:r>
              <a:rPr lang="cs-CZ" sz="1800" b="1" dirty="0"/>
              <a:t>      </a:t>
            </a:r>
            <a:r>
              <a:rPr lang="cs-CZ" sz="1800" dirty="0"/>
              <a:t>–  analýzy potravinových zbytků na keramice (příškvarky) </a:t>
            </a:r>
          </a:p>
          <a:p>
            <a:pPr marL="0" indent="0">
              <a:buNone/>
              <a:defRPr/>
            </a:pPr>
            <a:r>
              <a:rPr lang="cs-CZ" sz="1800" dirty="0"/>
              <a:t>          Zdeněk </a:t>
            </a:r>
            <a:r>
              <a:rPr lang="cs-CZ" sz="1800" dirty="0" err="1"/>
              <a:t>Tempír</a:t>
            </a:r>
            <a:r>
              <a:rPr lang="cs-CZ" sz="1800" dirty="0"/>
              <a:t>:  lokality již. Moravy, Bylany</a:t>
            </a:r>
          </a:p>
          <a:p>
            <a:pPr marL="0" indent="0">
              <a:buNone/>
              <a:defRPr/>
            </a:pPr>
            <a:r>
              <a:rPr lang="cs-CZ" sz="1800" dirty="0"/>
              <a:t>      –  různé metody plynové chromatografie:  potravní alergeny</a:t>
            </a:r>
          </a:p>
          <a:p>
            <a:pPr marL="0" indent="0">
              <a:buNone/>
              <a:defRPr/>
            </a:pPr>
            <a:r>
              <a:rPr lang="cs-CZ" sz="1800" dirty="0"/>
              <a:t>          gluten – obiloviny, kasein – mléčný protein, </a:t>
            </a:r>
            <a:r>
              <a:rPr lang="cs-CZ" sz="1800" dirty="0" err="1"/>
              <a:t>ovomucoid</a:t>
            </a:r>
            <a:r>
              <a:rPr lang="cs-CZ" sz="1800" dirty="0"/>
              <a:t> – </a:t>
            </a:r>
            <a:r>
              <a:rPr lang="cs-CZ" sz="1800" dirty="0" err="1"/>
              <a:t>veječný</a:t>
            </a:r>
            <a:r>
              <a:rPr lang="cs-CZ" sz="1800" dirty="0"/>
              <a:t> protein</a:t>
            </a:r>
          </a:p>
          <a:p>
            <a:pPr marL="0" indent="0">
              <a:buNone/>
              <a:defRPr/>
            </a:pPr>
            <a:r>
              <a:rPr lang="cs-CZ" sz="1800" dirty="0"/>
              <a:t>          termostabilní proteiny (druhy zvířat)</a:t>
            </a:r>
          </a:p>
          <a:p>
            <a:pPr marL="0" indent="0">
              <a:buNone/>
              <a:defRPr/>
            </a:pPr>
            <a:r>
              <a:rPr lang="cs-CZ" sz="1800" dirty="0"/>
              <a:t>          J. Pavelka (ZČU Plzeň) </a:t>
            </a:r>
          </a:p>
          <a:p>
            <a:pPr marL="0" indent="0">
              <a:buNone/>
              <a:defRPr/>
            </a:pPr>
            <a:r>
              <a:rPr lang="cs-CZ" sz="1800" dirty="0"/>
              <a:t>     –  izotopové analýzy: </a:t>
            </a:r>
            <a:r>
              <a:rPr lang="pl-PL" sz="1800" dirty="0"/>
              <a:t> </a:t>
            </a:r>
            <a:r>
              <a:rPr lang="cs-CZ" sz="1800" dirty="0"/>
              <a:t>M. Nývltová </a:t>
            </a:r>
            <a:r>
              <a:rPr lang="cs-CZ" sz="1800" dirty="0" err="1"/>
              <a:t>Fišáková</a:t>
            </a:r>
            <a:r>
              <a:rPr lang="cs-CZ" sz="1800" dirty="0"/>
              <a:t> (ARÚ Brno) 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F9EFD523-D50D-F643-B8D1-B3D634BBB1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91291"/>
            <a:ext cx="7886700" cy="993775"/>
          </a:xfrm>
        </p:spPr>
        <p:txBody>
          <a:bodyPr/>
          <a:lstStyle/>
          <a:p>
            <a:r>
              <a:rPr lang="cs-CZ" altLang="cs-CZ" sz="2400" b="1" dirty="0">
                <a:solidFill>
                  <a:srgbClr val="FF0000"/>
                </a:solidFill>
              </a:rPr>
              <a:t>                    Vrcholný a pozdní středověk  (13. – 15. stol.)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F0A288-0B7D-1F4A-DFB5-376E85CEC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133" y="1238250"/>
            <a:ext cx="11912867" cy="5619751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cs-CZ" sz="1650" b="1" dirty="0"/>
              <a:t>Hierarchie</a:t>
            </a:r>
            <a:r>
              <a:rPr lang="cs-CZ" b="1" dirty="0"/>
              <a:t> </a:t>
            </a:r>
            <a:r>
              <a:rPr lang="cs-CZ" sz="1800" b="1" dirty="0"/>
              <a:t>sociální   </a:t>
            </a:r>
            <a:r>
              <a:rPr lang="cs-CZ" sz="1650" dirty="0"/>
              <a:t>–   s</a:t>
            </a:r>
            <a:r>
              <a:rPr lang="cs-CZ" sz="1800" dirty="0"/>
              <a:t>travování a konzumace určitých jídel závisely na společenském postavení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1800" dirty="0"/>
              <a:t>                                         –</a:t>
            </a:r>
            <a:r>
              <a:rPr lang="pl-PL" sz="1800" dirty="0"/>
              <a:t>   </a:t>
            </a:r>
            <a:r>
              <a:rPr lang="cs-CZ" sz="1800" dirty="0"/>
              <a:t>porušení pravidel se pokládalo za hřích (např. obžerství)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endParaRPr lang="cs-CZ" sz="18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1800" dirty="0"/>
              <a:t>                                       –   </a:t>
            </a:r>
            <a:r>
              <a:rPr lang="pl-PL" sz="1800" b="1" dirty="0"/>
              <a:t>Adalberon z Laonu (1030):  </a:t>
            </a:r>
            <a:r>
              <a:rPr lang="cs-CZ" sz="1800" b="1" dirty="0"/>
              <a:t>Učení o trojím lidu:  </a:t>
            </a:r>
            <a:r>
              <a:rPr lang="cs-CZ" sz="1800" dirty="0"/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1800" dirty="0"/>
              <a:t>                                                                                              a)  </a:t>
            </a:r>
            <a:r>
              <a:rPr lang="pt-BR" sz="1800" dirty="0"/>
              <a:t>oratores</a:t>
            </a:r>
            <a:r>
              <a:rPr lang="pt-BR" sz="1800" i="1" dirty="0"/>
              <a:t> </a:t>
            </a:r>
            <a:r>
              <a:rPr lang="pt-BR" sz="1800" dirty="0"/>
              <a:t>(ti, kdo se modl</a:t>
            </a:r>
            <a:r>
              <a:rPr lang="cs-CZ" sz="1800" dirty="0"/>
              <a:t>í):  duchovenstvo (střídmost, postní jídla)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1800" dirty="0"/>
              <a:t>                                                                                              b)  </a:t>
            </a:r>
            <a:r>
              <a:rPr lang="pt-BR" sz="1800" dirty="0"/>
              <a:t>bellatores</a:t>
            </a:r>
            <a:r>
              <a:rPr lang="pt-BR" sz="1800" i="1" dirty="0"/>
              <a:t> </a:t>
            </a:r>
            <a:r>
              <a:rPr lang="pt-BR" sz="1800" dirty="0"/>
              <a:t>(ti, kdo bojuj</a:t>
            </a:r>
            <a:r>
              <a:rPr lang="cs-CZ" sz="1800" dirty="0"/>
              <a:t>í</a:t>
            </a:r>
            <a:r>
              <a:rPr lang="pt-BR" sz="1800" dirty="0"/>
              <a:t>)</a:t>
            </a:r>
            <a:r>
              <a:rPr lang="cs-CZ" sz="1800" dirty="0"/>
              <a:t>:  šlechtici, bojovníci (bohatá masitá strava)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1800" dirty="0"/>
              <a:t>                                                                                              c)  </a:t>
            </a:r>
            <a:r>
              <a:rPr lang="pt-BR" sz="1800" dirty="0"/>
              <a:t>laboratores</a:t>
            </a:r>
            <a:r>
              <a:rPr lang="pt-BR" sz="1800" i="1" dirty="0"/>
              <a:t> </a:t>
            </a:r>
            <a:r>
              <a:rPr lang="pt-BR" sz="1800" dirty="0"/>
              <a:t>(ti, kdo pracuj</a:t>
            </a:r>
            <a:r>
              <a:rPr lang="cs-CZ" sz="1800" dirty="0"/>
              <a:t>í</a:t>
            </a:r>
            <a:r>
              <a:rPr lang="pt-BR" sz="1800" dirty="0"/>
              <a:t>)</a:t>
            </a:r>
            <a:r>
              <a:rPr lang="cs-CZ" sz="1800" dirty="0"/>
              <a:t>:  poddaní, rolníci (chudá strava, luštěniny)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cs-CZ" sz="1650" b="1" dirty="0"/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cs-CZ" sz="1800" b="1" dirty="0"/>
              <a:t>Struktura  společnosti  </a:t>
            </a:r>
            <a:r>
              <a:rPr lang="cs-CZ" sz="1800" dirty="0"/>
              <a:t> –     1.  </a:t>
            </a:r>
            <a:r>
              <a:rPr lang="cs-CZ" sz="1800" b="1" dirty="0"/>
              <a:t>horní vrstvy</a:t>
            </a:r>
            <a:r>
              <a:rPr lang="cs-CZ" sz="1800" dirty="0"/>
              <a:t>:  elita  –  panovník, církev, vyšší šlechta   (na základě urozenosti)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1800" dirty="0"/>
              <a:t>                                                       2.  </a:t>
            </a:r>
            <a:r>
              <a:rPr lang="cs-CZ" sz="1800" b="1" dirty="0"/>
              <a:t>střední vrstvy</a:t>
            </a:r>
            <a:r>
              <a:rPr lang="cs-CZ" sz="1800" dirty="0"/>
              <a:t>:  nižší šlechta, měšťané, bohatí kupci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1800" dirty="0"/>
              <a:t>                                                       3.  </a:t>
            </a:r>
            <a:r>
              <a:rPr lang="cs-CZ" sz="1800" b="1" dirty="0"/>
              <a:t>nižší vrstvy</a:t>
            </a:r>
            <a:r>
              <a:rPr lang="cs-CZ" sz="1800" dirty="0"/>
              <a:t>:  sedláci, poddaní a chudina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cs-CZ" sz="1800" dirty="0"/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cs-CZ" sz="1800" b="1" dirty="0"/>
              <a:t>Hierarchie potravinová:  </a:t>
            </a:r>
            <a:r>
              <a:rPr lang="cs-CZ" sz="1800" dirty="0"/>
              <a:t>Aristoteles: († 322 př.n.l.): </a:t>
            </a:r>
            <a:r>
              <a:rPr lang="cs-CZ" sz="1800" b="1" dirty="0"/>
              <a:t> Učení o čtyřech živlech: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                                      </a:t>
            </a:r>
          </a:p>
          <a:p>
            <a:pPr>
              <a:defRPr/>
            </a:pPr>
            <a:r>
              <a:rPr lang="cs-CZ" sz="1800" b="1" dirty="0"/>
              <a:t>Živly  </a:t>
            </a:r>
            <a:r>
              <a:rPr lang="cs-CZ" sz="1800" dirty="0"/>
              <a:t> –  oheň, vzduch, voda, země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–  určovaly hodnotu vhodných potravin (zvířata, plodiny) pro dané sociální skupiny.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cs-CZ" sz="1650" b="1" dirty="0"/>
          </a:p>
          <a:p>
            <a:pPr marL="0" indent="0">
              <a:buNone/>
              <a:defRPr/>
            </a:pPr>
            <a:endParaRPr lang="cs-CZ" sz="1650" b="1" dirty="0"/>
          </a:p>
          <a:p>
            <a:pPr marL="0" indent="0">
              <a:buNone/>
              <a:defRPr/>
            </a:pPr>
            <a:endParaRPr lang="cs-CZ" sz="1500" dirty="0"/>
          </a:p>
          <a:p>
            <a:pPr marL="0" indent="0">
              <a:buNone/>
              <a:defRPr/>
            </a:pPr>
            <a:endParaRPr lang="cs-CZ" sz="1500" dirty="0"/>
          </a:p>
          <a:p>
            <a:pPr marL="0" indent="0">
              <a:buNone/>
              <a:defRPr/>
            </a:pPr>
            <a:endParaRPr lang="cs-CZ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056E3C8-B8F5-DF33-97BF-BC7B72169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771" y="685800"/>
            <a:ext cx="11441229" cy="61722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Aristokracie:</a:t>
            </a:r>
          </a:p>
          <a:p>
            <a:pPr>
              <a:defRPr/>
            </a:pPr>
            <a:endParaRPr lang="cs-CZ" sz="20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sz="2000" dirty="0"/>
              <a:t>   –  </a:t>
            </a:r>
            <a:r>
              <a:rPr lang="cs-CZ" sz="2000" b="1" dirty="0"/>
              <a:t>status:</a:t>
            </a:r>
            <a:r>
              <a:rPr lang="cs-CZ" sz="2000" dirty="0"/>
              <a:t>  množství a kvalita jídla signalizovala bohatství a moc</a:t>
            </a:r>
          </a:p>
          <a:p>
            <a:pPr marL="0" indent="0">
              <a:buNone/>
              <a:defRPr/>
            </a:pPr>
            <a:r>
              <a:rPr lang="cs-CZ" sz="2000" dirty="0"/>
              <a:t>   –  </a:t>
            </a:r>
            <a:r>
              <a:rPr lang="cs-CZ" sz="2000" b="1" dirty="0"/>
              <a:t>maso:</a:t>
            </a:r>
            <a:r>
              <a:rPr lang="cs-CZ" sz="2000" dirty="0"/>
              <a:t>  spojováno s mocí, fyzickou silou a potencí (statusová záležitost), pečené nad ohněm </a:t>
            </a:r>
          </a:p>
          <a:p>
            <a:pPr marL="0" indent="0">
              <a:buNone/>
              <a:defRPr/>
            </a:pPr>
            <a:r>
              <a:rPr lang="cs-CZ" sz="2000" dirty="0"/>
              <a:t>   –  </a:t>
            </a:r>
            <a:r>
              <a:rPr lang="cs-CZ" sz="2000" b="1" dirty="0"/>
              <a:t>zvěřina:</a:t>
            </a:r>
            <a:r>
              <a:rPr lang="cs-CZ" sz="2000" dirty="0"/>
              <a:t>  nejprestižnější, spojována s fyzickou silou a lovem (jedna ze sedmi dovedností) </a:t>
            </a:r>
          </a:p>
          <a:p>
            <a:pPr marL="0" indent="0">
              <a:buNone/>
              <a:defRPr/>
            </a:pPr>
            <a:r>
              <a:rPr lang="cs-CZ" sz="2000" dirty="0"/>
              <a:t>   –  </a:t>
            </a:r>
            <a:r>
              <a:rPr lang="cs-CZ" sz="2000" b="1" dirty="0"/>
              <a:t>létající ptáci:  </a:t>
            </a:r>
            <a:r>
              <a:rPr lang="cs-CZ" sz="2000" dirty="0"/>
              <a:t>byli v kontaktu se vzduchem (volavky, jeřábi, bažanti)</a:t>
            </a:r>
          </a:p>
          <a:p>
            <a:pPr marL="0" indent="0">
              <a:buNone/>
              <a:defRPr/>
            </a:pPr>
            <a:r>
              <a:rPr lang="cs-CZ" sz="2000" dirty="0"/>
              <a:t>   –  </a:t>
            </a:r>
            <a:r>
              <a:rPr lang="cs-CZ" sz="2000" b="1" dirty="0"/>
              <a:t>obilí:</a:t>
            </a:r>
            <a:r>
              <a:rPr lang="cs-CZ" sz="2000" dirty="0"/>
              <a:t>  roste vysoko nad zemí a zrna jsou v kontaktu se vzduchem </a:t>
            </a:r>
          </a:p>
          <a:p>
            <a:pPr marL="0" indent="0">
              <a:buNone/>
              <a:defRPr/>
            </a:pPr>
            <a:r>
              <a:rPr lang="cs-CZ" sz="2000" dirty="0"/>
              <a:t>   </a:t>
            </a:r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Duchovní:</a:t>
            </a:r>
          </a:p>
          <a:p>
            <a:pPr>
              <a:defRPr/>
            </a:pPr>
            <a:endParaRPr lang="cs-CZ" sz="20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sz="2000" dirty="0"/>
              <a:t>     –  </a:t>
            </a:r>
            <a:r>
              <a:rPr lang="cs-CZ" sz="2000" b="1" dirty="0"/>
              <a:t>světští </a:t>
            </a:r>
            <a:r>
              <a:rPr lang="cs-CZ" sz="2000" dirty="0"/>
              <a:t>(kněží, biskupové):  na rozdíl od mnichů mohli jíst maso mimo postní dny</a:t>
            </a:r>
          </a:p>
          <a:p>
            <a:pPr marL="0" indent="0">
              <a:buNone/>
              <a:defRPr/>
            </a:pPr>
            <a:r>
              <a:rPr lang="cs-CZ" sz="2000" dirty="0"/>
              <a:t>     –  </a:t>
            </a:r>
            <a:r>
              <a:rPr lang="cs-CZ" sz="2000" b="1" dirty="0"/>
              <a:t>poustevníci:  </a:t>
            </a:r>
            <a:r>
              <a:rPr lang="cs-CZ" sz="2000" dirty="0"/>
              <a:t>divoce rostoucí rostliny pojídali v syrovém stavu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Svobodní a poddaní:</a:t>
            </a:r>
          </a:p>
          <a:p>
            <a:pPr>
              <a:defRPr/>
            </a:pPr>
            <a:endParaRPr lang="cs-CZ" sz="20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sz="2000" dirty="0"/>
              <a:t>    –   </a:t>
            </a:r>
            <a:r>
              <a:rPr lang="cs-CZ" sz="2000" b="1" dirty="0"/>
              <a:t>maso:</a:t>
            </a:r>
            <a:r>
              <a:rPr lang="cs-CZ" sz="2000" dirty="0"/>
              <a:t>  drůbež, domácí zvířata, vařená strava </a:t>
            </a:r>
          </a:p>
          <a:p>
            <a:pPr marL="0" indent="0">
              <a:buNone/>
              <a:defRPr/>
            </a:pPr>
            <a:r>
              <a:rPr lang="cs-CZ" sz="2000" dirty="0"/>
              <a:t>    –   </a:t>
            </a:r>
            <a:r>
              <a:rPr lang="cs-CZ" sz="2000" b="1" dirty="0"/>
              <a:t>r</a:t>
            </a:r>
            <a:r>
              <a:rPr lang="pl-PL" sz="2000" b="1" dirty="0"/>
              <a:t>ostliny:   </a:t>
            </a:r>
            <a:r>
              <a:rPr lang="pl-PL" sz="2000" dirty="0"/>
              <a:t>konzumována  –  část vyrůstající z lodyhy (zelí, </a:t>
            </a:r>
            <a:r>
              <a:rPr lang="cs-CZ" sz="2000" dirty="0"/>
              <a:t>hrách)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–  z kořene (salát, špenát) a kořenová zeleniny (cibule, mrkev)</a:t>
            </a:r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1618</TotalTime>
  <Words>9064</Words>
  <Application>Microsoft Office PowerPoint</Application>
  <PresentationFormat>Širokoúhlá obrazovka</PresentationFormat>
  <Paragraphs>872</Paragraphs>
  <Slides>57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63" baseType="lpstr">
      <vt:lpstr>Arial</vt:lpstr>
      <vt:lpstr>Calibri</vt:lpstr>
      <vt:lpstr>Calibri Light</vt:lpstr>
      <vt:lpstr>Times New Roman</vt:lpstr>
      <vt:lpstr>TimesNewRoman</vt:lpstr>
      <vt:lpstr>Motiv Office</vt:lpstr>
      <vt:lpstr>Archeologie českých zemí pozdní středověk, novověk </vt:lpstr>
      <vt:lpstr>             Stravování</vt:lpstr>
      <vt:lpstr>                                Dějiny bádání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Vrcholný a pozdní středověk  (13. – 15. stol.)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   Půst</vt:lpstr>
      <vt:lpstr>                                                 Pašije                                         (z lat. passio – „utrpení“)</vt:lpstr>
      <vt:lpstr>                                         Víra                         </vt:lpstr>
      <vt:lpstr>                                             Hagiografie                                               řec. hagios – svatý,  grafeín – psáti</vt:lpstr>
      <vt:lpstr>                          Novověká keramika</vt:lpstr>
      <vt:lpstr>Prezentace aplikace PowerPoint</vt:lpstr>
      <vt:lpstr>Prezentace aplikace PowerPoint</vt:lpstr>
      <vt:lpstr>                                 Berounské zboží</vt:lpstr>
      <vt:lpstr>Prezentace aplikace PowerPoint</vt:lpstr>
      <vt:lpstr>Prezentace aplikace PowerPoint</vt:lpstr>
      <vt:lpstr>Prezentace aplikace PowerPoint</vt:lpstr>
      <vt:lpstr>                                      Literatura</vt:lpstr>
      <vt:lpstr>Prezentace aplikace PowerPoint</vt:lpstr>
      <vt:lpstr>Prezentace aplikace PowerPoint</vt:lpstr>
      <vt:lpstr>                                  Renesance</vt:lpstr>
      <vt:lpstr>    Albrecht Dürer       1471 - 1528</vt:lpstr>
      <vt:lpstr>                          Manýrismus                   italsky maniera – styl, způsob</vt:lpstr>
      <vt:lpstr>Prezentace aplikace PowerPoint</vt:lpstr>
      <vt:lpstr>                            Homo viator</vt:lpstr>
      <vt:lpstr>                                 Hry a zábava</vt:lpstr>
      <vt:lpstr>Prezentace aplikace PowerPoint</vt:lpstr>
      <vt:lpstr>Prezentace aplikace PowerPoint</vt:lpstr>
      <vt:lpstr>Prezentace aplikace PowerPoint</vt:lpstr>
      <vt:lpstr>Prezentace aplikace PowerPoint</vt:lpstr>
      <vt:lpstr>         Mlýn a mlýnek</vt:lpstr>
      <vt:lpstr>Prezentace aplikace PowerPoint</vt:lpstr>
      <vt:lpstr>                                         Karty</vt:lpstr>
      <vt:lpstr>Prezentace aplikace PowerPoint</vt:lpstr>
      <vt:lpstr>                              Magické rituály</vt:lpstr>
      <vt:lpstr>Prezentace aplikace PowerPoint</vt:lpstr>
      <vt:lpstr>                                       Věštění</vt:lpstr>
      <vt:lpstr>Prezentace aplikace PowerPoint</vt:lpstr>
      <vt:lpstr>Prezentace aplikace PowerPoint</vt:lpstr>
      <vt:lpstr>                             Alchymie</vt:lpstr>
      <vt:lpstr>Prezentace aplikace PowerPoint</vt:lpstr>
      <vt:lpstr>Prezentace aplikace PowerPoint</vt:lpstr>
      <vt:lpstr>                             Destilační přístroje</vt:lpstr>
      <vt:lpstr>Prezentace aplikace PowerPoint</vt:lpstr>
      <vt:lpstr>      Renesanční prubířská pícka                Sebalda Mattighofera z Norimberka                   (důlní úředník v Českém Krumlově)      </vt:lpstr>
      <vt:lpstr>Alchymie na dvoře Rudolfa II.              (1552 – 1612)</vt:lpstr>
      <vt:lpstr>Prezentace aplikace PowerPoint</vt:lpstr>
      <vt:lpstr>                                   Literatura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Zaniklé vesnice</dc:title>
  <dc:creator>Kuklova</dc:creator>
  <cp:lastModifiedBy>tym0001</cp:lastModifiedBy>
  <cp:revision>124</cp:revision>
  <dcterms:created xsi:type="dcterms:W3CDTF">2017-01-31T16:06:48Z</dcterms:created>
  <dcterms:modified xsi:type="dcterms:W3CDTF">2025-05-05T08:52:42Z</dcterms:modified>
</cp:coreProperties>
</file>