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404" r:id="rId6"/>
    <p:sldId id="417" r:id="rId7"/>
    <p:sldId id="408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39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78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69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030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924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34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37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3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280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50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9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86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DEC70-E3B1-4825-B7FB-7DDBFBFEBD55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49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/>
              <a:t>Archeologie českých zemí</a:t>
            </a:r>
            <a:br>
              <a:rPr lang="cs-CZ" b="1"/>
            </a:br>
            <a:r>
              <a:rPr lang="cs-CZ" sz="3200" b="1"/>
              <a:t>pozdní středověk, novověk</a:t>
            </a:r>
            <a:br>
              <a:rPr lang="cs-CZ" sz="3200" b="1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cs-CZ" dirty="0"/>
          </a:p>
          <a:p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13. Krize tradiční společnosti na prahu raného novověku.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6587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>
            <a:extLst>
              <a:ext uri="{FF2B5EF4-FFF2-40B4-BE49-F238E27FC236}">
                <a16:creationId xmlns:a16="http://schemas.microsoft.com/office/drawing/2014/main" id="{4C750124-A4E2-9B2D-9EB4-C9797675F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              S</a:t>
            </a:r>
            <a:r>
              <a:rPr lang="cs-CZ" altLang="cs-CZ" sz="2400" b="1" dirty="0">
                <a:solidFill>
                  <a:srgbClr val="FF0000"/>
                </a:solidFill>
              </a:rPr>
              <a:t>trukturální změny v Evropě</a:t>
            </a:r>
            <a:br>
              <a:rPr lang="cs-CZ" altLang="cs-CZ" sz="2400" b="1" dirty="0">
                <a:solidFill>
                  <a:srgbClr val="FF0000"/>
                </a:solidFill>
              </a:rPr>
            </a:br>
            <a:r>
              <a:rPr lang="cs-CZ" altLang="cs-CZ" sz="2400" b="1" dirty="0">
                <a:solidFill>
                  <a:srgbClr val="FF0000"/>
                </a:solidFill>
              </a:rPr>
              <a:t>                                               Krize středověku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18AEC21-92ED-5290-F6C5-4957EAB50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49" y="1114426"/>
            <a:ext cx="11363325" cy="5743574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sz="2000" b="1" dirty="0">
                <a:solidFill>
                  <a:srgbClr val="FF0000"/>
                </a:solidFill>
              </a:rPr>
              <a:t>Hospodářské příčiny:</a:t>
            </a:r>
          </a:p>
          <a:p>
            <a:pPr>
              <a:defRPr/>
            </a:pPr>
            <a:endParaRPr lang="cs-CZ" sz="2000" b="1" dirty="0"/>
          </a:p>
          <a:p>
            <a:pPr>
              <a:defRPr/>
            </a:pPr>
            <a:r>
              <a:rPr lang="cs-CZ" sz="2000" b="1" dirty="0"/>
              <a:t>Vnitřní   </a:t>
            </a:r>
            <a:r>
              <a:rPr lang="cs-CZ" sz="2000" dirty="0"/>
              <a:t>–  celkové vyčerpání hospodářské dynamiky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  </a:t>
            </a:r>
            <a:r>
              <a:rPr lang="cs-CZ" sz="2000" b="1" dirty="0"/>
              <a:t>stagnace zemědělství:</a:t>
            </a:r>
            <a:r>
              <a:rPr lang="cs-CZ" sz="2000" dirty="0"/>
              <a:t>  pokles rentability výnosů  (konec tradičních forem hospodaření)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  opouštění pozemků s nízkou kvalitou půdy v důsledku vyčerpání (snižování úrodnosti)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  náhradní postupy v hospodaření (místo pšenice žito)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  pokles cen půdy a agrárních produktů (obilí po r. 1350)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  cechovní omezení řemeslné výroby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  klesající pozemková renta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  tzv. cenové nůžky:  zvýhodnění měst (řemeslné výroby versus agrární produkty)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  demografický regres (vylidnění)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  pokles příjmů státního fisku (královské pokladny) a vrchnosti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– </a:t>
            </a:r>
            <a:r>
              <a:rPr lang="cs-CZ" sz="2000" b="1" dirty="0"/>
              <a:t>  </a:t>
            </a:r>
            <a:r>
              <a:rPr lang="cs-CZ" sz="2000" dirty="0"/>
              <a:t>vymírání dynastií:  uherští Arpádovci(1301), čeští Přemyslovci(1306), polští </a:t>
            </a:r>
            <a:r>
              <a:rPr lang="cs-CZ" sz="2000" dirty="0" err="1"/>
              <a:t>Piastovci</a:t>
            </a:r>
            <a:r>
              <a:rPr lang="cs-CZ" sz="2000" dirty="0"/>
              <a:t> (1370)</a:t>
            </a:r>
          </a:p>
          <a:p>
            <a:pPr>
              <a:defRPr/>
            </a:pPr>
            <a:endParaRPr lang="cs-CZ" sz="2000" dirty="0"/>
          </a:p>
          <a:p>
            <a:pPr>
              <a:defRPr/>
            </a:pPr>
            <a:r>
              <a:rPr lang="cs-CZ" sz="2000" b="1" dirty="0"/>
              <a:t>Vnější  </a:t>
            </a:r>
            <a:r>
              <a:rPr lang="cs-CZ" sz="2000" dirty="0"/>
              <a:t>–  morové epidemie, válečné konflikty, klima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6886D33-97D2-9CB7-6788-292A4450C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571500"/>
            <a:ext cx="11696700" cy="6600824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cs-CZ" sz="2900" b="1" dirty="0">
                <a:solidFill>
                  <a:srgbClr val="FF0000"/>
                </a:solidFill>
              </a:rPr>
              <a:t>Politické změny:</a:t>
            </a:r>
            <a:endParaRPr lang="cs-CZ" sz="2900" dirty="0"/>
          </a:p>
          <a:p>
            <a:pPr marL="0" indent="0">
              <a:buNone/>
              <a:defRPr/>
            </a:pPr>
            <a:r>
              <a:rPr lang="cs-CZ" sz="2100" dirty="0"/>
              <a:t>    </a:t>
            </a:r>
            <a:r>
              <a:rPr lang="cs-CZ" sz="2600" dirty="0"/>
              <a:t>–</a:t>
            </a:r>
            <a:r>
              <a:rPr lang="cs-CZ" sz="2600" b="1" dirty="0"/>
              <a:t>   Stoletá válka:  1337 – 1453  </a:t>
            </a:r>
            <a:r>
              <a:rPr lang="cs-CZ" sz="2600" dirty="0"/>
              <a:t>mezi Anglií a Francií (územní nároky);  u </a:t>
            </a:r>
            <a:r>
              <a:rPr lang="cs-CZ" sz="2600" dirty="0" err="1"/>
              <a:t>Castillonu</a:t>
            </a:r>
            <a:r>
              <a:rPr lang="cs-CZ" sz="2600" dirty="0"/>
              <a:t> Angličané poraženi </a:t>
            </a:r>
          </a:p>
          <a:p>
            <a:pPr marL="0" indent="0">
              <a:buNone/>
              <a:defRPr/>
            </a:pPr>
            <a:r>
              <a:rPr lang="cs-CZ" sz="2600" dirty="0"/>
              <a:t>    –   </a:t>
            </a:r>
            <a:r>
              <a:rPr lang="cs-CZ" sz="2600" b="1" dirty="0"/>
              <a:t>Černá smrt:   1347 – 1352:   </a:t>
            </a:r>
            <a:r>
              <a:rPr lang="cs-CZ" sz="2600" dirty="0"/>
              <a:t>demografický pokles  (zemřelo 60 – 80% nakažených,  </a:t>
            </a:r>
            <a:r>
              <a:rPr lang="cs-CZ" sz="2600" dirty="0" err="1"/>
              <a:t>celk</a:t>
            </a:r>
            <a:r>
              <a:rPr lang="cs-CZ" sz="2600" dirty="0"/>
              <a:t>. 18 mil.)</a:t>
            </a:r>
          </a:p>
          <a:p>
            <a:pPr marL="0" indent="0">
              <a:buNone/>
              <a:defRPr/>
            </a:pPr>
            <a:r>
              <a:rPr lang="cs-CZ" sz="2600" dirty="0"/>
              <a:t>    –   </a:t>
            </a:r>
            <a:r>
              <a:rPr lang="cs-CZ" sz="2600" b="1" dirty="0"/>
              <a:t>Expanze Osmanských Turků do Evrop</a:t>
            </a:r>
            <a:r>
              <a:rPr lang="cs-CZ" sz="2600" dirty="0"/>
              <a:t>y:   </a:t>
            </a:r>
            <a:r>
              <a:rPr lang="cs-CZ" sz="2600" b="1" dirty="0"/>
              <a:t>1353:</a:t>
            </a:r>
            <a:r>
              <a:rPr lang="cs-CZ" sz="2600" dirty="0"/>
              <a:t>   dobyta byzantská </a:t>
            </a:r>
            <a:r>
              <a:rPr lang="cs-CZ" sz="2600" dirty="0" err="1"/>
              <a:t>Gallipolis</a:t>
            </a:r>
            <a:endParaRPr lang="cs-CZ" sz="2600" dirty="0"/>
          </a:p>
          <a:p>
            <a:pPr marL="0" indent="0">
              <a:buNone/>
              <a:defRPr/>
            </a:pPr>
            <a:r>
              <a:rPr lang="cs-CZ" sz="2600" dirty="0"/>
              <a:t>                                                                                   </a:t>
            </a:r>
            <a:r>
              <a:rPr lang="cs-CZ" sz="2600" b="1" dirty="0"/>
              <a:t>1454:</a:t>
            </a:r>
            <a:r>
              <a:rPr lang="cs-CZ" sz="2600" dirty="0"/>
              <a:t>   dobyta Konstantinopol (Cařihrad, Istanbul)</a:t>
            </a:r>
          </a:p>
          <a:p>
            <a:pPr marL="0" indent="0">
              <a:buNone/>
              <a:defRPr/>
            </a:pPr>
            <a:r>
              <a:rPr lang="cs-CZ" sz="2600" dirty="0"/>
              <a:t>                                                                                   </a:t>
            </a:r>
            <a:r>
              <a:rPr lang="cs-CZ" sz="2600" b="1" dirty="0"/>
              <a:t>1526: </a:t>
            </a:r>
            <a:r>
              <a:rPr lang="cs-CZ" sz="2600" dirty="0"/>
              <a:t>  Ludvík Jagellonský padl v bitvě u Moháče</a:t>
            </a:r>
          </a:p>
          <a:p>
            <a:pPr marL="0" indent="0">
              <a:buNone/>
              <a:defRPr/>
            </a:pPr>
            <a:r>
              <a:rPr lang="cs-CZ" sz="2600" b="1" dirty="0"/>
              <a:t>                                                                              1529, 1683:  </a:t>
            </a:r>
            <a:r>
              <a:rPr lang="cs-CZ" sz="2600" dirty="0"/>
              <a:t>obléhání Vídně</a:t>
            </a:r>
          </a:p>
          <a:p>
            <a:pPr marL="0" indent="0">
              <a:buNone/>
              <a:defRPr/>
            </a:pPr>
            <a:endParaRPr lang="cs-CZ" sz="2100" dirty="0"/>
          </a:p>
          <a:p>
            <a:pPr>
              <a:defRPr/>
            </a:pPr>
            <a:r>
              <a:rPr lang="cs-CZ" sz="2900" b="1" dirty="0">
                <a:solidFill>
                  <a:srgbClr val="FF0000"/>
                </a:solidFill>
              </a:rPr>
              <a:t>Krize církve:</a:t>
            </a:r>
          </a:p>
          <a:p>
            <a:pPr marL="0" indent="0">
              <a:buNone/>
              <a:defRPr/>
            </a:pPr>
            <a:r>
              <a:rPr lang="cs-CZ" sz="2300" b="1" dirty="0"/>
              <a:t>    </a:t>
            </a:r>
            <a:r>
              <a:rPr lang="cs-CZ" sz="2600" b="1" dirty="0"/>
              <a:t>–  </a:t>
            </a:r>
            <a:r>
              <a:rPr lang="cs-CZ" sz="2600" b="1" u="sng" dirty="0"/>
              <a:t>papežské schisma:</a:t>
            </a:r>
            <a:r>
              <a:rPr lang="cs-CZ" sz="2600" b="1" dirty="0"/>
              <a:t>   1309 – 1378:   </a:t>
            </a:r>
            <a:r>
              <a:rPr lang="cs-CZ" sz="2600" dirty="0"/>
              <a:t>rozkol vedoucí k úpadku katolické církve  </a:t>
            </a:r>
          </a:p>
          <a:p>
            <a:pPr marL="0" indent="0">
              <a:buNone/>
              <a:defRPr/>
            </a:pPr>
            <a:r>
              <a:rPr lang="cs-CZ" sz="2600" dirty="0"/>
              <a:t>                                                                        </a:t>
            </a:r>
            <a:r>
              <a:rPr lang="cs-CZ" sz="2600" b="1" dirty="0"/>
              <a:t>tzv. avignonské zajetí:   </a:t>
            </a:r>
            <a:r>
              <a:rPr lang="cs-CZ" sz="2600" dirty="0"/>
              <a:t>dva papežové:</a:t>
            </a:r>
            <a:r>
              <a:rPr lang="cs-CZ" sz="2600" b="1" dirty="0"/>
              <a:t>   Řím:  </a:t>
            </a:r>
            <a:r>
              <a:rPr lang="cs-CZ" sz="2600" dirty="0"/>
              <a:t>Urban VI. –   Avignon:  Kliment V.  </a:t>
            </a:r>
            <a:endParaRPr lang="cs-CZ" sz="2600" b="1" dirty="0"/>
          </a:p>
          <a:p>
            <a:pPr marL="0" indent="0">
              <a:buNone/>
              <a:defRPr/>
            </a:pPr>
            <a:r>
              <a:rPr lang="cs-CZ" sz="2600" b="1" dirty="0"/>
              <a:t>                                            1417:</a:t>
            </a:r>
            <a:r>
              <a:rPr lang="cs-CZ" sz="2600" dirty="0"/>
              <a:t>  schisma ukončeno volbou Martina V.</a:t>
            </a:r>
          </a:p>
          <a:p>
            <a:pPr marL="0" indent="0">
              <a:buNone/>
              <a:defRPr/>
            </a:pPr>
            <a:endParaRPr lang="cs-CZ" sz="2600" dirty="0"/>
          </a:p>
          <a:p>
            <a:pPr marL="0" indent="0">
              <a:buNone/>
              <a:defRPr/>
            </a:pPr>
            <a:r>
              <a:rPr lang="cs-CZ" sz="2600" dirty="0"/>
              <a:t>     –  </a:t>
            </a:r>
            <a:r>
              <a:rPr lang="cs-CZ" sz="2600" b="1" u="sng" dirty="0"/>
              <a:t>císařské schisma:</a:t>
            </a:r>
            <a:r>
              <a:rPr lang="cs-CZ" sz="2600" b="1" dirty="0"/>
              <a:t> </a:t>
            </a:r>
            <a:r>
              <a:rPr lang="cs-CZ" sz="2600" b="1" dirty="0">
                <a:solidFill>
                  <a:srgbClr val="FF0000"/>
                </a:solidFill>
              </a:rPr>
              <a:t>  </a:t>
            </a:r>
            <a:r>
              <a:rPr lang="cs-CZ" sz="2600" dirty="0"/>
              <a:t>Václav IV. podporoval římského Urbana VI.:  proti šlechtická opozice (panská jednota)</a:t>
            </a:r>
          </a:p>
          <a:p>
            <a:pPr marL="0" indent="0">
              <a:buNone/>
              <a:defRPr/>
            </a:pPr>
            <a:endParaRPr lang="cs-CZ" sz="2300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cs-CZ" sz="2900" b="1" dirty="0">
                <a:solidFill>
                  <a:srgbClr val="FF0000"/>
                </a:solidFill>
              </a:rPr>
              <a:t>Klimatické změny: </a:t>
            </a:r>
          </a:p>
          <a:p>
            <a:pPr marL="0" indent="0">
              <a:buNone/>
              <a:defRPr/>
            </a:pPr>
            <a:r>
              <a:rPr lang="cs-CZ" sz="2600" b="1" dirty="0">
                <a:solidFill>
                  <a:srgbClr val="FF0000"/>
                </a:solidFill>
              </a:rPr>
              <a:t>     </a:t>
            </a:r>
            <a:r>
              <a:rPr lang="cs-CZ" sz="2600" dirty="0"/>
              <a:t>–</a:t>
            </a:r>
            <a:r>
              <a:rPr lang="cs-CZ" sz="2600" b="1" dirty="0"/>
              <a:t>   tzv. malá doba ledová  </a:t>
            </a:r>
            <a:r>
              <a:rPr lang="cs-CZ" altLang="cs-CZ" sz="2600" dirty="0"/>
              <a:t>(</a:t>
            </a:r>
            <a:r>
              <a:rPr lang="cs-CZ" altLang="cs-CZ" sz="2600" dirty="0" err="1"/>
              <a:t>Little</a:t>
            </a:r>
            <a:r>
              <a:rPr lang="cs-CZ" altLang="cs-CZ" sz="2600" dirty="0"/>
              <a:t> </a:t>
            </a:r>
            <a:r>
              <a:rPr lang="cs-CZ" altLang="cs-CZ" sz="2600" dirty="0" err="1"/>
              <a:t>Ice</a:t>
            </a:r>
            <a:r>
              <a:rPr lang="cs-CZ" altLang="cs-CZ" sz="2600" dirty="0"/>
              <a:t> Age) </a:t>
            </a:r>
          </a:p>
          <a:p>
            <a:pPr marL="0" indent="0">
              <a:buNone/>
              <a:defRPr/>
            </a:pPr>
            <a:r>
              <a:rPr lang="cs-CZ" altLang="cs-CZ" sz="2600" dirty="0"/>
              <a:t>     –   zhoršení klimatu, neúroda, hladomory:  </a:t>
            </a:r>
            <a:r>
              <a:rPr lang="cs-CZ" sz="2600" b="1" dirty="0"/>
              <a:t>1315 – 17, 1340 – 50, 1374 – 75/80</a:t>
            </a:r>
          </a:p>
          <a:p>
            <a:pPr marL="0" indent="0">
              <a:buNone/>
              <a:defRPr/>
            </a:pPr>
            <a:r>
              <a:rPr lang="cs-CZ" sz="2600" dirty="0"/>
              <a:t>     –   </a:t>
            </a:r>
            <a:r>
              <a:rPr lang="cs-CZ" sz="2600" b="1" dirty="0"/>
              <a:t>13/1</a:t>
            </a:r>
            <a:r>
              <a:rPr lang="cs-CZ" sz="2600" dirty="0"/>
              <a:t>4. stol.:   </a:t>
            </a:r>
            <a:r>
              <a:rPr lang="cs-CZ" altLang="cs-CZ" sz="2600" dirty="0"/>
              <a:t>pomalé snižování teploty,  výkyvy počasí a klimatické extrémy</a:t>
            </a:r>
          </a:p>
          <a:p>
            <a:pPr marL="0" indent="0">
              <a:buNone/>
              <a:defRPr/>
            </a:pPr>
            <a:endParaRPr lang="cs-CZ" altLang="cs-CZ" sz="2000" dirty="0"/>
          </a:p>
          <a:p>
            <a:pPr marL="0" indent="0">
              <a:buNone/>
              <a:defRPr/>
            </a:pPr>
            <a:r>
              <a:rPr lang="cs-CZ" sz="2000" b="1" dirty="0"/>
              <a:t>    </a:t>
            </a:r>
            <a:endParaRPr lang="cs-CZ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7993541-F8C3-78BD-D6D8-8DC24BFF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4" y="685800"/>
            <a:ext cx="11496675" cy="6172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000" b="1" dirty="0"/>
              <a:t> </a:t>
            </a:r>
            <a:r>
              <a:rPr lang="cs-CZ" sz="2400" b="1" dirty="0">
                <a:solidFill>
                  <a:srgbClr val="FF0000"/>
                </a:solidFill>
              </a:rPr>
              <a:t>České země  </a:t>
            </a:r>
            <a:r>
              <a:rPr lang="cs-CZ" sz="2000" b="1" dirty="0"/>
              <a:t>–  14. a 15. stol.:  </a:t>
            </a:r>
            <a:r>
              <a:rPr lang="cs-CZ" sz="2000" dirty="0"/>
              <a:t>příčiny a průběh byly  podobné jako v jiných státech Evropy. </a:t>
            </a:r>
          </a:p>
          <a:p>
            <a:pPr>
              <a:defRPr/>
            </a:pPr>
            <a:endParaRPr lang="cs-CZ" sz="2000" dirty="0"/>
          </a:p>
          <a:p>
            <a:pPr>
              <a:defRPr/>
            </a:pPr>
            <a:r>
              <a:rPr lang="cs-CZ" sz="2000" b="1" dirty="0"/>
              <a:t>14. stol.  </a:t>
            </a:r>
            <a:r>
              <a:rPr lang="cs-CZ" sz="2000" dirty="0"/>
              <a:t>–</a:t>
            </a:r>
            <a:r>
              <a:rPr lang="cs-CZ" sz="2000" b="1" dirty="0"/>
              <a:t>   stagnace hospodářského rozvoje:  </a:t>
            </a:r>
            <a:r>
              <a:rPr lang="cs-CZ" sz="2000" dirty="0"/>
              <a:t>od poloviny vlády </a:t>
            </a:r>
            <a:r>
              <a:rPr lang="cs-CZ" sz="2000" b="1" dirty="0"/>
              <a:t>Karla IV. a Václava IV.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–   vyčerpání venkovské a městské </a:t>
            </a:r>
            <a:r>
              <a:rPr lang="cs-CZ" sz="2000" b="1" dirty="0"/>
              <a:t>kolonizace </a:t>
            </a:r>
            <a:r>
              <a:rPr lang="cs-CZ" sz="2000" dirty="0"/>
              <a:t>jako hnacího motoru ekonomického vývoje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–   vytěžení dostupných nalezišť stříbra a drahých kovů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–   snižování hodnoty mince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–   absence napojení českých zemí na hlavní evropské obchodní trasy (Z – V)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–   </a:t>
            </a:r>
            <a:r>
              <a:rPr lang="cs-CZ" sz="2000" b="1" dirty="0"/>
              <a:t>1380:   morová epidemie </a:t>
            </a:r>
            <a:r>
              <a:rPr lang="cs-CZ" sz="2000" dirty="0"/>
              <a:t>(úbytek obyvatelstva) </a:t>
            </a:r>
          </a:p>
          <a:p>
            <a:pPr>
              <a:defRPr/>
            </a:pPr>
            <a:endParaRPr lang="cs-CZ" sz="2000" dirty="0"/>
          </a:p>
          <a:p>
            <a:pPr>
              <a:defRPr/>
            </a:pPr>
            <a:r>
              <a:rPr lang="cs-CZ" sz="2000" dirty="0"/>
              <a:t> </a:t>
            </a:r>
            <a:r>
              <a:rPr lang="cs-CZ" sz="2000" b="1" dirty="0"/>
              <a:t>Markraběcí války  </a:t>
            </a:r>
            <a:r>
              <a:rPr lang="cs-CZ" sz="2000" dirty="0"/>
              <a:t>–   politická nestabilita, válečné konflikty, kriminalita, pogromy na Židy (1389 – Praha)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–    </a:t>
            </a:r>
            <a:r>
              <a:rPr lang="cs-CZ" sz="2000" dirty="0">
                <a:effectLst/>
              </a:rPr>
              <a:t>moravský markrabě:   Jan Jindřich († 1375) </a:t>
            </a: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                                      –    nástupce:  </a:t>
            </a:r>
            <a:r>
              <a:rPr lang="cs-CZ" sz="2000" b="1" dirty="0"/>
              <a:t>Jošt  </a:t>
            </a:r>
            <a:r>
              <a:rPr lang="cs-CZ" sz="2000" dirty="0"/>
              <a:t>(</a:t>
            </a:r>
            <a:r>
              <a:rPr lang="cs-CZ" sz="2000" dirty="0">
                <a:effectLst/>
              </a:rPr>
              <a:t>† 1411), braniborský kurfiřt a římský král (1410) </a:t>
            </a:r>
          </a:p>
          <a:p>
            <a:pPr marL="0" indent="0">
              <a:buNone/>
              <a:defRPr/>
            </a:pPr>
            <a:r>
              <a:rPr lang="cs-CZ" sz="2000" dirty="0">
                <a:effectLst/>
              </a:rPr>
              <a:t>                                      –    mladší synové:  </a:t>
            </a:r>
            <a:r>
              <a:rPr lang="cs-CZ" sz="2000" b="1" dirty="0">
                <a:effectLst/>
              </a:rPr>
              <a:t>Prokop</a:t>
            </a:r>
            <a:r>
              <a:rPr lang="cs-CZ" sz="2000" dirty="0">
                <a:effectLst/>
              </a:rPr>
              <a:t> († 1405) a </a:t>
            </a:r>
            <a:r>
              <a:rPr lang="cs-CZ" sz="2000" b="1" dirty="0">
                <a:effectLst/>
              </a:rPr>
              <a:t>Jan Soběslav</a:t>
            </a:r>
            <a:r>
              <a:rPr lang="cs-CZ" sz="2000" dirty="0">
                <a:effectLst/>
              </a:rPr>
              <a:t> († 1380)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</a:t>
            </a:r>
            <a:r>
              <a:rPr lang="cs-CZ" sz="2000" dirty="0">
                <a:effectLst/>
              </a:rPr>
              <a:t>–   spory mezi Joštem a Prokopem o dědictví vyústily ve válku</a:t>
            </a:r>
            <a:endParaRPr lang="cs-CZ" sz="2000" dirty="0"/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endParaRPr lang="cs-CZ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C37A13-E576-917A-F5B4-1E1F7C1E3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09550"/>
            <a:ext cx="12496799" cy="710565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  <a:defRPr/>
            </a:pPr>
            <a:endParaRPr lang="cs-CZ" sz="3300" dirty="0"/>
          </a:p>
          <a:p>
            <a:pPr eaLnBrk="1" hangingPunct="1">
              <a:defRPr/>
            </a:pPr>
            <a:r>
              <a:rPr lang="cs-CZ" sz="3300" b="1" dirty="0"/>
              <a:t>  </a:t>
            </a:r>
            <a:r>
              <a:rPr lang="cs-CZ" sz="4500" b="1" dirty="0"/>
              <a:t>14. stol</a:t>
            </a:r>
            <a:r>
              <a:rPr lang="cs-CZ" sz="4500" dirty="0"/>
              <a:t>.  –   první vlna sekularizací církevních majetků:  </a:t>
            </a:r>
            <a:r>
              <a:rPr lang="cs-CZ" sz="4500" b="1" dirty="0"/>
              <a:t>Matěj z Janova </a:t>
            </a:r>
            <a:r>
              <a:rPr lang="cs-CZ" sz="4500" dirty="0"/>
              <a:t>(† 1393)  kritika klášterů  (zbytečnost řádů) </a:t>
            </a:r>
          </a:p>
          <a:p>
            <a:pPr marL="0" indent="0" eaLnBrk="1" hangingPunct="1">
              <a:buNone/>
              <a:defRPr/>
            </a:pPr>
            <a:r>
              <a:rPr lang="cs-CZ" sz="4500" dirty="0"/>
              <a:t>                      –   </a:t>
            </a:r>
            <a:r>
              <a:rPr lang="cs-CZ" sz="4500" b="1" dirty="0"/>
              <a:t>prohloubení hospodářských problémů řádových institucí:</a:t>
            </a:r>
          </a:p>
          <a:p>
            <a:pPr marL="0" indent="0">
              <a:buNone/>
              <a:defRPr/>
            </a:pPr>
            <a:r>
              <a:rPr lang="cs-CZ" sz="4500" b="1" dirty="0"/>
              <a:t>                             </a:t>
            </a:r>
            <a:r>
              <a:rPr lang="cs-CZ" sz="4500" dirty="0"/>
              <a:t>–</a:t>
            </a:r>
            <a:r>
              <a:rPr lang="cs-CZ" sz="4500" b="1" dirty="0"/>
              <a:t>  </a:t>
            </a:r>
            <a:r>
              <a:rPr lang="cs-CZ" sz="4500" dirty="0"/>
              <a:t>ukončení fundačních (zakladatelských) aktivit:   poslední 1391:  kláštery ve Fulneku a Prostějově</a:t>
            </a:r>
            <a:endParaRPr lang="cs-CZ" sz="4500" b="1" dirty="0"/>
          </a:p>
          <a:p>
            <a:pPr marL="0" indent="0">
              <a:buNone/>
              <a:defRPr/>
            </a:pPr>
            <a:r>
              <a:rPr lang="cs-CZ" sz="4500" dirty="0"/>
              <a:t>                             –  zadlužení speciálními </a:t>
            </a:r>
            <a:r>
              <a:rPr lang="cs-CZ" sz="4500" dirty="0" err="1"/>
              <a:t>berněmi</a:t>
            </a:r>
            <a:r>
              <a:rPr lang="cs-CZ" sz="4500" dirty="0"/>
              <a:t>:  za Václava IV. klášterní poplatky zdrojem královských příjmů </a:t>
            </a:r>
          </a:p>
          <a:p>
            <a:pPr marL="0" indent="0">
              <a:buNone/>
              <a:defRPr/>
            </a:pPr>
            <a:r>
              <a:rPr lang="cs-CZ" sz="4500" dirty="0"/>
              <a:t>                             –  vyhánění řádových farářů, první útoky na kláštery ve městech i na vesnicích </a:t>
            </a:r>
          </a:p>
          <a:p>
            <a:pPr marL="0" indent="0">
              <a:buNone/>
              <a:defRPr/>
            </a:pPr>
            <a:endParaRPr lang="cs-CZ" sz="4500" dirty="0"/>
          </a:p>
          <a:p>
            <a:pPr marL="0" indent="0">
              <a:buNone/>
              <a:defRPr/>
            </a:pPr>
            <a:r>
              <a:rPr lang="cs-CZ" sz="4500" dirty="0"/>
              <a:t>      –  </a:t>
            </a:r>
            <a:r>
              <a:rPr lang="cs-CZ" sz="4500" b="1" dirty="0"/>
              <a:t>po smrti Václava IV († 1419):</a:t>
            </a:r>
          </a:p>
          <a:p>
            <a:pPr marL="0" indent="0">
              <a:buNone/>
              <a:defRPr/>
            </a:pPr>
            <a:r>
              <a:rPr lang="cs-CZ" sz="4500" b="1" dirty="0"/>
              <a:t>      </a:t>
            </a:r>
            <a:r>
              <a:rPr lang="cs-CZ" sz="4500" dirty="0"/>
              <a:t>–  napadány mendikantské konventy v centrech husitství v Praze a na Táboře </a:t>
            </a:r>
          </a:p>
          <a:p>
            <a:pPr marL="0" indent="0">
              <a:buNone/>
              <a:defRPr/>
            </a:pPr>
            <a:r>
              <a:rPr lang="cs-CZ" sz="4500" dirty="0"/>
              <a:t>      –  klášter Na Slovanech zůstal zachován, protože opat přijal husitské požadavky</a:t>
            </a:r>
          </a:p>
          <a:p>
            <a:pPr marL="0" indent="0">
              <a:buNone/>
              <a:defRPr/>
            </a:pPr>
            <a:r>
              <a:rPr lang="cs-CZ" sz="4500" dirty="0"/>
              <a:t>      –  klášter sv. Anny fungoval jako jakýsi sběrný klášter uprchlíků </a:t>
            </a:r>
          </a:p>
          <a:p>
            <a:pPr marL="0" indent="0">
              <a:buNone/>
              <a:defRPr/>
            </a:pPr>
            <a:r>
              <a:rPr lang="cs-CZ" sz="4500" dirty="0"/>
              <a:t>      –  </a:t>
            </a:r>
            <a:r>
              <a:rPr lang="cs-CZ" sz="4500" b="1" dirty="0"/>
              <a:t>husitské války</a:t>
            </a:r>
            <a:r>
              <a:rPr lang="cs-CZ" sz="4500" dirty="0"/>
              <a:t>:    </a:t>
            </a:r>
            <a:r>
              <a:rPr lang="cs-CZ" sz="4500" dirty="0">
                <a:effectLst/>
              </a:rPr>
              <a:t>prosazení čtyř pražských </a:t>
            </a:r>
            <a:r>
              <a:rPr lang="cs-CZ" sz="4500" dirty="0" err="1">
                <a:effectLst/>
              </a:rPr>
              <a:t>artykul</a:t>
            </a:r>
            <a:r>
              <a:rPr lang="cs-CZ" sz="4500" dirty="0">
                <a:effectLst/>
              </a:rPr>
              <a:t>:  odmítnutí světského panování kněží</a:t>
            </a:r>
            <a:endParaRPr lang="cs-CZ" sz="4500" dirty="0"/>
          </a:p>
          <a:p>
            <a:pPr marL="0" indent="0">
              <a:buNone/>
              <a:defRPr/>
            </a:pPr>
            <a:r>
              <a:rPr lang="cs-CZ" sz="4500" dirty="0"/>
              <a:t>                                         majetky </a:t>
            </a:r>
            <a:r>
              <a:rPr lang="cs-CZ" sz="4500" dirty="0">
                <a:effectLst/>
              </a:rPr>
              <a:t>církevních institucí v předhusitském období:   1/3 pozemkového fondu</a:t>
            </a:r>
            <a:endParaRPr lang="cs-CZ" sz="4500" dirty="0"/>
          </a:p>
          <a:p>
            <a:pPr marL="0" indent="0">
              <a:buNone/>
              <a:defRPr/>
            </a:pPr>
            <a:r>
              <a:rPr lang="cs-CZ" sz="4500" dirty="0"/>
              <a:t>                                         konfiskace:   ztráta  90 % statků    (ve prospěch šlechty a měst)</a:t>
            </a:r>
          </a:p>
          <a:p>
            <a:pPr marL="0" indent="0">
              <a:buNone/>
              <a:defRPr/>
            </a:pPr>
            <a:r>
              <a:rPr lang="cs-CZ" sz="4500" dirty="0"/>
              <a:t>                                         </a:t>
            </a:r>
            <a:r>
              <a:rPr lang="cs-CZ" sz="4500" dirty="0" err="1"/>
              <a:t>revindikace</a:t>
            </a:r>
            <a:r>
              <a:rPr lang="cs-CZ" sz="4500" dirty="0"/>
              <a:t>:  doložení </a:t>
            </a:r>
            <a:r>
              <a:rPr lang="cs-CZ" sz="4500" dirty="0">
                <a:effectLst/>
              </a:rPr>
              <a:t>oprávnění k majetkům získaným za revoluce od církve </a:t>
            </a:r>
            <a:endParaRPr lang="cs-CZ" sz="4500" dirty="0"/>
          </a:p>
          <a:p>
            <a:pPr marL="0" indent="0">
              <a:buNone/>
              <a:defRPr/>
            </a:pPr>
            <a:r>
              <a:rPr lang="cs-CZ" sz="4500" dirty="0"/>
              <a:t>                                                                 </a:t>
            </a:r>
            <a:r>
              <a:rPr lang="cs-CZ" sz="4500" dirty="0">
                <a:effectLst/>
              </a:rPr>
              <a:t>Ferdinand I. –  1547:  městům vrátil část zkonfiskovaného majetku</a:t>
            </a:r>
            <a:r>
              <a:rPr lang="cs-CZ" sz="4500" dirty="0"/>
              <a:t> s </a:t>
            </a:r>
            <a:r>
              <a:rPr lang="cs-CZ" sz="4500" dirty="0">
                <a:effectLst/>
              </a:rPr>
              <a:t>nařízením vydržovat</a:t>
            </a:r>
          </a:p>
          <a:p>
            <a:pPr marL="0" indent="0">
              <a:buNone/>
              <a:defRPr/>
            </a:pPr>
            <a:r>
              <a:rPr lang="cs-CZ" sz="4500" dirty="0"/>
              <a:t>                                                                                               </a:t>
            </a:r>
            <a:r>
              <a:rPr lang="cs-CZ" sz="4500" dirty="0">
                <a:effectLst/>
              </a:rPr>
              <a:t>z jeho výnosů duchovenstvo, školy a sakrální budovy  (28 </a:t>
            </a:r>
            <a:r>
              <a:rPr lang="cs-CZ" sz="4500" dirty="0"/>
              <a:t>m</a:t>
            </a:r>
            <a:r>
              <a:rPr lang="cs-CZ" sz="4500" dirty="0">
                <a:effectLst/>
              </a:rPr>
              <a:t>ěst)</a:t>
            </a:r>
          </a:p>
          <a:p>
            <a:pPr marL="0" indent="0">
              <a:buNone/>
              <a:defRPr/>
            </a:pPr>
            <a:endParaRPr lang="cs-CZ" altLang="cs-CZ" sz="4500" dirty="0"/>
          </a:p>
          <a:p>
            <a:pPr marL="0" indent="0">
              <a:buNone/>
            </a:pPr>
            <a:r>
              <a:rPr lang="cs-CZ" sz="4500" dirty="0">
                <a:effectLst/>
              </a:rPr>
              <a:t>       ŠMAHEL, František, Husitské Čechy. Struktury, procesy, ideje, Praha 2001</a:t>
            </a:r>
            <a:r>
              <a:rPr lang="cs-CZ" altLang="cs-CZ" sz="4500" dirty="0"/>
              <a:t>     </a:t>
            </a:r>
          </a:p>
          <a:p>
            <a:pPr marL="0" indent="0">
              <a:buNone/>
            </a:pPr>
            <a:r>
              <a:rPr lang="cs-CZ" altLang="cs-CZ" sz="4500" dirty="0"/>
              <a:t>       BÁRTA, Miroslav; KOVÁŘ, Martin, a kol. Kolaps a regenerace: cesty civilizací a kultur: minulost, současnost a budoucnost</a:t>
            </a:r>
          </a:p>
          <a:p>
            <a:pPr marL="0" indent="0">
              <a:buNone/>
            </a:pPr>
            <a:r>
              <a:rPr lang="cs-CZ" altLang="cs-CZ" sz="4500" dirty="0"/>
              <a:t>       komplexních společností. Praha 2011. </a:t>
            </a:r>
            <a:endParaRPr lang="cs-CZ" sz="4500" dirty="0"/>
          </a:p>
          <a:p>
            <a:pPr marL="0" indent="0">
              <a:buNone/>
              <a:defRPr/>
            </a:pPr>
            <a:r>
              <a:rPr lang="cs-CZ" sz="4500" dirty="0"/>
              <a:t>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4"/>
          <p:cNvSpPr>
            <a:spLocks noGrp="1" noChangeArrowheads="1"/>
          </p:cNvSpPr>
          <p:nvPr>
            <p:ph type="title"/>
          </p:nvPr>
        </p:nvSpPr>
        <p:spPr>
          <a:xfrm>
            <a:off x="679268" y="0"/>
            <a:ext cx="10515600" cy="1325563"/>
          </a:xfrm>
        </p:spPr>
        <p:txBody>
          <a:bodyPr/>
          <a:lstStyle/>
          <a:p>
            <a:pPr eaLnBrk="1" hangingPunct="1"/>
            <a:r>
              <a:rPr lang="cs-CZ" altLang="cs-CZ" sz="3200" b="1" dirty="0">
                <a:solidFill>
                  <a:srgbClr val="FF0000"/>
                </a:solidFill>
                <a:latin typeface="+mn-lt"/>
              </a:rPr>
              <a:t>                               Úpadek hornických sídlišť </a:t>
            </a:r>
            <a:br>
              <a:rPr lang="cs-CZ" altLang="cs-CZ" sz="3200" b="1" dirty="0">
                <a:solidFill>
                  <a:srgbClr val="FF0000"/>
                </a:solidFill>
                <a:latin typeface="+mn-lt"/>
              </a:rPr>
            </a:br>
            <a:r>
              <a:rPr lang="cs-CZ" altLang="cs-CZ" sz="1800" b="1" dirty="0">
                <a:solidFill>
                  <a:srgbClr val="FF0000"/>
                </a:solidFill>
                <a:latin typeface="+mn-lt"/>
              </a:rPr>
              <a:t>                                             </a:t>
            </a:r>
          </a:p>
        </p:txBody>
      </p:sp>
      <p:sp>
        <p:nvSpPr>
          <p:cNvPr id="106499" name="Rectangle 5"/>
          <p:cNvSpPr>
            <a:spLocks noGrp="1" noChangeArrowheads="1"/>
          </p:cNvSpPr>
          <p:nvPr>
            <p:ph idx="1"/>
          </p:nvPr>
        </p:nvSpPr>
        <p:spPr>
          <a:xfrm>
            <a:off x="561702" y="1325562"/>
            <a:ext cx="12519031" cy="5532437"/>
          </a:xfrm>
        </p:spPr>
        <p:txBody>
          <a:bodyPr>
            <a:noAutofit/>
          </a:bodyPr>
          <a:lstStyle/>
          <a:p>
            <a:r>
              <a:rPr lang="cs-CZ" altLang="cs-CZ" sz="1800" b="1" dirty="0"/>
              <a:t>Přelom 13./14. stol.   </a:t>
            </a:r>
            <a:r>
              <a:rPr lang="cs-CZ" altLang="cs-CZ" sz="1800" dirty="0"/>
              <a:t>–  hornictví na Českomoravské vrchovině v útlumu  (1281–1304</a:t>
            </a:r>
          </a:p>
          <a:p>
            <a:pPr marL="0" indent="0">
              <a:buNone/>
            </a:pPr>
            <a:r>
              <a:rPr lang="cs-CZ" altLang="cs-CZ" sz="1800" dirty="0"/>
              <a:t>                                                 (z brodské městské pečeti zmizely hornické symboly)</a:t>
            </a:r>
          </a:p>
          <a:p>
            <a:pPr marL="0" indent="0" eaLnBrk="1" hangingPunct="1">
              <a:buNone/>
            </a:pPr>
            <a:r>
              <a:rPr lang="cs-CZ" altLang="cs-CZ" sz="1800" dirty="0"/>
              <a:t>                                            –  poč. 14. stol.:  zmínky o opuštěných či starých horních dílech </a:t>
            </a:r>
          </a:p>
          <a:p>
            <a:pPr marL="0" indent="0">
              <a:buNone/>
            </a:pPr>
            <a:r>
              <a:rPr lang="cs-CZ" altLang="cs-CZ" sz="1800" dirty="0"/>
              <a:t>                                            </a:t>
            </a:r>
          </a:p>
          <a:p>
            <a:r>
              <a:rPr lang="cs-CZ" altLang="cs-CZ" sz="1800" b="1" dirty="0"/>
              <a:t>¾ 13. stol.  </a:t>
            </a:r>
            <a:r>
              <a:rPr lang="cs-CZ" altLang="cs-CZ" sz="1800" dirty="0"/>
              <a:t>– nová hornická sídliště nebyla zakládána, hlavní rudní ložiska objevena a vytěžena, těžba perspektivních žil </a:t>
            </a:r>
          </a:p>
          <a:p>
            <a:pPr eaLnBrk="1" hangingPunct="1">
              <a:buFontTx/>
              <a:buNone/>
            </a:pPr>
            <a:endParaRPr lang="cs-CZ" altLang="cs-CZ" sz="1800" dirty="0"/>
          </a:p>
          <a:p>
            <a:pPr eaLnBrk="1" hangingPunct="1"/>
            <a:r>
              <a:rPr lang="cs-CZ" altLang="cs-CZ" sz="1800" b="1" dirty="0"/>
              <a:t>První pol. 14. stol.  </a:t>
            </a:r>
            <a:r>
              <a:rPr lang="cs-CZ" altLang="cs-CZ" sz="1800" dirty="0"/>
              <a:t>–   stagnace hornictví:  postupný zánik hornických sídlišť </a:t>
            </a:r>
          </a:p>
          <a:p>
            <a:pPr eaLnBrk="1" hangingPunct="1"/>
            <a:endParaRPr lang="cs-CZ" altLang="cs-CZ" sz="1800" dirty="0"/>
          </a:p>
          <a:p>
            <a:r>
              <a:rPr lang="cs-CZ" altLang="cs-CZ" sz="1800" b="1" dirty="0"/>
              <a:t>15. stol.</a:t>
            </a:r>
            <a:r>
              <a:rPr lang="cs-CZ" altLang="cs-CZ" sz="1800" dirty="0"/>
              <a:t>  –  stagnace dolování kvůli nákladům na těžbu ve větších hloubkách (vytěžení, zatopení za husitských válek) </a:t>
            </a:r>
          </a:p>
          <a:p>
            <a:pPr>
              <a:defRPr/>
            </a:pPr>
            <a:endParaRPr lang="cs-CZ" altLang="cs-CZ" sz="1800" b="1" dirty="0"/>
          </a:p>
          <a:p>
            <a:pPr>
              <a:defRPr/>
            </a:pPr>
            <a:r>
              <a:rPr lang="cs-CZ" altLang="cs-CZ" sz="1800" b="1" dirty="0"/>
              <a:t>15./16. stol.</a:t>
            </a:r>
            <a:r>
              <a:rPr lang="cs-CZ" altLang="cs-CZ" sz="1800" dirty="0"/>
              <a:t>  –  inovace důlní techniky:   využití vody  –  stroje s vyššími výkony (vodotěžní stroje:  kola, čerpadla, pumpy)</a:t>
            </a:r>
          </a:p>
          <a:p>
            <a:pPr>
              <a:defRPr/>
            </a:pPr>
            <a:endParaRPr lang="cs-CZ" altLang="cs-CZ" sz="1800" dirty="0"/>
          </a:p>
          <a:p>
            <a:r>
              <a:rPr lang="cs-CZ" sz="1800" b="1" dirty="0"/>
              <a:t>16. stol.:  </a:t>
            </a:r>
            <a:r>
              <a:rPr lang="cs-CZ" sz="1800" dirty="0"/>
              <a:t>20. léta:   nový rozvoj těžby stříbra a dalších kovů (cínu) v Krušnohoří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příliv kolonistů ze Saska a jižního Německa (dosídleno Krušnohoří a Slavkovský les)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50. léta:  vyčerpání nejvýhodnějších rudních ložisek (stříbra)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2. pol.:   dovoz drahého kovu z kolonií =  úpadek většiny středisek těžby</a:t>
            </a:r>
          </a:p>
          <a:p>
            <a:endParaRPr lang="cs-CZ" sz="1800" dirty="0"/>
          </a:p>
          <a:p>
            <a:r>
              <a:rPr lang="cs-CZ" sz="1800" b="1" dirty="0"/>
              <a:t>1600</a:t>
            </a:r>
            <a:r>
              <a:rPr lang="cs-CZ" sz="1800" dirty="0"/>
              <a:t> –  Krušnohoří v úpadku</a:t>
            </a:r>
          </a:p>
          <a:p>
            <a:pPr>
              <a:defRPr/>
            </a:pPr>
            <a:endParaRPr lang="cs-CZ" altLang="cs-CZ" sz="1800" dirty="0"/>
          </a:p>
          <a:p>
            <a:pPr>
              <a:buNone/>
              <a:defRPr/>
            </a:pPr>
            <a:r>
              <a:rPr lang="cs-CZ" altLang="cs-CZ" sz="1800" dirty="0"/>
              <a:t>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88345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C545A0-FAF8-815D-3884-4CA7D9C4B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250"/>
            <a:ext cx="11839575" cy="63817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2000" b="1" dirty="0"/>
              <a:t>17. stol.   </a:t>
            </a:r>
            <a:r>
              <a:rPr lang="cs-CZ" sz="2000" dirty="0"/>
              <a:t>–   ekonomika raného novověku:   rozpory mezi nabídkou a poptávkou 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                            </a:t>
            </a:r>
            <a:r>
              <a:rPr lang="cs-CZ" sz="2000" dirty="0" err="1"/>
              <a:t>vých</a:t>
            </a:r>
            <a:r>
              <a:rPr lang="cs-CZ" sz="2000" dirty="0"/>
              <a:t>. E.:  krize agrární (drsnější klima)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</a:t>
            </a:r>
            <a:r>
              <a:rPr lang="cs-CZ" sz="2000" dirty="0" err="1"/>
              <a:t>záp</a:t>
            </a:r>
            <a:r>
              <a:rPr lang="cs-CZ" sz="2000" dirty="0"/>
              <a:t>. E.:   krize průmyslová (cechy x manufaktury)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                            </a:t>
            </a:r>
            <a:r>
              <a:rPr lang="cs-CZ" sz="2000" b="1" dirty="0"/>
              <a:t>agrární revoluce:</a:t>
            </a:r>
            <a:r>
              <a:rPr lang="cs-CZ" sz="2000" dirty="0"/>
              <a:t>  připravila půdu kapitalismu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zásobení potravinami, surovinami, pracovními silami, kapitálem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přechod z extenzivní na intenzivní výrobu (budování velkostatků)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                            </a:t>
            </a:r>
            <a:r>
              <a:rPr lang="cs-CZ" sz="2000" b="1" dirty="0"/>
              <a:t>průmyslová revoluce:  </a:t>
            </a:r>
            <a:r>
              <a:rPr lang="cs-CZ" sz="2000" dirty="0"/>
              <a:t>industrializace, rozvoj vědy, soupeření o trhy a kolonie,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         krize z nadprodukce (tkaniny)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                         problémy dopravy a obchodu (suchozemský x lodní)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                    –  konflikty:  sociální (feudální vztahy), náboženské, válečné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–  demografická deprese:   depopulace (30. letá válka), přesuny z vesnice do měst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–  přírodní:   neúroda, hladomory, epidemie</a:t>
            </a:r>
          </a:p>
          <a:p>
            <a:pPr marL="0" indent="0">
              <a:buNone/>
              <a:defRPr/>
            </a:pPr>
            <a:r>
              <a:rPr lang="cs-CZ" sz="2000" dirty="0"/>
              <a:t>   </a:t>
            </a:r>
          </a:p>
          <a:p>
            <a:pPr>
              <a:defRPr/>
            </a:pPr>
            <a:endParaRPr lang="cs-CZ" sz="2000" dirty="0"/>
          </a:p>
          <a:p>
            <a:pPr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1134</Words>
  <Application>Microsoft Office PowerPoint</Application>
  <PresentationFormat>Širokoúhlá obrazovka</PresentationFormat>
  <Paragraphs>117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Motiv Office</vt:lpstr>
      <vt:lpstr>Archeologie českých zemí pozdní středověk, novověk </vt:lpstr>
      <vt:lpstr>                           Strukturální změny v Evropě                                                Krize středověku</vt:lpstr>
      <vt:lpstr>Prezentace aplikace PowerPoint</vt:lpstr>
      <vt:lpstr>Prezentace aplikace PowerPoint</vt:lpstr>
      <vt:lpstr>Prezentace aplikace PowerPoint</vt:lpstr>
      <vt:lpstr>                               Úpadek hornických sídlišť                                              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Zaniklé vesnice</dc:title>
  <dc:creator>Kuklova</dc:creator>
  <cp:lastModifiedBy>tym0001</cp:lastModifiedBy>
  <cp:revision>72</cp:revision>
  <dcterms:created xsi:type="dcterms:W3CDTF">2017-01-31T16:06:48Z</dcterms:created>
  <dcterms:modified xsi:type="dcterms:W3CDTF">2025-04-07T12:21:05Z</dcterms:modified>
</cp:coreProperties>
</file>