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7" r:id="rId3"/>
    <p:sldId id="484" r:id="rId4"/>
    <p:sldId id="316" r:id="rId5"/>
    <p:sldId id="302" r:id="rId6"/>
    <p:sldId id="317" r:id="rId7"/>
    <p:sldId id="320" r:id="rId8"/>
    <p:sldId id="322" r:id="rId9"/>
    <p:sldId id="323" r:id="rId10"/>
    <p:sldId id="303" r:id="rId11"/>
    <p:sldId id="304" r:id="rId12"/>
    <p:sldId id="376" r:id="rId13"/>
    <p:sldId id="377" r:id="rId14"/>
    <p:sldId id="327" r:id="rId15"/>
    <p:sldId id="379" r:id="rId16"/>
    <p:sldId id="380" r:id="rId17"/>
    <p:sldId id="381" r:id="rId18"/>
    <p:sldId id="483" r:id="rId19"/>
    <p:sldId id="375" r:id="rId20"/>
    <p:sldId id="384" r:id="rId21"/>
    <p:sldId id="33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4374-F47C-458E-AE7F-AA07C75CBDAF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82B39-E4A1-4E92-A13B-12D73C836E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30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B1E55669-3E33-4EAD-AC4F-87C7F64FF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90BC51FD-E0C8-40AA-8A58-4F4E91ADF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9E60D7A6-B248-4D81-9C38-D98EC8648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E91AF-9746-44A8-88D4-FCCE590F7A27}" type="slidenum">
              <a:rPr lang="cs-CZ" altLang="cs-CZ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021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r>
              <a:rPr lang="cs-CZ" b="1" dirty="0"/>
              <a:t>Archeologie českých zemí</a:t>
            </a:r>
            <a:br>
              <a:rPr lang="cs-CZ" b="1" dirty="0"/>
            </a:br>
            <a:r>
              <a:rPr lang="cs-CZ" sz="3200" b="1" dirty="0"/>
              <a:t>pozdní středověk, novověk</a:t>
            </a:r>
            <a:br>
              <a:rPr lang="cs-CZ" sz="3200" b="1" dirty="0"/>
            </a:b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Historiografie a archeologie od německé školy po francouzskou školu "</a:t>
            </a:r>
            <a:r>
              <a:rPr lang="cs-CZ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Annales</a:t>
            </a: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".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03A2A6DE-9801-C6EA-5170-0D8C03517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Francie – škola </a:t>
            </a:r>
            <a:r>
              <a:rPr lang="cs-CZ" altLang="cs-CZ" sz="3200" b="1" dirty="0" err="1">
                <a:solidFill>
                  <a:srgbClr val="FF0000"/>
                </a:solidFill>
              </a:rPr>
              <a:t>Annales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CB2574B5-4819-3B6D-7022-22A32DE891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9151" y="1371600"/>
            <a:ext cx="11172824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dirty="0"/>
              <a:t>Obrat v nazírání na smysl historie a způsob práce s prameny i na volbu témat.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b="1" dirty="0"/>
              <a:t>Vznik  </a:t>
            </a:r>
            <a:r>
              <a:rPr lang="cs-CZ" altLang="cs-CZ" sz="1800" dirty="0"/>
              <a:t> –   proti tradiční historiografii, která kladla důraz na politické dějiny pojímané jako sled události bez hlubšího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pochopení:   historikové seskupení kolem francouzského odborného časopisu </a:t>
            </a:r>
            <a:r>
              <a:rPr lang="cs-CZ" altLang="cs-CZ" sz="1800" b="1" dirty="0" err="1">
                <a:solidFill>
                  <a:srgbClr val="FF0000"/>
                </a:solidFill>
              </a:rPr>
              <a:t>Annales</a:t>
            </a:r>
            <a:r>
              <a:rPr lang="cs-CZ" altLang="cs-CZ" sz="18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</a:t>
            </a:r>
            <a:r>
              <a:rPr lang="cs-CZ" altLang="cs-CZ" sz="1800" dirty="0" err="1"/>
              <a:t>Annales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d´histoire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économique</a:t>
            </a:r>
            <a:r>
              <a:rPr lang="cs-CZ" altLang="cs-CZ" sz="1800" dirty="0"/>
              <a:t> et </a:t>
            </a:r>
            <a:r>
              <a:rPr lang="cs-CZ" altLang="cs-CZ" sz="1800" dirty="0" err="1"/>
              <a:t>sociale</a:t>
            </a:r>
            <a:r>
              <a:rPr lang="cs-CZ" altLang="cs-CZ" sz="18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od 1946:    </a:t>
            </a:r>
            <a:r>
              <a:rPr lang="cs-CZ" altLang="cs-CZ" sz="1800" dirty="0" err="1"/>
              <a:t>Annales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Économies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Sociétés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Civilisations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od 1994:   </a:t>
            </a:r>
            <a:r>
              <a:rPr lang="cs-CZ" sz="1800" dirty="0" err="1"/>
              <a:t>Annales</a:t>
            </a:r>
            <a:r>
              <a:rPr lang="cs-CZ" sz="1800" dirty="0"/>
              <a:t>. </a:t>
            </a:r>
            <a:r>
              <a:rPr lang="cs-CZ" sz="1800" dirty="0" err="1"/>
              <a:t>Histoire</a:t>
            </a:r>
            <a:r>
              <a:rPr lang="cs-CZ" sz="1800" dirty="0"/>
              <a:t>, </a:t>
            </a:r>
            <a:r>
              <a:rPr lang="cs-CZ" sz="1800" dirty="0" err="1"/>
              <a:t>Sciences</a:t>
            </a:r>
            <a:r>
              <a:rPr lang="cs-CZ" sz="1800" dirty="0"/>
              <a:t> </a:t>
            </a:r>
            <a:r>
              <a:rPr lang="cs-CZ" sz="1800" dirty="0" err="1"/>
              <a:t>Sociales</a:t>
            </a: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Cíl historie  </a:t>
            </a:r>
            <a:r>
              <a:rPr lang="cs-CZ" altLang="cs-CZ" sz="1800" dirty="0"/>
              <a:t>–   postup, který by pokryl všechny oblasti lidské činnosti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–   interdisciplinární přístup (humanitní i přírodovědné obory)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Analisté</a:t>
            </a:r>
            <a:r>
              <a:rPr lang="cs-CZ" altLang="cs-CZ" sz="1800" dirty="0"/>
              <a:t>  –   zabývali se hospodářskými a sociálními dějinami, dějinami, každodennosti, historickou geografií,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mentalitami, ideologiemi, vlivem životního prostředí na člověka, společenskými jevy 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strukturami (jevy dlouhého trvání)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408BEDF4-1D78-5D45-2D8E-67F0B863F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Škola </a:t>
            </a:r>
            <a:r>
              <a:rPr lang="cs-CZ" altLang="cs-CZ" sz="3200" b="1" dirty="0" err="1">
                <a:solidFill>
                  <a:srgbClr val="FF0000"/>
                </a:solidFill>
              </a:rPr>
              <a:t>Annales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2EFB25ED-F2F7-D641-BC05-BB3DEEF85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475" y="914400"/>
            <a:ext cx="11820525" cy="5943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1800" b="1" u="sng" dirty="0">
                <a:solidFill>
                  <a:srgbClr val="0000FF"/>
                </a:solidFill>
              </a:rPr>
              <a:t>Zakladatelé (I. generace)</a:t>
            </a:r>
            <a:r>
              <a:rPr lang="cs-CZ" altLang="cs-CZ" sz="1800" dirty="0">
                <a:solidFill>
                  <a:srgbClr val="0000FF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cs-CZ" altLang="cs-CZ" sz="1800" dirty="0">
              <a:solidFill>
                <a:srgbClr val="0000FF"/>
              </a:solidFill>
            </a:endParaRPr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MARC BLOCH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(1866-1944)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zaměřen na středověk, působil ve Štrasburku:   od 1936:  na pařížské </a:t>
            </a:r>
            <a:r>
              <a:rPr lang="cs-CZ" altLang="cs-CZ" sz="1800" dirty="0" err="1"/>
              <a:t>Sorboně</a:t>
            </a:r>
            <a:r>
              <a:rPr lang="cs-CZ" altLang="cs-CZ" sz="1800" dirty="0"/>
              <a:t>;  1944:  zatčen a zastřelen gestapem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</a:t>
            </a:r>
            <a:r>
              <a:rPr lang="cs-CZ" altLang="cs-CZ" sz="1800" b="1" dirty="0"/>
              <a:t>1931:  </a:t>
            </a:r>
            <a:r>
              <a:rPr lang="cs-CZ" altLang="cs-CZ" sz="1800" dirty="0"/>
              <a:t> s </a:t>
            </a:r>
            <a:r>
              <a:rPr lang="cs-CZ" altLang="cs-CZ" sz="1800" b="1" dirty="0"/>
              <a:t>Lucienem </a:t>
            </a:r>
            <a:r>
              <a:rPr lang="cs-CZ" altLang="cs-CZ" sz="1800" b="1" dirty="0" err="1"/>
              <a:t>Febvrem</a:t>
            </a:r>
            <a:r>
              <a:rPr lang="cs-CZ" altLang="cs-CZ" sz="1800" b="1" dirty="0"/>
              <a:t> </a:t>
            </a:r>
            <a:r>
              <a:rPr lang="cs-CZ" altLang="cs-CZ" sz="1800" dirty="0"/>
              <a:t>začal vydávat časopis: </a:t>
            </a:r>
            <a:r>
              <a:rPr lang="cs-CZ" altLang="cs-CZ" sz="1800" b="1" dirty="0" err="1"/>
              <a:t>Annales</a:t>
            </a:r>
            <a:r>
              <a:rPr lang="cs-CZ" altLang="cs-CZ" sz="1800" b="1" dirty="0"/>
              <a:t> </a:t>
            </a:r>
            <a:r>
              <a:rPr lang="en-US" altLang="cs-CZ" sz="1800" b="1" dirty="0">
                <a:cs typeface="Arial" panose="020B0604020202020204" pitchFamily="34" charset="0"/>
              </a:rPr>
              <a:t>ď</a:t>
            </a:r>
            <a:r>
              <a:rPr lang="cs-CZ" altLang="cs-CZ" sz="1800" b="1" dirty="0" err="1">
                <a:cs typeface="Arial" panose="020B0604020202020204" pitchFamily="34" charset="0"/>
              </a:rPr>
              <a:t>histoire</a:t>
            </a:r>
            <a:r>
              <a:rPr lang="cs-CZ" altLang="cs-CZ" sz="1800" b="1" dirty="0"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cs typeface="Arial" panose="020B0604020202020204" pitchFamily="34" charset="0"/>
              </a:rPr>
              <a:t>économique</a:t>
            </a:r>
            <a:r>
              <a:rPr lang="cs-CZ" altLang="cs-CZ" sz="1800" b="1" dirty="0">
                <a:cs typeface="Arial" panose="020B0604020202020204" pitchFamily="34" charset="0"/>
              </a:rPr>
              <a:t> et </a:t>
            </a:r>
            <a:r>
              <a:rPr lang="cs-CZ" altLang="cs-CZ" sz="1800" b="1" dirty="0" err="1">
                <a:cs typeface="Arial" panose="020B0604020202020204" pitchFamily="34" charset="0"/>
              </a:rPr>
              <a:t>sociale</a:t>
            </a:r>
            <a:endParaRPr lang="cs-CZ" altLang="cs-CZ" sz="1800" b="1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proti tradiční historii, která se soustředila na politické dějiny a události bez vazby na příbuzné disciplíny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prosazoval tzv. </a:t>
            </a:r>
            <a:r>
              <a:rPr lang="cs-CZ" altLang="cs-CZ" sz="1800" b="1" dirty="0"/>
              <a:t>totální historii</a:t>
            </a:r>
            <a:r>
              <a:rPr lang="cs-CZ" altLang="cs-CZ" sz="1800" dirty="0"/>
              <a:t> ve smyslu komplexního přístupu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</a:t>
            </a:r>
            <a:r>
              <a:rPr lang="cs-CZ" altLang="cs-CZ" sz="1800" b="1" dirty="0"/>
              <a:t>mentalita</a:t>
            </a:r>
            <a:r>
              <a:rPr lang="cs-CZ" altLang="cs-CZ" sz="1800" dirty="0"/>
              <a:t>:  pojmem zahrnující různé projevy lidského chování, jednání a myšlení, včetně rituálů a každodenních aktivit</a:t>
            </a:r>
          </a:p>
          <a:p>
            <a:pPr eaLnBrk="1" hangingPunct="1">
              <a:buFontTx/>
              <a:buNone/>
            </a:pPr>
            <a:endParaRPr lang="en-US" altLang="cs-CZ" sz="1800" b="1" i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1800" b="1" dirty="0"/>
              <a:t>Dějiny francouzského venkova</a:t>
            </a:r>
            <a:r>
              <a:rPr lang="cs-CZ" altLang="cs-CZ" sz="1800" dirty="0"/>
              <a:t> (1931)</a:t>
            </a:r>
            <a:endParaRPr lang="cs-CZ" altLang="cs-CZ" sz="1800" b="1" dirty="0"/>
          </a:p>
          <a:p>
            <a:pPr eaLnBrk="1" hangingPunct="1"/>
            <a:r>
              <a:rPr lang="cs-CZ" altLang="cs-CZ" sz="1800" b="1" dirty="0"/>
              <a:t>Feudální společnost</a:t>
            </a:r>
            <a:r>
              <a:rPr lang="cs-CZ" altLang="cs-CZ" sz="1800" dirty="0"/>
              <a:t> (1930–1940) </a:t>
            </a:r>
            <a:endParaRPr lang="cs-CZ" altLang="cs-CZ" sz="1800" b="1" dirty="0"/>
          </a:p>
          <a:p>
            <a:pPr eaLnBrk="1" hangingPunct="1"/>
            <a:r>
              <a:rPr lang="cs-CZ" altLang="cs-CZ" sz="1800" b="1" dirty="0"/>
              <a:t>Králové divotvůrci</a:t>
            </a:r>
            <a:r>
              <a:rPr lang="cs-CZ" altLang="cs-CZ" sz="1800" dirty="0"/>
              <a:t> (1924) – o magické léčitelské schopnosti fr. a angl. panovníků </a:t>
            </a:r>
          </a:p>
          <a:p>
            <a:pPr eaLnBrk="1" hangingPunct="1"/>
            <a:r>
              <a:rPr lang="cs-CZ" altLang="cs-CZ" sz="1800" b="1" dirty="0"/>
              <a:t>Obrana historie</a:t>
            </a:r>
            <a:r>
              <a:rPr lang="cs-CZ" altLang="cs-CZ" sz="1800" dirty="0"/>
              <a:t> – kniha úvah o dějinách (sepsaná 1940; nedokončená)</a:t>
            </a:r>
          </a:p>
          <a:p>
            <a:pPr eaLnBrk="1" hangingPunct="1"/>
            <a:r>
              <a:rPr lang="cs-CZ" altLang="cs-CZ" sz="1800" b="1" dirty="0"/>
              <a:t>Podivná porážka</a:t>
            </a:r>
            <a:r>
              <a:rPr lang="cs-CZ" altLang="cs-CZ" sz="1800" dirty="0"/>
              <a:t> – svědectví o zhroucení Francie roku 1940.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DDAA18-9B94-4CDA-A672-A2AD2566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352425"/>
            <a:ext cx="11666483" cy="668950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cs-CZ" altLang="cs-CZ" sz="2000" b="1" u="sng" dirty="0">
                <a:solidFill>
                  <a:srgbClr val="0000FF"/>
                </a:solidFill>
              </a:rPr>
              <a:t>II. generace</a:t>
            </a:r>
            <a:r>
              <a:rPr lang="cs-CZ" altLang="cs-CZ" sz="2000" dirty="0">
                <a:solidFill>
                  <a:srgbClr val="0000FF"/>
                </a:solidFill>
              </a:rPr>
              <a:t>:</a:t>
            </a:r>
            <a:endParaRPr lang="cs-CZ" altLang="cs-CZ" sz="20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endParaRPr lang="cs-CZ" sz="1600" b="1" dirty="0"/>
          </a:p>
          <a:p>
            <a:pPr>
              <a:defRPr/>
            </a:pPr>
            <a:r>
              <a:rPr lang="cs-CZ" sz="2200" b="1" dirty="0" err="1">
                <a:solidFill>
                  <a:srgbClr val="FF0000"/>
                </a:solidFill>
              </a:rPr>
              <a:t>Fernand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Braudel</a:t>
            </a:r>
            <a:r>
              <a:rPr lang="cs-CZ" sz="2200" b="1" dirty="0">
                <a:solidFill>
                  <a:srgbClr val="FF0000"/>
                </a:solidFill>
              </a:rPr>
              <a:t>  </a:t>
            </a:r>
            <a:r>
              <a:rPr lang="cs-CZ" sz="2200" dirty="0"/>
              <a:t>(† 1985)   </a:t>
            </a:r>
          </a:p>
          <a:p>
            <a:pPr marL="0" indent="0">
              <a:buNone/>
              <a:defRPr/>
            </a:pPr>
            <a:r>
              <a:rPr lang="cs-CZ" sz="2200" dirty="0"/>
              <a:t>    </a:t>
            </a:r>
            <a:r>
              <a:rPr lang="cs-CZ" sz="1800" dirty="0"/>
              <a:t>–   nejvýznamnější představitel tzv. 2. generace školy </a:t>
            </a:r>
            <a:r>
              <a:rPr lang="cs-CZ" sz="1800" dirty="0" err="1"/>
              <a:t>Annales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–   1924–1932:  učil historii v Alžíru; 1932–1935:  v Paříži; </a:t>
            </a:r>
          </a:p>
          <a:p>
            <a:pPr marL="0" indent="0">
              <a:buNone/>
              <a:defRPr/>
            </a:pPr>
            <a:r>
              <a:rPr lang="cs-CZ" sz="1800" dirty="0"/>
              <a:t>         1935–1936:  s </a:t>
            </a:r>
            <a:r>
              <a:rPr lang="cs-CZ" sz="1800" dirty="0" err="1"/>
              <a:t>Lévi-Strausem</a:t>
            </a:r>
            <a:r>
              <a:rPr lang="cs-CZ" sz="1800" dirty="0"/>
              <a:t> zakládal univ. v </a:t>
            </a:r>
            <a:r>
              <a:rPr lang="cs-CZ" sz="1800" dirty="0" err="1"/>
              <a:t>Sao</a:t>
            </a:r>
            <a:r>
              <a:rPr lang="cs-CZ" sz="1800" dirty="0"/>
              <a:t> Paulu</a:t>
            </a:r>
          </a:p>
          <a:p>
            <a:pPr marL="0" indent="0">
              <a:buNone/>
              <a:defRPr/>
            </a:pPr>
            <a:r>
              <a:rPr lang="cs-CZ" sz="1800" dirty="0"/>
              <a:t>    –   </a:t>
            </a:r>
            <a:r>
              <a:rPr lang="cs-CZ" sz="1800" b="0" i="0" u="none" strike="noStrike" baseline="0" dirty="0"/>
              <a:t>studium „velkých struktur“, „dlouhého trvání“, „velkých změn“             </a:t>
            </a:r>
          </a:p>
          <a:p>
            <a:pPr marL="0" indent="0">
              <a:buNone/>
              <a:defRPr/>
            </a:pPr>
            <a:r>
              <a:rPr lang="cs-CZ" sz="1800" b="0" i="0" u="none" strike="noStrike" baseline="0" dirty="0"/>
              <a:t>    –   studium každodennosti, urbanizace, industrializace</a:t>
            </a:r>
            <a:endParaRPr lang="cs-CZ" sz="1800" dirty="0"/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pl-PL" sz="1800" dirty="0"/>
              <a:t>     „</a:t>
            </a:r>
            <a:r>
              <a:rPr lang="pl-PL" sz="1800" b="1" dirty="0"/>
              <a:t>Materiální život </a:t>
            </a:r>
            <a:r>
              <a:rPr lang="pl-PL" sz="1800" dirty="0"/>
              <a:t>to jsou lidé a věci, věci a lidé. Hmotné věci – jako jídlo, bydlení, výzbroj, </a:t>
            </a:r>
          </a:p>
          <a:p>
            <a:pPr marL="0" indent="0">
              <a:buNone/>
              <a:defRPr/>
            </a:pPr>
            <a:r>
              <a:rPr lang="pl-PL" sz="1800" dirty="0"/>
              <a:t>      luxusní zboží, nástroje, platební prostředky, vesnice a města – čili to, co člověk používá.”</a:t>
            </a:r>
          </a:p>
          <a:p>
            <a:pPr marL="0" indent="0">
              <a:buNone/>
              <a:defRPr/>
            </a:pPr>
            <a:endParaRPr lang="pl-PL" sz="1800" dirty="0"/>
          </a:p>
          <a:p>
            <a:pPr marL="0" indent="0">
              <a:buNone/>
              <a:defRPr/>
            </a:pPr>
            <a:r>
              <a:rPr lang="cs-CZ" sz="1800" b="0" u="none" strike="noStrike" baseline="0" dirty="0"/>
              <a:t>    „</a:t>
            </a:r>
            <a:r>
              <a:rPr lang="cs-CZ" sz="1800" b="1" u="none" strike="noStrike" baseline="0" dirty="0"/>
              <a:t>Každodenní život </a:t>
            </a:r>
            <a:r>
              <a:rPr lang="cs-CZ" sz="1800" b="0" u="none" strike="noStrike" baseline="0" dirty="0"/>
              <a:t>se skládá z maličkostí, kterých si v prostoru a čase jen sotva povšimneme. </a:t>
            </a:r>
          </a:p>
          <a:p>
            <a:pPr marL="0" indent="0">
              <a:buNone/>
              <a:defRPr/>
            </a:pPr>
            <a:r>
              <a:rPr lang="cs-CZ" sz="1800" dirty="0"/>
              <a:t>      </a:t>
            </a:r>
            <a:r>
              <a:rPr lang="cs-CZ" sz="1800" b="0" u="none" strike="noStrike" baseline="0" dirty="0"/>
              <a:t>Tyto maličkosti o společnosti prozrazují vše. Způsob, jakým v jednotlivých společenských vrstvách</a:t>
            </a:r>
          </a:p>
          <a:p>
            <a:pPr marL="0" indent="0">
              <a:buNone/>
              <a:defRPr/>
            </a:pPr>
            <a:r>
              <a:rPr lang="cs-CZ" sz="1800" b="0" u="none" strike="noStrike" baseline="0" dirty="0"/>
              <a:t>       lidé jedí, oblékají se či bydlí, není vůbec nahodilý.“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b="1" dirty="0"/>
          </a:p>
          <a:p>
            <a:pPr eaLnBrk="1" hangingPunct="1"/>
            <a:r>
              <a:rPr lang="cs-CZ" sz="1800" dirty="0"/>
              <a:t>Středozemní moře a středozemní svět v době Filipa II. (3 sv., 1949).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Civilizace a kapitalismus (1979–1987)</a:t>
            </a:r>
          </a:p>
          <a:p>
            <a:pPr eaLnBrk="1" hangingPunct="1"/>
            <a:r>
              <a:rPr lang="cs-CZ" altLang="cs-CZ" sz="1800" dirty="0"/>
              <a:t>Identita Francie (1987) </a:t>
            </a:r>
            <a:endParaRPr lang="cs-CZ" sz="1800" dirty="0"/>
          </a:p>
          <a:p>
            <a:r>
              <a:rPr lang="cs-CZ" sz="1800" dirty="0"/>
              <a:t>Materiální civilizace, ekonomie a kapitalismus, 15. – 18. století (1979).</a:t>
            </a:r>
            <a:endParaRPr lang="cs-CZ" sz="1800" u="none" strike="noStrike" baseline="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266855DD-2DEB-FD82-879F-F00C5D94E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223" y="3061050"/>
            <a:ext cx="2523315" cy="3444525"/>
          </a:xfrm>
          <a:prstGeom prst="rect">
            <a:avLst/>
          </a:prstGeom>
        </p:spPr>
      </p:pic>
      <p:pic>
        <p:nvPicPr>
          <p:cNvPr id="4" name="Picture 2" descr="The Braudel Method | Indian Ocean World Centre">
            <a:extLst>
              <a:ext uri="{FF2B5EF4-FFF2-40B4-BE49-F238E27FC236}">
                <a16:creationId xmlns:a16="http://schemas.microsoft.com/office/drawing/2014/main" id="{D5615A92-A972-43C3-8364-CEE69071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28" y="144695"/>
            <a:ext cx="3899595" cy="25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5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0E079-EB7D-178F-BAD1-4BF26EDD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176"/>
            <a:ext cx="11258550" cy="60293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accent5"/>
                </a:solidFill>
              </a:rPr>
              <a:t>III. generace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 err="1"/>
              <a:t>Braudelovi</a:t>
            </a:r>
            <a:r>
              <a:rPr lang="cs-CZ" sz="2000" b="1" dirty="0"/>
              <a:t> žáci  </a:t>
            </a:r>
            <a:r>
              <a:rPr lang="cs-CZ" sz="2000" dirty="0"/>
              <a:t>–</a:t>
            </a:r>
            <a:r>
              <a:rPr lang="cs-CZ" sz="2000" b="1" dirty="0"/>
              <a:t>  Jacques </a:t>
            </a:r>
            <a:r>
              <a:rPr lang="cs-CZ" sz="2000" b="1" dirty="0" err="1"/>
              <a:t>Le</a:t>
            </a:r>
            <a:r>
              <a:rPr lang="cs-CZ" sz="2000" b="1" dirty="0"/>
              <a:t> </a:t>
            </a:r>
            <a:r>
              <a:rPr lang="cs-CZ" sz="2000" b="1" dirty="0" err="1"/>
              <a:t>Goff</a:t>
            </a:r>
            <a:r>
              <a:rPr lang="cs-CZ" sz="2000" b="1" dirty="0"/>
              <a:t> († 2014), Pierre Nora (*1931) 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–  prosazovali tzv. </a:t>
            </a:r>
            <a:r>
              <a:rPr lang="cs-CZ" sz="2000" b="1" dirty="0"/>
              <a:t>novou historii</a:t>
            </a:r>
            <a:r>
              <a:rPr lang="cs-CZ" sz="2000" dirty="0"/>
              <a:t> (la </a:t>
            </a:r>
            <a:r>
              <a:rPr lang="cs-CZ" sz="2000" dirty="0" err="1"/>
              <a:t>nouvelle</a:t>
            </a:r>
            <a:r>
              <a:rPr lang="cs-CZ" sz="2000" dirty="0"/>
              <a:t> </a:t>
            </a:r>
            <a:r>
              <a:rPr lang="cs-CZ" sz="2000" dirty="0" err="1"/>
              <a:t>histoire</a:t>
            </a:r>
            <a:r>
              <a:rPr lang="cs-CZ" sz="2000" dirty="0"/>
              <a:t>) či </a:t>
            </a:r>
            <a:r>
              <a:rPr lang="cs-CZ" sz="2000" b="1" dirty="0"/>
              <a:t>historii celostní </a:t>
            </a:r>
            <a:r>
              <a:rPr lang="cs-CZ" sz="2000" dirty="0"/>
              <a:t>(</a:t>
            </a:r>
            <a:r>
              <a:rPr lang="cs-CZ" sz="2000" dirty="0" err="1"/>
              <a:t>histoie</a:t>
            </a:r>
            <a:r>
              <a:rPr lang="cs-CZ" sz="2000" dirty="0"/>
              <a:t> </a:t>
            </a:r>
            <a:r>
              <a:rPr lang="cs-CZ" sz="2000" dirty="0" err="1"/>
              <a:t>totale</a:t>
            </a:r>
            <a:r>
              <a:rPr lang="cs-CZ" sz="2000" dirty="0"/>
              <a:t>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–  na přelomu 60/70 let se rozdělila do několika směrů: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1</a:t>
            </a:r>
            <a:r>
              <a:rPr lang="cs-CZ" sz="2000" dirty="0">
                <a:solidFill>
                  <a:srgbClr val="FF0000"/>
                </a:solidFill>
              </a:rPr>
              <a:t>.</a:t>
            </a:r>
            <a:r>
              <a:rPr lang="cs-CZ" sz="2000" dirty="0"/>
              <a:t>  </a:t>
            </a:r>
            <a:r>
              <a:rPr lang="cs-CZ" sz="2000" b="1" dirty="0">
                <a:solidFill>
                  <a:srgbClr val="FF0000"/>
                </a:solidFill>
              </a:rPr>
              <a:t>dějiny mentalit</a:t>
            </a:r>
            <a:r>
              <a:rPr lang="cs-CZ" sz="2000" dirty="0"/>
              <a:t>:  Philippe </a:t>
            </a:r>
            <a:r>
              <a:rPr lang="cs-CZ" sz="2000" dirty="0" err="1"/>
              <a:t>Ariès</a:t>
            </a:r>
            <a:r>
              <a:rPr lang="cs-CZ" sz="2000" dirty="0"/>
              <a:t> († 1984), Jean </a:t>
            </a:r>
            <a:r>
              <a:rPr lang="cs-CZ" sz="2000" dirty="0" err="1"/>
              <a:t>Delumeau</a:t>
            </a:r>
            <a:r>
              <a:rPr lang="cs-CZ" sz="2000" dirty="0"/>
              <a:t> (*1923)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2.</a:t>
            </a:r>
            <a:r>
              <a:rPr lang="cs-CZ" sz="2000" dirty="0"/>
              <a:t>  </a:t>
            </a:r>
            <a:r>
              <a:rPr lang="cs-CZ" sz="2000" b="1" dirty="0">
                <a:solidFill>
                  <a:srgbClr val="FF0000"/>
                </a:solidFill>
              </a:rPr>
              <a:t>kulturní dějiny</a:t>
            </a:r>
            <a:r>
              <a:rPr lang="cs-CZ" sz="2000" dirty="0"/>
              <a:t>:  Michelle </a:t>
            </a:r>
            <a:r>
              <a:rPr lang="cs-CZ" sz="2000" dirty="0" err="1"/>
              <a:t>Novelle</a:t>
            </a:r>
            <a:r>
              <a:rPr lang="cs-CZ" sz="2000" dirty="0"/>
              <a:t>, dějiny náboženství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3.  politické dějiny </a:t>
            </a:r>
            <a:r>
              <a:rPr lang="cs-CZ" sz="2000" dirty="0"/>
              <a:t>(návrat):  </a:t>
            </a:r>
            <a:r>
              <a:rPr lang="fr-FR" sz="2000" dirty="0"/>
              <a:t>Emanuel Le Roy Ladurie</a:t>
            </a:r>
            <a:r>
              <a:rPr lang="cs-CZ" sz="2000" dirty="0"/>
              <a:t>, </a:t>
            </a:r>
            <a:r>
              <a:rPr lang="cs-CZ" sz="2000" dirty="0" err="1"/>
              <a:t>Le</a:t>
            </a:r>
            <a:r>
              <a:rPr lang="cs-CZ" sz="2000" dirty="0"/>
              <a:t> </a:t>
            </a:r>
            <a:r>
              <a:rPr lang="cs-CZ" sz="2000" dirty="0" err="1"/>
              <a:t>Goff</a:t>
            </a:r>
            <a:r>
              <a:rPr lang="fr-FR" sz="2000" dirty="0"/>
              <a:t> 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73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ek obrázku pro Le Goff">
            <a:extLst>
              <a:ext uri="{FF2B5EF4-FFF2-40B4-BE49-F238E27FC236}">
                <a16:creationId xmlns:a16="http://schemas.microsoft.com/office/drawing/2014/main" id="{826D0785-8587-25E1-AFBD-6997BB9B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9" y="1682751"/>
            <a:ext cx="14827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Výsledek obrázku pro Le Goff">
            <a:extLst>
              <a:ext uri="{FF2B5EF4-FFF2-40B4-BE49-F238E27FC236}">
                <a16:creationId xmlns:a16="http://schemas.microsoft.com/office/drawing/2014/main" id="{CE8C6DBD-06C4-0ACD-7BA4-B5E46FF0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58938"/>
            <a:ext cx="155733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Book cover: T&amp;ecaron;lo ve st&amp;rcaron;edov&amp;ecaron;ké kultu&amp;rcaron;e - Jacques Le Goff">
            <a:extLst>
              <a:ext uri="{FF2B5EF4-FFF2-40B4-BE49-F238E27FC236}">
                <a16:creationId xmlns:a16="http://schemas.microsoft.com/office/drawing/2014/main" id="{61DE8A0A-48AD-859A-D10D-AF902665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038600"/>
            <a:ext cx="1574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ook cover: Poslední v&amp;ecaron;ci &amp;ccaron;lov&amp;ecaron;ka: nebe, peklo, o&amp;ccaron;istec ve st&amp;rcaron;edov&amp;ecaron;ku - Peter Dinzelbacher">
            <a:extLst>
              <a:ext uri="{FF2B5EF4-FFF2-40B4-BE49-F238E27FC236}">
                <a16:creationId xmlns:a16="http://schemas.microsoft.com/office/drawing/2014/main" id="{80FD9CEA-A3C0-3BFC-38E4-E749BBD2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038600"/>
            <a:ext cx="1574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ook cover: Zrození o&amp;ccaron;istce - Jacques Le Goff">
            <a:extLst>
              <a:ext uri="{FF2B5EF4-FFF2-40B4-BE49-F238E27FC236}">
                <a16:creationId xmlns:a16="http://schemas.microsoft.com/office/drawing/2014/main" id="{2DF4313F-361E-9A2F-9384-8B2121BC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/>
          <a:stretch>
            <a:fillRect/>
          </a:stretch>
        </p:blipFill>
        <p:spPr bwMode="auto">
          <a:xfrm>
            <a:off x="3657600" y="4038600"/>
            <a:ext cx="1538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Výsledek obrázku pro Le Goff">
            <a:extLst>
              <a:ext uri="{FF2B5EF4-FFF2-40B4-BE49-F238E27FC236}">
                <a16:creationId xmlns:a16="http://schemas.microsoft.com/office/drawing/2014/main" id="{75228E10-5EA2-6004-159F-1E914539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r="15460"/>
          <a:stretch>
            <a:fillRect/>
          </a:stretch>
        </p:blipFill>
        <p:spPr bwMode="auto">
          <a:xfrm>
            <a:off x="1524001" y="152400"/>
            <a:ext cx="3273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Výsledek obrázku pro Le Goff">
            <a:extLst>
              <a:ext uri="{FF2B5EF4-FFF2-40B4-BE49-F238E27FC236}">
                <a16:creationId xmlns:a16="http://schemas.microsoft.com/office/drawing/2014/main" id="{B9A06ADC-7205-0972-5327-748561AB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1"/>
            <a:ext cx="1625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AutoShape 9" descr="Výsledek obrázku pro Le Goff">
            <a:extLst>
              <a:ext uri="{FF2B5EF4-FFF2-40B4-BE49-F238E27FC236}">
                <a16:creationId xmlns:a16="http://schemas.microsoft.com/office/drawing/2014/main" id="{8A45ECC0-BB3F-C3EC-4392-B366E8077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2209800"/>
            <a:ext cx="2343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6" name="AutoShape 10" descr="Výsledek obrázku pro Le Goff">
            <a:extLst>
              <a:ext uri="{FF2B5EF4-FFF2-40B4-BE49-F238E27FC236}">
                <a16:creationId xmlns:a16="http://schemas.microsoft.com/office/drawing/2014/main" id="{2209A573-2C92-EB33-44B0-7C92F7FD4C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219200"/>
            <a:ext cx="2343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7" name="AutoShape 11" descr="Obálka titulu Mu&amp;zcaron;i a &amp;zcaron;eny st&amp;rcaron;edov&amp;ecaron;ku">
            <a:extLst>
              <a:ext uri="{FF2B5EF4-FFF2-40B4-BE49-F238E27FC236}">
                <a16:creationId xmlns:a16="http://schemas.microsoft.com/office/drawing/2014/main" id="{A88A9CB1-AA99-EE98-0A98-F4BE6106E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8" name="AutoShape 12" descr="Obálka titulu Mu&amp;zcaron;i a &amp;zcaron;eny st&amp;rcaron;edov&amp;ecaron;ku">
            <a:extLst>
              <a:ext uri="{FF2B5EF4-FFF2-40B4-BE49-F238E27FC236}">
                <a16:creationId xmlns:a16="http://schemas.microsoft.com/office/drawing/2014/main" id="{0507A874-81F5-4FF0-A34A-1E1AAFBA18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4349" name="Picture 14" descr="Výsledek obrázku pro Le Goff">
            <a:extLst>
              <a:ext uri="{FF2B5EF4-FFF2-40B4-BE49-F238E27FC236}">
                <a16:creationId xmlns:a16="http://schemas.microsoft.com/office/drawing/2014/main" id="{1EA75B8E-F9BE-E2E9-8D05-5E77C9A1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038600"/>
            <a:ext cx="1666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5" descr="Výsledek obrázku pro Le Goff">
            <a:extLst>
              <a:ext uri="{FF2B5EF4-FFF2-40B4-BE49-F238E27FC236}">
                <a16:creationId xmlns:a16="http://schemas.microsoft.com/office/drawing/2014/main" id="{8ED287C8-E3E8-0319-4F06-B784B9B4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15715" r="27142" b="15714"/>
          <a:stretch>
            <a:fillRect/>
          </a:stretch>
        </p:blipFill>
        <p:spPr bwMode="auto">
          <a:xfrm>
            <a:off x="5029200" y="1682751"/>
            <a:ext cx="15065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ovéPole 1">
            <a:extLst>
              <a:ext uri="{FF2B5EF4-FFF2-40B4-BE49-F238E27FC236}">
                <a16:creationId xmlns:a16="http://schemas.microsoft.com/office/drawing/2014/main" id="{3CD1925C-D63A-462E-09FB-528FB77C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73025"/>
            <a:ext cx="5638800" cy="13843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</a:rPr>
              <a:t>   Jacques Le Goff  </a:t>
            </a:r>
            <a:r>
              <a:rPr lang="cs-CZ" altLang="cs-CZ" sz="2000" b="1">
                <a:solidFill>
                  <a:srgbClr val="FFFF00"/>
                </a:solidFill>
              </a:rPr>
              <a:t>(</a:t>
            </a:r>
            <a:r>
              <a:rPr lang="fr-FR" altLang="cs-CZ" sz="2000" b="1">
                <a:solidFill>
                  <a:srgbClr val="FFFF00"/>
                </a:solidFill>
              </a:rPr>
              <a:t>1924 – 2014</a:t>
            </a:r>
            <a:r>
              <a:rPr lang="cs-CZ" altLang="cs-CZ" sz="2000" b="1">
                <a:solidFill>
                  <a:srgbClr val="FFFF0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B0F0"/>
                </a:solidFill>
              </a:rPr>
              <a:t>– francouzský medievista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B0F0"/>
                </a:solidFill>
              </a:rPr>
              <a:t>– nejvýznamnější představitel tzv. nové historie – redaktor časopisu Annales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CA4C72-0AFA-4751-B053-2F89A602F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152400"/>
            <a:ext cx="11945421" cy="68969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3600" b="1" dirty="0">
                <a:solidFill>
                  <a:srgbClr val="FF0000"/>
                </a:solidFill>
              </a:rPr>
              <a:t>Mentalita</a:t>
            </a:r>
            <a:r>
              <a:rPr lang="cs-CZ" sz="3600" dirty="0"/>
              <a:t>  </a:t>
            </a:r>
            <a:r>
              <a:rPr lang="cs-CZ" sz="3600" b="1" dirty="0">
                <a:solidFill>
                  <a:srgbClr val="FF0000"/>
                </a:solidFill>
              </a:rPr>
              <a:t>(</a:t>
            </a:r>
            <a:r>
              <a:rPr lang="cs-CZ" sz="3600" b="1" dirty="0" err="1">
                <a:solidFill>
                  <a:srgbClr val="FF0000"/>
                </a:solidFill>
              </a:rPr>
              <a:t>Mentalité</a:t>
            </a:r>
            <a:r>
              <a:rPr lang="cs-CZ" sz="3600" b="1" dirty="0">
                <a:solidFill>
                  <a:srgbClr val="FF0000"/>
                </a:solidFill>
              </a:rPr>
              <a:t>)</a:t>
            </a:r>
            <a:r>
              <a:rPr lang="cs-CZ" sz="3600" dirty="0">
                <a:solidFill>
                  <a:srgbClr val="FF0000"/>
                </a:solidFill>
              </a:rPr>
              <a:t>  </a:t>
            </a:r>
            <a:r>
              <a:rPr lang="cs-CZ" sz="3600" dirty="0"/>
              <a:t>–  </a:t>
            </a:r>
            <a:r>
              <a:rPr lang="cs-CZ" sz="3600" b="1" dirty="0">
                <a:solidFill>
                  <a:srgbClr val="FF0000"/>
                </a:solidFill>
              </a:rPr>
              <a:t>Marc </a:t>
            </a:r>
            <a:r>
              <a:rPr lang="cs-CZ" sz="3600" b="1" dirty="0" err="1">
                <a:solidFill>
                  <a:srgbClr val="FF0000"/>
                </a:solidFill>
              </a:rPr>
              <a:t>Bloch</a:t>
            </a:r>
            <a:r>
              <a:rPr lang="cs-CZ" sz="3600" b="1" dirty="0"/>
              <a:t>:   </a:t>
            </a:r>
            <a:r>
              <a:rPr lang="cs-CZ" sz="3600" dirty="0"/>
              <a:t>globálně chápané sociální  dějiny z hlediska vnějšího i vnitřního světa 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–  </a:t>
            </a:r>
            <a:r>
              <a:rPr lang="cs-CZ" sz="3600" b="0" i="0" u="none" strike="noStrike" baseline="0" dirty="0"/>
              <a:t>celkový způsob myšlení určité sociální skupiny: výchova, tradice, náboženství  </a:t>
            </a:r>
          </a:p>
          <a:p>
            <a:pPr marL="0" indent="0">
              <a:buNone/>
              <a:defRPr/>
            </a:pPr>
            <a:r>
              <a:rPr lang="cs-CZ" sz="3600" b="0" i="0" u="none" strike="noStrike" baseline="0" dirty="0"/>
              <a:t>                        – </a:t>
            </a:r>
            <a:r>
              <a:rPr lang="cs-CZ" sz="3600" dirty="0"/>
              <a:t>  </a:t>
            </a:r>
            <a:r>
              <a:rPr lang="cs-CZ" sz="3600" b="0" i="0" u="none" strike="noStrike" baseline="0" dirty="0"/>
              <a:t>vliv události společenského i přírodního charakteru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–   </a:t>
            </a:r>
            <a:r>
              <a:rPr lang="pl-PL" sz="3600" b="0" i="0" u="none" strike="noStrike" baseline="0" dirty="0"/>
              <a:t>kolektivní postoje obyčejných lidí a elit, </a:t>
            </a:r>
            <a:r>
              <a:rPr lang="cs-CZ" sz="3600" dirty="0"/>
              <a:t>„každodenní myšlení“, „struktura myšlení“</a:t>
            </a:r>
            <a:endParaRPr lang="cs-CZ" sz="3600" b="0" i="0" u="none" strike="noStrike" baseline="0" dirty="0"/>
          </a:p>
          <a:p>
            <a:pPr marL="0" indent="0" algn="l">
              <a:buNone/>
            </a:pPr>
            <a:endParaRPr lang="cs-CZ" sz="3200" dirty="0"/>
          </a:p>
          <a:p>
            <a:pPr marL="0" indent="0">
              <a:buNone/>
              <a:defRPr/>
            </a:pPr>
            <a:r>
              <a:rPr lang="cs-CZ" sz="3600" dirty="0"/>
              <a:t>                       –  </a:t>
            </a:r>
            <a:r>
              <a:rPr lang="cs-CZ" sz="3600" b="1" dirty="0"/>
              <a:t>metoda:   </a:t>
            </a:r>
            <a:r>
              <a:rPr lang="cs-CZ" sz="3600" dirty="0"/>
              <a:t>   komparace písemných a hmotných pramenů včetně myšlenkových trendů směřujících 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       k novému (racionálnímu) myšlení (náboženství, filosofie, formy spol. nazírání)</a:t>
            </a:r>
          </a:p>
          <a:p>
            <a:pPr marL="0" indent="0">
              <a:buNone/>
              <a:defRPr/>
            </a:pPr>
            <a:endParaRPr lang="cs-CZ" sz="3600" dirty="0"/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      studium </a:t>
            </a:r>
            <a:r>
              <a:rPr lang="cs-CZ" sz="3600" b="1" dirty="0">
                <a:solidFill>
                  <a:srgbClr val="FF0000"/>
                </a:solidFill>
              </a:rPr>
              <a:t>tzv. každodennosti </a:t>
            </a:r>
            <a:r>
              <a:rPr lang="cs-CZ" sz="3600" dirty="0"/>
              <a:t>prostřednictvím písemných</a:t>
            </a:r>
            <a:r>
              <a:rPr lang="cs-CZ" sz="3600" b="1" dirty="0"/>
              <a:t> </a:t>
            </a:r>
            <a:r>
              <a:rPr lang="cs-CZ" sz="3600" dirty="0"/>
              <a:t>pramenů soukromé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      povahy (deníky, testamenty)</a:t>
            </a:r>
          </a:p>
          <a:p>
            <a:pPr marL="0" indent="0">
              <a:buNone/>
              <a:defRPr/>
            </a:pPr>
            <a:endParaRPr lang="cs-CZ" sz="3600" dirty="0"/>
          </a:p>
          <a:p>
            <a:pPr marL="0" indent="0">
              <a:buNone/>
              <a:defRPr/>
            </a:pPr>
            <a:r>
              <a:rPr lang="cs-CZ" sz="3600" dirty="0"/>
              <a:t>                                –   </a:t>
            </a:r>
            <a:r>
              <a:rPr lang="cs-CZ" sz="3600" b="1" dirty="0"/>
              <a:t>cíl:</a:t>
            </a:r>
            <a:r>
              <a:rPr lang="cs-CZ" sz="3600" dirty="0"/>
              <a:t>     poznání civilizačního procesu:  národní, kulturní a etnické odlišnosti</a:t>
            </a:r>
          </a:p>
          <a:p>
            <a:pPr marL="0" indent="0">
              <a:buNone/>
              <a:defRPr/>
            </a:pPr>
            <a:r>
              <a:rPr lang="cs-CZ" sz="3200" dirty="0"/>
              <a:t> 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–   </a:t>
            </a:r>
            <a:r>
              <a:rPr lang="cs-CZ" sz="3600" b="1" dirty="0">
                <a:solidFill>
                  <a:srgbClr val="FF0000"/>
                </a:solidFill>
              </a:rPr>
              <a:t>George Duby, Jacques </a:t>
            </a:r>
            <a:r>
              <a:rPr lang="cs-CZ" sz="3600" b="1" dirty="0" err="1">
                <a:solidFill>
                  <a:srgbClr val="FF0000"/>
                </a:solidFill>
              </a:rPr>
              <a:t>Le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Goff</a:t>
            </a:r>
            <a:r>
              <a:rPr lang="cs-CZ" sz="3600" b="1" dirty="0">
                <a:solidFill>
                  <a:srgbClr val="FF0000"/>
                </a:solidFill>
              </a:rPr>
              <a:t>, Jean </a:t>
            </a:r>
            <a:r>
              <a:rPr lang="cs-CZ" sz="3600" b="1" dirty="0" err="1">
                <a:solidFill>
                  <a:srgbClr val="FF0000"/>
                </a:solidFill>
              </a:rPr>
              <a:t>Delumeau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endParaRPr lang="cs-CZ" sz="3200" dirty="0"/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–  monografie o každodennosti jednotlivých společenských vrstev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–  např. deklasované vrstvy, životní cykly: dětství nebo smrt 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–  různé činnosti a zaměření jako cestování, poutnictví aj.)</a:t>
            </a:r>
          </a:p>
          <a:p>
            <a:pPr marL="0" indent="0">
              <a:buNone/>
              <a:defRPr/>
            </a:pPr>
            <a:r>
              <a:rPr lang="cs-CZ" sz="3600" dirty="0"/>
              <a:t>                                               </a:t>
            </a:r>
            <a:endParaRPr lang="cs-CZ" sz="2900" dirty="0"/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805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DFF01C-7995-4062-BBF3-1762ED373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609600"/>
            <a:ext cx="11717499" cy="6248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2. pol. 20. stol. :  </a:t>
            </a:r>
            <a:r>
              <a:rPr lang="cs-CZ" sz="2000" dirty="0"/>
              <a:t>utváření „věd o člověku“ (</a:t>
            </a:r>
            <a:r>
              <a:rPr lang="cs-CZ" sz="2000" dirty="0" err="1"/>
              <a:t>sciences</a:t>
            </a:r>
            <a:r>
              <a:rPr lang="cs-CZ" sz="2000" dirty="0"/>
              <a:t> </a:t>
            </a:r>
            <a:r>
              <a:rPr lang="cs-CZ" sz="2000" dirty="0" err="1"/>
              <a:t>humaites</a:t>
            </a:r>
            <a:r>
              <a:rPr lang="cs-CZ" sz="2000" dirty="0"/>
              <a:t>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–  2 základní okruhy studia zaměřeny na:    </a:t>
            </a:r>
            <a:endParaRPr lang="cs-CZ" sz="2000" b="1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a)  </a:t>
            </a:r>
            <a:r>
              <a:rPr lang="cs-CZ" sz="2000" b="1" dirty="0"/>
              <a:t>materiální svět</a:t>
            </a:r>
            <a:r>
              <a:rPr lang="cs-CZ" sz="2000" dirty="0"/>
              <a:t>:  hmotná kultura v čase (výživa, bydlení, odívání, doprava)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b</a:t>
            </a:r>
            <a:r>
              <a:rPr lang="cs-CZ" sz="2000" b="1" dirty="0"/>
              <a:t>)  nemateriální svět</a:t>
            </a:r>
            <a:r>
              <a:rPr lang="cs-CZ" sz="2000" dirty="0"/>
              <a:t>:  duchovní kultura v historickém kontextu:  čas a prostor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</a:t>
            </a:r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Identita</a:t>
            </a:r>
            <a:r>
              <a:rPr lang="cs-CZ" sz="2000" dirty="0"/>
              <a:t>  –   vychází ze sociální charakteristiky a hodnot, které tvoří zvyky, tradice, konfese a kulturní vzorce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  je formována každodenní realitou</a:t>
            </a:r>
          </a:p>
          <a:p>
            <a:pPr>
              <a:defRPr/>
            </a:pPr>
            <a:endParaRPr lang="pl-PL" sz="2000" b="1" dirty="0"/>
          </a:p>
          <a:p>
            <a:pPr>
              <a:defRPr/>
            </a:pPr>
            <a:r>
              <a:rPr lang="pl-PL" sz="2000" b="1" dirty="0">
                <a:solidFill>
                  <a:srgbClr val="FF0000"/>
                </a:solidFill>
              </a:rPr>
              <a:t>Dějiny lidové kultury  </a:t>
            </a:r>
            <a:r>
              <a:rPr lang="pl-PL" sz="2000" dirty="0"/>
              <a:t>–  </a:t>
            </a:r>
            <a:r>
              <a:rPr lang="cs-CZ" sz="2000" dirty="0" err="1"/>
              <a:t>popular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:  proti </a:t>
            </a:r>
            <a:r>
              <a:rPr lang="cs-CZ" sz="2000" dirty="0" err="1"/>
              <a:t>elitarismu</a:t>
            </a:r>
            <a:r>
              <a:rPr lang="cs-CZ" sz="2000" dirty="0"/>
              <a:t> měšťanské  kultury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–  každá sociální vrstva měla vlastní kulturu (pluralita)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</a:t>
            </a:r>
            <a:r>
              <a:rPr lang="it-IT" sz="2000" b="1" dirty="0">
                <a:solidFill>
                  <a:srgbClr val="FF0000"/>
                </a:solidFill>
              </a:rPr>
              <a:t>Aron Gurevič</a:t>
            </a:r>
            <a:r>
              <a:rPr lang="cs-CZ" sz="2000" b="1" dirty="0">
                <a:solidFill>
                  <a:srgbClr val="FF0000"/>
                </a:solidFill>
              </a:rPr>
              <a:t>, </a:t>
            </a:r>
            <a:r>
              <a:rPr lang="it-IT" sz="2000" b="1" dirty="0">
                <a:solidFill>
                  <a:srgbClr val="FF0000"/>
                </a:solidFill>
              </a:rPr>
              <a:t>Peter Burke</a:t>
            </a:r>
            <a:r>
              <a:rPr lang="cs-CZ" sz="2000" b="1" dirty="0">
                <a:solidFill>
                  <a:srgbClr val="FF0000"/>
                </a:solidFill>
              </a:rPr>
              <a:t>, </a:t>
            </a:r>
            <a:r>
              <a:rPr lang="it-IT" sz="2000" b="1" dirty="0">
                <a:solidFill>
                  <a:srgbClr val="FF0000"/>
                </a:solidFill>
              </a:rPr>
              <a:t>Carlo Ginzburg</a:t>
            </a:r>
            <a:r>
              <a:rPr lang="cs-CZ" sz="2000" b="1" dirty="0">
                <a:solidFill>
                  <a:srgbClr val="FF0000"/>
                </a:solidFill>
              </a:rPr>
              <a:t>, </a:t>
            </a:r>
            <a:r>
              <a:rPr lang="it-IT" sz="2000" b="1" dirty="0">
                <a:solidFill>
                  <a:srgbClr val="FF0000"/>
                </a:solidFill>
              </a:rPr>
              <a:t>Natalie Zemon Davisová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Orální historie  </a:t>
            </a:r>
            <a:r>
              <a:rPr lang="cs-CZ" sz="2000" dirty="0"/>
              <a:t>–  využívána hlavně novověkou historiografií</a:t>
            </a:r>
            <a:endParaRPr lang="cs-CZ" sz="2000" b="1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Historická antropologie</a:t>
            </a:r>
            <a:r>
              <a:rPr lang="cs-CZ" sz="2000" dirty="0"/>
              <a:t>  –  pokouší se o zjištění motivací lidského jednání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–  nová témata:   gender </a:t>
            </a:r>
            <a:r>
              <a:rPr lang="cs-CZ" sz="2000" dirty="0" err="1"/>
              <a:t>history</a:t>
            </a:r>
            <a:r>
              <a:rPr lang="cs-CZ" sz="2000" dirty="0"/>
              <a:t> (vztahy mezi pohlavími)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4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750509-E6FD-44B8-B510-C14C7288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1" y="762000"/>
            <a:ext cx="11372193" cy="5943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FF0000"/>
                </a:solidFill>
              </a:rPr>
              <a:t>Mikrohistorie</a:t>
            </a:r>
            <a:r>
              <a:rPr lang="cs-CZ" sz="2000" b="1" dirty="0"/>
              <a:t>   </a:t>
            </a:r>
            <a:r>
              <a:rPr lang="cs-CZ" sz="2000" dirty="0"/>
              <a:t>–</a:t>
            </a:r>
            <a:r>
              <a:rPr lang="cs-CZ" sz="2000" b="1" dirty="0"/>
              <a:t>  </a:t>
            </a:r>
            <a:r>
              <a:rPr lang="cs-CZ" sz="2000" dirty="0"/>
              <a:t> zaměřena na podrobné zpracování úzce vymezených  fenoménů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–   venkovská společnost, rodina, konkrétní jednotlivci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–  </a:t>
            </a:r>
            <a:r>
              <a:rPr lang="cs-CZ" sz="2000" b="1" dirty="0"/>
              <a:t>Itálie</a:t>
            </a:r>
            <a:r>
              <a:rPr lang="cs-CZ" sz="2000" dirty="0"/>
              <a:t>:  skupina italských historiků̊ sdružených kolem časopisu </a:t>
            </a:r>
            <a:r>
              <a:rPr lang="cs-CZ" sz="2000" dirty="0" err="1"/>
              <a:t>Quaderni</a:t>
            </a:r>
            <a:r>
              <a:rPr lang="cs-CZ" sz="2000" dirty="0"/>
              <a:t> </a:t>
            </a:r>
            <a:r>
              <a:rPr lang="cs-CZ" sz="2000" dirty="0" err="1"/>
              <a:t>storici</a:t>
            </a:r>
            <a:r>
              <a:rPr lang="cs-CZ" sz="2000" dirty="0"/>
              <a:t>           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</a:t>
            </a:r>
            <a:r>
              <a:rPr lang="cs-CZ" sz="2000" b="1" dirty="0">
                <a:solidFill>
                  <a:srgbClr val="FF0000"/>
                </a:solidFill>
              </a:rPr>
              <a:t>                                  Carlo </a:t>
            </a:r>
            <a:r>
              <a:rPr lang="cs-CZ" sz="2000" b="1" dirty="0" err="1">
                <a:solidFill>
                  <a:srgbClr val="FF0000"/>
                </a:solidFill>
              </a:rPr>
              <a:t>Ginzburg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(*1939)  –  Sýr a červi:   historická mikroanalýza o vzdělaném 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</a:t>
            </a:r>
            <a:r>
              <a:rPr lang="cs-CZ" sz="2000" dirty="0" err="1"/>
              <a:t>furlanském</a:t>
            </a:r>
            <a:r>
              <a:rPr lang="cs-CZ" sz="2000" dirty="0"/>
              <a:t> mlynáři, který měl na svou dobu atypické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názory na stvoření světa, náboženství a církev, a proto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byl konfrontován italskou inkvizicí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(zpracováno na základě protokolů z výslechů)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–  </a:t>
            </a:r>
            <a:r>
              <a:rPr lang="cs-CZ" sz="2000" b="1" dirty="0"/>
              <a:t>Německo</a:t>
            </a:r>
            <a:r>
              <a:rPr lang="cs-CZ" sz="2000" dirty="0"/>
              <a:t>:  demografická“ či „populační“:  tzv. göttingenská škola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Jürgen </a:t>
            </a:r>
            <a:r>
              <a:rPr lang="cs-CZ" sz="2000" b="1" dirty="0" err="1">
                <a:solidFill>
                  <a:srgbClr val="FF0000"/>
                </a:solidFill>
              </a:rPr>
              <a:t>Schlumbohm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–  </a:t>
            </a:r>
            <a:r>
              <a:rPr lang="cs-CZ" sz="2000" b="1" dirty="0"/>
              <a:t>u nás</a:t>
            </a:r>
            <a:r>
              <a:rPr lang="cs-CZ" sz="2000" dirty="0"/>
              <a:t>:  </a:t>
            </a:r>
            <a:r>
              <a:rPr lang="cs-CZ" sz="2000" b="1" dirty="0">
                <a:solidFill>
                  <a:srgbClr val="FF0000"/>
                </a:solidFill>
              </a:rPr>
              <a:t>Zděněk Smetánka  </a:t>
            </a:r>
            <a:r>
              <a:rPr lang="cs-CZ" sz="2000" b="1" dirty="0"/>
              <a:t>– 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Specializace:   keramika, vesnice, města, kachle</a:t>
            </a:r>
            <a:endParaRPr lang="cs-CZ" altLang="cs-CZ" sz="2000" b="1" dirty="0"/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                                             1962: výzkum v Sezimově Ústí (s M. </a:t>
            </a:r>
            <a:r>
              <a:rPr lang="cs-CZ" altLang="cs-CZ" sz="2000" dirty="0" err="1"/>
              <a:t>Richerem</a:t>
            </a:r>
            <a:r>
              <a:rPr lang="cs-CZ" altLang="cs-CZ" sz="2000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                                             1969-1973:  výzkum vsi </a:t>
            </a:r>
            <a:r>
              <a:rPr lang="cs-CZ" altLang="cs-CZ" sz="2000" dirty="0" err="1"/>
              <a:t>Svídna</a:t>
            </a:r>
            <a:r>
              <a:rPr lang="cs-CZ" altLang="cs-CZ" sz="2000" dirty="0"/>
              <a:t> na Kladensku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                                             1972-1989: vedoucí oddělení archeologie středověku ARUP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2851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ek 2">
            <a:extLst>
              <a:ext uri="{FF2B5EF4-FFF2-40B4-BE49-F238E27FC236}">
                <a16:creationId xmlns:a16="http://schemas.microsoft.com/office/drawing/2014/main" id="{0D868F14-644E-A987-AEEE-4C039F51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6" t="5556" r="21573" b="6667"/>
          <a:stretch>
            <a:fillRect/>
          </a:stretch>
        </p:blipFill>
        <p:spPr bwMode="auto">
          <a:xfrm>
            <a:off x="1239836" y="201613"/>
            <a:ext cx="2139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Obrázek 3">
            <a:extLst>
              <a:ext uri="{FF2B5EF4-FFF2-40B4-BE49-F238E27FC236}">
                <a16:creationId xmlns:a16="http://schemas.microsoft.com/office/drawing/2014/main" id="{9E333637-6CAF-8839-9AAC-5422D63C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51" y="324877"/>
            <a:ext cx="2125663" cy="30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Obrázek 4">
            <a:extLst>
              <a:ext uri="{FF2B5EF4-FFF2-40B4-BE49-F238E27FC236}">
                <a16:creationId xmlns:a16="http://schemas.microsoft.com/office/drawing/2014/main" id="{D192A3C1-E828-DE82-77DE-E21FF7BFF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7993" r="9534" b="16888"/>
          <a:stretch>
            <a:fillRect/>
          </a:stretch>
        </p:blipFill>
        <p:spPr bwMode="auto">
          <a:xfrm>
            <a:off x="4754564" y="201613"/>
            <a:ext cx="21256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Obrázek 5">
            <a:extLst>
              <a:ext uri="{FF2B5EF4-FFF2-40B4-BE49-F238E27FC236}">
                <a16:creationId xmlns:a16="http://schemas.microsoft.com/office/drawing/2014/main" id="{17BDB5E1-B8CE-CAC4-3CC3-179C55F07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14801"/>
          <a:stretch>
            <a:fillRect/>
          </a:stretch>
        </p:blipFill>
        <p:spPr bwMode="auto">
          <a:xfrm>
            <a:off x="2365376" y="3578224"/>
            <a:ext cx="21685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Obrázek 6">
            <a:extLst>
              <a:ext uri="{FF2B5EF4-FFF2-40B4-BE49-F238E27FC236}">
                <a16:creationId xmlns:a16="http://schemas.microsoft.com/office/drawing/2014/main" id="{5375257C-9626-6C04-BE4F-E2B806973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2827" r="5086" b="2222"/>
          <a:stretch>
            <a:fillRect/>
          </a:stretch>
        </p:blipFill>
        <p:spPr bwMode="auto">
          <a:xfrm>
            <a:off x="5379236" y="3482975"/>
            <a:ext cx="197961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Obrázek 10">
            <a:extLst>
              <a:ext uri="{FF2B5EF4-FFF2-40B4-BE49-F238E27FC236}">
                <a16:creationId xmlns:a16="http://schemas.microsoft.com/office/drawing/2014/main" id="{CCCFA8D3-7359-D83B-09F8-E98CF334C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t="27013" r="28181" b="27013"/>
          <a:stretch>
            <a:fillRect/>
          </a:stretch>
        </p:blipFill>
        <p:spPr bwMode="auto">
          <a:xfrm>
            <a:off x="8229424" y="3476625"/>
            <a:ext cx="18827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BB9E0F-5FBD-482F-B259-B087D19B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4" y="962025"/>
            <a:ext cx="12107916" cy="5895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Každodennost   </a:t>
            </a:r>
            <a:r>
              <a:rPr lang="cs-CZ" sz="2000" dirty="0"/>
              <a:t>–   </a:t>
            </a:r>
            <a:r>
              <a:rPr lang="cs-CZ" altLang="cs-CZ" sz="2000" dirty="0"/>
              <a:t>něm. </a:t>
            </a:r>
            <a:r>
              <a:rPr lang="cs-CZ" altLang="cs-CZ" sz="2000" dirty="0" err="1"/>
              <a:t>Alltag</a:t>
            </a:r>
            <a:r>
              <a:rPr lang="cs-CZ" altLang="cs-CZ" sz="2000" dirty="0"/>
              <a:t>, angl. </a:t>
            </a:r>
            <a:r>
              <a:rPr lang="fr-FR" altLang="cs-CZ" sz="2000" dirty="0"/>
              <a:t>Everyday life, franc. la vie quotidienne</a:t>
            </a:r>
            <a:r>
              <a:rPr lang="cs-CZ" altLang="cs-CZ" sz="20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–   d</a:t>
            </a:r>
            <a:r>
              <a:rPr lang="cs-CZ" sz="2000" dirty="0"/>
              <a:t>ějiny každodennosti prosazovala francouzská škola </a:t>
            </a:r>
            <a:r>
              <a:rPr lang="cs-CZ" sz="2000" b="1" dirty="0" err="1"/>
              <a:t>Annales</a:t>
            </a:r>
            <a:r>
              <a:rPr lang="cs-CZ" sz="2000" dirty="0"/>
              <a:t>: </a:t>
            </a:r>
            <a:r>
              <a:rPr lang="cs-CZ" sz="2000" b="1" dirty="0"/>
              <a:t>Lucien </a:t>
            </a:r>
            <a:r>
              <a:rPr lang="cs-CZ" sz="2000" b="1" dirty="0" err="1"/>
              <a:t>Febvr</a:t>
            </a:r>
            <a:r>
              <a:rPr lang="cs-CZ" sz="2000" b="1" dirty="0"/>
              <a:t> </a:t>
            </a:r>
            <a:r>
              <a:rPr lang="cs-CZ" sz="2000" dirty="0"/>
              <a:t>a </a:t>
            </a:r>
            <a:r>
              <a:rPr lang="cs-CZ" sz="2000" b="1" dirty="0"/>
              <a:t>Marc </a:t>
            </a:r>
            <a:r>
              <a:rPr lang="cs-CZ" sz="2000" b="1" dirty="0" err="1"/>
              <a:t>Bloch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–   </a:t>
            </a:r>
            <a:r>
              <a:rPr lang="cs-CZ" sz="2000" b="1" dirty="0"/>
              <a:t>cíl:   </a:t>
            </a:r>
            <a:r>
              <a:rPr lang="cs-CZ" sz="2000" dirty="0"/>
              <a:t>postižení tzv. všedního dne v určitém sociálním prostředí z hlediska fyzického 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duchovního života      (odklon od tradiční historiografie)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–  </a:t>
            </a:r>
            <a:r>
              <a:rPr lang="cs-CZ" sz="2000" b="1" dirty="0"/>
              <a:t>komplexita:</a:t>
            </a:r>
            <a:r>
              <a:rPr lang="cs-CZ" sz="2000" dirty="0"/>
              <a:t>  snaha zkoumat historické jevy do hloubky a v souvislostech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–  </a:t>
            </a:r>
            <a:r>
              <a:rPr lang="cs-CZ" sz="2000" b="1" dirty="0"/>
              <a:t>interdisciplinarita:</a:t>
            </a:r>
            <a:r>
              <a:rPr lang="cs-CZ" sz="2000" dirty="0"/>
              <a:t>   využívání poznatků přírodních a společenských věd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přírodovědné analýzy:   geologie, petrografie, antropologie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humanitní vědy:   historie, archeologie, kulturní dějiny, dějiny umění…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3004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837B2F58-8A5B-7528-74CB-EEA4EDF5D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5088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Moderní historismus </a:t>
            </a:r>
            <a:r>
              <a:rPr lang="cs-CZ" altLang="cs-CZ" sz="3600" b="1" dirty="0">
                <a:solidFill>
                  <a:srgbClr val="FF0000"/>
                </a:solidFill>
              </a:rPr>
              <a:t> 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r>
              <a:rPr lang="cs-CZ" altLang="cs-CZ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altLang="cs-CZ" sz="2400" dirty="0">
                <a:solidFill>
                  <a:srgbClr val="FF0000"/>
                </a:solidFill>
              </a:rPr>
              <a:t>(1890 - 1930/50)</a:t>
            </a:r>
            <a:r>
              <a:rPr lang="cs-CZ" altLang="cs-CZ" sz="2400" dirty="0"/>
              <a:t> 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68024727-01BB-2432-9806-FFDE409FBC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690687"/>
            <a:ext cx="11401424" cy="51022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600" b="1" dirty="0"/>
              <a:t>19./20. stol.</a:t>
            </a:r>
            <a:r>
              <a:rPr lang="cs-CZ" altLang="cs-CZ" sz="1600" dirty="0"/>
              <a:t>  –   kritika dosavadního výkladu pramenů:   nedokázal vysvětlit podstatu dějinného procesu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–    historiografie:   1.  postrádala vědeckost (exaktnost)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               2.  nedokázala formulovat pevné zákony jako přírodní vědy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               3.  neměla vlastní předmět studia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eaLnBrk="1" hangingPunct="1">
              <a:defRPr/>
            </a:pPr>
            <a:r>
              <a:rPr lang="cs-CZ" altLang="cs-CZ" sz="1600" b="1" dirty="0"/>
              <a:t>Metodologické debaty  </a:t>
            </a:r>
            <a:r>
              <a:rPr lang="cs-CZ" altLang="cs-CZ" sz="1600" dirty="0"/>
              <a:t>–  nejintenzivnější v německé vědě, kde převládl názor, že snaha o pochopení příčin vede k relativizaci, </a:t>
            </a:r>
          </a:p>
          <a:p>
            <a:pPr marL="0" indent="0" eaLnBrk="1" hangingPunct="1">
              <a:buNone/>
              <a:defRPr/>
            </a:pPr>
            <a:r>
              <a:rPr lang="cs-CZ" altLang="cs-CZ" sz="1600" dirty="0"/>
              <a:t>                                                    což způsobilo krizi historismu</a:t>
            </a:r>
          </a:p>
          <a:p>
            <a:pPr marL="0" indent="0" eaLnBrk="1" hangingPunct="1">
              <a:buNone/>
              <a:defRPr/>
            </a:pPr>
            <a:r>
              <a:rPr lang="cs-CZ" altLang="cs-CZ" sz="1600" dirty="0"/>
              <a:t>   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FF0000"/>
                </a:solidFill>
              </a:rPr>
              <a:t>tzv. nová historie   </a:t>
            </a:r>
            <a:r>
              <a:rPr lang="cs-CZ" altLang="cs-CZ" sz="1600" dirty="0"/>
              <a:t>–</a:t>
            </a:r>
            <a:r>
              <a:rPr lang="cs-CZ" altLang="cs-CZ" sz="1600" b="1" dirty="0">
                <a:solidFill>
                  <a:srgbClr val="FF0000"/>
                </a:solidFill>
              </a:rPr>
              <a:t>   </a:t>
            </a:r>
            <a:r>
              <a:rPr lang="cs-CZ" altLang="cs-CZ" sz="1600" dirty="0"/>
              <a:t>nový přístup k hodnocení minulosti </a:t>
            </a:r>
            <a:endParaRPr lang="cs-CZ" altLang="cs-CZ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altLang="cs-CZ" sz="16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altLang="cs-CZ" sz="1600" dirty="0"/>
              <a:t>–   </a:t>
            </a:r>
            <a:r>
              <a:rPr lang="cs-CZ" altLang="cs-CZ" sz="1600" b="1" dirty="0"/>
              <a:t>USA:</a:t>
            </a:r>
            <a:r>
              <a:rPr lang="cs-CZ" altLang="cs-CZ" sz="1600" dirty="0"/>
              <a:t>   kritika tradičního politického dějepisectví a hledání nových témat: 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         dějiny ekonomické a sociální, přírodní podmínky, každodenní život, náboženství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–   </a:t>
            </a:r>
            <a:r>
              <a:rPr lang="cs-CZ" altLang="cs-CZ" sz="1600" b="1" dirty="0"/>
              <a:t>Evropa:   </a:t>
            </a:r>
            <a:r>
              <a:rPr lang="cs-CZ" altLang="cs-CZ" sz="1600" dirty="0"/>
              <a:t>a)  </a:t>
            </a:r>
            <a:r>
              <a:rPr lang="cs-CZ" altLang="cs-CZ" sz="1600" b="1" dirty="0"/>
              <a:t>hospodářské a sociální dějiny </a:t>
            </a:r>
            <a:r>
              <a:rPr lang="cs-CZ" altLang="cs-CZ" sz="1600" dirty="0"/>
              <a:t>(Henri </a:t>
            </a:r>
            <a:r>
              <a:rPr lang="cs-CZ" altLang="cs-CZ" sz="1600" dirty="0" err="1"/>
              <a:t>Pirenne</a:t>
            </a:r>
            <a:r>
              <a:rPr lang="cs-CZ" altLang="cs-CZ" sz="1600" dirty="0"/>
              <a:t>, Karl </a:t>
            </a:r>
            <a:r>
              <a:rPr lang="cs-CZ" altLang="cs-CZ" sz="1600" dirty="0" err="1"/>
              <a:t>Lamprecht</a:t>
            </a:r>
            <a:r>
              <a:rPr lang="cs-CZ" altLang="cs-CZ" sz="16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                                      b)  </a:t>
            </a:r>
            <a:r>
              <a:rPr lang="cs-CZ" altLang="cs-CZ" sz="1600" b="1" dirty="0"/>
              <a:t>sociologie</a:t>
            </a:r>
            <a:r>
              <a:rPr lang="cs-CZ" altLang="cs-CZ" sz="1600" dirty="0"/>
              <a:t> (Max Weber:  racionální, ale nehodnotící přístup)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600" dirty="0"/>
              <a:t>                                                            c)  </a:t>
            </a:r>
            <a:r>
              <a:rPr lang="cs-CZ" altLang="cs-CZ" sz="1600" b="1" dirty="0"/>
              <a:t>kulturní dějiny z hlediska filosofie, náboženství, umění </a:t>
            </a:r>
            <a:r>
              <a:rPr lang="cs-CZ" altLang="cs-CZ" sz="1600" dirty="0"/>
              <a:t>(Jacob </a:t>
            </a:r>
            <a:r>
              <a:rPr lang="cs-CZ" altLang="cs-CZ" sz="1600" dirty="0" err="1"/>
              <a:t>Burckhardt</a:t>
            </a:r>
            <a:r>
              <a:rPr lang="cs-CZ" altLang="cs-CZ" sz="1600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6FC00-0008-46AD-B7AC-CE855527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636998"/>
            <a:ext cx="11791308" cy="6221001"/>
          </a:xfrm>
        </p:spPr>
        <p:txBody>
          <a:bodyPr>
            <a:normAutofit/>
          </a:bodyPr>
          <a:lstStyle/>
          <a:p>
            <a:pPr algn="l"/>
            <a:r>
              <a:rPr lang="cs-CZ" sz="2000" b="1" u="none" strike="noStrike" baseline="0" dirty="0">
                <a:solidFill>
                  <a:srgbClr val="FF0000"/>
                </a:solidFill>
              </a:rPr>
              <a:t>Karel Kosík  </a:t>
            </a:r>
            <a:r>
              <a:rPr lang="cs-CZ" sz="2000" b="0" u="none" strike="noStrike" baseline="0" dirty="0"/>
              <a:t>–  „Každodennost není jen soukromí, není opozicí k veřejnému životu. Žije v ní každý, bez</a:t>
            </a:r>
          </a:p>
          <a:p>
            <a:pPr marL="0" indent="0" algn="l">
              <a:buNone/>
            </a:pPr>
            <a:r>
              <a:rPr lang="cs-CZ" sz="2000" dirty="0"/>
              <a:t>                             </a:t>
            </a:r>
            <a:r>
              <a:rPr lang="cs-CZ" sz="2000" b="0" u="none" strike="noStrike" baseline="0" dirty="0"/>
              <a:t> ohledu na místo ve společnosti, které zaujímá.“</a:t>
            </a:r>
          </a:p>
          <a:p>
            <a:pPr marL="0" indent="0" algn="l">
              <a:buNone/>
            </a:pPr>
            <a:endParaRPr lang="cs-CZ" sz="2000" b="0" u="none" strike="noStrike" baseline="0" dirty="0"/>
          </a:p>
          <a:p>
            <a:pPr marL="0" indent="0" algn="l">
              <a:buNone/>
            </a:pPr>
            <a:r>
              <a:rPr lang="cs-CZ" sz="2000" b="0" u="none" strike="noStrike" baseline="0" dirty="0"/>
              <a:t>                             „Každodennost je především rozvržení individuálního života lidí do každého dne: </a:t>
            </a:r>
          </a:p>
          <a:p>
            <a:pPr marL="0" indent="0" algn="l">
              <a:buNone/>
            </a:pPr>
            <a:r>
              <a:rPr lang="cs-CZ" sz="2000" dirty="0"/>
              <a:t>                              </a:t>
            </a:r>
            <a:r>
              <a:rPr lang="cs-CZ" sz="2000" b="0" u="none" strike="noStrike" baseline="0" dirty="0"/>
              <a:t>opakovatelnost jejich životních úkonů je fixována v opakovatelnosti každého </a:t>
            </a:r>
            <a:r>
              <a:rPr lang="pl-PL" sz="2000" b="0" u="none" strike="noStrike" baseline="0" dirty="0"/>
              <a:t>dne, </a:t>
            </a:r>
          </a:p>
          <a:p>
            <a:pPr marL="0" indent="0" algn="l">
              <a:buNone/>
            </a:pPr>
            <a:r>
              <a:rPr lang="pl-PL" sz="2000" dirty="0"/>
              <a:t>                               </a:t>
            </a:r>
            <a:r>
              <a:rPr lang="pl-PL" sz="2000" b="0" u="none" strike="noStrike" baseline="0" dirty="0"/>
              <a:t>v rozvržení času na každý den“</a:t>
            </a:r>
          </a:p>
          <a:p>
            <a:pPr marL="0" indent="0" algn="l">
              <a:buNone/>
            </a:pPr>
            <a:endParaRPr lang="pl-PL" sz="2000" dirty="0"/>
          </a:p>
          <a:p>
            <a:pPr algn="l"/>
            <a:r>
              <a:rPr lang="pl-PL" sz="2000" dirty="0"/>
              <a:t>,,</a:t>
            </a:r>
            <a:r>
              <a:rPr lang="cs-CZ" sz="2000" b="1" u="none" strike="noStrike" baseline="0" dirty="0"/>
              <a:t>Každodennost</a:t>
            </a:r>
            <a:r>
              <a:rPr lang="cs-CZ" sz="2000" b="0" u="none" strike="noStrike" baseline="0" dirty="0"/>
              <a:t> je tvořena rutinními aktivitami, jako je jídlo, pití, oblékání, spánek, hygiena, obstarávání věcí,</a:t>
            </a:r>
          </a:p>
          <a:p>
            <a:pPr marL="0" indent="0" algn="l">
              <a:buNone/>
            </a:pPr>
            <a:r>
              <a:rPr lang="cs-CZ" sz="2000" b="0" u="none" strike="noStrike" baseline="0" dirty="0"/>
              <a:t>      cestování, setkávání s přáteli, péče o děti…“</a:t>
            </a:r>
          </a:p>
          <a:p>
            <a:pPr marL="0" indent="0" algn="l">
              <a:buNone/>
            </a:pPr>
            <a:endParaRPr lang="cs-CZ" sz="2000" dirty="0"/>
          </a:p>
          <a:p>
            <a:pPr algn="l"/>
            <a:r>
              <a:rPr lang="cs-CZ" sz="2000" b="1" u="none" strike="noStrike" baseline="0" dirty="0">
                <a:solidFill>
                  <a:srgbClr val="FF0000"/>
                </a:solidFill>
              </a:rPr>
              <a:t>Josef Petráň   </a:t>
            </a:r>
            <a:r>
              <a:rPr lang="cs-CZ" sz="2000" b="0" u="none" strike="noStrike" baseline="0" dirty="0"/>
              <a:t>–  Dějiny hmotné kultury I., II., Praha 1985.</a:t>
            </a:r>
          </a:p>
          <a:p>
            <a:pPr marL="0" indent="0" algn="l">
              <a:buNone/>
            </a:pPr>
            <a:r>
              <a:rPr lang="cs-CZ" sz="2000" dirty="0"/>
              <a:t>                             </a:t>
            </a:r>
            <a:r>
              <a:rPr lang="cs-CZ" sz="2000" b="0" u="none" strike="noStrike" baseline="0" dirty="0"/>
              <a:t>–  předměty spojeny s </a:t>
            </a:r>
            <a:r>
              <a:rPr lang="cs-CZ" sz="2000" b="0" i="0" u="none" strike="noStrike" baseline="0" dirty="0"/>
              <a:t>dějinami jednotlivých úkonů, rituálů, činností</a:t>
            </a:r>
          </a:p>
          <a:p>
            <a:pPr marL="0" indent="0" algn="l">
              <a:buNone/>
            </a:pPr>
            <a:endParaRPr lang="cs-CZ" sz="1800" b="0" u="none" strike="noStrike" baseline="0" dirty="0"/>
          </a:p>
          <a:p>
            <a:pPr algn="l"/>
            <a:r>
              <a:rPr lang="cs-CZ" sz="2000" b="1" i="0" u="none" strike="noStrike" baseline="0" dirty="0">
                <a:solidFill>
                  <a:srgbClr val="FF0000"/>
                </a:solidFill>
              </a:rPr>
              <a:t>Richard van </a:t>
            </a:r>
            <a:r>
              <a:rPr lang="cs-CZ" sz="2000" b="1" i="0" u="none" strike="noStrike" baseline="0" dirty="0" err="1">
                <a:solidFill>
                  <a:srgbClr val="FF0000"/>
                </a:solidFill>
              </a:rPr>
              <a:t>Dülmen</a:t>
            </a:r>
            <a:r>
              <a:rPr lang="cs-CZ" sz="2000" b="1" i="0" u="none" strike="noStrike" baseline="0" dirty="0">
                <a:solidFill>
                  <a:srgbClr val="FF0000"/>
                </a:solidFill>
              </a:rPr>
              <a:t>   </a:t>
            </a:r>
            <a:r>
              <a:rPr lang="cs-CZ" sz="2000" b="0" i="0" u="none" strike="noStrike" baseline="0" dirty="0"/>
              <a:t>–  dějiny kultury v nejširším slova smyslu </a:t>
            </a:r>
          </a:p>
          <a:p>
            <a:pPr marL="0" indent="0" algn="l">
              <a:buNone/>
            </a:pPr>
            <a:r>
              <a:rPr lang="cs-CZ" sz="2000" dirty="0"/>
              <a:t>                                            </a:t>
            </a:r>
            <a:r>
              <a:rPr lang="cs-CZ" sz="2000" b="0" i="0" u="none" strike="noStrike" baseline="0" dirty="0"/>
              <a:t>–  </a:t>
            </a:r>
            <a:r>
              <a:rPr lang="cs-CZ" sz="2000" dirty="0"/>
              <a:t> Kultura a každodenní život v raném novověku (16. – 18. století). Praha 1999.</a:t>
            </a:r>
          </a:p>
          <a:p>
            <a:pPr marL="0" indent="0" algn="l">
              <a:buNone/>
            </a:pPr>
            <a:endParaRPr lang="cs-CZ" sz="2000" u="none" strike="noStrike" baseline="0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70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75BCE4ED-4B00-0086-26E0-AD5E0A21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-111125"/>
            <a:ext cx="8229600" cy="1143000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                                         Literatura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00ED0613-B110-6A77-EC70-43F08EBB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838200"/>
            <a:ext cx="11734800" cy="6019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000" b="1" dirty="0" err="1"/>
              <a:t>Burke</a:t>
            </a:r>
            <a:r>
              <a:rPr lang="cs-CZ" altLang="cs-CZ" sz="2000" dirty="0"/>
              <a:t>, P., 2004: Francouzská revoluce v dějepisectví. Praha 2004. </a:t>
            </a:r>
            <a:endParaRPr lang="cs-CZ" altLang="cs-CZ" sz="2000" b="1" dirty="0"/>
          </a:p>
          <a:p>
            <a:pPr>
              <a:defRPr/>
            </a:pPr>
            <a:r>
              <a:rPr lang="cs-CZ" altLang="cs-CZ" sz="2000" b="1" dirty="0" err="1"/>
              <a:t>Derrida</a:t>
            </a:r>
            <a:r>
              <a:rPr lang="cs-CZ" altLang="cs-CZ" sz="2000" b="1" dirty="0"/>
              <a:t>, J.,</a:t>
            </a:r>
            <a:r>
              <a:rPr lang="cs-CZ" altLang="cs-CZ" sz="2000" dirty="0"/>
              <a:t> 1993: Texty k dekonstrukci. Bratislava 1993.</a:t>
            </a:r>
          </a:p>
          <a:p>
            <a:pPr>
              <a:defRPr/>
            </a:pPr>
            <a:r>
              <a:rPr lang="cs-CZ" altLang="cs-CZ" sz="2000" b="1" dirty="0" err="1"/>
              <a:t>Foucault</a:t>
            </a:r>
            <a:r>
              <a:rPr lang="cs-CZ" altLang="cs-CZ" sz="2000" b="1" dirty="0"/>
              <a:t>, M.,</a:t>
            </a:r>
            <a:r>
              <a:rPr lang="cs-CZ" altLang="cs-CZ" sz="2000" dirty="0"/>
              <a:t> 1993: Dějiny šílenství: hledání historických kořenů pojmu duševní choroby. Praha.</a:t>
            </a:r>
          </a:p>
          <a:p>
            <a:pPr>
              <a:defRPr/>
            </a:pPr>
            <a:r>
              <a:rPr lang="cs-CZ" altLang="cs-CZ" sz="2000" b="1" dirty="0" err="1"/>
              <a:t>Gadamer</a:t>
            </a:r>
            <a:r>
              <a:rPr lang="cs-CZ" altLang="cs-CZ" sz="2000" b="1" dirty="0"/>
              <a:t>, H.-G.,</a:t>
            </a:r>
            <a:r>
              <a:rPr lang="cs-CZ" altLang="cs-CZ" sz="2000" dirty="0"/>
              <a:t> 2010: Pravda a metoda. Praha.</a:t>
            </a:r>
            <a:endParaRPr lang="cs-CZ" sz="2000" b="1" dirty="0"/>
          </a:p>
          <a:p>
            <a:pPr>
              <a:defRPr/>
            </a:pPr>
            <a:r>
              <a:rPr lang="cs-CZ" altLang="cs-CZ" sz="2000" b="1" dirty="0" err="1"/>
              <a:t>Heidegger</a:t>
            </a:r>
            <a:r>
              <a:rPr lang="cs-CZ" altLang="cs-CZ" sz="2000" b="1" dirty="0"/>
              <a:t>, M., </a:t>
            </a:r>
            <a:r>
              <a:rPr lang="cs-CZ" altLang="cs-CZ" sz="2000" dirty="0"/>
              <a:t>1996: Bytí a čas. Praha.</a:t>
            </a:r>
          </a:p>
          <a:p>
            <a:pPr>
              <a:defRPr/>
            </a:pPr>
            <a:r>
              <a:rPr lang="cs-CZ" altLang="cs-CZ" sz="2000" b="1" dirty="0" err="1"/>
              <a:t>Holzbachová</a:t>
            </a:r>
            <a:r>
              <a:rPr lang="cs-CZ" altLang="cs-CZ" sz="2000" b="1" dirty="0"/>
              <a:t>, I., </a:t>
            </a:r>
            <a:r>
              <a:rPr lang="cs-CZ" altLang="cs-CZ" sz="2000" dirty="0"/>
              <a:t>1988: Společnost – dějiny – struktura. Historický materialismus a škola </a:t>
            </a:r>
            <a:r>
              <a:rPr lang="cs-CZ" altLang="cs-CZ" sz="2000" dirty="0" err="1"/>
              <a:t>Annales</a:t>
            </a:r>
            <a:r>
              <a:rPr lang="cs-CZ" altLang="cs-CZ" sz="2000" dirty="0"/>
              <a:t>. Praha.</a:t>
            </a:r>
          </a:p>
          <a:p>
            <a:pPr>
              <a:defRPr/>
            </a:pPr>
            <a:r>
              <a:rPr lang="cs-CZ" altLang="cs-CZ" sz="2000" b="1" dirty="0" err="1"/>
              <a:t>Holzbachová</a:t>
            </a:r>
            <a:r>
              <a:rPr lang="cs-CZ" altLang="cs-CZ" sz="2000" b="1" dirty="0"/>
              <a:t>, I,</a:t>
            </a:r>
            <a:r>
              <a:rPr lang="cs-CZ" altLang="cs-CZ" sz="2000" dirty="0"/>
              <a:t> 1995: Škola </a:t>
            </a:r>
            <a:r>
              <a:rPr lang="cs-CZ" altLang="cs-CZ" sz="2000" dirty="0" err="1"/>
              <a:t>Annales</a:t>
            </a:r>
            <a:r>
              <a:rPr lang="cs-CZ" altLang="cs-CZ" sz="2000" dirty="0"/>
              <a:t> a současné pojetí dějin. Brno.</a:t>
            </a:r>
          </a:p>
          <a:p>
            <a:pPr>
              <a:defRPr/>
            </a:pPr>
            <a:r>
              <a:rPr lang="cs-CZ" sz="2000" b="1" dirty="0"/>
              <a:t>Horský, J.</a:t>
            </a:r>
            <a:r>
              <a:rPr lang="cs-CZ" sz="2000" dirty="0"/>
              <a:t>, 2009: Dějepisectví mezi vědou a vyprávěním. Úvahy o povaze, postupech a mezích historické vědy. Praha.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b="1" dirty="0" err="1"/>
              <a:t>Husserl</a:t>
            </a:r>
            <a:r>
              <a:rPr lang="cs-CZ" altLang="cs-CZ" sz="2000" b="1" dirty="0"/>
              <a:t>, E.,</a:t>
            </a:r>
            <a:r>
              <a:rPr lang="cs-CZ" altLang="cs-CZ" sz="2000" dirty="0"/>
              <a:t> 2004: Ideje k čisté fenomenologii a fenomenologické filosofii I. Praha.      – 2011: Logická zkoumání, II/1. Praha.</a:t>
            </a:r>
          </a:p>
          <a:p>
            <a:pPr>
              <a:defRPr/>
            </a:pPr>
            <a:r>
              <a:rPr lang="cs-CZ" altLang="cs-CZ" sz="2000" b="1" dirty="0" err="1"/>
              <a:t>Iggers</a:t>
            </a:r>
            <a:r>
              <a:rPr lang="cs-CZ" altLang="cs-CZ" sz="2000" b="1" dirty="0"/>
              <a:t>, G. G.,</a:t>
            </a:r>
            <a:r>
              <a:rPr lang="cs-CZ" altLang="cs-CZ" sz="2000" dirty="0"/>
              <a:t> 2002: </a:t>
            </a:r>
            <a:r>
              <a:rPr lang="cs-CZ" sz="2000" dirty="0"/>
              <a:t>Dějepisectví ve 20. století (od vědecké objektivity k postmoderní výzvě). Praha. </a:t>
            </a:r>
          </a:p>
          <a:p>
            <a:pPr>
              <a:defRPr/>
            </a:pPr>
            <a:r>
              <a:rPr lang="cs-CZ" sz="2000" b="1" dirty="0" err="1"/>
              <a:t>Kožmín</a:t>
            </a:r>
            <a:r>
              <a:rPr lang="cs-CZ" sz="2000" b="1" dirty="0"/>
              <a:t>, Z., </a:t>
            </a:r>
            <a:r>
              <a:rPr lang="cs-CZ" sz="2000" dirty="0"/>
              <a:t>1998: Smysl dekonstrukce: </a:t>
            </a:r>
            <a:r>
              <a:rPr lang="cs-CZ" sz="2000" dirty="0" err="1"/>
              <a:t>derridovské</a:t>
            </a:r>
            <a:r>
              <a:rPr lang="cs-CZ" sz="2000" dirty="0"/>
              <a:t> průřezy. Brno. </a:t>
            </a:r>
          </a:p>
          <a:p>
            <a:pPr>
              <a:defRPr/>
            </a:pPr>
            <a:r>
              <a:rPr lang="cs-CZ" sz="2000" b="1" dirty="0" err="1"/>
              <a:t>Nodl</a:t>
            </a:r>
            <a:r>
              <a:rPr lang="cs-CZ" sz="2000" b="1" dirty="0"/>
              <a:t>, M.,</a:t>
            </a:r>
            <a:r>
              <a:rPr lang="cs-CZ" sz="2000" dirty="0"/>
              <a:t> 2007: </a:t>
            </a:r>
            <a:r>
              <a:rPr lang="cs-CZ" sz="2000" dirty="0" err="1"/>
              <a:t>Dějepisectvi</a:t>
            </a:r>
            <a:r>
              <a:rPr lang="cs-CZ" sz="2000" dirty="0"/>
              <a:t> mezi vědou a politikou. </a:t>
            </a:r>
            <a:r>
              <a:rPr lang="pl-PL" sz="2000" dirty="0"/>
              <a:t>Uvahy o historiografi i 19. a 20. století. </a:t>
            </a:r>
            <a:r>
              <a:rPr lang="cs-CZ" sz="2000" dirty="0"/>
              <a:t>Brno.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Patočka, J.,</a:t>
            </a:r>
            <a:r>
              <a:rPr lang="cs-CZ" altLang="cs-CZ" sz="2000" dirty="0"/>
              <a:t> 2009: Fenomenologické spisy II, Praha.</a:t>
            </a:r>
          </a:p>
          <a:p>
            <a:pPr marL="0" indent="0"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8281C-836E-4880-9BF3-B7EB41FD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704850"/>
            <a:ext cx="11591925" cy="61531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České zem</a:t>
            </a:r>
            <a:r>
              <a:rPr lang="cs-CZ" sz="1900" b="1" dirty="0">
                <a:solidFill>
                  <a:srgbClr val="FF0000"/>
                </a:solidFill>
              </a:rPr>
              <a:t>ě</a:t>
            </a:r>
            <a:r>
              <a:rPr lang="cs-CZ" sz="1900" b="1" dirty="0"/>
              <a:t>  </a:t>
            </a:r>
            <a:r>
              <a:rPr lang="cs-CZ" sz="1900" dirty="0"/>
              <a:t>– do 1918 v rámci Rakousko uherské monarchie:   dvojkolejnost archeologického bádání: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              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</a:t>
            </a:r>
            <a:r>
              <a:rPr lang="cs-CZ" sz="1900" b="1" dirty="0"/>
              <a:t>a)</a:t>
            </a:r>
            <a:r>
              <a:rPr lang="cs-CZ" sz="1900" dirty="0"/>
              <a:t>  </a:t>
            </a:r>
            <a:r>
              <a:rPr lang="cs-CZ" sz="1900" b="1" dirty="0"/>
              <a:t>česká</a:t>
            </a:r>
            <a:r>
              <a:rPr lang="cs-CZ" sz="1900" dirty="0"/>
              <a:t>  –  Karlova univerzita a Národní muzeum v Praze + Vlastivědné muzeum v Olomouci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–  1919:  Státní archeologický ústav v Praze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–  1931: Ústav pro </a:t>
            </a:r>
            <a:r>
              <a:rPr lang="cs-CZ" sz="1900" dirty="0" err="1"/>
              <a:t>praehistorii</a:t>
            </a:r>
            <a:r>
              <a:rPr lang="cs-CZ" sz="1900" dirty="0"/>
              <a:t> a protohistorii Masarykovy univerzity v Brně  (E. Šimek)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–  17. 11. 1939:  uzavřeny české univerzity  (zůstala jen německá, vedená Lotharem </a:t>
            </a:r>
            <a:r>
              <a:rPr lang="cs-CZ" sz="1900" dirty="0" err="1"/>
              <a:t>Zotzem</a:t>
            </a:r>
            <a:r>
              <a:rPr lang="cs-CZ" sz="19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9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</a:t>
            </a:r>
            <a:r>
              <a:rPr lang="cs-CZ" sz="1900" b="1" dirty="0"/>
              <a:t>b)  německá</a:t>
            </a:r>
            <a:r>
              <a:rPr lang="cs-CZ" sz="1900" dirty="0"/>
              <a:t>  –  1920:  </a:t>
            </a:r>
            <a:r>
              <a:rPr lang="de-DE" sz="1900" dirty="0" err="1"/>
              <a:t>Německ</a:t>
            </a:r>
            <a:r>
              <a:rPr lang="cs-CZ" sz="1900" dirty="0"/>
              <a:t>á</a:t>
            </a:r>
            <a:r>
              <a:rPr lang="de-DE" sz="1900" dirty="0"/>
              <a:t> </a:t>
            </a:r>
            <a:r>
              <a:rPr lang="de-DE" sz="1900" dirty="0" err="1"/>
              <a:t>univerzit</a:t>
            </a:r>
            <a:r>
              <a:rPr lang="cs-CZ" sz="1900" dirty="0"/>
              <a:t>a</a:t>
            </a:r>
            <a:r>
              <a:rPr lang="de-DE" sz="1900" dirty="0"/>
              <a:t> v </a:t>
            </a:r>
            <a:r>
              <a:rPr lang="de-DE" sz="1900" dirty="0" err="1"/>
              <a:t>Praze</a:t>
            </a:r>
            <a:r>
              <a:rPr lang="de-DE" sz="1900" dirty="0"/>
              <a:t> (Deutsche Universität in Prag)</a:t>
            </a:r>
            <a:endParaRPr lang="cs-CZ" sz="19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                  </a:t>
            </a:r>
            <a:r>
              <a:rPr lang="de-DE" sz="1900" dirty="0"/>
              <a:t>1929</a:t>
            </a:r>
            <a:r>
              <a:rPr lang="cs-CZ" sz="1900" dirty="0"/>
              <a:t>:  </a:t>
            </a:r>
            <a:r>
              <a:rPr lang="de-DE" sz="1900" dirty="0"/>
              <a:t>Institut für Ur-, Vor- und Frühgeschichte</a:t>
            </a:r>
            <a:r>
              <a:rPr lang="cs-CZ" sz="19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–  postupně vznikaly regionální muzea a společnosti: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–   1924:  </a:t>
            </a:r>
            <a:r>
              <a:rPr lang="cs-CZ" sz="1900" dirty="0" err="1"/>
              <a:t>Deutsche</a:t>
            </a:r>
            <a:r>
              <a:rPr lang="cs-CZ" sz="1900" dirty="0"/>
              <a:t> </a:t>
            </a:r>
            <a:r>
              <a:rPr lang="cs-CZ" sz="1900" dirty="0" err="1"/>
              <a:t>Gesellschaft</a:t>
            </a:r>
            <a:r>
              <a:rPr lang="cs-CZ" sz="1900" dirty="0"/>
              <a:t> </a:t>
            </a:r>
            <a:r>
              <a:rPr lang="cs-CZ" sz="1900" dirty="0" err="1"/>
              <a:t>für</a:t>
            </a:r>
            <a:r>
              <a:rPr lang="cs-CZ" sz="1900" dirty="0"/>
              <a:t> Vor- </a:t>
            </a:r>
            <a:r>
              <a:rPr lang="cs-CZ" sz="1900" dirty="0" err="1"/>
              <a:t>und</a:t>
            </a:r>
            <a:r>
              <a:rPr lang="cs-CZ" sz="1900" dirty="0"/>
              <a:t> </a:t>
            </a:r>
            <a:r>
              <a:rPr lang="cs-CZ" sz="1900" dirty="0" err="1"/>
              <a:t>Frühgeschichte</a:t>
            </a:r>
            <a:r>
              <a:rPr lang="cs-CZ" sz="1900" dirty="0"/>
              <a:t> in der </a:t>
            </a:r>
            <a:r>
              <a:rPr lang="cs-CZ" sz="1900" dirty="0" err="1"/>
              <a:t>Tschechoslowakei</a:t>
            </a:r>
            <a:r>
              <a:rPr lang="cs-CZ" sz="19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                 založena v Ústí nad Labem: první předseda:  Erich </a:t>
            </a:r>
            <a:r>
              <a:rPr lang="cs-CZ" sz="1900" dirty="0" err="1"/>
              <a:t>Gierach</a:t>
            </a:r>
            <a:r>
              <a:rPr lang="cs-CZ" sz="1900" dirty="0"/>
              <a:t> (†1943), pak Leonhard Franz († 1974)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                 po okupaci začleněno do: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–   1939:   </a:t>
            </a:r>
            <a:r>
              <a:rPr lang="de-DE" sz="1900" dirty="0"/>
              <a:t>Arbeitsgemeinschaft für Vor- und Frühgeschichte</a:t>
            </a:r>
            <a:endParaRPr lang="cs-CZ" sz="19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                 spolek vydával časopis </a:t>
            </a:r>
            <a:r>
              <a:rPr lang="cs-CZ" sz="1900" dirty="0" err="1"/>
              <a:t>Sudeta</a:t>
            </a:r>
            <a:r>
              <a:rPr lang="cs-CZ" sz="1900" dirty="0"/>
              <a:t> </a:t>
            </a:r>
            <a:r>
              <a:rPr lang="de-DE" sz="1900" dirty="0"/>
              <a:t> </a:t>
            </a:r>
            <a:endParaRPr lang="cs-CZ" sz="19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9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900" b="1" dirty="0"/>
              <a:t>Kulturně-historické paradigma</a:t>
            </a:r>
            <a:r>
              <a:rPr lang="cs-CZ" sz="1900" dirty="0"/>
              <a:t>  –   domácí bádání zaměřeno na propracovávání systému kultur  (Lubor </a:t>
            </a:r>
            <a:r>
              <a:rPr lang="cs-CZ" sz="1900" dirty="0" err="1"/>
              <a:t>Niederle</a:t>
            </a:r>
            <a:r>
              <a:rPr lang="cs-CZ" sz="19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                                –   přijímány:  teorie </a:t>
            </a:r>
            <a:r>
              <a:rPr lang="cs-CZ" sz="1900" dirty="0" err="1"/>
              <a:t>Gordona</a:t>
            </a:r>
            <a:r>
              <a:rPr lang="cs-CZ" sz="1900" dirty="0"/>
              <a:t> </a:t>
            </a:r>
            <a:r>
              <a:rPr lang="cs-CZ" sz="1900" dirty="0" err="1"/>
              <a:t>Childe</a:t>
            </a:r>
            <a:r>
              <a:rPr lang="cs-CZ" sz="1900" dirty="0"/>
              <a:t> (šíření kultur: </a:t>
            </a:r>
            <a:r>
              <a:rPr lang="cs-CZ" sz="1900" dirty="0" err="1"/>
              <a:t>migracionismus</a:t>
            </a:r>
            <a:r>
              <a:rPr lang="cs-CZ" sz="1900" dirty="0"/>
              <a:t> a difuzionismus)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900" dirty="0"/>
              <a:t>                                                             –   odmítány:  teze Gustava </a:t>
            </a:r>
            <a:r>
              <a:rPr lang="cs-CZ" sz="1900" dirty="0" err="1"/>
              <a:t>Kossinny</a:t>
            </a:r>
            <a:r>
              <a:rPr lang="cs-CZ" sz="1900" dirty="0"/>
              <a:t>  (Józefem </a:t>
            </a:r>
            <a:r>
              <a:rPr lang="cs-CZ" sz="1900" dirty="0" err="1"/>
              <a:t>Kostrzewski</a:t>
            </a:r>
            <a:r>
              <a:rPr lang="cs-CZ" sz="1900" dirty="0"/>
              <a:t>: slovanská kulturní jednota)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15264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BDDDEFB-E156-33B5-9691-CA72C503C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112838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Německo – tradiční archeologie 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DD4C9C6-6DA6-988F-EADB-25209F202F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009650"/>
            <a:ext cx="11763375" cy="58483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Gustav </a:t>
            </a:r>
            <a:r>
              <a:rPr lang="cs-CZ" altLang="cs-CZ" sz="2400" b="1" dirty="0" err="1">
                <a:solidFill>
                  <a:srgbClr val="FF0000"/>
                </a:solidFill>
              </a:rPr>
              <a:t>Kossinna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1800" dirty="0">
                <a:solidFill>
                  <a:srgbClr val="FF0000"/>
                </a:solidFill>
              </a:rPr>
              <a:t>(1858 − 1931)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1800" dirty="0"/>
              <a:t>Klasický filolog, indoevropeista, archeolog, představitel tzv. německé školy </a:t>
            </a:r>
          </a:p>
          <a:p>
            <a:pPr eaLnBrk="1" hangingPunct="1"/>
            <a:r>
              <a:rPr lang="cs-CZ" altLang="cs-CZ" sz="1900" dirty="0"/>
              <a:t>Reprezentant romantického nacionalismu zaměřený na prokázání kontinuity germánského osídlení</a:t>
            </a:r>
          </a:p>
          <a:p>
            <a:pPr eaLnBrk="1" hangingPunct="1"/>
            <a:r>
              <a:rPr lang="cs-CZ" altLang="cs-CZ" sz="1800" b="1" dirty="0"/>
              <a:t>1902</a:t>
            </a:r>
            <a:r>
              <a:rPr lang="cs-CZ" altLang="cs-CZ" sz="1800" dirty="0"/>
              <a:t>  –  jmenován profesorem archeologie na </a:t>
            </a:r>
            <a:r>
              <a:rPr lang="cs-CZ" altLang="cs-CZ" sz="1800" dirty="0" err="1"/>
              <a:t>Humboltově</a:t>
            </a:r>
            <a:r>
              <a:rPr lang="cs-CZ" altLang="cs-CZ" sz="1800" dirty="0"/>
              <a:t> univerzitě v Berlíně</a:t>
            </a:r>
          </a:p>
          <a:p>
            <a:pPr eaLnBrk="1" hangingPunct="1"/>
            <a:r>
              <a:rPr lang="cs-CZ" altLang="cs-CZ" sz="1800" b="1" dirty="0"/>
              <a:t>1911</a:t>
            </a:r>
            <a:r>
              <a:rPr lang="cs-CZ" altLang="cs-CZ" sz="1800" dirty="0"/>
              <a:t>  –  </a:t>
            </a:r>
            <a:r>
              <a:rPr lang="cs-CZ" sz="1200" i="1" dirty="0"/>
              <a:t> </a:t>
            </a:r>
            <a:r>
              <a:rPr lang="de-DE" sz="1800" dirty="0"/>
              <a:t>Die Herkunft der Germanen. Zur Methode der Siedlungsarchäologie, </a:t>
            </a:r>
            <a:r>
              <a:rPr lang="de-DE" sz="1800" dirty="0" err="1"/>
              <a:t>Kabitzsch</a:t>
            </a:r>
            <a:r>
              <a:rPr lang="de-DE" sz="1800" dirty="0"/>
              <a:t>, Würzburg.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Etnicita pravěkých kultur </a:t>
            </a:r>
            <a:r>
              <a:rPr lang="cs-CZ" altLang="cs-CZ" sz="1800" dirty="0"/>
              <a:t> –   morfologicky i typologicky shodné prameny vymezené prostorově a časově reprezentují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</a:t>
            </a:r>
            <a:r>
              <a:rPr lang="cs-CZ" altLang="cs-CZ" sz="1800" b="1" dirty="0"/>
              <a:t>archeologické kultury</a:t>
            </a:r>
            <a:r>
              <a:rPr lang="cs-CZ" altLang="cs-CZ" sz="1800" dirty="0"/>
              <a:t>, které lze ztotožnit s historickými etniky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–    kulturně historické (typologické) paradigma převzala nacistická ideologie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(po válce podrobeno kritice:  pozitivum </a:t>
            </a:r>
            <a:r>
              <a:rPr lang="cs-CZ" altLang="cs-CZ" sz="1800" dirty="0" err="1"/>
              <a:t>časo</a:t>
            </a:r>
            <a:r>
              <a:rPr lang="cs-CZ" altLang="cs-CZ" sz="1800" dirty="0"/>
              <a:t>-prostorová podmíněnost kultury)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 err="1"/>
              <a:t>Monocentrický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migracionismus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centrum germánského osídlení hledal v severní Evropě:  kontinuita osídlení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                  (</a:t>
            </a:r>
            <a:r>
              <a:rPr lang="cs-CZ" sz="1800" b="0" i="0" u="none" strike="noStrike" baseline="0" dirty="0" err="1"/>
              <a:t>sev</a:t>
            </a:r>
            <a:r>
              <a:rPr lang="cs-CZ" sz="1800" b="0" i="0" u="none" strike="noStrike" baseline="0" dirty="0"/>
              <a:t>. Německo, Skandinávie a Pobaltí:  původní pravlast nordické rasy)</a:t>
            </a:r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Sídelní archeologie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Siedlungsarchäologie</a:t>
            </a:r>
            <a:r>
              <a:rPr lang="cs-CZ" altLang="cs-CZ" sz="1800" dirty="0"/>
              <a:t>)  –  komplex se šňůrovou keramikou připsal proto-indoevropským populacím,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                       které měly být základem germánského osídlení.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(převzali:  </a:t>
            </a:r>
            <a:r>
              <a:rPr lang="cs-CZ" altLang="cs-CZ" sz="1800" dirty="0" err="1"/>
              <a:t>Vere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Gordon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Childe</a:t>
            </a:r>
            <a:r>
              <a:rPr lang="cs-CZ" altLang="cs-CZ" sz="1800" dirty="0"/>
              <a:t>, Marija </a:t>
            </a:r>
            <a:r>
              <a:rPr lang="cs-CZ" altLang="cs-CZ" sz="1800" dirty="0" err="1"/>
              <a:t>Gimbutas</a:t>
            </a:r>
            <a:r>
              <a:rPr lang="cs-CZ" altLang="cs-CZ" sz="1800" dirty="0"/>
              <a:t>, James Patrick </a:t>
            </a:r>
            <a:r>
              <a:rPr lang="cs-CZ" altLang="cs-CZ" sz="1800" dirty="0" err="1"/>
              <a:t>Mallory</a:t>
            </a:r>
            <a:r>
              <a:rPr lang="cs-CZ" altLang="cs-CZ" sz="1800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6C7C3575-9C0E-C6CE-5494-551C6E0AEE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8175" y="619124"/>
            <a:ext cx="11553825" cy="6381751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    </a:t>
            </a:r>
            <a:r>
              <a:rPr lang="cs-CZ" altLang="cs-CZ" sz="2400" b="1" dirty="0" err="1">
                <a:solidFill>
                  <a:srgbClr val="FF0000"/>
                </a:solidFill>
              </a:rPr>
              <a:t>Gordon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Childe</a:t>
            </a:r>
            <a:r>
              <a:rPr lang="cs-CZ" altLang="cs-CZ" sz="2400" dirty="0">
                <a:solidFill>
                  <a:srgbClr val="FF0000"/>
                </a:solidFill>
              </a:rPr>
              <a:t> (1893–1957)   </a:t>
            </a:r>
            <a:r>
              <a:rPr lang="cs-CZ" altLang="cs-CZ" sz="2000" dirty="0"/>
              <a:t>–  australský archeolog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–  profesor archeologie v </a:t>
            </a:r>
            <a:r>
              <a:rPr lang="cs-CZ" altLang="cs-CZ" sz="2000" dirty="0" err="1"/>
              <a:t>Edinburgu</a:t>
            </a:r>
            <a:r>
              <a:rPr lang="cs-CZ" altLang="cs-CZ" sz="2000" dirty="0"/>
              <a:t> a Oxfordu 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–  1946 až 1956:  ředitel Archeologického Institutu v Londýně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–  1936: „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Man </a:t>
            </a:r>
            <a:r>
              <a:rPr lang="cs-CZ" altLang="cs-CZ" sz="2000" dirty="0" err="1"/>
              <a:t>makes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himself</a:t>
            </a:r>
            <a:r>
              <a:rPr lang="cs-CZ" altLang="cs-CZ" sz="2000" dirty="0"/>
              <a:t>“  (Člověk svým tvůrcem)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–  3 revoluce:   neolitická, městská a industriální</a:t>
            </a:r>
          </a:p>
          <a:p>
            <a:pPr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altLang="cs-CZ" sz="2000" dirty="0"/>
              <a:t>     –  </a:t>
            </a:r>
            <a:r>
              <a:rPr lang="cs-CZ" altLang="cs-CZ" sz="2000" b="1" dirty="0"/>
              <a:t>1925</a:t>
            </a:r>
            <a:r>
              <a:rPr lang="cs-CZ" altLang="cs-CZ" sz="2100" b="1" dirty="0"/>
              <a:t>:   </a:t>
            </a:r>
            <a:r>
              <a:rPr lang="cs-CZ" altLang="cs-CZ" sz="2100" dirty="0"/>
              <a:t>koncepci </a:t>
            </a:r>
            <a:r>
              <a:rPr lang="cs-CZ" altLang="cs-CZ" sz="2000" dirty="0"/>
              <a:t>archeologické kultury představil v práci: </a:t>
            </a:r>
            <a:r>
              <a:rPr lang="en-US" sz="2000" dirty="0"/>
              <a:t>The Dawn of European </a:t>
            </a:r>
            <a:r>
              <a:rPr lang="en-US" sz="2000" dirty="0" err="1"/>
              <a:t>Civilisation</a:t>
            </a:r>
            <a:r>
              <a:rPr lang="cs-CZ" sz="2000" dirty="0"/>
              <a:t> (Počátek evropské civilizace)</a:t>
            </a:r>
            <a:r>
              <a:rPr lang="cs-CZ" altLang="cs-CZ" sz="2000" dirty="0"/>
              <a:t>,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do níž převzal:</a:t>
            </a:r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        a)   </a:t>
            </a:r>
            <a:r>
              <a:rPr lang="cs-CZ" altLang="cs-CZ" sz="2000" dirty="0" err="1"/>
              <a:t>Kossinovu</a:t>
            </a:r>
            <a:r>
              <a:rPr lang="cs-CZ" altLang="cs-CZ" sz="2000" dirty="0"/>
              <a:t> představu o archeologických kulturách:  odmítl rasistické názory </a:t>
            </a:r>
          </a:p>
          <a:p>
            <a:pPr>
              <a:buFontTx/>
              <a:buNone/>
            </a:pPr>
            <a:r>
              <a:rPr lang="cs-CZ" altLang="cs-CZ" sz="2000" dirty="0"/>
              <a:t>        b)   </a:t>
            </a:r>
            <a:r>
              <a:rPr lang="cs-CZ" altLang="cs-CZ" sz="2000" dirty="0" err="1"/>
              <a:t>Monteliovu</a:t>
            </a:r>
            <a:r>
              <a:rPr lang="cs-CZ" altLang="cs-CZ" sz="2000" dirty="0"/>
              <a:t> difuzionistickou tezi o východním původu většiny inovací </a:t>
            </a:r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     –  </a:t>
            </a:r>
            <a:r>
              <a:rPr lang="cs-CZ" altLang="cs-CZ" sz="2000" b="1" dirty="0"/>
              <a:t>archeologické kultury:   </a:t>
            </a:r>
            <a:r>
              <a:rPr lang="cs-CZ" altLang="cs-CZ" sz="2000" dirty="0"/>
              <a:t>vymezoval na základě určitého okruhu specifických artefaktů</a:t>
            </a:r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         „Kultura je formou sociálního dědictví, které odpovídá skupinově sdílené tradici, institucím a způsobu života. </a:t>
            </a:r>
          </a:p>
          <a:p>
            <a:pPr>
              <a:buFontTx/>
              <a:buNone/>
            </a:pPr>
            <a:r>
              <a:rPr lang="cs-CZ" altLang="cs-CZ" sz="2000" dirty="0"/>
              <a:t>           Taková skupina může být odůvodněně považována za plně lidskou“… </a:t>
            </a:r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68BD38FB-3A68-D0CB-28A1-ED7678B4B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875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Nacistická archeologie 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D7F506E-FBC0-0109-C2FC-4119EB4FDD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142999"/>
            <a:ext cx="11858625" cy="580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1800" dirty="0"/>
              <a:t> Nová kolektivní identita zdůrazňující původ, podstatu a šíření germánské rasy a kultury.</a:t>
            </a:r>
          </a:p>
          <a:p>
            <a:pPr eaLnBrk="1" hangingPunct="1"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1800" b="1" dirty="0"/>
              <a:t>Rasový germanismus   </a:t>
            </a:r>
            <a:r>
              <a:rPr lang="cs-CZ" altLang="cs-CZ" sz="1800" dirty="0"/>
              <a:t>–   do západního myšlení pronikl </a:t>
            </a:r>
            <a:r>
              <a:rPr lang="cs-CZ" altLang="cs-CZ" sz="1800" b="1" dirty="0"/>
              <a:t>z </a:t>
            </a:r>
            <a:r>
              <a:rPr lang="cs-CZ" altLang="cs-CZ" sz="1800" b="1" dirty="0" err="1"/>
              <a:t>Tacitova</a:t>
            </a:r>
            <a:r>
              <a:rPr lang="cs-CZ" altLang="cs-CZ" sz="1800" b="1" dirty="0"/>
              <a:t> díla Germania</a:t>
            </a:r>
            <a:r>
              <a:rPr lang="cs-CZ" altLang="cs-CZ" sz="1800" dirty="0"/>
              <a:t>, kde se popsal vítězství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germánského náčelníka </a:t>
            </a:r>
            <a:r>
              <a:rPr lang="cs-CZ" altLang="cs-CZ" sz="1800" dirty="0" err="1"/>
              <a:t>Cherusků</a:t>
            </a:r>
            <a:r>
              <a:rPr lang="cs-CZ" altLang="cs-CZ" sz="1800" dirty="0"/>
              <a:t> Arminia, který v roce 9 n. l. v </a:t>
            </a:r>
            <a:r>
              <a:rPr lang="cs-CZ" altLang="cs-CZ" sz="1800" dirty="0" err="1"/>
              <a:t>Teutoburském</a:t>
            </a:r>
            <a:r>
              <a:rPr lang="cs-CZ" altLang="cs-CZ" sz="1800" dirty="0"/>
              <a:t> lese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porazil tři římské legie císaře </a:t>
            </a:r>
            <a:r>
              <a:rPr lang="cs-CZ" altLang="cs-CZ" sz="1800" dirty="0" err="1"/>
              <a:t>Tibéria</a:t>
            </a:r>
            <a:r>
              <a:rPr lang="cs-CZ" altLang="cs-CZ" sz="1800" dirty="0"/>
              <a:t> vedené Publiem </a:t>
            </a:r>
            <a:r>
              <a:rPr lang="cs-CZ" altLang="cs-CZ" sz="1800" dirty="0" err="1"/>
              <a:t>Quinctiliem</a:t>
            </a:r>
            <a:r>
              <a:rPr lang="cs-CZ" altLang="cs-CZ" sz="1800" dirty="0"/>
              <a:t> Varem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–   Germány vylíčil v protikladu k dekadentní římské společnosti jako „ušlechtilé divochy“,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jejichž vojenské kvality zdůvodňoval „čistotou krve“ 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Árijská ideologie</a:t>
            </a:r>
            <a:r>
              <a:rPr lang="cs-CZ" altLang="cs-CZ" sz="1800" dirty="0"/>
              <a:t>  –  představa, že Evropa byla kolonizována aristokratickými nomády (nositeli vyšších rasových kvalit),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kteří byli v Německu ztotožněni s Germány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1931</a:t>
            </a:r>
            <a:r>
              <a:rPr lang="cs-CZ" altLang="cs-CZ" sz="1800" dirty="0"/>
              <a:t>  –   </a:t>
            </a:r>
            <a:r>
              <a:rPr lang="cs-CZ" altLang="cs-CZ" sz="1800" b="1" dirty="0"/>
              <a:t>Hlavní úřad pro rasu a osídlení SS:   </a:t>
            </a:r>
            <a:r>
              <a:rPr lang="cs-CZ" altLang="cs-CZ" sz="1800" dirty="0"/>
              <a:t>zneužita Kosinova studie </a:t>
            </a:r>
            <a:r>
              <a:rPr lang="cs-CZ" sz="1800" dirty="0"/>
              <a:t>ospravedlňující právo Němců na země osídlené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                   Germány ve východních oblastech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–  </a:t>
            </a:r>
            <a:r>
              <a:rPr lang="cs-CZ" altLang="cs-CZ" sz="1800" dirty="0" err="1"/>
              <a:t>Kossinovo</a:t>
            </a:r>
            <a:r>
              <a:rPr lang="cs-CZ" altLang="cs-CZ" sz="1800" dirty="0"/>
              <a:t> „učení“:    součást „</a:t>
            </a:r>
            <a:r>
              <a:rPr lang="cs-CZ" altLang="cs-CZ" sz="1800" b="1" dirty="0"/>
              <a:t>nordického mýtu</a:t>
            </a:r>
            <a:r>
              <a:rPr lang="cs-CZ" altLang="cs-CZ" sz="1800" dirty="0"/>
              <a:t>“, tj. koncepce vybudování Germánie jako „dědictví předků“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(</a:t>
            </a:r>
            <a:r>
              <a:rPr lang="cs-CZ" altLang="cs-CZ" sz="1800" dirty="0" err="1"/>
              <a:t>Ahnenerbe</a:t>
            </a:r>
            <a:r>
              <a:rPr lang="cs-CZ" altLang="cs-CZ" sz="1800" dirty="0"/>
              <a:t>) sahající od Nizozemí k Visle, od Alp po Skandinávii) 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–  </a:t>
            </a:r>
            <a:r>
              <a:rPr lang="cs-CZ" altLang="cs-CZ" sz="1800" b="1" dirty="0"/>
              <a:t>Archeologie:</a:t>
            </a:r>
            <a:r>
              <a:rPr lang="cs-CZ" altLang="cs-CZ" sz="1800" dirty="0"/>
              <a:t>  měla doložit </a:t>
            </a:r>
            <a:r>
              <a:rPr lang="cs-CZ" sz="1800" dirty="0"/>
              <a:t>kulturní nadřazenost Germánů nad ostatními národy jako</a:t>
            </a:r>
            <a:r>
              <a:rPr lang="cs-CZ" altLang="cs-CZ" sz="1800" dirty="0"/>
              <a:t> součástí ideologie Třetí říše </a:t>
            </a:r>
          </a:p>
          <a:p>
            <a:pPr marL="0" indent="0"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7C989602-8A6B-5B96-4C6A-BAC609A6D1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951" y="304800"/>
            <a:ext cx="11620500" cy="6553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1935  </a:t>
            </a:r>
            <a:r>
              <a:rPr lang="cs-CZ" altLang="cs-CZ" sz="1800" dirty="0"/>
              <a:t> –   </a:t>
            </a:r>
            <a:r>
              <a:rPr lang="cs-CZ" altLang="cs-CZ" sz="1800" b="1" dirty="0" err="1"/>
              <a:t>Deutsches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Ahnenerbe</a:t>
            </a:r>
            <a:r>
              <a:rPr lang="cs-CZ" altLang="cs-CZ" sz="1800" b="1" dirty="0"/>
              <a:t>:  </a:t>
            </a:r>
            <a:r>
              <a:rPr lang="cs-CZ" altLang="cs-CZ" sz="1800" dirty="0"/>
              <a:t>založena Heinrichem Himmlerem jako součást SS</a:t>
            </a:r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                 (</a:t>
            </a:r>
            <a:r>
              <a:rPr lang="cs-CZ" sz="1800" dirty="0" err="1"/>
              <a:t>Forschungsgemeinschaft</a:t>
            </a:r>
            <a:r>
              <a:rPr lang="cs-CZ" sz="1800" dirty="0"/>
              <a:t> </a:t>
            </a:r>
            <a:r>
              <a:rPr lang="cs-CZ" sz="1800" dirty="0" err="1"/>
              <a:t>Deutsches</a:t>
            </a:r>
            <a:r>
              <a:rPr lang="cs-CZ" sz="1800" dirty="0"/>
              <a:t>  </a:t>
            </a:r>
            <a:r>
              <a:rPr lang="cs-CZ" sz="1800" dirty="0" err="1"/>
              <a:t>Ahnenerbe</a:t>
            </a:r>
            <a:r>
              <a:rPr lang="cs-CZ" sz="1800" dirty="0"/>
              <a:t> – Výzkumná společnost německého dědictví předků)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–   organizace zaměřená na výzkum „starobylého duchovního odkazu“ germánských (árijských) předků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–   prezident:    orientalista Walther </a:t>
            </a:r>
            <a:r>
              <a:rPr lang="cs-CZ" altLang="cs-CZ" sz="1800" dirty="0" err="1"/>
              <a:t>Wüst</a:t>
            </a:r>
            <a:r>
              <a:rPr lang="cs-CZ" altLang="cs-CZ" sz="1800" dirty="0"/>
              <a:t> († 1993)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–   hlavní jednatel:  Wolfram </a:t>
            </a:r>
            <a:r>
              <a:rPr lang="cs-CZ" altLang="cs-CZ" sz="1800" dirty="0" err="1"/>
              <a:t>Sievers</a:t>
            </a:r>
            <a:endParaRPr lang="cs-CZ" altLang="cs-CZ" sz="1800" dirty="0"/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–   archeologové:  Herman </a:t>
            </a:r>
            <a:r>
              <a:rPr lang="cs-CZ" altLang="cs-CZ" sz="1800" dirty="0" err="1"/>
              <a:t>Wirth</a:t>
            </a:r>
            <a:r>
              <a:rPr lang="cs-CZ" altLang="cs-CZ" sz="1800" dirty="0"/>
              <a:t> († 1981) a Franz </a:t>
            </a:r>
            <a:r>
              <a:rPr lang="cs-CZ" altLang="cs-CZ" sz="1800" dirty="0" err="1"/>
              <a:t>Altheim</a:t>
            </a:r>
            <a:r>
              <a:rPr lang="cs-CZ" altLang="cs-CZ" sz="1800" dirty="0"/>
              <a:t> († 1976)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–   organizace pořádala vykopávky a zahraniční expedice: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</a:t>
            </a:r>
            <a:r>
              <a:rPr lang="cs-CZ" altLang="cs-CZ" sz="1800" b="1" dirty="0"/>
              <a:t>1938 – 1939:</a:t>
            </a:r>
            <a:r>
              <a:rPr lang="cs-CZ" altLang="cs-CZ" sz="1800" dirty="0"/>
              <a:t>   výprava do Tibetu:  Ernst </a:t>
            </a:r>
            <a:r>
              <a:rPr lang="cs-CZ" altLang="cs-CZ" sz="1800" dirty="0" err="1"/>
              <a:t>Schäfer</a:t>
            </a:r>
            <a:r>
              <a:rPr lang="cs-CZ" altLang="cs-CZ" sz="1800" dirty="0"/>
              <a:t> († 1992)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                 Bruno Berger († 2009)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                 Karl </a:t>
            </a:r>
            <a:r>
              <a:rPr lang="cs-CZ" altLang="cs-CZ" sz="1800" dirty="0" err="1"/>
              <a:t>Wienert</a:t>
            </a:r>
            <a:r>
              <a:rPr lang="cs-CZ" altLang="cs-CZ" sz="1800" dirty="0"/>
              <a:t> († 1992)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Státní archeologický ústav  </a:t>
            </a:r>
            <a:r>
              <a:rPr lang="cs-CZ" altLang="cs-CZ" sz="1800" dirty="0"/>
              <a:t>–  1939:  ředitel Jaroslav Böhm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–  1941:  dohled Camilla </a:t>
            </a:r>
            <a:r>
              <a:rPr lang="cs-CZ" altLang="cs-CZ" sz="1800" dirty="0" err="1"/>
              <a:t>Streit</a:t>
            </a:r>
            <a:r>
              <a:rPr lang="cs-CZ" altLang="cs-CZ" sz="1800" dirty="0"/>
              <a:t> (z německé KU)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–  1944:  zastavena činnost (včetně brněnské pobočky)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Národním muzeum  </a:t>
            </a:r>
            <a:r>
              <a:rPr lang="cs-CZ" altLang="cs-CZ" sz="1800" dirty="0"/>
              <a:t>–  od 1935 Jiří </a:t>
            </a:r>
            <a:r>
              <a:rPr lang="cs-CZ" altLang="cs-CZ" sz="1800" dirty="0" err="1"/>
              <a:t>Neustupný</a:t>
            </a:r>
            <a:r>
              <a:rPr lang="cs-CZ" altLang="cs-CZ" sz="1800" dirty="0"/>
              <a:t>  (české vedení)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  <p:pic>
        <p:nvPicPr>
          <p:cNvPr id="2" name="Picture 2" descr="C:\Users\Tymonová\Documents\Bundesarchiv_Bild_135-KA-01-039,_Tibetexpedition,_Expeditionsteilnehmer.jpg">
            <a:extLst>
              <a:ext uri="{FF2B5EF4-FFF2-40B4-BE49-F238E27FC236}">
                <a16:creationId xmlns:a16="http://schemas.microsoft.com/office/drawing/2014/main" id="{FA2E7AC6-C8D6-7098-9428-1C8622E0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35" y="2135406"/>
            <a:ext cx="4178015" cy="30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098B9-958F-5E35-A7AA-AB524E4F4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457200"/>
            <a:ext cx="7327762" cy="640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400" b="1" dirty="0">
                <a:solidFill>
                  <a:srgbClr val="FF0000"/>
                </a:solidFill>
              </a:rPr>
              <a:t>Čechy:</a:t>
            </a:r>
          </a:p>
          <a:p>
            <a:pPr eaLnBrk="1" hangingPunct="1">
              <a:defRPr/>
            </a:pPr>
            <a:r>
              <a:rPr lang="cs-CZ" sz="1400" b="1" dirty="0"/>
              <a:t>1938</a:t>
            </a:r>
            <a:r>
              <a:rPr lang="cs-CZ" sz="1400" dirty="0"/>
              <a:t>  –  </a:t>
            </a:r>
            <a:r>
              <a:rPr lang="cs-CZ" sz="1400" dirty="0" err="1"/>
              <a:t>Ahnenerbe</a:t>
            </a:r>
            <a:r>
              <a:rPr lang="cs-CZ" sz="1400" dirty="0"/>
              <a:t> zastupoval filolog německé Karlovy univerzity </a:t>
            </a:r>
            <a:r>
              <a:rPr lang="cs-CZ" sz="1400" b="1" dirty="0"/>
              <a:t>Herbert </a:t>
            </a:r>
            <a:r>
              <a:rPr lang="cs-CZ" sz="1400" b="1" dirty="0" err="1"/>
              <a:t>Weinelt</a:t>
            </a:r>
            <a:r>
              <a:rPr lang="cs-CZ" sz="1400" b="1" dirty="0"/>
              <a:t>  († 1943)</a:t>
            </a:r>
          </a:p>
          <a:p>
            <a:pPr marL="0" indent="0" eaLnBrk="1" hangingPunct="1">
              <a:buNone/>
              <a:defRPr/>
            </a:pPr>
            <a:r>
              <a:rPr lang="cs-CZ" sz="1400" b="1" dirty="0"/>
              <a:t>                     1939</a:t>
            </a:r>
            <a:r>
              <a:rPr lang="cs-CZ" sz="1400" dirty="0"/>
              <a:t>  –  odešel na etnografii do Krakova;  místo něj:  </a:t>
            </a:r>
            <a:r>
              <a:rPr lang="cs-CZ" sz="1400" b="1" dirty="0"/>
              <a:t>Lothar </a:t>
            </a:r>
            <a:r>
              <a:rPr lang="cs-CZ" sz="1400" b="1" dirty="0" err="1"/>
              <a:t>Zotz</a:t>
            </a:r>
            <a:r>
              <a:rPr lang="cs-CZ" sz="1400" b="1" dirty="0"/>
              <a:t> </a:t>
            </a:r>
            <a:r>
              <a:rPr lang="cs-CZ" sz="1400" dirty="0"/>
              <a:t>a </a:t>
            </a:r>
            <a:r>
              <a:rPr lang="cs-CZ" sz="1400" b="1" dirty="0"/>
              <a:t>Werner </a:t>
            </a:r>
            <a:r>
              <a:rPr lang="cs-CZ" sz="1400" b="1" dirty="0" err="1"/>
              <a:t>Mähling</a:t>
            </a: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eaLnBrk="1" hangingPunct="1">
              <a:defRPr/>
            </a:pPr>
            <a:r>
              <a:rPr lang="cs-CZ" sz="1400" b="1" dirty="0">
                <a:solidFill>
                  <a:srgbClr val="FF0000"/>
                </a:solidFill>
              </a:rPr>
              <a:t>Morava:</a:t>
            </a:r>
          </a:p>
          <a:p>
            <a:pPr marL="0" indent="0" eaLnBrk="1" hangingPunct="1">
              <a:buNone/>
              <a:defRPr/>
            </a:pPr>
            <a:r>
              <a:rPr lang="cs-CZ" sz="1400" dirty="0"/>
              <a:t>      –  </a:t>
            </a:r>
            <a:r>
              <a:rPr lang="cs-CZ" sz="1400" b="1" dirty="0"/>
              <a:t>Kurt </a:t>
            </a:r>
            <a:r>
              <a:rPr lang="cs-CZ" sz="1400" b="1" dirty="0" err="1"/>
              <a:t>Willwonseder</a:t>
            </a:r>
            <a:r>
              <a:rPr lang="cs-CZ" sz="1400" b="1" dirty="0"/>
              <a:t>:  </a:t>
            </a:r>
            <a:r>
              <a:rPr lang="cs-CZ" sz="1400" dirty="0"/>
              <a:t>ředitel Památkového ústavu ve Vídni  </a:t>
            </a:r>
          </a:p>
          <a:p>
            <a:pPr marL="0" indent="0" eaLnBrk="1" hangingPunct="1">
              <a:buNone/>
              <a:defRPr/>
            </a:pPr>
            <a:r>
              <a:rPr lang="cs-CZ" sz="1400" b="1" dirty="0"/>
              <a:t>          Karl </a:t>
            </a:r>
            <a:r>
              <a:rPr lang="cs-CZ" sz="1400" b="1" dirty="0" err="1"/>
              <a:t>Hucke</a:t>
            </a:r>
            <a:r>
              <a:rPr lang="cs-CZ" sz="1400" b="1" dirty="0"/>
              <a:t>:  </a:t>
            </a:r>
            <a:r>
              <a:rPr lang="cs-CZ" sz="1400" dirty="0"/>
              <a:t>ředitel </a:t>
            </a:r>
            <a:r>
              <a:rPr lang="cs-CZ" sz="1400" b="1" dirty="0"/>
              <a:t>Moravského zemského muzea </a:t>
            </a:r>
          </a:p>
          <a:p>
            <a:pPr marL="0" indent="0" eaLnBrk="1" hangingPunct="1">
              <a:buNone/>
              <a:defRPr/>
            </a:pPr>
            <a:r>
              <a:rPr lang="cs-CZ" sz="1400" dirty="0"/>
              <a:t>          </a:t>
            </a:r>
            <a:r>
              <a:rPr lang="cs-CZ" sz="1400" b="1" dirty="0"/>
              <a:t>Hermann </a:t>
            </a:r>
            <a:r>
              <a:rPr lang="cs-CZ" sz="1400" b="1" dirty="0" err="1"/>
              <a:t>Schwabedissen</a:t>
            </a:r>
            <a:r>
              <a:rPr lang="cs-CZ" sz="1400" b="1" dirty="0"/>
              <a:t>:  </a:t>
            </a:r>
            <a:r>
              <a:rPr lang="cs-CZ" sz="1400" dirty="0"/>
              <a:t>ředitel </a:t>
            </a:r>
            <a:r>
              <a:rPr lang="cs-CZ" sz="1400" dirty="0" err="1"/>
              <a:t>Antroposu</a:t>
            </a:r>
            <a:endParaRPr lang="cs-CZ" sz="1400" dirty="0"/>
          </a:p>
          <a:p>
            <a:pPr eaLnBrk="1" hangingPunct="1">
              <a:defRPr/>
            </a:pPr>
            <a:endParaRPr lang="cs-CZ" sz="1400" dirty="0"/>
          </a:p>
          <a:p>
            <a:pPr eaLnBrk="1" hangingPunct="1">
              <a:defRPr/>
            </a:pPr>
            <a:r>
              <a:rPr lang="cs-CZ" sz="1400" b="1" dirty="0">
                <a:solidFill>
                  <a:srgbClr val="FF0000"/>
                </a:solidFill>
              </a:rPr>
              <a:t>Slezsko:</a:t>
            </a:r>
          </a:p>
          <a:p>
            <a:pPr marL="0" indent="0" eaLnBrk="1" hangingPunct="1">
              <a:buNone/>
              <a:defRPr/>
            </a:pPr>
            <a:r>
              <a:rPr lang="cs-CZ" sz="1400" b="1" dirty="0"/>
              <a:t>     </a:t>
            </a:r>
            <a:r>
              <a:rPr lang="cs-CZ" sz="1400" dirty="0"/>
              <a:t> – kurátoři Slezského zemského muzea:</a:t>
            </a:r>
          </a:p>
          <a:p>
            <a:pPr marL="0" indent="0">
              <a:buNone/>
              <a:defRPr/>
            </a:pPr>
            <a:r>
              <a:rPr lang="cs-CZ" sz="1400" dirty="0"/>
              <a:t>        </a:t>
            </a:r>
            <a:r>
              <a:rPr lang="cs-CZ" sz="1400" b="1" dirty="0"/>
              <a:t>Rudolf Příhoda, Werner </a:t>
            </a:r>
            <a:r>
              <a:rPr lang="cs-CZ" sz="1400" b="1" dirty="0" err="1"/>
              <a:t>Kudlich</a:t>
            </a:r>
            <a:r>
              <a:rPr lang="cs-CZ" sz="1400" b="1" dirty="0"/>
              <a:t>, Georg </a:t>
            </a:r>
            <a:r>
              <a:rPr lang="cs-CZ" sz="1400" b="1" dirty="0" err="1"/>
              <a:t>Raschke</a:t>
            </a:r>
            <a:endParaRPr lang="cs-CZ" sz="1400" b="1" dirty="0"/>
          </a:p>
          <a:p>
            <a:pPr marL="0" indent="0">
              <a:buNone/>
              <a:defRPr/>
            </a:pPr>
            <a:endParaRPr lang="cs-CZ" sz="1400" dirty="0"/>
          </a:p>
          <a:p>
            <a:pPr eaLnBrk="1" hangingPunct="1">
              <a:defRPr/>
            </a:pPr>
            <a:r>
              <a:rPr lang="cs-CZ" sz="1400" b="1" dirty="0"/>
              <a:t>Institut pro vojenský a vědecký výzkum </a:t>
            </a:r>
            <a:r>
              <a:rPr lang="cs-CZ" sz="1400" dirty="0"/>
              <a:t>(1942) </a:t>
            </a:r>
          </a:p>
          <a:p>
            <a:pPr marL="0" indent="0" eaLnBrk="1" hangingPunct="1">
              <a:buNone/>
              <a:defRPr/>
            </a:pPr>
            <a:r>
              <a:rPr lang="cs-CZ" sz="1400" dirty="0"/>
              <a:t>      –  v čele:  </a:t>
            </a:r>
            <a:r>
              <a:rPr lang="cs-CZ" sz="1400" b="1" dirty="0"/>
              <a:t>Wolfram </a:t>
            </a:r>
            <a:r>
              <a:rPr lang="cs-CZ" sz="1400" b="1" dirty="0" err="1"/>
              <a:t>Sievers</a:t>
            </a:r>
            <a:r>
              <a:rPr lang="cs-CZ" sz="1400" dirty="0"/>
              <a:t>; testování mezí odolnosti lidského organismu…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eaLnBrk="1" hangingPunct="1">
              <a:defRPr/>
            </a:pPr>
            <a:r>
              <a:rPr lang="cs-CZ" sz="1400" b="1" dirty="0"/>
              <a:t>Zabavování uměleckých děl a muzejních  exponátů: </a:t>
            </a:r>
          </a:p>
          <a:p>
            <a:pPr marL="0" indent="0" eaLnBrk="1" hangingPunct="1">
              <a:buNone/>
              <a:defRPr/>
            </a:pPr>
            <a:r>
              <a:rPr lang="cs-CZ" sz="1400" b="1" dirty="0"/>
              <a:t>       Peter </a:t>
            </a:r>
            <a:r>
              <a:rPr lang="cs-CZ" sz="1400" b="1" dirty="0" err="1"/>
              <a:t>Paulsen</a:t>
            </a:r>
            <a:r>
              <a:rPr lang="cs-CZ" sz="1400" dirty="0"/>
              <a:t> z </a:t>
            </a:r>
            <a:r>
              <a:rPr lang="cs-CZ" sz="1400" dirty="0" err="1"/>
              <a:t>Wroclavi</a:t>
            </a:r>
            <a:r>
              <a:rPr lang="cs-CZ" sz="1400" dirty="0"/>
              <a:t> v Polsku, </a:t>
            </a:r>
            <a:r>
              <a:rPr lang="cs-CZ" sz="1400" b="1" dirty="0"/>
              <a:t>Rudolf Příhoda </a:t>
            </a:r>
            <a:r>
              <a:rPr lang="cs-CZ" sz="1400" dirty="0"/>
              <a:t>z Opavy</a:t>
            </a:r>
          </a:p>
        </p:txBody>
      </p:sp>
      <p:pic>
        <p:nvPicPr>
          <p:cNvPr id="7171" name="Picture 5" descr="http://www.nimoz.pl/upload/wydawnictwa/cenne_bezcenne_utracone/2005/2005-01-04e.jpg">
            <a:extLst>
              <a:ext uri="{FF2B5EF4-FFF2-40B4-BE49-F238E27FC236}">
                <a16:creationId xmlns:a16="http://schemas.microsoft.com/office/drawing/2014/main" id="{7C5C3015-9F25-2B02-CC96-F657D02C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12" y="3252787"/>
            <a:ext cx="42486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http://www.nimoz.pl/upload/wydawnictwa/cenne_bezcenne_utracone/2005/2005-01-04b.jpg">
            <a:extLst>
              <a:ext uri="{FF2B5EF4-FFF2-40B4-BE49-F238E27FC236}">
                <a16:creationId xmlns:a16="http://schemas.microsoft.com/office/drawing/2014/main" id="{A81CDDC2-B13E-4CBB-61B1-EEF571159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61" y="257174"/>
            <a:ext cx="4254639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CD5F0E32-FC8A-44C0-27F4-07071764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FF0000"/>
                </a:solidFill>
              </a:rPr>
              <a:t>Archeologické výpravy</a:t>
            </a:r>
            <a:endParaRPr lang="cs-CZ" altLang="cs-CZ" sz="3200">
              <a:solidFill>
                <a:srgbClr val="FF0000"/>
              </a:solidFill>
            </a:endParaRP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5AA55176-0A5B-3074-9146-E57048B00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257" y="1250951"/>
            <a:ext cx="6693693" cy="54911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Dolní Věstonice </a:t>
            </a:r>
            <a:r>
              <a:rPr lang="cs-CZ" altLang="cs-CZ" sz="2000" dirty="0"/>
              <a:t>- výzkum </a:t>
            </a:r>
            <a:r>
              <a:rPr lang="cs-CZ" altLang="cs-CZ" sz="2000" dirty="0" err="1"/>
              <a:t>Assiena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Bohmerse</a:t>
            </a:r>
            <a:r>
              <a:rPr lang="cs-CZ" altLang="cs-CZ" sz="2000" dirty="0"/>
              <a:t> </a:t>
            </a:r>
          </a:p>
          <a:p>
            <a:pPr eaLnBrk="1" hangingPunct="1">
              <a:defRPr/>
            </a:pPr>
            <a:r>
              <a:rPr lang="cs-CZ" altLang="cs-CZ" sz="2000" b="1" dirty="0"/>
              <a:t>Býčí Skála, Ondratice  </a:t>
            </a:r>
            <a:r>
              <a:rPr lang="cs-CZ" altLang="cs-CZ" sz="2000" dirty="0"/>
              <a:t>– H. </a:t>
            </a:r>
            <a:r>
              <a:rPr lang="cs-CZ" altLang="cs-CZ" sz="2000" dirty="0" err="1"/>
              <a:t>Schwabedissen</a:t>
            </a:r>
            <a:r>
              <a:rPr lang="cs-CZ" altLang="cs-CZ" sz="2000" dirty="0"/>
              <a:t>  (sondáž)</a:t>
            </a:r>
          </a:p>
          <a:p>
            <a:pPr eaLnBrk="1" hangingPunct="1">
              <a:defRPr/>
            </a:pPr>
            <a:r>
              <a:rPr lang="cs-CZ" altLang="cs-CZ" sz="2000" b="1" dirty="0"/>
              <a:t>Moravany a Stráže </a:t>
            </a:r>
          </a:p>
          <a:p>
            <a:pPr eaLnBrk="1" hangingPunct="1">
              <a:defRPr/>
            </a:pPr>
            <a:r>
              <a:rPr lang="cs-CZ" altLang="cs-CZ" sz="2000" b="1" dirty="0"/>
              <a:t>Pražský hrad</a:t>
            </a:r>
          </a:p>
          <a:p>
            <a:pPr eaLnBrk="1" hangingPunct="1">
              <a:defRPr/>
            </a:pPr>
            <a:r>
              <a:rPr lang="cs-CZ" altLang="cs-CZ" sz="2000" b="1" dirty="0"/>
              <a:t>Český kras-jeskyně Nad </a:t>
            </a:r>
            <a:r>
              <a:rPr lang="cs-CZ" altLang="cs-CZ" sz="2000" b="1" dirty="0" err="1"/>
              <a:t>Kačákem</a:t>
            </a:r>
            <a:r>
              <a:rPr lang="cs-CZ" altLang="cs-CZ" sz="2000" dirty="0"/>
              <a:t> – Lothar </a:t>
            </a:r>
            <a:r>
              <a:rPr lang="cs-CZ" altLang="cs-CZ" sz="2000" dirty="0" err="1"/>
              <a:t>Zotz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Předmostí </a:t>
            </a:r>
            <a:r>
              <a:rPr lang="cs-CZ" altLang="cs-CZ" sz="2000" dirty="0"/>
              <a:t>– Gisela </a:t>
            </a:r>
            <a:r>
              <a:rPr lang="cs-CZ" altLang="cs-CZ" sz="2000" dirty="0" err="1"/>
              <a:t>Freund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defRPr/>
            </a:pPr>
            <a:endParaRPr lang="cs-CZ" altLang="cs-CZ" sz="1600" dirty="0"/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18A0E6AF-BCE4-F98A-B544-A771A517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21944"/>
            <a:ext cx="4705350" cy="688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2774</Words>
  <Application>Microsoft Office PowerPoint</Application>
  <PresentationFormat>Širokoúhlá obrazovka</PresentationFormat>
  <Paragraphs>297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Archeologie českých zemí pozdní středověk, novověk </vt:lpstr>
      <vt:lpstr>                                    Moderní historismus                                          (1890 - 1930/50) </vt:lpstr>
      <vt:lpstr>Prezentace aplikace PowerPoint</vt:lpstr>
      <vt:lpstr>               Německo – tradiční archeologie  </vt:lpstr>
      <vt:lpstr>Prezentace aplikace PowerPoint</vt:lpstr>
      <vt:lpstr>                                  Nacistická archeologie </vt:lpstr>
      <vt:lpstr>Prezentace aplikace PowerPoint</vt:lpstr>
      <vt:lpstr>Prezentace aplikace PowerPoint</vt:lpstr>
      <vt:lpstr>Archeologické výpravy</vt:lpstr>
      <vt:lpstr>                        Francie – škola Annales</vt:lpstr>
      <vt:lpstr>                                Škola Annales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         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121</cp:revision>
  <dcterms:created xsi:type="dcterms:W3CDTF">2017-01-31T16:06:48Z</dcterms:created>
  <dcterms:modified xsi:type="dcterms:W3CDTF">2024-03-25T14:25:09Z</dcterms:modified>
</cp:coreProperties>
</file>