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1" r:id="rId4"/>
    <p:sldId id="262" r:id="rId5"/>
    <p:sldId id="325" r:id="rId6"/>
    <p:sldId id="477" r:id="rId7"/>
    <p:sldId id="459" r:id="rId8"/>
    <p:sldId id="286" r:id="rId9"/>
    <p:sldId id="324" r:id="rId10"/>
    <p:sldId id="386" r:id="rId11"/>
    <p:sldId id="326" r:id="rId12"/>
    <p:sldId id="385" r:id="rId13"/>
    <p:sldId id="288" r:id="rId14"/>
    <p:sldId id="310" r:id="rId15"/>
    <p:sldId id="265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23F29-5C60-4868-84B4-6A30C0A48B83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3E2F5-8270-4AA4-95A0-583CA5EEA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4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AE5C5-6873-402C-9650-E8DAD15F905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7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Archeologie českých zemí</a:t>
            </a:r>
            <a:br>
              <a:rPr lang="cs-CZ" b="1" dirty="0"/>
            </a:br>
            <a:r>
              <a:rPr lang="cs-CZ" sz="3200" b="1" dirty="0"/>
              <a:t>pozdní středověk, novověk</a:t>
            </a:r>
            <a:br>
              <a:rPr lang="cs-CZ" sz="3200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Postmoderní směry v historiografické a archeologické produkci. </a:t>
            </a:r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B7A098-8C6B-41F7-3FAE-291573AD7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0"/>
            <a:ext cx="10839450" cy="6858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Postmoderní poznání: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     </a:t>
            </a:r>
            <a:r>
              <a:rPr lang="cs-CZ" sz="2000" dirty="0"/>
              <a:t> </a:t>
            </a:r>
            <a:r>
              <a:rPr lang="cs-CZ" sz="1800" dirty="0"/>
              <a:t>–  je výlučně subjektivní (objektivistický náhled mění v konstruktivistický)</a:t>
            </a:r>
          </a:p>
          <a:p>
            <a:pPr marL="0" indent="0">
              <a:buNone/>
              <a:defRPr/>
            </a:pPr>
            <a:r>
              <a:rPr lang="cs-CZ" sz="1800" dirty="0"/>
              <a:t>      –  popírá objektivitu (neexistuje rozdíl mezi historií a fikcí)</a:t>
            </a:r>
          </a:p>
          <a:p>
            <a:pPr marL="0" indent="0">
              <a:buNone/>
              <a:defRPr/>
            </a:pPr>
            <a:r>
              <a:rPr lang="cs-CZ" sz="1800" dirty="0"/>
              <a:t>      –   koexistence více "pravd„ vede k radikálnímu relativismu a pluralismu </a:t>
            </a:r>
          </a:p>
          <a:p>
            <a:pPr marL="0" indent="0">
              <a:buNone/>
              <a:defRPr/>
            </a:pPr>
            <a:r>
              <a:rPr lang="cs-CZ" sz="1800" dirty="0"/>
              <a:t>      –   </a:t>
            </a:r>
            <a:r>
              <a:rPr lang="cs-CZ" sz="1800" dirty="0" err="1"/>
              <a:t>antimoderní</a:t>
            </a:r>
            <a:r>
              <a:rPr lang="cs-CZ" sz="1800" dirty="0"/>
              <a:t> postoj:  silné iracionální prvky </a:t>
            </a:r>
          </a:p>
          <a:p>
            <a:pPr marL="0" indent="0">
              <a:buNone/>
              <a:defRPr/>
            </a:pPr>
            <a:r>
              <a:rPr lang="cs-CZ" sz="1800" dirty="0"/>
              <a:t>      –  s koncem "</a:t>
            </a:r>
            <a:r>
              <a:rPr lang="cs-CZ" sz="1800" dirty="0" err="1"/>
              <a:t>metapříběhu</a:t>
            </a:r>
            <a:r>
              <a:rPr lang="cs-CZ" sz="1800" dirty="0"/>
              <a:t>" je nevyhnutelně spojen konec vědy </a:t>
            </a:r>
          </a:p>
          <a:p>
            <a:pPr marL="0" indent="0">
              <a:buNone/>
              <a:defRPr/>
            </a:pPr>
            <a:r>
              <a:rPr lang="cs-CZ" sz="1800" dirty="0"/>
              <a:t>      –  v historiografii:  přesun od makro-historie k </a:t>
            </a:r>
            <a:r>
              <a:rPr lang="cs-CZ" sz="1800" dirty="0" err="1"/>
              <a:t>mikrohistorii</a:t>
            </a:r>
            <a:r>
              <a:rPr lang="cs-CZ" sz="1800" dirty="0"/>
              <a:t> a k dějinám všedního dne (každodenního života)</a:t>
            </a:r>
          </a:p>
          <a:p>
            <a:pPr marL="0" indent="0">
              <a:buNone/>
              <a:defRPr/>
            </a:pPr>
            <a:r>
              <a:rPr lang="cs-CZ" sz="1800" dirty="0"/>
              <a:t>      –   je pozitivní v tom, že podporuje vynalézavost</a:t>
            </a:r>
          </a:p>
          <a:p>
            <a:pPr marL="0" indent="0">
              <a:buNone/>
              <a:defRPr/>
            </a:pPr>
            <a:r>
              <a:rPr lang="cs-CZ" sz="1800" dirty="0"/>
              <a:t>           (nové věci se vždy rodí z nesouhlasu a nikoliv ze shody)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Znaky:</a:t>
            </a:r>
            <a:r>
              <a:rPr lang="cs-CZ" sz="1800" dirty="0"/>
              <a:t>   1.  Skutečnost je chápána jako výklad, který je užitečný, ale nikoliv objektivně pravdivý</a:t>
            </a:r>
          </a:p>
          <a:p>
            <a:pPr marL="0" indent="0">
              <a:buNone/>
              <a:defRPr/>
            </a:pPr>
            <a:br>
              <a:rPr lang="cs-CZ" sz="1800" dirty="0"/>
            </a:br>
            <a:r>
              <a:rPr lang="cs-CZ" sz="1800" dirty="0"/>
              <a:t>                   2.  Člověk nemůže překročit vlastní výklad skutečnosti</a:t>
            </a:r>
          </a:p>
          <a:p>
            <a:pPr marL="0" indent="0">
              <a:buNone/>
              <a:defRPr/>
            </a:pPr>
            <a:br>
              <a:rPr lang="cs-CZ" sz="1800" dirty="0"/>
            </a:br>
            <a:r>
              <a:rPr lang="cs-CZ" sz="1800" dirty="0"/>
              <a:t>                   3.  Teorie nejsou objektivní (konstrukce), ale ty jsou vymyšlené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76287-657E-9915-E46C-7FD444B96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5" y="647700"/>
            <a:ext cx="11582400" cy="6972300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sk-SK" sz="7200" b="1" dirty="0"/>
              <a:t>Nové </a:t>
            </a:r>
            <a:r>
              <a:rPr lang="sk-SK" sz="7200" b="1" dirty="0" err="1"/>
              <a:t>vědecké</a:t>
            </a:r>
            <a:r>
              <a:rPr lang="sk-SK" sz="7200" b="1" dirty="0"/>
              <a:t> </a:t>
            </a:r>
            <a:r>
              <a:rPr lang="sk-SK" sz="7200" b="1" dirty="0" err="1"/>
              <a:t>metody</a:t>
            </a:r>
            <a:r>
              <a:rPr lang="sk-SK" sz="7200" b="1" dirty="0"/>
              <a:t>  </a:t>
            </a:r>
            <a:r>
              <a:rPr lang="sk-SK" sz="7200" dirty="0"/>
              <a:t>–  do historického výskumu </a:t>
            </a:r>
            <a:r>
              <a:rPr lang="sk-SK" sz="7200" dirty="0" err="1"/>
              <a:t>aplikovány</a:t>
            </a:r>
            <a:r>
              <a:rPr lang="sk-SK" sz="7200" dirty="0"/>
              <a:t> </a:t>
            </a:r>
            <a:r>
              <a:rPr lang="sk-SK" sz="7200" dirty="0" err="1"/>
              <a:t>přístupy</a:t>
            </a:r>
            <a:r>
              <a:rPr lang="sk-SK" sz="7200" dirty="0"/>
              <a:t> </a:t>
            </a:r>
            <a:r>
              <a:rPr lang="sk-SK" sz="7200" dirty="0" err="1"/>
              <a:t>dalších</a:t>
            </a:r>
            <a:r>
              <a:rPr lang="sk-SK" sz="7200" dirty="0"/>
              <a:t> </a:t>
            </a:r>
            <a:r>
              <a:rPr lang="sk-SK" sz="7200" dirty="0" err="1"/>
              <a:t>společenských</a:t>
            </a:r>
            <a:r>
              <a:rPr lang="sk-SK" sz="7200" dirty="0"/>
              <a:t> </a:t>
            </a:r>
            <a:r>
              <a:rPr lang="sk-SK" sz="7200" dirty="0" err="1"/>
              <a:t>věd</a:t>
            </a:r>
            <a:r>
              <a:rPr lang="sk-SK" sz="7200" dirty="0"/>
              <a:t>:  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                  </a:t>
            </a:r>
            <a:r>
              <a:rPr lang="sk-SK" sz="7200" dirty="0" err="1"/>
              <a:t>ekonomie</a:t>
            </a:r>
            <a:r>
              <a:rPr lang="sk-SK" sz="7200" dirty="0"/>
              <a:t>, </a:t>
            </a:r>
            <a:r>
              <a:rPr lang="sk-SK" sz="7200" dirty="0" err="1"/>
              <a:t>etnologie</a:t>
            </a:r>
            <a:r>
              <a:rPr lang="sk-SK" sz="7200" dirty="0"/>
              <a:t>, religionistika, </a:t>
            </a:r>
            <a:r>
              <a:rPr lang="sk-SK" sz="7200" dirty="0" err="1"/>
              <a:t>psychologie</a:t>
            </a:r>
            <a:r>
              <a:rPr lang="sk-SK" sz="7200" dirty="0"/>
              <a:t>, psychoanalýza (tzv. </a:t>
            </a:r>
            <a:r>
              <a:rPr lang="sk-SK" sz="7200" dirty="0" err="1"/>
              <a:t>psychohistorie</a:t>
            </a:r>
            <a:r>
              <a:rPr lang="sk-SK" sz="7200" dirty="0"/>
              <a:t>),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                  </a:t>
            </a:r>
            <a:r>
              <a:rPr lang="sk-SK" sz="7200" dirty="0" err="1"/>
              <a:t>atropologie</a:t>
            </a:r>
            <a:r>
              <a:rPr lang="sk-SK" sz="7200" dirty="0"/>
              <a:t>  (</a:t>
            </a:r>
            <a:r>
              <a:rPr lang="sk-SK" sz="7200" b="1" dirty="0"/>
              <a:t>tzv. historická </a:t>
            </a:r>
            <a:r>
              <a:rPr lang="sk-SK" sz="7200" b="1" dirty="0" err="1"/>
              <a:t>antropologie</a:t>
            </a:r>
            <a:r>
              <a:rPr lang="sk-SK" sz="7200" dirty="0"/>
              <a:t> </a:t>
            </a:r>
            <a:r>
              <a:rPr lang="sk-SK" sz="7200" dirty="0" err="1"/>
              <a:t>jako</a:t>
            </a:r>
            <a:r>
              <a:rPr lang="sk-SK" sz="7200" dirty="0"/>
              <a:t> „</a:t>
            </a:r>
            <a:r>
              <a:rPr lang="sk-SK" sz="7200" dirty="0" err="1"/>
              <a:t>nejmódnejší</a:t>
            </a:r>
            <a:r>
              <a:rPr lang="sk-SK" sz="7200" dirty="0"/>
              <a:t>" </a:t>
            </a:r>
            <a:r>
              <a:rPr lang="sk-SK" sz="7200" dirty="0" err="1"/>
              <a:t>světový</a:t>
            </a:r>
            <a:r>
              <a:rPr lang="sk-SK" sz="7200" dirty="0"/>
              <a:t> trend). </a:t>
            </a:r>
          </a:p>
          <a:p>
            <a:pPr marL="0" indent="0">
              <a:buNone/>
              <a:defRPr/>
            </a:pPr>
            <a:endParaRPr lang="sk-SK" sz="7200" dirty="0"/>
          </a:p>
          <a:p>
            <a:pPr>
              <a:defRPr/>
            </a:pPr>
            <a:r>
              <a:rPr lang="sk-SK" sz="7200" b="1" dirty="0" err="1">
                <a:solidFill>
                  <a:srgbClr val="FF0000"/>
                </a:solidFill>
              </a:rPr>
              <a:t>Komplexnost</a:t>
            </a:r>
            <a:r>
              <a:rPr lang="sk-SK" sz="7200" dirty="0"/>
              <a:t>  –  </a:t>
            </a:r>
            <a:r>
              <a:rPr lang="sk-SK" sz="7200" dirty="0" err="1"/>
              <a:t>využívání</a:t>
            </a:r>
            <a:r>
              <a:rPr lang="sk-SK" sz="7200" dirty="0"/>
              <a:t> </a:t>
            </a:r>
            <a:r>
              <a:rPr lang="sk-SK" sz="7200" dirty="0" err="1"/>
              <a:t>statistiky</a:t>
            </a:r>
            <a:r>
              <a:rPr lang="sk-SK" sz="7200" dirty="0"/>
              <a:t>, demografie, </a:t>
            </a:r>
            <a:r>
              <a:rPr lang="sk-SK" sz="7200" dirty="0" err="1"/>
              <a:t>kvantifikace</a:t>
            </a:r>
            <a:r>
              <a:rPr lang="sk-SK" sz="7200" dirty="0"/>
              <a:t>:  PC </a:t>
            </a:r>
            <a:r>
              <a:rPr lang="sk-SK" sz="7200" dirty="0" err="1"/>
              <a:t>zpracování</a:t>
            </a:r>
            <a:endParaRPr lang="sk-SK" sz="7200" dirty="0"/>
          </a:p>
          <a:p>
            <a:pPr marL="0" indent="0">
              <a:buNone/>
              <a:defRPr/>
            </a:pPr>
            <a:r>
              <a:rPr lang="sk-SK" sz="7200" dirty="0"/>
              <a:t> </a:t>
            </a:r>
          </a:p>
          <a:p>
            <a:pPr>
              <a:defRPr/>
            </a:pPr>
            <a:r>
              <a:rPr lang="sk-SK" sz="7200" b="1" dirty="0" err="1">
                <a:solidFill>
                  <a:srgbClr val="FF0000"/>
                </a:solidFill>
              </a:rPr>
              <a:t>Specializace</a:t>
            </a:r>
            <a:r>
              <a:rPr lang="sk-SK" sz="7200" dirty="0"/>
              <a:t>  –  </a:t>
            </a:r>
            <a:r>
              <a:rPr lang="sk-SK" sz="7200" dirty="0" err="1"/>
              <a:t>úzké</a:t>
            </a:r>
            <a:r>
              <a:rPr lang="sk-SK" sz="7200" dirty="0"/>
              <a:t> </a:t>
            </a:r>
            <a:r>
              <a:rPr lang="sk-SK" sz="7200" dirty="0" err="1"/>
              <a:t>vymezení</a:t>
            </a:r>
            <a:r>
              <a:rPr lang="sk-SK" sz="7200" dirty="0"/>
              <a:t> </a:t>
            </a:r>
            <a:r>
              <a:rPr lang="sk-SK" sz="7200" dirty="0" err="1"/>
              <a:t>tématiky</a:t>
            </a:r>
            <a:r>
              <a:rPr lang="sk-SK" sz="7200" dirty="0"/>
              <a:t> a </a:t>
            </a:r>
            <a:r>
              <a:rPr lang="sk-SK" sz="7200" dirty="0" err="1"/>
              <a:t>problémů</a:t>
            </a:r>
            <a:r>
              <a:rPr lang="sk-SK" sz="7200" dirty="0"/>
              <a:t> (rodové </a:t>
            </a:r>
            <a:r>
              <a:rPr lang="sk-SK" sz="7200" dirty="0" err="1"/>
              <a:t>studie</a:t>
            </a:r>
            <a:r>
              <a:rPr lang="sk-SK" sz="7200" dirty="0"/>
              <a:t>, </a:t>
            </a:r>
            <a:r>
              <a:rPr lang="sk-SK" sz="7200" dirty="0" err="1"/>
              <a:t>dějiny</a:t>
            </a:r>
            <a:r>
              <a:rPr lang="sk-SK" sz="7200" dirty="0"/>
              <a:t> </a:t>
            </a:r>
            <a:r>
              <a:rPr lang="sk-SK" sz="7200" dirty="0" err="1"/>
              <a:t>menšin</a:t>
            </a:r>
            <a:r>
              <a:rPr lang="sk-SK" sz="7200" dirty="0"/>
              <a:t>, </a:t>
            </a:r>
            <a:r>
              <a:rPr lang="sk-SK" sz="7200" dirty="0" err="1"/>
              <a:t>homosexuálů</a:t>
            </a:r>
            <a:r>
              <a:rPr lang="sk-SK" sz="7200" dirty="0"/>
              <a:t>, </a:t>
            </a:r>
            <a:r>
              <a:rPr lang="sk-SK" sz="7200" dirty="0" err="1"/>
              <a:t>dětí</a:t>
            </a:r>
            <a:r>
              <a:rPr lang="sk-SK" sz="7200" dirty="0"/>
              <a:t>, nemocných,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</a:t>
            </a:r>
            <a:r>
              <a:rPr lang="sk-SK" sz="7200" dirty="0" err="1"/>
              <a:t>zločinců</a:t>
            </a:r>
            <a:r>
              <a:rPr lang="sk-SK" sz="7200" dirty="0"/>
              <a:t>, </a:t>
            </a:r>
            <a:r>
              <a:rPr lang="sk-SK" sz="7200" dirty="0" err="1"/>
              <a:t>trestanců</a:t>
            </a:r>
            <a:r>
              <a:rPr lang="sk-SK" sz="7200" dirty="0"/>
              <a:t> aj.)</a:t>
            </a:r>
          </a:p>
          <a:p>
            <a:pPr marL="0" indent="0">
              <a:buNone/>
              <a:defRPr/>
            </a:pPr>
            <a:endParaRPr lang="sk-SK" sz="7200" dirty="0"/>
          </a:p>
          <a:p>
            <a:pPr>
              <a:defRPr/>
            </a:pPr>
            <a:r>
              <a:rPr lang="sk-SK" sz="7200" b="1" dirty="0"/>
              <a:t>Postmoderní kritika  </a:t>
            </a:r>
            <a:r>
              <a:rPr lang="sk-SK" sz="7200" dirty="0"/>
              <a:t>–  </a:t>
            </a:r>
            <a:r>
              <a:rPr lang="sk-SK" sz="7200" dirty="0" err="1"/>
              <a:t>přináší</a:t>
            </a:r>
            <a:r>
              <a:rPr lang="sk-SK" sz="7200" dirty="0"/>
              <a:t> </a:t>
            </a:r>
            <a:r>
              <a:rPr lang="sk-SK" sz="7200" dirty="0" err="1"/>
              <a:t>skepsi</a:t>
            </a:r>
            <a:r>
              <a:rPr lang="sk-SK" sz="7200" dirty="0"/>
              <a:t> v </a:t>
            </a:r>
            <a:r>
              <a:rPr lang="sk-SK" sz="7200" dirty="0" err="1"/>
              <a:t>historickém</a:t>
            </a:r>
            <a:r>
              <a:rPr lang="sk-SK" sz="7200" dirty="0"/>
              <a:t> </a:t>
            </a:r>
            <a:r>
              <a:rPr lang="sk-SK" sz="7200" dirty="0" err="1"/>
              <a:t>poznání</a:t>
            </a:r>
            <a:r>
              <a:rPr lang="sk-SK" sz="7200" dirty="0"/>
              <a:t> </a:t>
            </a:r>
          </a:p>
          <a:p>
            <a:pPr marL="0" indent="0">
              <a:buNone/>
              <a:defRPr/>
            </a:pPr>
            <a:endParaRPr lang="sk-SK" sz="7200" dirty="0"/>
          </a:p>
          <a:p>
            <a:pPr marL="0" indent="0">
              <a:buNone/>
              <a:defRPr/>
            </a:pPr>
            <a:r>
              <a:rPr lang="sk-SK" sz="7200" dirty="0"/>
              <a:t>     </a:t>
            </a:r>
            <a:r>
              <a:rPr lang="sk-SK" sz="7200" b="1" dirty="0" err="1"/>
              <a:t>Hayden</a:t>
            </a:r>
            <a:r>
              <a:rPr lang="sk-SK" sz="7200" b="1" dirty="0"/>
              <a:t> </a:t>
            </a:r>
            <a:r>
              <a:rPr lang="sk-SK" sz="7200" b="1" dirty="0" err="1"/>
              <a:t>White</a:t>
            </a:r>
            <a:r>
              <a:rPr lang="sk-SK" sz="7200" dirty="0"/>
              <a:t> (</a:t>
            </a:r>
            <a:r>
              <a:rPr lang="sk-SK" sz="7200" dirty="0" err="1"/>
              <a:t>nar</a:t>
            </a:r>
            <a:r>
              <a:rPr lang="sk-SK" sz="7200" dirty="0"/>
              <a:t>. 1928)  –  </a:t>
            </a:r>
            <a:r>
              <a:rPr lang="sk-SK" sz="7200" dirty="0" err="1"/>
              <a:t>historie</a:t>
            </a:r>
            <a:r>
              <a:rPr lang="sk-SK" sz="7200" dirty="0"/>
              <a:t> je de </a:t>
            </a:r>
            <a:r>
              <a:rPr lang="sk-SK" sz="7200" dirty="0" err="1"/>
              <a:t>facto</a:t>
            </a:r>
            <a:r>
              <a:rPr lang="sk-SK" sz="7200" dirty="0"/>
              <a:t> </a:t>
            </a:r>
            <a:r>
              <a:rPr lang="sk-SK" sz="7200" dirty="0" err="1"/>
              <a:t>nepoznatelná</a:t>
            </a:r>
            <a:r>
              <a:rPr lang="sk-SK" sz="7200" dirty="0"/>
              <a:t> (</a:t>
            </a:r>
            <a:r>
              <a:rPr lang="sk-SK" sz="7200" dirty="0" err="1"/>
              <a:t>fikce</a:t>
            </a:r>
            <a:r>
              <a:rPr lang="sk-SK" sz="7200" dirty="0"/>
              <a:t>)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                     –  </a:t>
            </a:r>
            <a:r>
              <a:rPr lang="sk-SK" sz="7200" dirty="0" err="1"/>
              <a:t>Metahistória</a:t>
            </a:r>
            <a:r>
              <a:rPr lang="sk-SK" sz="7200" dirty="0"/>
              <a:t>: Historická imaginácia v </a:t>
            </a:r>
            <a:r>
              <a:rPr lang="sk-SK" sz="7200" dirty="0" err="1"/>
              <a:t>Evropě</a:t>
            </a:r>
            <a:r>
              <a:rPr lang="sk-SK" sz="7200" dirty="0"/>
              <a:t> </a:t>
            </a:r>
            <a:r>
              <a:rPr lang="sk-SK" sz="7200" dirty="0" err="1"/>
              <a:t>devetenáctého</a:t>
            </a:r>
            <a:r>
              <a:rPr lang="sk-SK" sz="7200" dirty="0"/>
              <a:t> </a:t>
            </a:r>
            <a:r>
              <a:rPr lang="sk-SK" sz="7200" dirty="0" err="1"/>
              <a:t>století</a:t>
            </a:r>
            <a:r>
              <a:rPr lang="sk-SK" sz="7200" dirty="0"/>
              <a:t> (1973, 2011).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                     –  </a:t>
            </a:r>
            <a:r>
              <a:rPr lang="sk-SK" sz="7200" dirty="0" err="1"/>
              <a:t>Tropika</a:t>
            </a:r>
            <a:r>
              <a:rPr lang="sk-SK" sz="7200" dirty="0"/>
              <a:t> diskurzu (1978).</a:t>
            </a:r>
          </a:p>
          <a:p>
            <a:pPr marL="0" indent="0">
              <a:buNone/>
              <a:defRPr/>
            </a:pPr>
            <a:endParaRPr lang="sk-SK" sz="7200" dirty="0"/>
          </a:p>
          <a:p>
            <a:pPr marL="0" indent="0">
              <a:buNone/>
              <a:defRPr/>
            </a:pPr>
            <a:r>
              <a:rPr lang="sk-SK" sz="7200" b="1" dirty="0"/>
              <a:t>     </a:t>
            </a:r>
            <a:r>
              <a:rPr lang="sk-SK" sz="7200" b="1" dirty="0" err="1"/>
              <a:t>Jacques</a:t>
            </a:r>
            <a:r>
              <a:rPr lang="sk-SK" sz="7200" b="1" dirty="0"/>
              <a:t> </a:t>
            </a:r>
            <a:r>
              <a:rPr lang="sk-SK" sz="7200" b="1" dirty="0" err="1"/>
              <a:t>Derrida</a:t>
            </a:r>
            <a:r>
              <a:rPr lang="sk-SK" sz="7200" b="1" dirty="0"/>
              <a:t> (1930 – 2004)</a:t>
            </a:r>
            <a:r>
              <a:rPr lang="sk-SK" sz="7200" dirty="0"/>
              <a:t>  –  historické </a:t>
            </a:r>
            <a:r>
              <a:rPr lang="sk-SK" sz="7200" dirty="0" err="1"/>
              <a:t>dílo</a:t>
            </a:r>
            <a:r>
              <a:rPr lang="sk-SK" sz="7200" dirty="0"/>
              <a:t> je </a:t>
            </a:r>
            <a:r>
              <a:rPr lang="sk-SK" sz="7200" dirty="0" err="1"/>
              <a:t>subjektivní</a:t>
            </a:r>
            <a:r>
              <a:rPr lang="sk-SK" sz="7200" dirty="0"/>
              <a:t> </a:t>
            </a:r>
            <a:r>
              <a:rPr lang="sk-SK" sz="7200" dirty="0" err="1"/>
              <a:t>konstrukcí</a:t>
            </a:r>
            <a:r>
              <a:rPr lang="sk-SK" sz="7200" dirty="0"/>
              <a:t> autora, </a:t>
            </a:r>
          </a:p>
          <a:p>
            <a:pPr marL="0" indent="0">
              <a:buNone/>
              <a:defRPr/>
            </a:pPr>
            <a:r>
              <a:rPr lang="sk-SK" sz="7200" dirty="0"/>
              <a:t>                                                                 </a:t>
            </a:r>
            <a:r>
              <a:rPr lang="sk-SK" sz="7200" dirty="0" err="1"/>
              <a:t>tj</a:t>
            </a:r>
            <a:r>
              <a:rPr lang="sk-SK" sz="7200" dirty="0"/>
              <a:t>. "</a:t>
            </a:r>
            <a:r>
              <a:rPr lang="sk-SK" sz="7200" dirty="0" err="1"/>
              <a:t>neexistují</a:t>
            </a:r>
            <a:r>
              <a:rPr lang="sk-SK" sz="7200" dirty="0"/>
              <a:t> </a:t>
            </a:r>
            <a:r>
              <a:rPr lang="sk-SK" sz="7200" dirty="0" err="1"/>
              <a:t>žádné</a:t>
            </a:r>
            <a:r>
              <a:rPr lang="sk-SK" sz="7200" dirty="0"/>
              <a:t> </a:t>
            </a:r>
            <a:r>
              <a:rPr lang="sk-SK" sz="7200" dirty="0" err="1"/>
              <a:t>dějiny</a:t>
            </a:r>
            <a:r>
              <a:rPr lang="sk-SK" sz="7200" dirty="0"/>
              <a:t> mimo texty„.</a:t>
            </a:r>
          </a:p>
          <a:p>
            <a:pPr marL="0" indent="0">
              <a:buNone/>
              <a:defRPr/>
            </a:pPr>
            <a:endParaRPr lang="sk-SK" sz="7200" dirty="0"/>
          </a:p>
          <a:p>
            <a:pPr marL="0" indent="0">
              <a:buNone/>
              <a:defRPr/>
            </a:pPr>
            <a:r>
              <a:rPr lang="sk-SK" sz="7200" b="1" dirty="0"/>
              <a:t>     </a:t>
            </a:r>
            <a:endParaRPr lang="cs-CZ" sz="7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809950-0BEE-B683-7C6C-F5BDEE5B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866775"/>
            <a:ext cx="11572875" cy="6143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Jean-</a:t>
            </a:r>
            <a:r>
              <a:rPr lang="cs-CZ" sz="2000" b="1" dirty="0" err="1">
                <a:solidFill>
                  <a:srgbClr val="FF0000"/>
                </a:solidFill>
              </a:rPr>
              <a:t>François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Lyotard</a:t>
            </a:r>
            <a:r>
              <a:rPr lang="cs-CZ" sz="2000" b="1" dirty="0">
                <a:solidFill>
                  <a:srgbClr val="FF0000"/>
                </a:solidFill>
              </a:rPr>
              <a:t> (1924 –1998) 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      </a:t>
            </a:r>
            <a:r>
              <a:rPr lang="cs-CZ" sz="2000" dirty="0"/>
              <a:t>–  narozen ve Versailles, francouzský filozof, zakladatel postmodernismu </a:t>
            </a:r>
          </a:p>
          <a:p>
            <a:pPr marL="0" indent="0">
              <a:buNone/>
              <a:defRPr/>
            </a:pPr>
            <a:r>
              <a:rPr lang="cs-CZ" sz="2000" dirty="0"/>
              <a:t>      –  studoval filozofii a literaturu na </a:t>
            </a:r>
            <a:r>
              <a:rPr lang="cs-CZ" sz="2000" dirty="0" err="1"/>
              <a:t>Sorboně</a:t>
            </a:r>
            <a:r>
              <a:rPr lang="cs-CZ" sz="2000" dirty="0"/>
              <a:t>, středoškolský profesor (v Alžíru) </a:t>
            </a:r>
          </a:p>
          <a:p>
            <a:pPr marL="0" indent="0">
              <a:buNone/>
              <a:defRPr/>
            </a:pPr>
            <a:r>
              <a:rPr lang="cs-CZ" sz="2000" dirty="0"/>
              <a:t>      –  vyučoval na vysokých školách v Paříži a </a:t>
            </a:r>
            <a:r>
              <a:rPr lang="cs-CZ" sz="2000" dirty="0" err="1"/>
              <a:t>Vincennes</a:t>
            </a:r>
            <a:r>
              <a:rPr lang="cs-CZ" sz="2000" dirty="0"/>
              <a:t> (1971 prof. filozofie)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      –  </a:t>
            </a:r>
            <a:r>
              <a:rPr lang="fr-FR" sz="2000" dirty="0"/>
              <a:t>La Condition postmoderne. Rapport sur le savoir</a:t>
            </a:r>
            <a:r>
              <a:rPr lang="cs-CZ" sz="2000" dirty="0"/>
              <a:t>.</a:t>
            </a:r>
            <a:r>
              <a:rPr lang="fr-FR" sz="2000" dirty="0"/>
              <a:t> </a:t>
            </a:r>
            <a:r>
              <a:rPr lang="cs-CZ" sz="2000" dirty="0"/>
              <a:t>Paris </a:t>
            </a:r>
            <a:r>
              <a:rPr lang="fr-FR" sz="2000" dirty="0"/>
              <a:t>1979</a:t>
            </a:r>
            <a:r>
              <a:rPr lang="cs-CZ" sz="2000" dirty="0"/>
              <a:t>. </a:t>
            </a:r>
          </a:p>
          <a:p>
            <a:pPr marL="0" indent="0">
              <a:buNone/>
              <a:defRPr/>
            </a:pPr>
            <a:r>
              <a:rPr lang="cs-CZ" sz="2000" dirty="0"/>
              <a:t>          (Postmoderní situace)</a:t>
            </a:r>
          </a:p>
          <a:p>
            <a:pPr marL="0" indent="0">
              <a:buNone/>
              <a:defRPr/>
            </a:pP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2000" dirty="0"/>
              <a:t>      –  základní dílo filozofického postmodernismu, které analyzuje specifické znaky moderního a</a:t>
            </a:r>
          </a:p>
          <a:p>
            <a:pPr marL="0" indent="0">
              <a:buNone/>
              <a:defRPr/>
            </a:pPr>
            <a:r>
              <a:rPr lang="cs-CZ" sz="2000" dirty="0"/>
              <a:t>          postmoderního vědění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      –  napsal pro univerzitní radu québecké vlády jako zprávu o úrovni vědění v nejvyvinutějších společnostech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4C7B9E27-A7BE-7925-7C2D-690567FB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333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     Událostní paradigma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                                 </a:t>
            </a:r>
            <a:r>
              <a:rPr lang="cs-CZ" altLang="cs-CZ" sz="2000" b="1" dirty="0">
                <a:solidFill>
                  <a:srgbClr val="FF0000"/>
                </a:solidFill>
              </a:rPr>
              <a:t>(v současné archeologii)</a:t>
            </a:r>
            <a:br>
              <a:rPr lang="cs-CZ" altLang="cs-CZ" sz="2000" b="1" i="1" dirty="0"/>
            </a:br>
            <a:endParaRPr lang="cs-CZ" altLang="cs-CZ" sz="2000" dirty="0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C781B9BB-D5DB-F063-546E-EC9F7261D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76350"/>
            <a:ext cx="11772899" cy="58356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1800" b="1" dirty="0"/>
              <a:t>Návrat k archeologickým událostem: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– skrze artefakty (s jejich adaptační i komunikační funkcí) v kontextu jejich struktur a událostí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Událostní paradigma vychází z následujících tezí:</a:t>
            </a:r>
          </a:p>
          <a:p>
            <a:pPr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1.  </a:t>
            </a:r>
            <a:r>
              <a:rPr lang="cs-CZ" altLang="cs-CZ" sz="1800" b="1" dirty="0"/>
              <a:t>Lidský svět (kultura):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a)  má 3 strukturálně propojené </a:t>
            </a:r>
            <a:r>
              <a:rPr lang="cs-CZ" altLang="cs-CZ" sz="1800" dirty="0" err="1"/>
              <a:t>podsvěty</a:t>
            </a:r>
            <a:r>
              <a:rPr lang="cs-CZ" altLang="cs-CZ" sz="1800" dirty="0"/>
              <a:t>:   artefaktový  –  </a:t>
            </a:r>
            <a:r>
              <a:rPr lang="cs-CZ" altLang="cs-CZ" sz="1800" dirty="0" err="1"/>
              <a:t>institutový</a:t>
            </a:r>
            <a:r>
              <a:rPr lang="cs-CZ" altLang="cs-CZ" sz="1800" dirty="0"/>
              <a:t>  –  ideový (textový)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artefaktový  –  je nejstarší a oba zbývající generuje (komplexita artefaktů)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sociální  –  tvoří vztahy při utváření artefaktového </a:t>
            </a:r>
            <a:r>
              <a:rPr lang="cs-CZ" altLang="cs-CZ" sz="1800" dirty="0" err="1"/>
              <a:t>podsvěta</a:t>
            </a:r>
            <a:endParaRPr lang="cs-CZ" alt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     b)  je jak adaptivní i komunikativní:  studuje minulé i současné adaptace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c)  odmítnutí historizmu zaměřeného na pouhý popis minulých událostí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d)  minulost má aspekt událostní i strukturální:   událost:  stvoření nebo zánik artefaktu</a:t>
            </a:r>
          </a:p>
          <a:p>
            <a:pPr marL="0" indent="0">
              <a:buNone/>
              <a:defRPr/>
            </a:pPr>
            <a:r>
              <a:rPr lang="cs-CZ" sz="1800" b="1" dirty="0"/>
              <a:t>                                                                                                  </a:t>
            </a:r>
            <a:r>
              <a:rPr lang="cs-CZ" sz="1800" dirty="0"/>
              <a:t>strukturální:  pravidla zhotovení  (artefaktový algoritmus)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42261157-F9CC-34D8-04C3-2B4471270B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233364"/>
            <a:ext cx="10858499" cy="66246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Dnes: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1800" b="1" dirty="0"/>
              <a:t>Teorie sídelních areálů   </a:t>
            </a:r>
            <a:r>
              <a:rPr lang="cs-CZ" sz="1800" dirty="0"/>
              <a:t>–  artefakty a archeologické struktury v prostoru jsou interakcí vztahů mezi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společností a přírodou, lidskými komunitami a jedinci</a:t>
            </a:r>
          </a:p>
          <a:p>
            <a:pPr marL="0" indent="0">
              <a:buNone/>
              <a:defRPr/>
            </a:pPr>
            <a:r>
              <a:rPr lang="cs-CZ" sz="1800" dirty="0"/>
              <a:t> </a:t>
            </a:r>
          </a:p>
          <a:p>
            <a:pPr>
              <a:defRPr/>
            </a:pPr>
            <a:r>
              <a:rPr lang="cs-CZ" sz="1800" b="1" dirty="0"/>
              <a:t>Sídelní strategie  </a:t>
            </a:r>
            <a:r>
              <a:rPr lang="cs-CZ" sz="1800" dirty="0"/>
              <a:t>–  predikce lokalizování lidských sídlišť z hlediska ekologických, ekonomických, demografických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a  sociálních faktorů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Analýza  </a:t>
            </a:r>
            <a:r>
              <a:rPr lang="cs-CZ" sz="1800" dirty="0"/>
              <a:t>–   archeologická databáze a mapy odráží závislost osídlení na změnách přírodního prostředí,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dostupnosti potravinových a surovinových zdrojů, technologické úrovni při jejich využití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a na organizační struktuře společnosti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Aplikace na úrovni  </a:t>
            </a:r>
            <a:r>
              <a:rPr lang="cs-CZ" sz="1800" dirty="0"/>
              <a:t>–  jednotlivé struktury (stavby)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–  sídelního celku, areálu, lokality, krajiny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–  lidské komunity</a:t>
            </a:r>
            <a:endParaRPr lang="cs-CZ" altLang="cs-CZ" sz="1800" dirty="0"/>
          </a:p>
          <a:p>
            <a:pPr>
              <a:buFontTx/>
              <a:buNone/>
              <a:defRPr/>
            </a:pPr>
            <a:r>
              <a:rPr lang="cs-CZ" altLang="cs-CZ" sz="1800" dirty="0"/>
              <a:t>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58469875-D740-1337-91AF-E27461561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Archeologie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                   </a:t>
            </a:r>
            <a:r>
              <a:rPr lang="cs-CZ" altLang="cs-CZ" sz="2400" b="1" dirty="0">
                <a:solidFill>
                  <a:srgbClr val="FF0000"/>
                </a:solidFill>
              </a:rPr>
              <a:t>Teoreticko-metodologická východiska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F3D7A38A-35F5-D362-D9E6-7884348BDB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0051" y="1257300"/>
            <a:ext cx="11791950" cy="5600700"/>
          </a:xfrm>
        </p:spPr>
        <p:txBody>
          <a:bodyPr>
            <a:normAutofit fontScale="85000" lnSpcReduction="10000"/>
          </a:bodyPr>
          <a:lstStyle/>
          <a:p>
            <a:pPr marL="609600" indent="-609600"/>
            <a:r>
              <a:rPr lang="cs-CZ" altLang="cs-CZ" sz="1800" b="1" dirty="0"/>
              <a:t>1.  Období starožitnické</a:t>
            </a:r>
            <a:r>
              <a:rPr lang="cs-CZ" altLang="cs-CZ" sz="1800" dirty="0"/>
              <a:t>: tzv. předvědecké období:    </a:t>
            </a:r>
            <a:r>
              <a:rPr lang="cs-CZ" altLang="cs-CZ" sz="1800" b="1" dirty="0"/>
              <a:t>konec 18. – 1. pol. 19. stol.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–    archeologické památky chápány jako starožitnosti (atraktivní předměty:   uměnovědné hledisko)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–    pátrání po kořenech národů</a:t>
            </a:r>
          </a:p>
          <a:p>
            <a:pPr marL="609600" indent="-609600">
              <a:buNone/>
            </a:pPr>
            <a:endParaRPr lang="cs-CZ" altLang="cs-CZ" sz="1800" dirty="0"/>
          </a:p>
          <a:p>
            <a:pPr marL="609600" indent="-609600"/>
            <a:r>
              <a:rPr lang="cs-CZ" altLang="cs-CZ" sz="1800" b="1" dirty="0"/>
              <a:t> 2. Archeologie v období vědy</a:t>
            </a:r>
            <a:r>
              <a:rPr lang="cs-CZ" altLang="cs-CZ" sz="1800" dirty="0"/>
              <a:t>:    </a:t>
            </a:r>
            <a:r>
              <a:rPr lang="cs-CZ" altLang="cs-CZ" sz="1800" b="1" dirty="0"/>
              <a:t>2. pol. 19. –  poč. 20. stol.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–</a:t>
            </a:r>
            <a:r>
              <a:rPr lang="en-GB" altLang="cs-CZ" sz="1800" dirty="0"/>
              <a:t> </a:t>
            </a:r>
            <a:r>
              <a:rPr lang="cs-CZ" altLang="cs-CZ" sz="1800" dirty="0"/>
              <a:t>  tradiční archeologie (historie):</a:t>
            </a:r>
            <a:r>
              <a:rPr lang="cs-CZ" altLang="cs-CZ" sz="1800" b="1" dirty="0"/>
              <a:t>  </a:t>
            </a:r>
            <a:r>
              <a:rPr lang="cs-CZ" altLang="cs-CZ" sz="1800" dirty="0"/>
              <a:t>vyhledávání pramenů (pozitivismus – „ad </a:t>
            </a:r>
            <a:r>
              <a:rPr lang="cs-CZ" altLang="cs-CZ" sz="1800" dirty="0" err="1"/>
              <a:t>fontes</a:t>
            </a:r>
            <a:r>
              <a:rPr lang="cs-CZ" altLang="cs-CZ" sz="1800" dirty="0"/>
              <a:t>“)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1800" dirty="0"/>
              <a:t>               –   estetický zájem o vykopávky se změnil ve vědeckou činnost zaměřenou na poznání minulosti </a:t>
            </a:r>
            <a:r>
              <a:rPr lang="cs-CZ" altLang="cs-CZ" sz="1900" dirty="0"/>
              <a:t>(</a:t>
            </a:r>
            <a:r>
              <a:rPr lang="pl-PL" sz="1900" dirty="0">
                <a:effectLst/>
              </a:rPr>
              <a:t>diskurz vědy o materiální kultuře)</a:t>
            </a:r>
            <a:endParaRPr lang="cs-CZ" altLang="cs-CZ" sz="1900" dirty="0"/>
          </a:p>
          <a:p>
            <a:pPr marL="609600" indent="-609600">
              <a:buNone/>
            </a:pPr>
            <a:endParaRPr lang="cs-CZ" altLang="cs-CZ" sz="1900" dirty="0"/>
          </a:p>
          <a:p>
            <a:pPr marL="609600" indent="-609600"/>
            <a:r>
              <a:rPr lang="cs-CZ" altLang="cs-CZ" sz="1800" b="1" dirty="0"/>
              <a:t>3.  Archeologie mezi válkami:</a:t>
            </a:r>
            <a:r>
              <a:rPr lang="cs-CZ" altLang="cs-CZ" sz="1800" dirty="0"/>
              <a:t>   kulturně historické paradigma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–  rozvoj sídelní archeologie:  původ a rozšíření archeologických kultur (ztotožňovány s historickými etniky)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–   formální </a:t>
            </a:r>
            <a:r>
              <a:rPr lang="cs-CZ" altLang="cs-CZ" sz="1800" dirty="0" err="1"/>
              <a:t>vlastnostl</a:t>
            </a:r>
            <a:r>
              <a:rPr lang="cs-CZ" altLang="cs-CZ" sz="1800" dirty="0"/>
              <a:t> archeologických pramenů:  morfologicko-typologické a kulturně srovnávací studium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–   soupisy památek, mapy:  migrace archeologických kultur (</a:t>
            </a:r>
            <a:r>
              <a:rPr lang="cs-CZ" altLang="cs-CZ" sz="1800" dirty="0" err="1"/>
              <a:t>difusionismus</a:t>
            </a:r>
            <a:r>
              <a:rPr lang="cs-CZ" altLang="cs-CZ" sz="1800" dirty="0"/>
              <a:t>)</a:t>
            </a:r>
          </a:p>
          <a:p>
            <a:pPr marL="609600" indent="-609600"/>
            <a:endParaRPr lang="cs-CZ" altLang="cs-CZ" sz="1800" dirty="0"/>
          </a:p>
          <a:p>
            <a:pPr marL="609600" indent="-609600"/>
            <a:r>
              <a:rPr lang="cs-CZ" altLang="cs-CZ" sz="1800" b="1" dirty="0"/>
              <a:t>4.  Poválečná archeologie</a:t>
            </a:r>
            <a:r>
              <a:rPr lang="cs-CZ" altLang="cs-CZ" sz="1800" dirty="0"/>
              <a:t>:  nový přístup k pramenům a metodám </a:t>
            </a:r>
          </a:p>
          <a:p>
            <a:pPr marL="0" indent="0">
              <a:buNone/>
            </a:pPr>
            <a:r>
              <a:rPr lang="cs-CZ" altLang="cs-CZ" sz="1800" dirty="0"/>
              <a:t>                 –  60. léta:   </a:t>
            </a:r>
            <a:r>
              <a:rPr lang="cs-CZ" altLang="cs-CZ" sz="1800" b="1" dirty="0"/>
              <a:t>procesuální archeologie</a:t>
            </a:r>
            <a:r>
              <a:rPr lang="cs-CZ" altLang="cs-CZ" sz="1800" dirty="0"/>
              <a:t>  –   adaptace člověka na přírodní prostředí </a:t>
            </a:r>
          </a:p>
          <a:p>
            <a:pPr marL="0" indent="0">
              <a:buNone/>
            </a:pPr>
            <a:r>
              <a:rPr lang="cs-CZ" altLang="cs-CZ" sz="1800" dirty="0"/>
              <a:t>                 –  80/90. léta:  </a:t>
            </a:r>
            <a:r>
              <a:rPr lang="cs-CZ" altLang="cs-CZ" sz="1800" b="1" dirty="0" err="1"/>
              <a:t>postprocesuální</a:t>
            </a:r>
            <a:r>
              <a:rPr lang="cs-CZ" altLang="cs-CZ" sz="1800" b="1" dirty="0"/>
              <a:t> archeologie  </a:t>
            </a:r>
            <a:r>
              <a:rPr lang="cs-CZ" altLang="cs-CZ" sz="1800" dirty="0"/>
              <a:t>–  hledání symbolického rozměru lidského konání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                                                         –  přetváření krajiny chápe ve filozofické abstraktní rovině</a:t>
            </a:r>
          </a:p>
          <a:p>
            <a:pPr marL="0" indent="0">
              <a:buNone/>
            </a:pPr>
            <a:r>
              <a:rPr lang="cs-CZ" altLang="cs-CZ" sz="1800" dirty="0"/>
              <a:t>         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6D2B97DF-0A32-25C5-95DC-519EFE73A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69BA624B-92EC-549D-6DE4-31DDC1DC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b="1" dirty="0" err="1"/>
              <a:t>Appignanesi</a:t>
            </a:r>
            <a:r>
              <a:rPr lang="cs-CZ" altLang="cs-CZ" sz="2000" b="1" dirty="0"/>
              <a:t>, R., </a:t>
            </a:r>
            <a:r>
              <a:rPr lang="cs-CZ" altLang="cs-CZ" sz="2000" b="1" dirty="0" err="1"/>
              <a:t>Garrat</a:t>
            </a:r>
            <a:r>
              <a:rPr lang="cs-CZ" altLang="cs-CZ" sz="2000" b="1" dirty="0"/>
              <a:t>, Ch.:</a:t>
            </a:r>
            <a:r>
              <a:rPr lang="cs-CZ" altLang="cs-CZ" sz="2000" dirty="0"/>
              <a:t> Postmodernismus pro začátečníky, </a:t>
            </a:r>
            <a:r>
              <a:rPr lang="cs-CZ" altLang="cs-CZ" sz="2000" dirty="0" err="1"/>
              <a:t>Ando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Publishing</a:t>
            </a:r>
            <a:r>
              <a:rPr lang="cs-CZ" altLang="cs-CZ" sz="2000" dirty="0"/>
              <a:t>, Brno, 1996.</a:t>
            </a:r>
          </a:p>
          <a:p>
            <a:r>
              <a:rPr lang="cs-CZ" altLang="cs-CZ" sz="2000" b="1" dirty="0" err="1"/>
              <a:t>Derrida</a:t>
            </a:r>
            <a:r>
              <a:rPr lang="cs-CZ" altLang="cs-CZ" sz="2000" b="1" dirty="0"/>
              <a:t>, J.:</a:t>
            </a:r>
            <a:r>
              <a:rPr lang="cs-CZ" altLang="cs-CZ" sz="2000" dirty="0"/>
              <a:t> Texty k dekonstrukci, Archa, Bratislava 1993.</a:t>
            </a:r>
          </a:p>
          <a:p>
            <a:r>
              <a:rPr lang="en-US" sz="2000" b="1" dirty="0">
                <a:effectLst/>
              </a:rPr>
              <a:t>Hodder, I. – Shanks, M. </a:t>
            </a:r>
            <a:r>
              <a:rPr lang="en-US" sz="2000" dirty="0">
                <a:effectLst/>
              </a:rPr>
              <a:t>Processual, </a:t>
            </a:r>
            <a:r>
              <a:rPr lang="en-US" sz="2000" dirty="0" err="1">
                <a:effectLst/>
              </a:rPr>
              <a:t>Postprocessual</a:t>
            </a:r>
            <a:r>
              <a:rPr lang="en-US" sz="2000" dirty="0">
                <a:effectLst/>
              </a:rPr>
              <a:t> and Interpretive </a:t>
            </a:r>
            <a:r>
              <a:rPr lang="en-US" sz="2000" dirty="0" err="1">
                <a:effectLst/>
              </a:rPr>
              <a:t>Archeologies</a:t>
            </a:r>
            <a:r>
              <a:rPr lang="en-US" sz="2000" dirty="0">
                <a:effectLst/>
              </a:rPr>
              <a:t>.</a:t>
            </a:r>
            <a:r>
              <a:rPr lang="cs-CZ" sz="2000" dirty="0">
                <a:effectLst/>
              </a:rPr>
              <a:t> </a:t>
            </a:r>
            <a:r>
              <a:rPr lang="en-US" sz="2000" dirty="0">
                <a:effectLst/>
              </a:rPr>
              <a:t>In: Hodder, I. – Shanks, M. et al. (eds.), Interpreting Archaeology. Finding Meaning in</a:t>
            </a:r>
            <a:r>
              <a:rPr lang="cs-CZ" sz="2000" dirty="0">
                <a:effectLst/>
              </a:rPr>
              <a:t> </a:t>
            </a:r>
            <a:r>
              <a:rPr lang="en-US" sz="2000" dirty="0">
                <a:effectLst/>
              </a:rPr>
              <a:t>the</a:t>
            </a:r>
            <a:r>
              <a:rPr lang="cs-CZ" sz="2000" dirty="0">
                <a:effectLst/>
              </a:rPr>
              <a:t> </a:t>
            </a:r>
            <a:r>
              <a:rPr lang="en-US" sz="2000" dirty="0">
                <a:effectLst/>
              </a:rPr>
              <a:t>Past. London</a:t>
            </a:r>
            <a:r>
              <a:rPr lang="cs-CZ" sz="2000" dirty="0">
                <a:effectLst/>
              </a:rPr>
              <a:t>-</a:t>
            </a:r>
            <a:r>
              <a:rPr lang="en-US" sz="2000" dirty="0">
                <a:effectLst/>
              </a:rPr>
              <a:t>Routledge</a:t>
            </a:r>
            <a:r>
              <a:rPr lang="cs-CZ" sz="2000" dirty="0">
                <a:effectLst/>
              </a:rPr>
              <a:t> 1995</a:t>
            </a:r>
            <a:r>
              <a:rPr lang="en-US" sz="2000" dirty="0">
                <a:effectLst/>
              </a:rPr>
              <a:t>, 3–29.</a:t>
            </a:r>
            <a:endParaRPr lang="cs-CZ" altLang="cs-CZ" sz="2000" dirty="0"/>
          </a:p>
          <a:p>
            <a:r>
              <a:rPr lang="cs-CZ" altLang="cs-CZ" sz="2000" b="1" dirty="0" err="1"/>
              <a:t>Lyotard</a:t>
            </a:r>
            <a:r>
              <a:rPr lang="cs-CZ" altLang="cs-CZ" sz="2000" b="1" dirty="0"/>
              <a:t>, J. F.:</a:t>
            </a:r>
            <a:r>
              <a:rPr lang="cs-CZ" altLang="cs-CZ" sz="2000" dirty="0"/>
              <a:t> O postmodernismu, Filosofický ústav AV ČR, Praha 1993.</a:t>
            </a:r>
          </a:p>
          <a:p>
            <a:r>
              <a:rPr lang="cs-CZ" altLang="cs-CZ" sz="2000" dirty="0"/>
              <a:t> </a:t>
            </a:r>
            <a:r>
              <a:rPr lang="cs-CZ" altLang="cs-CZ" sz="2000" b="1" dirty="0"/>
              <a:t>Neubauer, Z.:</a:t>
            </a:r>
            <a:r>
              <a:rPr lang="cs-CZ" altLang="cs-CZ" sz="2000" dirty="0"/>
              <a:t> Přímluvce postmoderny, Hrnčířství a nakladatelství M. Jůza a E. Jůzová, Praha 1994.</a:t>
            </a:r>
            <a:r>
              <a:rPr lang="cs-CZ" altLang="cs-CZ" sz="2000" b="1" dirty="0"/>
              <a:t>ch, W.:</a:t>
            </a:r>
            <a:r>
              <a:rPr lang="cs-CZ" altLang="cs-CZ" sz="2000" dirty="0"/>
              <a:t> Naše postmoderní moderna, Zvon, Praha 1994.</a:t>
            </a:r>
          </a:p>
          <a:p>
            <a:r>
              <a:rPr lang="en-US" sz="2000" b="1" dirty="0">
                <a:effectLst/>
              </a:rPr>
              <a:t>Renfrew, C. </a:t>
            </a:r>
            <a:r>
              <a:rPr lang="en-US" sz="2000" dirty="0">
                <a:effectLst/>
              </a:rPr>
              <a:t>Towards an Archaeology of Mind. Cambridge: Cambridge </a:t>
            </a:r>
            <a:r>
              <a:rPr lang="cs-CZ" sz="2000" dirty="0">
                <a:effectLst/>
              </a:rPr>
              <a:t>1982</a:t>
            </a:r>
            <a:r>
              <a:rPr lang="en-US" sz="2000" dirty="0">
                <a:effectLst/>
              </a:rPr>
              <a:t>.</a:t>
            </a:r>
            <a:endParaRPr lang="cs-CZ" sz="2000" dirty="0">
              <a:effectLst/>
            </a:endParaRPr>
          </a:p>
          <a:p>
            <a:r>
              <a:rPr lang="cs-CZ" altLang="cs-CZ" sz="2000" b="1" dirty="0"/>
              <a:t>Stanley, J. G</a:t>
            </a:r>
            <a:r>
              <a:rPr lang="cs-CZ" altLang="cs-CZ" sz="2000" dirty="0"/>
              <a:t>.: Úvod do postmodernismu. Praha 1997.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99BF1D-C475-A2AB-89F2-755300DAA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Tzv. nová archeologie</a:t>
            </a:r>
            <a:r>
              <a:rPr lang="cs-CZ" altLang="cs-CZ" dirty="0"/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3C31D14-B578-3357-E06D-7A4827DFF3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1525" y="1143000"/>
            <a:ext cx="11420475" cy="5410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 b="1" dirty="0"/>
              <a:t>60. l. 20. stol.  </a:t>
            </a:r>
            <a:r>
              <a:rPr lang="cs-CZ" altLang="cs-CZ" sz="1800" dirty="0"/>
              <a:t>–   prosadila se v USA :   víra v neomezené možnosti vědy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–   vychází z pozitivismu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–  přesvědčení, že bude vyvinuta dokonalá metoda terénního výzkumu a jeho zpracování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–  1962:  </a:t>
            </a:r>
            <a:r>
              <a:rPr lang="cs-CZ" altLang="cs-CZ" sz="1800" b="1" dirty="0"/>
              <a:t>Lewis </a:t>
            </a:r>
            <a:r>
              <a:rPr lang="cs-CZ" altLang="cs-CZ" sz="1800" b="1" dirty="0" err="1"/>
              <a:t>Binford</a:t>
            </a:r>
            <a:r>
              <a:rPr lang="cs-CZ" altLang="cs-CZ" sz="1800" dirty="0"/>
              <a:t>: v USA definoval tzv. </a:t>
            </a:r>
            <a:r>
              <a:rPr lang="cs-CZ" altLang="cs-CZ" sz="1800" b="1" dirty="0"/>
              <a:t>procesuální archeologii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–   archeologii propojil s </a:t>
            </a:r>
            <a:r>
              <a:rPr lang="cs-CZ" altLang="cs-CZ" sz="1800" dirty="0" err="1"/>
              <a:t>kulrutní</a:t>
            </a:r>
            <a:r>
              <a:rPr lang="cs-CZ" altLang="cs-CZ" sz="1800" dirty="0"/>
              <a:t> antropologií a využíváním přírodovědných metod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–   hledání zákonitostí a pravidel vývoje:  nezájem o události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–   odmítl kulturně historický přístup:   místo hledání analogií mezi kulturami se řešily otázky vztahů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70. léta   –</a:t>
            </a:r>
            <a:r>
              <a:rPr lang="cs-CZ" altLang="cs-CZ" sz="1800" dirty="0"/>
              <a:t>   </a:t>
            </a:r>
            <a:r>
              <a:rPr lang="cs-CZ" altLang="cs-CZ" sz="1800" b="1" dirty="0"/>
              <a:t>Colin </a:t>
            </a:r>
            <a:r>
              <a:rPr lang="cs-CZ" altLang="cs-CZ" sz="1800" b="1" dirty="0" err="1"/>
              <a:t>Renfrew</a:t>
            </a:r>
            <a:r>
              <a:rPr lang="cs-CZ" altLang="cs-CZ" sz="1800" b="1" dirty="0"/>
              <a:t>:  </a:t>
            </a:r>
            <a:r>
              <a:rPr lang="cs-CZ" altLang="cs-CZ" sz="1800" dirty="0"/>
              <a:t>v Anglii prosazoval tzv. </a:t>
            </a:r>
            <a:r>
              <a:rPr lang="cs-CZ" altLang="cs-CZ" sz="1800" b="1" dirty="0"/>
              <a:t>novou archeologii</a:t>
            </a:r>
            <a:r>
              <a:rPr lang="cs-CZ" altLang="cs-CZ" sz="1800" dirty="0"/>
              <a:t>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–  studium obecných kulturních procesů a nalezení obecných zákonitostí lidského chování v reakci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na přírodní prostředí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–  poznání funkce artefaktů v příslušných procesech (výrobní, uživatelský, zánikový)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1976</a:t>
            </a:r>
            <a:r>
              <a:rPr lang="cs-CZ" altLang="cs-CZ" sz="1800" dirty="0"/>
              <a:t>  –   </a:t>
            </a:r>
            <a:r>
              <a:rPr lang="cs-CZ" altLang="cs-CZ" sz="1800" b="1" dirty="0"/>
              <a:t>David </a:t>
            </a:r>
            <a:r>
              <a:rPr lang="cs-CZ" altLang="cs-CZ" sz="1800" b="1" dirty="0" err="1"/>
              <a:t>Clarke</a:t>
            </a:r>
            <a:r>
              <a:rPr lang="cs-CZ" altLang="cs-CZ" sz="1800" b="1" dirty="0"/>
              <a:t>:  </a:t>
            </a:r>
            <a:r>
              <a:rPr lang="cs-CZ" altLang="cs-CZ" sz="1800" dirty="0"/>
              <a:t> definoval tzv. </a:t>
            </a:r>
            <a:r>
              <a:rPr lang="cs-CZ" altLang="cs-CZ" sz="1800" b="1" dirty="0"/>
              <a:t>analytickou </a:t>
            </a:r>
            <a:r>
              <a:rPr lang="cs-CZ" altLang="cs-CZ" sz="1800" b="1" dirty="0" err="1"/>
              <a:t>archeologi</a:t>
            </a: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–   omezení subjektivního pojetí a výkladu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CC867E99-8940-E93A-67AF-0400AA456A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1" y="819150"/>
            <a:ext cx="11963400" cy="603885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1800" b="1" dirty="0"/>
              <a:t>80./90. léta  </a:t>
            </a:r>
            <a:r>
              <a:rPr lang="cs-CZ" altLang="cs-CZ" sz="1800" b="1" i="1" dirty="0"/>
              <a:t> </a:t>
            </a:r>
            <a:r>
              <a:rPr lang="cs-CZ" altLang="cs-CZ" sz="1800" dirty="0"/>
              <a:t>–   </a:t>
            </a:r>
            <a:r>
              <a:rPr lang="cs-CZ" altLang="cs-CZ" sz="1800" b="1" dirty="0" err="1"/>
              <a:t>postprocesuální</a:t>
            </a:r>
            <a:r>
              <a:rPr lang="cs-CZ" altLang="cs-CZ" sz="1800" b="1" dirty="0"/>
              <a:t> archeologie:  </a:t>
            </a:r>
            <a:r>
              <a:rPr lang="cs-CZ" altLang="cs-CZ" sz="1800" dirty="0"/>
              <a:t>vznikla ve VB</a:t>
            </a:r>
            <a:r>
              <a:rPr lang="cs-CZ" altLang="cs-CZ" sz="1800" b="1" i="1" dirty="0"/>
              <a:t> </a:t>
            </a:r>
            <a:r>
              <a:rPr lang="cs-CZ" altLang="cs-CZ" sz="1800" dirty="0"/>
              <a:t>jako směr ovlivněný západoevropskou postmoderní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 filozofií, který se vymezil proti principům vědecké objektivity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–    dějiny chápe jako proces, který není řízen univerzálními zákonitostmi, a proto je nahodilý (subjektivní)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–    historické zkoumání definuje jako aktuální politický proces, v němž nejde o poznání minulosti,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ale o způsob (možnost), jak změnit současnost  (obecně proti vědeckému poznání)</a:t>
            </a:r>
          </a:p>
          <a:p>
            <a:pPr marL="609600" indent="-609600">
              <a:buNone/>
            </a:pPr>
            <a:r>
              <a:rPr lang="cs-CZ" altLang="cs-CZ" sz="1800" dirty="0"/>
              <a:t> </a:t>
            </a:r>
          </a:p>
          <a:p>
            <a:pPr marL="609600" indent="-609600"/>
            <a:r>
              <a:rPr lang="cs-CZ" altLang="cs-CZ" sz="1800" dirty="0"/>
              <a:t>2 směry:  a)  </a:t>
            </a:r>
            <a:r>
              <a:rPr lang="cs-CZ" altLang="cs-CZ" sz="1800" b="1" dirty="0"/>
              <a:t>Ian </a:t>
            </a:r>
            <a:r>
              <a:rPr lang="cs-CZ" altLang="cs-CZ" sz="1800" b="1" dirty="0" err="1"/>
              <a:t>Hodder</a:t>
            </a:r>
            <a:r>
              <a:rPr lang="cs-CZ" altLang="cs-CZ" sz="1800" dirty="0"/>
              <a:t> (Cambridge)  –  kritik L. </a:t>
            </a:r>
            <a:r>
              <a:rPr lang="cs-CZ" altLang="cs-CZ" sz="1800" dirty="0" err="1"/>
              <a:t>Binforda</a:t>
            </a:r>
            <a:endParaRPr lang="cs-CZ" altLang="cs-CZ" sz="1800" dirty="0"/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                                       –  zakladatel </a:t>
            </a:r>
            <a:r>
              <a:rPr lang="cs-CZ" altLang="cs-CZ" sz="1800" b="1" dirty="0"/>
              <a:t>symbolické a strukturální (kontextové) archeologie</a:t>
            </a:r>
            <a:r>
              <a:rPr lang="cs-CZ" altLang="cs-CZ" sz="1800" dirty="0"/>
              <a:t>,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                                       –  vliv iracionálních momentů v životě společnosti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                                       –   symbolická a ideologická podstata archeologických artefaktů</a:t>
            </a:r>
          </a:p>
          <a:p>
            <a:pPr marL="609600" indent="-609600">
              <a:buNone/>
            </a:pPr>
            <a:endParaRPr lang="cs-CZ" altLang="cs-CZ" sz="1800" dirty="0"/>
          </a:p>
          <a:p>
            <a:pPr marL="609600" indent="-609600">
              <a:buNone/>
            </a:pPr>
            <a:r>
              <a:rPr lang="cs-CZ" altLang="cs-CZ" sz="1800" dirty="0"/>
              <a:t>                            b)  </a:t>
            </a:r>
            <a:r>
              <a:rPr lang="cs-CZ" altLang="cs-CZ" sz="1800" b="1" dirty="0"/>
              <a:t>M. </a:t>
            </a:r>
            <a:r>
              <a:rPr lang="cs-CZ" altLang="cs-CZ" sz="1800" b="1" dirty="0" err="1"/>
              <a:t>Shanks</a:t>
            </a:r>
            <a:r>
              <a:rPr lang="cs-CZ" altLang="cs-CZ" sz="1800" dirty="0"/>
              <a:t> a </a:t>
            </a:r>
            <a:r>
              <a:rPr lang="cs-CZ" altLang="cs-CZ" sz="1800" b="1" dirty="0"/>
              <a:t>C. </a:t>
            </a:r>
            <a:r>
              <a:rPr lang="cs-CZ" altLang="cs-CZ" sz="1800" b="1" dirty="0" err="1"/>
              <a:t>Tilley</a:t>
            </a:r>
            <a:r>
              <a:rPr lang="cs-CZ" altLang="cs-CZ" sz="1800" b="1" dirty="0"/>
              <a:t>   – </a:t>
            </a:r>
            <a:r>
              <a:rPr lang="cs-CZ" altLang="cs-CZ" sz="1800" dirty="0"/>
              <a:t>  žáci </a:t>
            </a:r>
            <a:r>
              <a:rPr lang="cs-CZ" altLang="cs-CZ" sz="1800" dirty="0" err="1"/>
              <a:t>Hoddera</a:t>
            </a:r>
            <a:r>
              <a:rPr lang="cs-CZ" altLang="cs-CZ" sz="1800" dirty="0"/>
              <a:t> </a:t>
            </a:r>
          </a:p>
          <a:p>
            <a:pPr marL="609600" indent="-609600">
              <a:buNone/>
            </a:pPr>
            <a:r>
              <a:rPr lang="cs-CZ" altLang="cs-CZ" sz="1800" dirty="0"/>
              <a:t>                                                                         –  zakladatelé </a:t>
            </a:r>
            <a:r>
              <a:rPr lang="cs-CZ" altLang="cs-CZ" sz="1800" b="1" dirty="0"/>
              <a:t>kritické či radikální archeologie</a:t>
            </a:r>
          </a:p>
          <a:p>
            <a:pPr marL="609600" indent="-609600">
              <a:buNone/>
            </a:pPr>
            <a:endParaRPr lang="cs-CZ" altLang="cs-CZ" sz="1800" b="1" dirty="0"/>
          </a:p>
          <a:p>
            <a:pPr marL="609600" indent="-609600"/>
            <a:r>
              <a:rPr lang="cs-CZ" altLang="cs-CZ" sz="1800" b="1" dirty="0"/>
              <a:t>Spor mezi </a:t>
            </a:r>
            <a:r>
              <a:rPr lang="cs-CZ" altLang="cs-CZ" sz="1800" b="1" dirty="0" err="1"/>
              <a:t>procesualisty</a:t>
            </a:r>
            <a:r>
              <a:rPr lang="cs-CZ" altLang="cs-CZ" sz="1800" b="1" dirty="0"/>
              <a:t> a </a:t>
            </a:r>
            <a:r>
              <a:rPr lang="cs-CZ" altLang="cs-CZ" sz="1800" b="1" dirty="0" err="1"/>
              <a:t>postprocesualisty</a:t>
            </a:r>
            <a:r>
              <a:rPr lang="cs-CZ" altLang="cs-CZ" sz="1800" b="1" dirty="0"/>
              <a:t> v otázce: </a:t>
            </a:r>
            <a:r>
              <a:rPr lang="cs-CZ" altLang="cs-CZ" sz="1800" dirty="0"/>
              <a:t>  obecné a zákonité   x    nahodilé a zvláštní </a:t>
            </a:r>
          </a:p>
          <a:p>
            <a:pPr marL="0" indent="0">
              <a:buNone/>
            </a:pPr>
            <a:r>
              <a:rPr lang="cs-CZ" altLang="cs-CZ" sz="1800" dirty="0"/>
              <a:t>            –  </a:t>
            </a:r>
            <a:r>
              <a:rPr lang="cs-CZ" altLang="cs-CZ" sz="1800" dirty="0" err="1"/>
              <a:t>procesualista</a:t>
            </a:r>
            <a:r>
              <a:rPr lang="cs-CZ" altLang="cs-CZ" sz="1800" dirty="0"/>
              <a:t> má objektivní přístup k pramenům a archeologii pokládá za vědu, tj. činnost směřující k poznání.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A107E17-C475-033E-B1D2-7ABAD0CCA2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7650" y="990600"/>
            <a:ext cx="12153899" cy="58673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 b="1" dirty="0"/>
              <a:t>80. léta</a:t>
            </a:r>
            <a:r>
              <a:rPr lang="cs-CZ" altLang="cs-CZ" sz="1800" dirty="0"/>
              <a:t>  –   </a:t>
            </a:r>
            <a:r>
              <a:rPr lang="cs-CZ" altLang="cs-CZ" sz="1800" b="1" dirty="0" err="1"/>
              <a:t>kongitivní</a:t>
            </a:r>
            <a:r>
              <a:rPr lang="cs-CZ" altLang="cs-CZ" sz="1800" b="1" dirty="0"/>
              <a:t> archeologie</a:t>
            </a:r>
            <a:r>
              <a:rPr lang="cs-CZ" altLang="cs-CZ" sz="1800" dirty="0"/>
              <a:t>:  archeologie lidské mysli  (v pozůstatcích se snaží odhalit tajemství myšlenkových procesů)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–   lidské myšlení chápe jako geneticky vypěstované a generacemi zakódované myšlenkové modely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–   </a:t>
            </a:r>
            <a:r>
              <a:rPr lang="cs-CZ" sz="1800" b="1" dirty="0">
                <a:effectLst/>
              </a:rPr>
              <a:t>1982:</a:t>
            </a:r>
            <a:r>
              <a:rPr lang="cs-CZ" sz="1800" dirty="0">
                <a:effectLst/>
              </a:rPr>
              <a:t>  </a:t>
            </a:r>
            <a:r>
              <a:rPr lang="cs-CZ" sz="1800" b="1" dirty="0">
                <a:effectLst/>
              </a:rPr>
              <a:t>Colin </a:t>
            </a:r>
            <a:r>
              <a:rPr lang="cs-CZ" sz="1800" b="1" dirty="0" err="1">
                <a:effectLst/>
              </a:rPr>
              <a:t>Renfrew</a:t>
            </a:r>
            <a:r>
              <a:rPr lang="cs-CZ" sz="1800" b="1" dirty="0">
                <a:effectLst/>
              </a:rPr>
              <a:t>  </a:t>
            </a:r>
            <a:r>
              <a:rPr lang="cs-CZ" sz="1800" dirty="0">
                <a:effectLst/>
              </a:rPr>
              <a:t>–  publikoval zásadní přednášku o znovuvyužití procesuální metody</a:t>
            </a:r>
            <a:r>
              <a:rPr lang="cs-CZ" altLang="cs-CZ" sz="1800" dirty="0"/>
              <a:t>        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–   3 směry:  a)  kognitivně – </a:t>
            </a:r>
            <a:r>
              <a:rPr lang="cs-CZ" altLang="cs-CZ" sz="1800" dirty="0" err="1"/>
              <a:t>postprocesuální</a:t>
            </a:r>
            <a:r>
              <a:rPr lang="cs-CZ" altLang="cs-CZ" sz="1800" dirty="0"/>
              <a:t>:  symbolický rozměr hmotné kultury (smysl a význam)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                b)  kognitivně – procesuální:  význam poznávacích schopností (výzkum myšlení a chování)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                c)  </a:t>
            </a:r>
            <a:r>
              <a:rPr lang="cs-CZ" altLang="cs-CZ" sz="1800" dirty="0" err="1"/>
              <a:t>kongitivně</a:t>
            </a:r>
            <a:r>
              <a:rPr lang="cs-CZ" altLang="cs-CZ" sz="1800" dirty="0"/>
              <a:t> – evoluční:   vznik a vývoj poznávacích schopností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–  bez dostatečně ověřených dat:  </a:t>
            </a:r>
            <a:r>
              <a:rPr lang="cs-CZ" sz="1800" dirty="0">
                <a:effectLst/>
              </a:rPr>
              <a:t>bungee-jumping do Světa fantazie</a:t>
            </a:r>
            <a:endParaRPr lang="cs-CZ" altLang="cs-CZ" sz="1800" dirty="0"/>
          </a:p>
          <a:p>
            <a:pPr marL="0" indent="0" eaLnBrk="1" hangingPunct="1"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b="1" dirty="0"/>
              <a:t>                        C. L. </a:t>
            </a:r>
            <a:r>
              <a:rPr lang="cs-CZ" altLang="cs-CZ" sz="1800" b="1" dirty="0" err="1"/>
              <a:t>Redman</a:t>
            </a:r>
            <a:r>
              <a:rPr lang="cs-CZ" altLang="cs-CZ" sz="1800" b="1" dirty="0"/>
              <a:t>  </a:t>
            </a:r>
            <a:r>
              <a:rPr lang="cs-CZ" altLang="cs-CZ" sz="1800" dirty="0"/>
              <a:t>–  americký antropolog:   rozbor těchto směrů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</a:t>
            </a:r>
            <a:r>
              <a:rPr lang="cs-CZ" altLang="cs-CZ" sz="1800" b="1" dirty="0"/>
              <a:t>D. K. Charles, J. </a:t>
            </a:r>
            <a:r>
              <a:rPr lang="cs-CZ" altLang="cs-CZ" sz="1800" b="1" dirty="0" err="1"/>
              <a:t>Bintliff</a:t>
            </a:r>
            <a:r>
              <a:rPr lang="cs-CZ" altLang="cs-CZ" sz="1800" b="1" dirty="0"/>
              <a:t>  </a:t>
            </a:r>
            <a:r>
              <a:rPr lang="cs-CZ" altLang="cs-CZ" sz="1800" dirty="0"/>
              <a:t>–  výzva k toleranci různých paradigmat</a:t>
            </a:r>
          </a:p>
          <a:p>
            <a:pPr eaLnBrk="1" hangingPunct="1">
              <a:buFontTx/>
              <a:buNone/>
            </a:pPr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D. Austin </a:t>
            </a:r>
            <a:r>
              <a:rPr lang="cs-CZ" altLang="cs-CZ" sz="1800" dirty="0"/>
              <a:t> – </a:t>
            </a:r>
            <a:r>
              <a:rPr lang="cs-CZ" altLang="cs-CZ" dirty="0"/>
              <a:t> </a:t>
            </a:r>
            <a:r>
              <a:rPr lang="cs-CZ" altLang="cs-CZ" sz="1800" dirty="0"/>
              <a:t>na příkladu výzkumu anglické středověké vesnice </a:t>
            </a:r>
            <a:r>
              <a:rPr lang="cs-CZ" altLang="cs-CZ" sz="1800" dirty="0" err="1"/>
              <a:t>Warham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Percy</a:t>
            </a:r>
            <a:r>
              <a:rPr lang="cs-CZ" altLang="cs-CZ" sz="1800" dirty="0"/>
              <a:t> doložil, že je mylné dokládat písemné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prameny archeologickými zjištěními </a:t>
            </a:r>
          </a:p>
          <a:p>
            <a:pPr marL="0" indent="0" eaLnBrk="1" hangingPunct="1"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–  vykopané půdorysy nelze přiřazovat písemně doloženým sociálním vrstvám rolníků, protože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na velikost domů působily i jiné faktory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AA6D2A6C-64CF-5CE6-BE5B-6B28549A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492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Strukturální historiografie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16E68-6DFC-4DA7-A8F2-F1F68DFB1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177926"/>
            <a:ext cx="11410950" cy="55927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k-SK" sz="1800" b="1" dirty="0"/>
              <a:t>20. </a:t>
            </a:r>
            <a:r>
              <a:rPr lang="sk-SK" sz="1800" b="1" dirty="0" err="1"/>
              <a:t>stol</a:t>
            </a:r>
            <a:r>
              <a:rPr lang="sk-SK" sz="1800" b="1" dirty="0"/>
              <a:t>.</a:t>
            </a:r>
            <a:r>
              <a:rPr lang="sk-SK" sz="1800" dirty="0"/>
              <a:t>  –  vznikla </a:t>
            </a:r>
            <a:r>
              <a:rPr lang="sk-SK" sz="1800" dirty="0" err="1"/>
              <a:t>ve</a:t>
            </a:r>
            <a:r>
              <a:rPr lang="sk-SK" sz="1800" dirty="0"/>
              <a:t> Francii </a:t>
            </a:r>
            <a:r>
              <a:rPr lang="sk-SK" sz="1800" dirty="0" err="1"/>
              <a:t>jako</a:t>
            </a:r>
            <a:r>
              <a:rPr lang="sk-SK" sz="1800" dirty="0"/>
              <a:t> </a:t>
            </a:r>
            <a:r>
              <a:rPr lang="sk-SK" sz="1800" dirty="0" err="1"/>
              <a:t>protireakce</a:t>
            </a:r>
            <a:r>
              <a:rPr lang="sk-SK" sz="1800" dirty="0"/>
              <a:t> na </a:t>
            </a:r>
            <a:r>
              <a:rPr lang="sk-SK" sz="1800" dirty="0" err="1"/>
              <a:t>událostní</a:t>
            </a:r>
            <a:r>
              <a:rPr lang="sk-SK" sz="1800" dirty="0"/>
              <a:t> </a:t>
            </a:r>
            <a:r>
              <a:rPr lang="sk-SK" sz="1800" dirty="0" err="1"/>
              <a:t>historii</a:t>
            </a:r>
            <a:r>
              <a:rPr lang="sk-SK" sz="1800" dirty="0"/>
              <a:t> </a:t>
            </a:r>
          </a:p>
          <a:p>
            <a:pPr marL="0" indent="0">
              <a:buNone/>
              <a:defRPr/>
            </a:pPr>
            <a:r>
              <a:rPr lang="sk-SK" sz="1800" dirty="0"/>
              <a:t>                    –  </a:t>
            </a:r>
            <a:r>
              <a:rPr lang="sk-SK" sz="1800" dirty="0" err="1"/>
              <a:t>důraz</a:t>
            </a:r>
            <a:r>
              <a:rPr lang="sk-SK" sz="1800" dirty="0"/>
              <a:t> na </a:t>
            </a:r>
            <a:r>
              <a:rPr lang="sk-SK" sz="1800" dirty="0" err="1"/>
              <a:t>sociální</a:t>
            </a:r>
            <a:r>
              <a:rPr lang="sk-SK" sz="1800" dirty="0"/>
              <a:t> a ekonomické </a:t>
            </a:r>
            <a:r>
              <a:rPr lang="sk-SK" sz="1800" dirty="0" err="1"/>
              <a:t>struktury</a:t>
            </a:r>
            <a:endParaRPr lang="sk-SK" sz="1800" dirty="0"/>
          </a:p>
          <a:p>
            <a:pPr marL="0" indent="0">
              <a:buNone/>
              <a:defRPr/>
            </a:pPr>
            <a:endParaRPr lang="sk-SK" sz="1800" dirty="0"/>
          </a:p>
          <a:p>
            <a:pPr>
              <a:defRPr/>
            </a:pPr>
            <a:r>
              <a:rPr lang="sk-SK" sz="1800" b="1" dirty="0"/>
              <a:t>Historická </a:t>
            </a:r>
            <a:r>
              <a:rPr lang="sk-SK" sz="1800" b="1" dirty="0" err="1"/>
              <a:t>metoda</a:t>
            </a:r>
            <a:r>
              <a:rPr lang="sk-SK" sz="1800" dirty="0"/>
              <a:t>  –  kritické </a:t>
            </a:r>
            <a:r>
              <a:rPr lang="sk-SK" sz="1800" dirty="0" err="1"/>
              <a:t>hodnocení</a:t>
            </a:r>
            <a:r>
              <a:rPr lang="sk-SK" sz="1800" dirty="0"/>
              <a:t> </a:t>
            </a:r>
            <a:r>
              <a:rPr lang="sk-SK" sz="1800" dirty="0" err="1"/>
              <a:t>využívá</a:t>
            </a:r>
            <a:r>
              <a:rPr lang="sk-SK" sz="1800" dirty="0"/>
              <a:t> také </a:t>
            </a:r>
            <a:r>
              <a:rPr lang="sk-SK" sz="1800" b="1" dirty="0" err="1"/>
              <a:t>nepísemné</a:t>
            </a:r>
            <a:r>
              <a:rPr lang="sk-SK" sz="1800" b="1" dirty="0"/>
              <a:t> </a:t>
            </a:r>
            <a:r>
              <a:rPr lang="sk-SK" sz="1800" b="1" dirty="0" err="1"/>
              <a:t>prameny</a:t>
            </a:r>
            <a:r>
              <a:rPr lang="sk-SK" sz="1800" b="1" dirty="0"/>
              <a:t>:</a:t>
            </a:r>
            <a:r>
              <a:rPr lang="sk-SK" sz="1800" dirty="0"/>
              <a:t>  </a:t>
            </a:r>
            <a:r>
              <a:rPr lang="sk-SK" sz="1800" dirty="0" err="1"/>
              <a:t>místní</a:t>
            </a:r>
            <a:r>
              <a:rPr lang="sk-SK" sz="1800" dirty="0"/>
              <a:t> zvyky a názvy, fotografie,</a:t>
            </a:r>
          </a:p>
          <a:p>
            <a:pPr marL="0" indent="0">
              <a:buNone/>
              <a:defRPr/>
            </a:pPr>
            <a:r>
              <a:rPr lang="sk-SK" sz="1800" dirty="0"/>
              <a:t>                                                                                                                                            archeologické doklady, filmy aj.</a:t>
            </a:r>
          </a:p>
          <a:p>
            <a:pPr>
              <a:defRPr/>
            </a:pPr>
            <a:endParaRPr lang="sk-SK" sz="1800" dirty="0"/>
          </a:p>
          <a:p>
            <a:pPr>
              <a:defRPr/>
            </a:pPr>
            <a:r>
              <a:rPr lang="sk-SK" sz="1800" b="1" dirty="0"/>
              <a:t>Moderní historická </a:t>
            </a:r>
            <a:r>
              <a:rPr lang="sk-SK" sz="1800" b="1" dirty="0" err="1"/>
              <a:t>věda</a:t>
            </a:r>
            <a:r>
              <a:rPr lang="sk-SK" sz="1800" b="1" dirty="0"/>
              <a:t>  </a:t>
            </a:r>
            <a:r>
              <a:rPr lang="sk-SK" sz="1800" dirty="0"/>
              <a:t>–  </a:t>
            </a:r>
            <a:r>
              <a:rPr lang="sk-SK" sz="1800" dirty="0" err="1"/>
              <a:t>kombinováním</a:t>
            </a:r>
            <a:r>
              <a:rPr lang="sk-SK" sz="1800" dirty="0"/>
              <a:t> </a:t>
            </a:r>
            <a:r>
              <a:rPr lang="sk-SK" sz="1800" dirty="0" err="1"/>
              <a:t>několika</a:t>
            </a:r>
            <a:r>
              <a:rPr lang="sk-SK" sz="1800" dirty="0"/>
              <a:t> </a:t>
            </a:r>
            <a:r>
              <a:rPr lang="sk-SK" sz="1800" dirty="0" err="1"/>
              <a:t>metod</a:t>
            </a:r>
            <a:r>
              <a:rPr lang="sk-SK" sz="1800" dirty="0"/>
              <a:t> </a:t>
            </a:r>
            <a:r>
              <a:rPr lang="sk-SK" sz="1800" dirty="0" err="1"/>
              <a:t>chtěla</a:t>
            </a:r>
            <a:r>
              <a:rPr lang="sk-SK" sz="1800" dirty="0"/>
              <a:t> </a:t>
            </a:r>
            <a:r>
              <a:rPr lang="sk-SK" sz="1800" dirty="0" err="1"/>
              <a:t>postihnout</a:t>
            </a:r>
            <a:r>
              <a:rPr lang="sk-SK" sz="1800" dirty="0"/>
              <a:t> </a:t>
            </a:r>
            <a:r>
              <a:rPr lang="sk-SK" sz="1800" dirty="0" err="1"/>
              <a:t>všechny</a:t>
            </a:r>
            <a:r>
              <a:rPr lang="sk-SK" sz="1800" dirty="0"/>
              <a:t> vrstvy </a:t>
            </a:r>
            <a:r>
              <a:rPr lang="sk-SK" sz="1800" dirty="0" err="1"/>
              <a:t>dějiných</a:t>
            </a:r>
            <a:r>
              <a:rPr lang="sk-SK" sz="1800" dirty="0"/>
              <a:t> </a:t>
            </a:r>
            <a:r>
              <a:rPr lang="sk-SK" sz="1800" dirty="0" err="1"/>
              <a:t>událostí</a:t>
            </a:r>
            <a:r>
              <a:rPr lang="sk-SK" sz="1800" dirty="0"/>
              <a:t>, </a:t>
            </a:r>
          </a:p>
          <a:p>
            <a:pPr marL="0" indent="0">
              <a:buNone/>
              <a:defRPr/>
            </a:pPr>
            <a:r>
              <a:rPr lang="sk-SK" sz="1800" dirty="0"/>
              <a:t>                                                     k </a:t>
            </a:r>
            <a:r>
              <a:rPr lang="sk-SK" sz="1800" dirty="0" err="1"/>
              <a:t>čemuž</a:t>
            </a:r>
            <a:r>
              <a:rPr lang="sk-SK" sz="1800" dirty="0"/>
              <a:t> </a:t>
            </a:r>
            <a:r>
              <a:rPr lang="sk-SK" sz="1800" dirty="0" err="1"/>
              <a:t>využívá</a:t>
            </a:r>
            <a:r>
              <a:rPr lang="sk-SK" sz="1800" dirty="0"/>
              <a:t> i „netradiční" </a:t>
            </a:r>
            <a:r>
              <a:rPr lang="sk-SK" sz="1800" dirty="0" err="1"/>
              <a:t>prameny</a:t>
            </a:r>
            <a:r>
              <a:rPr lang="sk-SK" sz="1800" dirty="0"/>
              <a:t>  (</a:t>
            </a:r>
            <a:r>
              <a:rPr lang="sk-SK" sz="1800" b="1" dirty="0"/>
              <a:t>„oral </a:t>
            </a:r>
            <a:r>
              <a:rPr lang="sk-SK" sz="1800" b="1" dirty="0" err="1"/>
              <a:t>history</a:t>
            </a:r>
            <a:r>
              <a:rPr lang="sk-SK" sz="1800" b="1" dirty="0"/>
              <a:t>"</a:t>
            </a:r>
            <a:r>
              <a:rPr lang="sk-SK" sz="1800" dirty="0"/>
              <a:t>) </a:t>
            </a:r>
          </a:p>
          <a:p>
            <a:pPr marL="0" indent="0">
              <a:buNone/>
              <a:defRPr/>
            </a:pPr>
            <a:endParaRPr lang="sk-SK" sz="1800" dirty="0"/>
          </a:p>
          <a:p>
            <a:pPr marL="0" indent="0">
              <a:buNone/>
              <a:defRPr/>
            </a:pPr>
            <a:r>
              <a:rPr lang="sk-SK" sz="1800" dirty="0"/>
              <a:t>                                               –  </a:t>
            </a:r>
            <a:r>
              <a:rPr lang="sk-SK" sz="1800" dirty="0" err="1"/>
              <a:t>výzkum</a:t>
            </a:r>
            <a:r>
              <a:rPr lang="sk-SK" sz="1800" dirty="0"/>
              <a:t> </a:t>
            </a:r>
            <a:r>
              <a:rPr lang="sk-SK" sz="1800" dirty="0" err="1"/>
              <a:t>přehlížených</a:t>
            </a:r>
            <a:r>
              <a:rPr lang="sk-SK" sz="1800" dirty="0"/>
              <a:t> </a:t>
            </a:r>
            <a:r>
              <a:rPr lang="sk-SK" sz="1800" dirty="0" err="1"/>
              <a:t>témat</a:t>
            </a:r>
            <a:r>
              <a:rPr lang="sk-SK" sz="1800" dirty="0"/>
              <a:t>:  </a:t>
            </a:r>
            <a:r>
              <a:rPr lang="sk-SK" sz="1800" dirty="0" err="1"/>
              <a:t>dějiny</a:t>
            </a:r>
            <a:r>
              <a:rPr lang="sk-SK" sz="1800" dirty="0"/>
              <a:t> </a:t>
            </a:r>
            <a:r>
              <a:rPr lang="sk-SK" sz="1800" dirty="0" err="1"/>
              <a:t>žen</a:t>
            </a:r>
            <a:r>
              <a:rPr lang="sk-SK" sz="1800" dirty="0"/>
              <a:t>, okrajových </a:t>
            </a:r>
            <a:r>
              <a:rPr lang="sk-SK" sz="1800" dirty="0" err="1"/>
              <a:t>sociálních</a:t>
            </a:r>
            <a:r>
              <a:rPr lang="sk-SK" sz="1800" dirty="0"/>
              <a:t>, etnických nebo </a:t>
            </a:r>
            <a:r>
              <a:rPr lang="sk-SK" sz="1800" dirty="0" err="1"/>
              <a:t>sexuálních</a:t>
            </a:r>
            <a:endParaRPr lang="sk-SK" sz="1800" dirty="0"/>
          </a:p>
          <a:p>
            <a:pPr marL="0" indent="0">
              <a:buNone/>
              <a:defRPr/>
            </a:pPr>
            <a:r>
              <a:rPr lang="sk-SK" sz="1800" dirty="0"/>
              <a:t>                                                   </a:t>
            </a:r>
            <a:r>
              <a:rPr lang="sk-SK" sz="1800" dirty="0" err="1"/>
              <a:t>skupin</a:t>
            </a:r>
            <a:r>
              <a:rPr lang="sk-SK" sz="1800" dirty="0"/>
              <a:t>, psychologických </a:t>
            </a:r>
            <a:r>
              <a:rPr lang="sk-SK" sz="1800" dirty="0" err="1"/>
              <a:t>faktorů</a:t>
            </a:r>
            <a:r>
              <a:rPr lang="sk-SK" sz="1800" dirty="0"/>
              <a:t> (strach, láska, </a:t>
            </a:r>
            <a:r>
              <a:rPr lang="sk-SK" sz="1800" dirty="0" err="1"/>
              <a:t>nenávist</a:t>
            </a:r>
            <a:r>
              <a:rPr lang="sk-SK" sz="1800" dirty="0"/>
              <a:t> aj.).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sk-SK" sz="1800" b="1" dirty="0" err="1"/>
              <a:t>Philippe</a:t>
            </a:r>
            <a:r>
              <a:rPr lang="sk-SK" sz="1800" b="1" dirty="0"/>
              <a:t> </a:t>
            </a:r>
            <a:r>
              <a:rPr lang="sk-SK" sz="1800" b="1" dirty="0" err="1"/>
              <a:t>Ariés</a:t>
            </a:r>
            <a:r>
              <a:rPr lang="sk-SK" sz="1800" dirty="0"/>
              <a:t> (1914 – 1984) a </a:t>
            </a:r>
            <a:r>
              <a:rPr lang="sk-SK" sz="1800" b="1" dirty="0" err="1"/>
              <a:t>Michel</a:t>
            </a:r>
            <a:r>
              <a:rPr lang="sk-SK" sz="1800" b="1" dirty="0"/>
              <a:t> </a:t>
            </a:r>
            <a:r>
              <a:rPr lang="sk-SK" sz="1800" b="1" dirty="0" err="1"/>
              <a:t>Foucault</a:t>
            </a:r>
            <a:r>
              <a:rPr lang="sk-SK" sz="1800" dirty="0"/>
              <a:t> (1926 – 1984) </a:t>
            </a:r>
          </a:p>
          <a:p>
            <a:pPr marL="0" indent="0">
              <a:buNone/>
              <a:defRPr/>
            </a:pPr>
            <a:r>
              <a:rPr lang="sk-SK" sz="1800" dirty="0"/>
              <a:t>       –  problematika </a:t>
            </a:r>
            <a:r>
              <a:rPr lang="sk-SK" sz="1800" dirty="0" err="1"/>
              <a:t>každodenního</a:t>
            </a:r>
            <a:r>
              <a:rPr lang="sk-SK" sz="1800" dirty="0"/>
              <a:t> života a eticko-filozofické otázky (</a:t>
            </a:r>
            <a:r>
              <a:rPr lang="sk-SK" sz="1800" dirty="0" err="1"/>
              <a:t>smrt</a:t>
            </a:r>
            <a:r>
              <a:rPr lang="sk-SK" sz="1800" dirty="0"/>
              <a:t>, sexualita) </a:t>
            </a:r>
          </a:p>
          <a:p>
            <a:pPr marL="0" indent="0">
              <a:buNone/>
              <a:defRPr/>
            </a:pPr>
            <a:r>
              <a:rPr lang="sk-SK" sz="1800" dirty="0"/>
              <a:t>       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FF6F8-5051-48C8-A841-A85EADA0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27" y="678094"/>
            <a:ext cx="11606373" cy="62980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900" b="1" dirty="0" err="1">
                <a:solidFill>
                  <a:srgbClr val="FF0000"/>
                </a:solidFill>
              </a:rPr>
              <a:t>Claud</a:t>
            </a:r>
            <a:r>
              <a:rPr lang="cs-CZ" sz="2900" b="1" dirty="0">
                <a:solidFill>
                  <a:srgbClr val="FF0000"/>
                </a:solidFill>
              </a:rPr>
              <a:t> </a:t>
            </a:r>
            <a:r>
              <a:rPr lang="cs-CZ" sz="2900" b="1" dirty="0" err="1">
                <a:solidFill>
                  <a:srgbClr val="FF0000"/>
                </a:solidFill>
              </a:rPr>
              <a:t>Lévi-Straus</a:t>
            </a:r>
            <a:r>
              <a:rPr lang="cs-CZ" sz="2900" b="1" dirty="0">
                <a:solidFill>
                  <a:srgbClr val="FF0000"/>
                </a:solidFill>
              </a:rPr>
              <a:t>   </a:t>
            </a:r>
            <a:r>
              <a:rPr lang="cs-CZ" sz="2900" dirty="0"/>
              <a:t>–   </a:t>
            </a:r>
            <a:r>
              <a:rPr lang="pl-PL" sz="2900" dirty="0"/>
              <a:t>představitel francouzského </a:t>
            </a:r>
            <a:r>
              <a:rPr lang="pl-PL" sz="2900" b="1" dirty="0"/>
              <a:t>strukturalismu:</a:t>
            </a:r>
            <a:r>
              <a:rPr lang="pl-PL" sz="2900" dirty="0"/>
              <a:t>  studoval </a:t>
            </a:r>
            <a:r>
              <a:rPr lang="cs-CZ" sz="2900" dirty="0"/>
              <a:t>kulturní systémy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 studoval na pařížské Sorboně práva a filosofii, které vyučoval na středních školách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1935:  profesor na univerzitě v São Paulu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–  </a:t>
            </a:r>
            <a:r>
              <a:rPr lang="pl-PL" sz="2900" dirty="0"/>
              <a:t>1959-1982:  profesor sociální antropologie na Collège de France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kultura:   </a:t>
            </a:r>
            <a:r>
              <a:rPr lang="cs-CZ" sz="2900" dirty="0"/>
              <a:t>nástroj adaptace člověka na přírodní prostředí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          zahrnuje všechy sféry lidské činnosti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           projevy odráží univerzální struktury lidského myšlení  (studium mýtů)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                      (</a:t>
            </a:r>
            <a:r>
              <a:rPr lang="pl-PL" sz="2900" dirty="0"/>
              <a:t>„kultury jsou si rovné, ale odlišné“; hlavní funkce:  udržování komunity</a:t>
            </a:r>
            <a:r>
              <a:rPr lang="cs-CZ" sz="2900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       –  hledal univerzální pravidla lidského myšlení bez ohledu na civilizační vyspělost</a:t>
            </a:r>
            <a:endParaRPr lang="pl-PL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(</a:t>
            </a:r>
            <a:r>
              <a:rPr lang="cs-CZ" sz="2900" dirty="0"/>
              <a:t>žádný prvek nemá smysl sám o sobě, ale </a:t>
            </a:r>
            <a:r>
              <a:rPr lang="pl-PL" sz="2900" dirty="0"/>
              <a:t>je součástí společenských vztahů)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algn="l"/>
            <a:r>
              <a:rPr lang="cs-CZ" sz="2900" b="1" dirty="0"/>
              <a:t>Kulturní antropologie</a:t>
            </a:r>
            <a:r>
              <a:rPr lang="cs-CZ" sz="2900" dirty="0"/>
              <a:t>  –   </a:t>
            </a:r>
            <a:r>
              <a:rPr lang="cs-CZ" sz="2900" b="1" dirty="0">
                <a:solidFill>
                  <a:srgbClr val="FF0000"/>
                </a:solidFill>
              </a:rPr>
              <a:t>k</a:t>
            </a:r>
            <a:r>
              <a:rPr lang="cs-CZ" sz="2900" b="1" i="0" u="none" strike="noStrike" baseline="0" dirty="0">
                <a:solidFill>
                  <a:srgbClr val="FF0000"/>
                </a:solidFill>
              </a:rPr>
              <a:t>ultura:  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 je systém </a:t>
            </a:r>
            <a:r>
              <a:rPr lang="cs-CZ" sz="2900" b="1" i="0" u="none" strike="noStrike" baseline="0" dirty="0">
                <a:solidFill>
                  <a:srgbClr val="0C0C0C"/>
                </a:solidFill>
              </a:rPr>
              <a:t>idejí, sociokulturních pravidel a artefaktů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, které sdílí a předává</a:t>
            </a: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                      určitá společnost    </a:t>
            </a: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                      skládá se z kulturních prvků:  </a:t>
            </a:r>
            <a:r>
              <a:rPr lang="cs-CZ" sz="2900" b="0" i="0" u="none" strike="noStrike" baseline="0" dirty="0">
                <a:solidFill>
                  <a:srgbClr val="0C0C0C"/>
                </a:solidFill>
              </a:rPr>
              <a:t>ideová, normativní a technologická složka</a:t>
            </a:r>
          </a:p>
          <a:p>
            <a:pPr marL="0" indent="0" algn="l">
              <a:buNone/>
            </a:pPr>
            <a:endParaRPr lang="cs-CZ" sz="2900" i="0" u="none" strike="noStrike" baseline="0" dirty="0">
              <a:solidFill>
                <a:srgbClr val="0C0C0C"/>
              </a:solidFill>
            </a:endParaRP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–   </a:t>
            </a:r>
            <a:r>
              <a:rPr lang="it-IT" sz="2900" b="1" i="0" u="none" strike="noStrike" baseline="0" dirty="0">
                <a:solidFill>
                  <a:srgbClr val="0C0C0C"/>
                </a:solidFill>
              </a:rPr>
              <a:t>americk</a:t>
            </a:r>
            <a:r>
              <a:rPr lang="cs-CZ" sz="2900" b="1" i="0" u="none" strike="noStrike" baseline="0" dirty="0">
                <a:solidFill>
                  <a:srgbClr val="0C0C0C"/>
                </a:solidFill>
              </a:rPr>
              <a:t>á:   </a:t>
            </a:r>
            <a:r>
              <a:rPr lang="pl-PL" sz="2900" b="0" i="0" u="none" strike="noStrike" baseline="0" dirty="0">
                <a:solidFill>
                  <a:srgbClr val="0C0C0C"/>
                </a:solidFill>
              </a:rPr>
              <a:t>zaměřena na studium </a:t>
            </a:r>
            <a:r>
              <a:rPr lang="pl-PL" sz="2900" i="0" u="none" strike="noStrike" baseline="0" dirty="0">
                <a:solidFill>
                  <a:srgbClr val="0C0C0C"/>
                </a:solidFill>
              </a:rPr>
              <a:t>kultury </a:t>
            </a:r>
          </a:p>
          <a:p>
            <a:pPr marL="0" indent="0" algn="l">
              <a:buNone/>
            </a:pPr>
            <a:r>
              <a:rPr lang="pl-PL" sz="2900" b="1" i="0" u="none" strike="noStrike" baseline="0" dirty="0">
                <a:solidFill>
                  <a:srgbClr val="0C0C0C"/>
                </a:solidFill>
              </a:rPr>
              <a:t>                                             –   britská:</a:t>
            </a:r>
            <a:r>
              <a:rPr lang="pl-PL" sz="2900" b="0" i="0" u="none" strike="noStrike" baseline="0" dirty="0">
                <a:solidFill>
                  <a:srgbClr val="0C0C0C"/>
                </a:solidFill>
              </a:rPr>
              <a:t>   studium 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společnosti</a:t>
            </a:r>
            <a:r>
              <a:rPr lang="cs-CZ" sz="2900" b="1" i="0" u="none" strike="noStrike" baseline="0" dirty="0">
                <a:solidFill>
                  <a:srgbClr val="0C0C0C"/>
                </a:solidFill>
              </a:rPr>
              <a:t> 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a její </a:t>
            </a:r>
            <a:r>
              <a:rPr lang="cs-CZ" sz="2900" b="0" i="0" u="none" strike="noStrike" baseline="0" dirty="0">
                <a:solidFill>
                  <a:srgbClr val="0C0C0C"/>
                </a:solidFill>
              </a:rPr>
              <a:t>sociální struktury</a:t>
            </a:r>
            <a:endParaRPr lang="cs-CZ" sz="2900" dirty="0"/>
          </a:p>
          <a:p>
            <a:pPr marL="0" indent="0">
              <a:buNone/>
            </a:pPr>
            <a:r>
              <a:rPr lang="cs-CZ" sz="2900" dirty="0"/>
              <a:t>                                 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4AAB7-A0A1-4451-B138-6D8BDF8A56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7" r="11153"/>
          <a:stretch/>
        </p:blipFill>
        <p:spPr>
          <a:xfrm>
            <a:off x="410966" y="1748252"/>
            <a:ext cx="2034282" cy="214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1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66723-B52D-4390-BC9F-C4F504A2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374" y="3601091"/>
            <a:ext cx="11486506" cy="3385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Základní součásti</a:t>
            </a:r>
            <a:r>
              <a:rPr lang="cs-CZ" sz="2400" b="1" i="0" u="none" strike="noStrike" baseline="0" dirty="0">
                <a:solidFill>
                  <a:srgbClr val="FF0000"/>
                </a:solidFill>
              </a:rPr>
              <a:t> kultury (atributy):</a:t>
            </a:r>
            <a:endParaRPr lang="cs-CZ" sz="2000" b="1" i="0" u="none" strike="noStrike" baseline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b="1" i="0" u="none" strike="noStrike" baseline="0" dirty="0">
                <a:solidFill>
                  <a:srgbClr val="0C0C0C"/>
                </a:solidFill>
              </a:rPr>
              <a:t>kulturní prvky  –</a:t>
            </a:r>
            <a:r>
              <a:rPr lang="cs-CZ" sz="1800" b="0" i="0" u="none" strike="noStrike" baseline="0" dirty="0">
                <a:solidFill>
                  <a:srgbClr val="0C0C0C"/>
                </a:solidFill>
              </a:rPr>
              <a:t>   ideje (předcházejí věcem), sociokulturní regulativy, artefakty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kulturní areál  –  </a:t>
            </a:r>
            <a:r>
              <a:rPr lang="cs-CZ" sz="1800" dirty="0"/>
              <a:t>geografická oblast</a:t>
            </a:r>
          </a:p>
          <a:p>
            <a:pPr marL="0" indent="0">
              <a:buNone/>
            </a:pPr>
            <a:r>
              <a:rPr lang="cs-CZ" sz="1800" b="1" dirty="0"/>
              <a:t>Artefakty  –</a:t>
            </a:r>
            <a:r>
              <a:rPr lang="cs-CZ" sz="1800" dirty="0"/>
              <a:t>  </a:t>
            </a:r>
            <a:r>
              <a:rPr lang="cs-CZ" sz="1800" b="0" i="0" u="none" strike="noStrike" baseline="0" dirty="0">
                <a:solidFill>
                  <a:srgbClr val="0C0C0C"/>
                </a:solidFill>
              </a:rPr>
              <a:t>hmotné produkty záměrné lidské činnosti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l">
              <a:buNone/>
            </a:pPr>
            <a:r>
              <a:rPr lang="cs-CZ" sz="1800" b="1" i="0" u="none" strike="noStrike" baseline="0" dirty="0">
                <a:solidFill>
                  <a:srgbClr val="0C0C0C"/>
                </a:solidFill>
              </a:rPr>
              <a:t>kulturní univerzálie  –   </a:t>
            </a:r>
            <a:r>
              <a:rPr lang="cs-CZ" sz="1800" b="0" i="0" u="none" strike="noStrike" baseline="0" dirty="0">
                <a:solidFill>
                  <a:srgbClr val="0C0C0C"/>
                </a:solidFill>
              </a:rPr>
              <a:t>kulturní </a:t>
            </a:r>
            <a:r>
              <a:rPr lang="pl-PL" sz="1800" b="0" i="0" u="none" strike="noStrike" baseline="0" dirty="0">
                <a:solidFill>
                  <a:srgbClr val="0C0C0C"/>
                </a:solidFill>
              </a:rPr>
              <a:t>prvky vyskytující se ve všech kulturách (architektonické slohy)</a:t>
            </a:r>
          </a:p>
          <a:p>
            <a:pPr marL="0" indent="0" algn="l">
              <a:buNone/>
            </a:pPr>
            <a:r>
              <a:rPr lang="pl-PL" sz="1800" b="1" dirty="0">
                <a:solidFill>
                  <a:srgbClr val="0C0C0C"/>
                </a:solidFill>
              </a:rPr>
              <a:t>Kulturní změna</a:t>
            </a:r>
            <a:r>
              <a:rPr lang="pl-PL" sz="1800" dirty="0">
                <a:solidFill>
                  <a:srgbClr val="0C0C0C"/>
                </a:solidFill>
              </a:rPr>
              <a:t>  –   </a:t>
            </a:r>
            <a:r>
              <a:rPr lang="pl-PL" sz="1800" b="1" dirty="0">
                <a:solidFill>
                  <a:srgbClr val="0C0C0C"/>
                </a:solidFill>
              </a:rPr>
              <a:t>vnitřní:</a:t>
            </a:r>
            <a:r>
              <a:rPr lang="pl-PL" sz="1800" dirty="0">
                <a:solidFill>
                  <a:srgbClr val="0C0C0C"/>
                </a:solidFill>
              </a:rPr>
              <a:t>   inovace  (výrobní postupy), revitalizace, </a:t>
            </a:r>
          </a:p>
          <a:p>
            <a:pPr marL="0" indent="0" algn="l">
              <a:buNone/>
            </a:pPr>
            <a:r>
              <a:rPr lang="pl-PL" sz="1800" dirty="0">
                <a:solidFill>
                  <a:srgbClr val="0C0C0C"/>
                </a:solidFill>
              </a:rPr>
              <a:t>                              –   </a:t>
            </a:r>
            <a:r>
              <a:rPr lang="pl-PL" sz="1800" b="1" dirty="0">
                <a:solidFill>
                  <a:srgbClr val="0C0C0C"/>
                </a:solidFill>
              </a:rPr>
              <a:t>vnější:  </a:t>
            </a:r>
            <a:r>
              <a:rPr lang="pl-PL" sz="1800" dirty="0">
                <a:solidFill>
                  <a:srgbClr val="0C0C0C"/>
                </a:solidFill>
              </a:rPr>
              <a:t>difuze (napodobování), asimilace, akulturace </a:t>
            </a:r>
            <a:endParaRPr lang="cs-CZ" sz="18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A88BE3B-D889-4989-96A4-482FE93853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30" t="11294" r="50995" b="50076"/>
          <a:stretch/>
        </p:blipFill>
        <p:spPr>
          <a:xfrm>
            <a:off x="400686" y="164387"/>
            <a:ext cx="3937710" cy="338533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B1783D3-ED68-42D2-B5DF-8343D8C553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37" t="45693" r="23904" b="24794"/>
          <a:stretch/>
        </p:blipFill>
        <p:spPr>
          <a:xfrm>
            <a:off x="4107161" y="277403"/>
            <a:ext cx="7943538" cy="247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4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2B72E5F3-2E1F-5701-FBB3-1F882D569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69870"/>
            <a:ext cx="11887200" cy="642145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1800" b="1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>
                <a:solidFill>
                  <a:srgbClr val="FF0000"/>
                </a:solidFill>
              </a:rPr>
              <a:t>Archeologické nálezy   </a:t>
            </a:r>
            <a:r>
              <a:rPr lang="cs-CZ" altLang="cs-CZ" sz="2000" b="1" dirty="0"/>
              <a:t>– </a:t>
            </a:r>
            <a:r>
              <a:rPr lang="cs-CZ" altLang="cs-CZ" sz="2000" dirty="0"/>
              <a:t>  </a:t>
            </a:r>
            <a:r>
              <a:rPr lang="cs-CZ" sz="2000" b="0" i="0" u="none" strike="noStrike" baseline="0" dirty="0"/>
              <a:t>předměty nebo soubory předmětů antropogenní nebo přírodní povahy z období </a:t>
            </a:r>
          </a:p>
          <a:p>
            <a:pPr marL="0" indent="0" algn="l">
              <a:buNone/>
            </a:pPr>
            <a:r>
              <a:rPr lang="cs-CZ" sz="2000" dirty="0"/>
              <a:t>                                                    </a:t>
            </a:r>
            <a:r>
              <a:rPr lang="cs-CZ" sz="2000" b="0" i="0" u="none" strike="noStrike" baseline="0" dirty="0"/>
              <a:t>středověku a raného novověku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                         </a:t>
            </a:r>
            <a:r>
              <a:rPr lang="cs-CZ" altLang="cs-CZ" sz="2000" b="1" dirty="0"/>
              <a:t>                                                  </a:t>
            </a:r>
            <a:r>
              <a:rPr lang="cs-CZ" altLang="cs-CZ" sz="2000" dirty="0"/>
              <a:t>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>
                <a:solidFill>
                  <a:srgbClr val="FF0000"/>
                </a:solidFill>
              </a:rPr>
              <a:t>Artefakty  </a:t>
            </a:r>
            <a:r>
              <a:rPr lang="cs-CZ" altLang="cs-CZ" sz="2000" dirty="0"/>
              <a:t>– 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dirty="0"/>
              <a:t>prostředky kulturní adaptace na přírodní prostředí:  odráží materiální a duchovní vyspělost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–   nositelé specifických vlastností </a:t>
            </a:r>
            <a:r>
              <a:rPr lang="cs-CZ" sz="2000" dirty="0"/>
              <a:t>a </a:t>
            </a:r>
            <a:r>
              <a:rPr lang="cs-CZ" sz="2000" b="0" i="0" u="none" strike="noStrike" baseline="0" dirty="0"/>
              <a:t>zdrojem informací historické povahy </a:t>
            </a:r>
          </a:p>
          <a:p>
            <a:pPr marL="0" indent="0" algn="l">
              <a:buNone/>
            </a:pPr>
            <a:r>
              <a:rPr lang="cs-CZ" sz="2000" dirty="0"/>
              <a:t>                        </a:t>
            </a:r>
            <a:r>
              <a:rPr lang="cs-CZ" sz="2000" b="0" i="0" u="none" strike="noStrike" baseline="0" dirty="0"/>
              <a:t>–   jsou vyrobeny z různých surovin, plní určitou funkci a mívají symbolický význam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–  </a:t>
            </a:r>
            <a:r>
              <a:rPr lang="cs-CZ" altLang="cs-CZ" sz="2000" dirty="0"/>
              <a:t>funkce:  adaptivní, profánní, sakrální, statusová, estetická (dekorativní), aj.                              </a:t>
            </a:r>
          </a:p>
          <a:p>
            <a:pPr algn="l"/>
            <a:endParaRPr lang="cs-CZ" altLang="cs-CZ" sz="2000" b="1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 err="1">
                <a:solidFill>
                  <a:srgbClr val="FF0000"/>
                </a:solidFill>
              </a:rPr>
              <a:t>Ekofakty</a:t>
            </a:r>
            <a:r>
              <a:rPr lang="cs-CZ" altLang="cs-CZ" sz="2000" b="1" dirty="0">
                <a:solidFill>
                  <a:srgbClr val="FF0000"/>
                </a:solidFill>
              </a:rPr>
              <a:t>:    </a:t>
            </a:r>
            <a:r>
              <a:rPr lang="cs-CZ" altLang="cs-CZ" sz="2000" dirty="0"/>
              <a:t>a) předměty přírodního původu vzniklé v důsledku lidské činnosti (nezáměrné):</a:t>
            </a:r>
          </a:p>
          <a:p>
            <a:pPr marL="0" indent="0" algn="l">
              <a:buNone/>
            </a:pPr>
            <a:r>
              <a:rPr lang="cs-CZ" altLang="cs-CZ" sz="2000" dirty="0"/>
              <a:t>                               –  uhlíky, výrobní odpad, struska, kovové slitky, skelné taveniny, aj.</a:t>
            </a:r>
          </a:p>
          <a:p>
            <a:pPr marL="0" indent="0" algn="l">
              <a:buNone/>
            </a:pPr>
            <a:endParaRPr lang="cs-CZ" altLang="cs-CZ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                       </a:t>
            </a:r>
            <a:r>
              <a:rPr lang="cs-CZ" altLang="cs-CZ" sz="2000" dirty="0"/>
              <a:t>b)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přirozené pozůstatky lidí, zvířat a rostlin: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kosti, fosilie, pyl, sedimenty/usazeniny aj. (rostlinné zbytky, textil, kůže, chlupy, vlasy z jímek)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 </a:t>
            </a:r>
            <a:r>
              <a:rPr lang="cs-CZ" sz="2000" dirty="0" err="1"/>
              <a:t>ekofaktové</a:t>
            </a:r>
            <a:r>
              <a:rPr lang="cs-CZ" sz="2000" dirty="0"/>
              <a:t> vlastnosti:  rekonstrukce přírodního prostředí kulturní krajiny (vzorkování)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–   analýzy:  </a:t>
            </a:r>
            <a:r>
              <a:rPr lang="cs-CZ" sz="2000" dirty="0" err="1"/>
              <a:t>archeobotanické</a:t>
            </a:r>
            <a:r>
              <a:rPr lang="cs-CZ" sz="2000" dirty="0"/>
              <a:t>, </a:t>
            </a:r>
            <a:r>
              <a:rPr lang="cs-CZ" sz="2000" dirty="0" err="1"/>
              <a:t>archeozoologické</a:t>
            </a:r>
            <a:r>
              <a:rPr lang="cs-CZ" sz="2000" dirty="0"/>
              <a:t>, palynologické, malakologické aj.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–   využití metod a poznatků z  geologie, pedologie, klimatologie, sídelní geografie aj.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/>
          </a:p>
          <a:p>
            <a:pPr marL="0" indent="0" eaLnBrk="1" hangingPunct="1">
              <a:buFontTx/>
              <a:buNone/>
              <a:defRPr/>
            </a:pPr>
            <a:endParaRPr lang="cs-CZ" alt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>
            <a:extLst>
              <a:ext uri="{FF2B5EF4-FFF2-40B4-BE49-F238E27FC236}">
                <a16:creationId xmlns:a16="http://schemas.microsoft.com/office/drawing/2014/main" id="{4F88CF30-D917-CEF5-42B1-0D6B6E6E5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866775"/>
            <a:ext cx="11249025" cy="5991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1800" b="1" dirty="0"/>
              <a:t>Modernisté   </a:t>
            </a:r>
            <a:r>
              <a:rPr lang="cs-CZ" altLang="cs-CZ" sz="1800" dirty="0"/>
              <a:t>–   vychází z humanismu, osvícenství a racionalismu (rozvoje vědy)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–   víra v pokrok, poznání a možnost pozitivního rozvoje lidí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–   politicky se ztotožňují s demokracií, t.j. systémem, který bere ohled na potřeby a zájmy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celé společnosti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b="1" dirty="0"/>
              <a:t>Postmodernisté</a:t>
            </a:r>
            <a:r>
              <a:rPr lang="cs-CZ" altLang="cs-CZ" sz="1800" dirty="0"/>
              <a:t>  –  filozofické základy moderních konceptů pokládají za nebezpečné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     (přináší iluze, mýty, a konflikty)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 –  odmítají osvícenecký racionalismus a přesvědčení, že zkoumáním historie je možné dosáhnout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      objektivity a pravdy (poučení)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 –  usilují o odstranění národních a politických aspektů z historického bádání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            (nacionalismus považují za hlavní příčinu válek v 19. a 20. stol.)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b="1" dirty="0"/>
              <a:t>Cíl  </a:t>
            </a:r>
            <a:r>
              <a:rPr lang="cs-CZ" altLang="cs-CZ" sz="1800" dirty="0"/>
              <a:t>–  zamezení zneužívání obecně přijatých pravd (politickou) mocí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–   princip neustálé změny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–  historie jako plynutí nahodilostí, bez řádu, vyššího cíle a smyslu</a:t>
            </a:r>
          </a:p>
          <a:p>
            <a:pPr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2251</Words>
  <Application>Microsoft Office PowerPoint</Application>
  <PresentationFormat>Širokoúhlá obrazovka</PresentationFormat>
  <Paragraphs>238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Archeologie českých zemí pozdní středověk, novověk </vt:lpstr>
      <vt:lpstr>                      Tzv. nová archeologie </vt:lpstr>
      <vt:lpstr>Prezentace aplikace PowerPoint</vt:lpstr>
      <vt:lpstr>Prezentace aplikace PowerPoint</vt:lpstr>
      <vt:lpstr>                       Strukturální historiografie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                     Událostní paradigma                                   (v současné archeologii) </vt:lpstr>
      <vt:lpstr>Prezentace aplikace PowerPoint</vt:lpstr>
      <vt:lpstr>                                 Archeologie                    Teoreticko-metodologická východiska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tym0001</cp:lastModifiedBy>
  <cp:revision>95</cp:revision>
  <dcterms:created xsi:type="dcterms:W3CDTF">2017-01-31T16:06:48Z</dcterms:created>
  <dcterms:modified xsi:type="dcterms:W3CDTF">2024-03-25T14:27:13Z</dcterms:modified>
</cp:coreProperties>
</file>