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3" r:id="rId3"/>
    <p:sldId id="411" r:id="rId4"/>
    <p:sldId id="431" r:id="rId5"/>
    <p:sldId id="430" r:id="rId6"/>
    <p:sldId id="380" r:id="rId7"/>
    <p:sldId id="418" r:id="rId8"/>
    <p:sldId id="420" r:id="rId9"/>
    <p:sldId id="422" r:id="rId10"/>
    <p:sldId id="423" r:id="rId11"/>
    <p:sldId id="421" r:id="rId12"/>
    <p:sldId id="424" r:id="rId13"/>
    <p:sldId id="425" r:id="rId14"/>
    <p:sldId id="426" r:id="rId15"/>
    <p:sldId id="428" r:id="rId16"/>
    <p:sldId id="374" r:id="rId17"/>
    <p:sldId id="434" r:id="rId18"/>
    <p:sldId id="435" r:id="rId19"/>
    <p:sldId id="269" r:id="rId20"/>
    <p:sldId id="326" r:id="rId21"/>
    <p:sldId id="330" r:id="rId22"/>
    <p:sldId id="433" r:id="rId23"/>
    <p:sldId id="419" r:id="rId24"/>
    <p:sldId id="432" r:id="rId25"/>
    <p:sldId id="278" r:id="rId26"/>
    <p:sldId id="345" r:id="rId27"/>
    <p:sldId id="336" r:id="rId28"/>
    <p:sldId id="340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7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0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EC70-E3B1-4825-B7FB-7DDBFBFEBD5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Archeologie českých zemí</a:t>
            </a:r>
            <a:br>
              <a:rPr lang="cs-CZ" b="1" dirty="0"/>
            </a:br>
            <a:r>
              <a:rPr lang="cs-CZ" sz="3200" b="1" dirty="0"/>
              <a:t>pozdní středověk, novověk</a:t>
            </a:r>
            <a:br>
              <a:rPr lang="cs-CZ" sz="3200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cs-CZ" dirty="0"/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Urbanizace na prahu novověku </a:t>
            </a:r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(výroba, měšťanská společnost, kultura). 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6587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503E01F-2E2B-4370-B00C-40451AF43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886092"/>
            <a:ext cx="8255550" cy="491463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BCE648B-66A2-429C-B08E-4D6B3C70C8B8}"/>
              </a:ext>
            </a:extLst>
          </p:cNvPr>
          <p:cNvSpPr txBox="1"/>
          <p:nvPr/>
        </p:nvSpPr>
        <p:spPr>
          <a:xfrm>
            <a:off x="5183013" y="5971641"/>
            <a:ext cx="2023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Postřihovací stroj</a:t>
            </a:r>
          </a:p>
        </p:txBody>
      </p:sp>
    </p:spTree>
    <p:extLst>
      <p:ext uri="{BB962C8B-B14F-4D97-AF65-F5344CB8AC3E}">
        <p14:creationId xmlns:p14="http://schemas.microsoft.com/office/powerpoint/2010/main" val="427843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2DA537-EFF5-4716-8470-1886FBCB9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714373"/>
            <a:ext cx="11639549" cy="6591301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rgbClr val="FF0000"/>
                </a:solidFill>
              </a:rPr>
              <a:t>Průmyslová revoluce   </a:t>
            </a:r>
            <a:r>
              <a:rPr lang="cs-CZ" sz="1800" dirty="0"/>
              <a:t>–  přechod od řemeslné a manufakturní výroby k tovární strojové produkci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–  </a:t>
            </a:r>
            <a:r>
              <a:rPr lang="cs-CZ" sz="1800" b="1" dirty="0"/>
              <a:t>17. a 18. stol.:  </a:t>
            </a:r>
            <a:r>
              <a:rPr lang="cs-CZ" sz="1800" dirty="0"/>
              <a:t>přírodovědecké a technické objevy, rozvoj vědy, vynálezy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historický vývoj, přírodní podmínky, kapitál, obchodní styky aj.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–  </a:t>
            </a:r>
            <a:r>
              <a:rPr lang="cs-CZ" sz="1800" b="1" dirty="0"/>
              <a:t>továrny:</a:t>
            </a:r>
            <a:r>
              <a:rPr lang="cs-CZ" sz="1800" dirty="0"/>
              <a:t>   do konce 18. stol.       na venkově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od počátku 19. stol.    ve městech  (periferie, populační exploze)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b="1" dirty="0">
                <a:solidFill>
                  <a:srgbClr val="FF0000"/>
                </a:solidFill>
              </a:rPr>
              <a:t>Anglie</a:t>
            </a:r>
            <a:r>
              <a:rPr lang="cs-CZ" sz="1800" b="1" dirty="0"/>
              <a:t> </a:t>
            </a:r>
            <a:r>
              <a:rPr lang="cs-CZ" sz="1800" dirty="0"/>
              <a:t>  –  </a:t>
            </a:r>
            <a:r>
              <a:rPr lang="cs-CZ" sz="1800" b="1" dirty="0"/>
              <a:t>1540 až 1600:   </a:t>
            </a:r>
            <a:r>
              <a:rPr lang="cs-CZ" sz="1800" dirty="0"/>
              <a:t>první papírny, slévárny (děla), cukrovary, textilní provozy </a:t>
            </a:r>
          </a:p>
          <a:p>
            <a:pPr marL="0" indent="0">
              <a:buNone/>
            </a:pPr>
            <a:r>
              <a:rPr lang="cs-CZ" sz="1800" dirty="0"/>
              <a:t>                   </a:t>
            </a:r>
            <a:r>
              <a:rPr lang="cs-CZ" sz="1800" b="1" dirty="0"/>
              <a:t>–   2. pol. 18. stol.:</a:t>
            </a:r>
            <a:r>
              <a:rPr lang="cs-CZ" sz="1800" dirty="0"/>
              <a:t>   vynálezy   1765:   parní stroj  (James Watt)  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1788:   kolesový parník (</a:t>
            </a:r>
            <a:r>
              <a:rPr lang="en-US" sz="1800" dirty="0"/>
              <a:t>Patrick Miller a William Symington</a:t>
            </a:r>
            <a:r>
              <a:rPr lang="cs-CZ" sz="1800" dirty="0"/>
              <a:t>)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1814/5:   parní lokomotiva a železnice (George </a:t>
            </a:r>
            <a:r>
              <a:rPr lang="cs-CZ" sz="1800" dirty="0" err="1"/>
              <a:t>Stephenson</a:t>
            </a:r>
            <a:r>
              <a:rPr lang="cs-CZ" sz="1800" dirty="0"/>
              <a:t>)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</a:t>
            </a:r>
            <a:r>
              <a:rPr lang="cs-CZ" sz="1800" b="1" dirty="0"/>
              <a:t>a)  průmysl  </a:t>
            </a:r>
            <a:r>
              <a:rPr lang="cs-CZ" sz="1800" dirty="0"/>
              <a:t>–  hornictví:     uhlí     –  1760:  5,5 mil. tun     1840:  30 mil. tun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            –   hutnictví:     železo –  1760:  20 tis. tun       1840  přes 1,4 mil. tun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            –  textilnictví:   vlnařství,  bavlnářství, barvířství, běličství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</a:t>
            </a:r>
            <a:r>
              <a:rPr lang="cs-CZ" sz="1800" b="1" dirty="0"/>
              <a:t>b)  zemědělství  </a:t>
            </a:r>
            <a:r>
              <a:rPr lang="cs-CZ" sz="1800" dirty="0"/>
              <a:t>–  zúrodňování půdy, zvyšování výnosů, kvalita dobytka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05516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DCCF20-2873-4CD7-8DF3-884EE68B9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657225"/>
            <a:ext cx="11715750" cy="6200774"/>
          </a:xfrm>
        </p:spPr>
        <p:txBody>
          <a:bodyPr>
            <a:normAutofit fontScale="92500" lnSpcReduction="10000"/>
          </a:bodyPr>
          <a:lstStyle/>
          <a:p>
            <a:r>
              <a:rPr lang="cs-CZ" sz="1800" b="1" dirty="0">
                <a:solidFill>
                  <a:srgbClr val="FF0000"/>
                </a:solidFill>
              </a:rPr>
              <a:t>Čechy   </a:t>
            </a:r>
            <a:r>
              <a:rPr lang="cs-CZ" sz="1800" dirty="0"/>
              <a:t>–   64% průmyslové produkce habsburské říše </a:t>
            </a:r>
          </a:p>
          <a:p>
            <a:pPr marL="0" indent="0">
              <a:buNone/>
            </a:pPr>
            <a:r>
              <a:rPr lang="cs-CZ" sz="1800" dirty="0"/>
              <a:t>                   –  </a:t>
            </a:r>
            <a:r>
              <a:rPr lang="cs-CZ" sz="1800" b="1" dirty="0"/>
              <a:t>17. a 18. stol.:   počátky:</a:t>
            </a:r>
            <a:r>
              <a:rPr lang="cs-CZ" sz="1800" dirty="0"/>
              <a:t>  spojeny s vědeckou revolucí </a:t>
            </a:r>
          </a:p>
          <a:p>
            <a:pPr marL="0" indent="0">
              <a:buNone/>
            </a:pPr>
            <a:r>
              <a:rPr lang="cs-CZ" sz="1800" dirty="0"/>
              <a:t>                   –  </a:t>
            </a:r>
            <a:r>
              <a:rPr lang="cs-CZ" sz="1800" b="1" dirty="0"/>
              <a:t>18/19. až 1848:</a:t>
            </a:r>
            <a:r>
              <a:rPr lang="cs-CZ" sz="1800" dirty="0"/>
              <a:t>   1</a:t>
            </a:r>
            <a:r>
              <a:rPr lang="cs-CZ" sz="1800" b="1" dirty="0"/>
              <a:t>. fáze  </a:t>
            </a:r>
            <a:r>
              <a:rPr lang="cs-CZ" sz="1800" dirty="0"/>
              <a:t>–  vodní a parní stroje, textilní průmysl (předení bavlny a vlny)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–  zpracování zemědělské produkce (cukrovarnictví) </a:t>
            </a:r>
          </a:p>
          <a:p>
            <a:pPr marL="0" indent="0">
              <a:buNone/>
            </a:pPr>
            <a:r>
              <a:rPr lang="cs-CZ" sz="1800" dirty="0"/>
              <a:t>                   –  </a:t>
            </a:r>
            <a:r>
              <a:rPr lang="cs-CZ" sz="1800" b="1" dirty="0"/>
              <a:t>80. léta 19. stol.:  </a:t>
            </a:r>
            <a:r>
              <a:rPr lang="cs-CZ" sz="1800" dirty="0"/>
              <a:t>2. fáze   –  elektrická energie:  elektromotor, osvětlení, spalovací motor, chemická výroba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–  2/3 obyvatel habsburské monarchie zaměstnáno v zemědělství  (Češi celkem 13%)</a:t>
            </a:r>
          </a:p>
          <a:p>
            <a:endParaRPr lang="cs-CZ" sz="1800" dirty="0"/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Industriální (průmyslová) archeologie  </a:t>
            </a:r>
            <a:r>
              <a:rPr lang="cs-CZ" sz="1800" b="1" dirty="0"/>
              <a:t>–   </a:t>
            </a:r>
            <a:r>
              <a:rPr lang="cs-CZ" sz="1800" dirty="0"/>
              <a:t>mezioborové zkoumání hmotných i nehmotných dokladů, dokumentů,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artefaktů, stratigrafií a struktur, lidských sídel a krajin pro průmyslové účely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–   2. pol. 18. stol. do současnosti </a:t>
            </a:r>
          </a:p>
          <a:p>
            <a:pPr marL="0" indent="0">
              <a:buFontTx/>
              <a:buNone/>
              <a:defRPr/>
            </a:pPr>
            <a:r>
              <a:rPr lang="cs-CZ" sz="1800" dirty="0"/>
              <a:t>                                                                         –   od začátku průmyslové revoluce včetně před- a </a:t>
            </a:r>
            <a:r>
              <a:rPr lang="cs-CZ" sz="1800" dirty="0" err="1"/>
              <a:t>protoindustriálního</a:t>
            </a:r>
            <a:r>
              <a:rPr lang="cs-CZ" sz="1800" dirty="0"/>
              <a:t> období</a:t>
            </a:r>
          </a:p>
          <a:p>
            <a:pPr marL="0" indent="0">
              <a:buFontTx/>
              <a:buNone/>
              <a:defRPr/>
            </a:pPr>
            <a:r>
              <a:rPr lang="cs-CZ" sz="1800" dirty="0"/>
              <a:t>                                             </a:t>
            </a:r>
          </a:p>
          <a:p>
            <a:r>
              <a:rPr lang="cs-CZ" sz="1800" b="1" dirty="0"/>
              <a:t>Problematika</a:t>
            </a:r>
            <a:r>
              <a:rPr lang="cs-CZ" sz="1800" dirty="0"/>
              <a:t>  –  areály těžební (doly, šachty, hutě) a zpracovatelské (manufaktury, továrny, hutě, stroje)  </a:t>
            </a:r>
          </a:p>
          <a:p>
            <a:pPr marL="0" indent="0">
              <a:buNone/>
            </a:pPr>
            <a:r>
              <a:rPr lang="cs-CZ" sz="1800" dirty="0"/>
              <a:t>                              –  energetické zdroje (mlýny, elektrárny), doprava (pozemní, letecká) a komunikace </a:t>
            </a:r>
          </a:p>
          <a:p>
            <a:pPr marL="0" indent="0">
              <a:buFontTx/>
              <a:buNone/>
              <a:defRPr/>
            </a:pPr>
            <a:r>
              <a:rPr lang="cs-CZ" sz="1800" dirty="0"/>
              <a:t>                              –  vědecko-technologický vývoj (průmyslová revoluce, výrobní a pracovní postupy) </a:t>
            </a:r>
          </a:p>
          <a:p>
            <a:pPr marL="0" indent="0">
              <a:buFontTx/>
              <a:buNone/>
              <a:defRPr/>
            </a:pPr>
            <a:r>
              <a:rPr lang="cs-CZ" sz="1800" dirty="0"/>
              <a:t>                             –  doprava (pozemní, letecká, komunikace, dopravní prostředky) a komunikace</a:t>
            </a:r>
          </a:p>
          <a:p>
            <a:pPr marL="0" indent="0">
              <a:buFontTx/>
              <a:buNone/>
              <a:defRPr/>
            </a:pPr>
            <a:r>
              <a:rPr lang="cs-CZ" sz="1800" dirty="0"/>
              <a:t>                             –  vodohospodářská infrastruktura (vodní zdroje, rybníky, přehrady), urbanismus a životní prostředí </a:t>
            </a:r>
          </a:p>
          <a:p>
            <a:pPr marL="0" indent="0">
              <a:buFontTx/>
              <a:buNone/>
              <a:defRPr/>
            </a:pPr>
            <a:r>
              <a:rPr lang="cs-CZ" sz="1800" dirty="0"/>
              <a:t>                             –   demografické a sociální poměry</a:t>
            </a:r>
          </a:p>
        </p:txBody>
      </p:sp>
    </p:spTree>
    <p:extLst>
      <p:ext uri="{BB962C8B-B14F-4D97-AF65-F5344CB8AC3E}">
        <p14:creationId xmlns:p14="http://schemas.microsoft.com/office/powerpoint/2010/main" val="372104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C19CBEF3-EA61-4E66-B989-C79F94E2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3" t="17517" r="37271" b="10625"/>
          <a:stretch>
            <a:fillRect/>
          </a:stretch>
        </p:blipFill>
        <p:spPr bwMode="auto">
          <a:xfrm>
            <a:off x="7131217" y="638175"/>
            <a:ext cx="3250435" cy="49434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1">
            <a:extLst>
              <a:ext uri="{FF2B5EF4-FFF2-40B4-BE49-F238E27FC236}">
                <a16:creationId xmlns:a16="http://schemas.microsoft.com/office/drawing/2014/main" id="{28F5BA22-8F4C-4599-B321-E459B1117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1" t="16531" r="33397" b="5704"/>
          <a:stretch>
            <a:fillRect/>
          </a:stretch>
        </p:blipFill>
        <p:spPr bwMode="auto">
          <a:xfrm>
            <a:off x="1724621" y="638174"/>
            <a:ext cx="3936199" cy="5013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7A2BD2C-8E6B-4288-816B-1E4740BE0B08}"/>
              </a:ext>
            </a:extLst>
          </p:cNvPr>
          <p:cNvSpPr txBox="1"/>
          <p:nvPr/>
        </p:nvSpPr>
        <p:spPr>
          <a:xfrm>
            <a:off x="939338" y="5758161"/>
            <a:ext cx="5506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Tx/>
              <a:buNone/>
              <a:defRPr/>
            </a:pPr>
            <a:r>
              <a:rPr lang="cs-CZ" sz="1800" b="1" dirty="0"/>
              <a:t>2013:</a:t>
            </a:r>
            <a:r>
              <a:rPr lang="cs-CZ" sz="1800" dirty="0"/>
              <a:t>  výstup projektu MK ČR Industriální topografie ČR: </a:t>
            </a:r>
          </a:p>
          <a:p>
            <a:pPr marL="0" indent="0">
              <a:buFontTx/>
              <a:buNone/>
              <a:defRPr/>
            </a:pPr>
            <a:r>
              <a:rPr lang="cs-CZ" sz="1800" dirty="0"/>
              <a:t>             nové využití průmyslového dědictví jako součásti 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             </a:t>
            </a:r>
            <a:r>
              <a:rPr lang="cs-CZ" sz="1800" dirty="0"/>
              <a:t>národní a kulturní identity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574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5AC4D5-BC62-4218-B73F-A3355662F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581026"/>
            <a:ext cx="11477625" cy="6524624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rgbClr val="FF0000"/>
                </a:solidFill>
              </a:rPr>
              <a:t>Městská samospráva:</a:t>
            </a:r>
          </a:p>
          <a:p>
            <a:endParaRPr lang="cs-CZ" sz="2200" b="1" dirty="0">
              <a:solidFill>
                <a:srgbClr val="FF0000"/>
              </a:solidFill>
            </a:endParaRPr>
          </a:p>
          <a:p>
            <a:r>
              <a:rPr lang="cs-CZ" sz="1800" b="1" dirty="0"/>
              <a:t>M</a:t>
            </a:r>
            <a:r>
              <a:rPr lang="cs-CZ" sz="1800" b="1" dirty="0">
                <a:solidFill>
                  <a:srgbClr val="000000"/>
                </a:solidFill>
              </a:rPr>
              <a:t>ěstská obec   –   </a:t>
            </a:r>
            <a:r>
              <a:rPr lang="cs-CZ" sz="1800" dirty="0">
                <a:solidFill>
                  <a:srgbClr val="000000"/>
                </a:solidFill>
              </a:rPr>
              <a:t>Josef Macek:  „kolektiv plnoprávných </a:t>
            </a:r>
            <a:r>
              <a:rPr lang="cs-CZ" sz="1800" b="0" u="none" strike="noStrike" baseline="0" dirty="0">
                <a:solidFill>
                  <a:srgbClr val="000000"/>
                </a:solidFill>
              </a:rPr>
              <a:t>obyvatel města podílejících se na jeho samosprávě“ </a:t>
            </a:r>
          </a:p>
          <a:p>
            <a:pPr marL="0" indent="0">
              <a:buNone/>
            </a:pPr>
            <a:r>
              <a:rPr lang="cs-CZ" sz="1800" b="0" u="none" strike="noStrike" baseline="0" dirty="0">
                <a:solidFill>
                  <a:srgbClr val="000000"/>
                </a:solidFill>
              </a:rPr>
              <a:t>                                      14. stol.:   Staré Město pražské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                               </a:t>
            </a:r>
            <a:r>
              <a:rPr lang="cs-CZ" sz="1800" b="0" u="none" strike="noStrike" baseline="0" dirty="0">
                <a:solidFill>
                  <a:srgbClr val="000000"/>
                </a:solidFill>
              </a:rPr>
              <a:t>–  s</a:t>
            </a:r>
            <a:r>
              <a:rPr lang="cs-CZ" sz="1800" b="1" dirty="0"/>
              <a:t>ociální složení:   </a:t>
            </a:r>
            <a:r>
              <a:rPr lang="cs-CZ" sz="1800" dirty="0"/>
              <a:t>I.  </a:t>
            </a:r>
            <a:r>
              <a:rPr lang="cs-CZ" sz="1800" b="1" dirty="0"/>
              <a:t>Patriciát:    </a:t>
            </a:r>
            <a:r>
              <a:rPr lang="cs-CZ" sz="1800" dirty="0"/>
              <a:t>politicky, sociálně a ekonomicky silná skupina měšťanů, jejíž moc byla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        odvozena od podnikatelských aktivit   (většinou německého původu)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II.  </a:t>
            </a:r>
            <a:r>
              <a:rPr lang="cs-CZ" sz="1800" b="1" dirty="0"/>
              <a:t>řemeslníci, obchodníci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III.  </a:t>
            </a:r>
            <a:r>
              <a:rPr lang="cs-CZ" sz="1800" b="1" dirty="0"/>
              <a:t>chudina</a:t>
            </a:r>
            <a:r>
              <a:rPr lang="cs-CZ" sz="1800" dirty="0"/>
              <a:t> (služebníci, žebráci)</a:t>
            </a:r>
          </a:p>
          <a:p>
            <a:endParaRPr lang="cs-CZ" sz="1800" dirty="0"/>
          </a:p>
          <a:p>
            <a:r>
              <a:rPr lang="cs-CZ" sz="1800" b="1" dirty="0"/>
              <a:t>Královská města  </a:t>
            </a:r>
            <a:r>
              <a:rPr lang="cs-CZ" sz="1800" dirty="0"/>
              <a:t>–  </a:t>
            </a:r>
            <a:r>
              <a:rPr lang="cs-CZ" sz="1800" b="1" dirty="0"/>
              <a:t>rychtář</a:t>
            </a:r>
            <a:r>
              <a:rPr lang="cs-CZ" sz="1800" dirty="0"/>
              <a:t>:  (něm. Richter, soudce),  zástupce krále jmenovaný na dobu určitou, doživotně, dědičně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zajišťoval bezpečnost, právní řád a ekonomiku  (dohled nad cechy)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1376:  v Brně úřad vykoupen městem  (rychtáře pak město jmenovalo samo)   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15. stol.:  úřad postupně přebírala městská rada                 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1547:   Ferdinand I. Habsburský omezil pravomoci městských rad a obnovil funkci rychtáře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1618:   po Bílé Hoře se situace opakovala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98031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B8AA06-9957-4C23-8377-8BFEA4DDB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923924"/>
            <a:ext cx="11449049" cy="5934076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                                   –  </a:t>
            </a:r>
            <a:r>
              <a:rPr lang="cs-CZ" sz="1800" b="1" dirty="0"/>
              <a:t>městská rada:  </a:t>
            </a:r>
            <a:r>
              <a:rPr lang="cs-CZ" sz="1800" dirty="0"/>
              <a:t>(lat. </a:t>
            </a:r>
            <a:r>
              <a:rPr lang="cs-CZ" sz="1800" dirty="0" err="1"/>
              <a:t>consilium</a:t>
            </a:r>
            <a:r>
              <a:rPr lang="cs-CZ" sz="1800" dirty="0"/>
              <a:t> </a:t>
            </a:r>
            <a:r>
              <a:rPr lang="cs-CZ" sz="1800" dirty="0" err="1"/>
              <a:t>civitatis</a:t>
            </a:r>
            <a:r>
              <a:rPr lang="cs-CZ" sz="1800" dirty="0"/>
              <a:t>), rozhodovala o záležitostech města  (finance)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složena z přísežných </a:t>
            </a:r>
            <a:r>
              <a:rPr lang="cs-CZ" sz="1800" b="1" dirty="0"/>
              <a:t>konšelů </a:t>
            </a:r>
            <a:r>
              <a:rPr lang="cs-CZ" sz="1800" dirty="0"/>
              <a:t>(lat. </a:t>
            </a:r>
            <a:r>
              <a:rPr lang="cs-CZ" sz="1800" dirty="0" err="1"/>
              <a:t>consul</a:t>
            </a:r>
            <a:r>
              <a:rPr lang="cs-CZ" sz="1800" dirty="0"/>
              <a:t>) volených na 1 nebo 2 roky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status „slovutného pána“ </a:t>
            </a:r>
          </a:p>
          <a:p>
            <a:pPr marL="0" indent="0">
              <a:buNone/>
            </a:pPr>
            <a:r>
              <a:rPr lang="cs-CZ" sz="1800" b="1" dirty="0"/>
              <a:t>                                                                 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13. stol.:       v čele:   </a:t>
            </a:r>
            <a:r>
              <a:rPr lang="cs-CZ" sz="1800" b="1" dirty="0"/>
              <a:t>purkmistr</a:t>
            </a:r>
            <a:r>
              <a:rPr lang="cs-CZ" sz="1800" dirty="0"/>
              <a:t>  (Litoměřice, Znojmo)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14. a 15. stol.:  sídlo na </a:t>
            </a:r>
            <a:r>
              <a:rPr lang="cs-CZ" sz="1800" b="1" dirty="0"/>
              <a:t>radnici </a:t>
            </a:r>
            <a:r>
              <a:rPr lang="cs-CZ" sz="1800" dirty="0"/>
              <a:t>  (rychtě)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1706:  na finance dohlíželi hospodářští inspektoři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</a:t>
            </a:r>
            <a:r>
              <a:rPr lang="cs-CZ" sz="1800" b="1" dirty="0"/>
              <a:t>1739:  Generální cechovní artikule  </a:t>
            </a:r>
            <a:r>
              <a:rPr lang="cs-CZ" sz="1800" dirty="0"/>
              <a:t>–  upravovaly cechovní status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1783:  radnice přeměněna na </a:t>
            </a:r>
            <a:r>
              <a:rPr lang="cs-CZ" sz="1800" b="1" dirty="0"/>
              <a:t>magistrát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                                                                  městské knihy:   </a:t>
            </a:r>
            <a:r>
              <a:rPr lang="cs-CZ" sz="1800" dirty="0"/>
              <a:t>zápisy z jednání prováděl městský písař </a:t>
            </a:r>
          </a:p>
          <a:p>
            <a:pPr marL="0" indent="0">
              <a:buNone/>
            </a:pPr>
            <a:r>
              <a:rPr lang="cs-CZ" sz="1800" b="1" dirty="0"/>
              <a:t>                                                                                                </a:t>
            </a:r>
            <a:r>
              <a:rPr lang="cs-CZ" sz="1800" dirty="0"/>
              <a:t>převody majetků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            </a:t>
            </a:r>
            <a:r>
              <a:rPr lang="cs-CZ" sz="1800" dirty="0" err="1"/>
              <a:t>trstamenty</a:t>
            </a:r>
            <a:r>
              <a:rPr lang="cs-CZ" sz="1800" dirty="0"/>
              <a:t> a odkazy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</a:t>
            </a:r>
            <a:r>
              <a:rPr lang="cs-CZ" sz="1800" b="1" dirty="0"/>
              <a:t>městský písař:</a:t>
            </a:r>
            <a:r>
              <a:rPr lang="cs-CZ" sz="1800" dirty="0"/>
              <a:t>  1596 v Jihlavě dostával za svou službu 140 kop grošů</a:t>
            </a:r>
          </a:p>
        </p:txBody>
      </p:sp>
    </p:spTree>
    <p:extLst>
      <p:ext uri="{BB962C8B-B14F-4D97-AF65-F5344CB8AC3E}">
        <p14:creationId xmlns:p14="http://schemas.microsoft.com/office/powerpoint/2010/main" val="262574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9007" y="444137"/>
            <a:ext cx="11982994" cy="64138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800" b="1" dirty="0"/>
          </a:p>
          <a:p>
            <a:r>
              <a:rPr lang="cs-CZ" sz="1800" b="1" dirty="0">
                <a:solidFill>
                  <a:srgbClr val="FF0000"/>
                </a:solidFill>
              </a:rPr>
              <a:t>Kultura</a:t>
            </a:r>
            <a:r>
              <a:rPr lang="cs-CZ" sz="1800" b="1" dirty="0"/>
              <a:t>  </a:t>
            </a:r>
            <a:r>
              <a:rPr lang="cs-CZ" sz="1800" dirty="0"/>
              <a:t>–  města jako centra vzdělanosti a kulturních aktivit </a:t>
            </a:r>
          </a:p>
          <a:p>
            <a:pPr marL="0" indent="0" algn="l">
              <a:buNone/>
            </a:pPr>
            <a:r>
              <a:rPr lang="cs-CZ" sz="1800" dirty="0"/>
              <a:t>                   –  </a:t>
            </a:r>
            <a:r>
              <a:rPr lang="cs-CZ" sz="1800" b="1" dirty="0"/>
              <a:t>Rytířská výchova</a:t>
            </a:r>
            <a:r>
              <a:rPr lang="cs-CZ" sz="1800" dirty="0"/>
              <a:t>  –  Sedmero rytířských dovedností:  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jízda, plavání, střelba z luku, zápas, lov, šachy, veršování</a:t>
            </a:r>
            <a:r>
              <a:rPr lang="pt-BR" sz="1800" b="0" i="0" u="none" strike="noStrike" baseline="0" dirty="0">
                <a:latin typeface="Times New Roman" panose="02020603050405020304" pitchFamily="18" charset="0"/>
              </a:rPr>
              <a:t> 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                                     7 – 14:   </a:t>
            </a:r>
            <a:r>
              <a:rPr lang="cs-CZ" sz="1800" b="0" i="0" u="none" strike="noStrike" baseline="0" dirty="0"/>
              <a:t>služba u hradní paní  (vybrané formy chování, </a:t>
            </a:r>
            <a:r>
              <a:rPr lang="pl-PL" sz="1800" b="0" i="0" u="none" strike="noStrike" baseline="0" dirty="0"/>
              <a:t>obsluha u stolu, jízda na koni, šerm) </a:t>
            </a:r>
          </a:p>
          <a:p>
            <a:pPr marL="0" indent="0">
              <a:buNone/>
            </a:pPr>
            <a:r>
              <a:rPr lang="pl-PL" sz="1800" dirty="0"/>
              <a:t>                                                           </a:t>
            </a:r>
            <a:r>
              <a:rPr lang="pl-PL" sz="1800" b="0" i="0" u="none" strike="noStrike" baseline="0" dirty="0"/>
              <a:t>14 – 21:   </a:t>
            </a:r>
            <a:r>
              <a:rPr lang="cs-CZ" sz="1800" b="0" i="0" u="none" strike="noStrike" baseline="0" dirty="0"/>
              <a:t>služba jako zbrojnoš (panoš) u šlechtice (péče o koně, </a:t>
            </a:r>
            <a:r>
              <a:rPr lang="en-US" sz="1800" b="0" i="0" u="none" strike="noStrike" baseline="0" dirty="0" err="1"/>
              <a:t>zbraň</a:t>
            </a:r>
            <a:r>
              <a:rPr lang="en-US" sz="1800" b="0" i="0" u="none" strike="noStrike" baseline="0" dirty="0"/>
              <a:t>, </a:t>
            </a:r>
            <a:r>
              <a:rPr lang="en-US" sz="1800" b="0" i="0" u="none" strike="noStrike" baseline="0" dirty="0" err="1"/>
              <a:t>obsluh</a:t>
            </a:r>
            <a:r>
              <a:rPr lang="cs-CZ" sz="1800" b="0" i="0" u="none" strike="noStrike" baseline="0" dirty="0"/>
              <a:t>a</a:t>
            </a:r>
            <a:r>
              <a:rPr lang="en-US" sz="1800" b="0" i="0" u="none" strike="noStrike" baseline="0" dirty="0"/>
              <a:t> </a:t>
            </a:r>
            <a:r>
              <a:rPr lang="cs-CZ" sz="1800" b="0" i="0" u="none" strike="noStrike" baseline="0" dirty="0"/>
              <a:t>u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stol</a:t>
            </a:r>
            <a:r>
              <a:rPr lang="cs-CZ" sz="1800" b="0" i="0" u="none" strike="noStrike" baseline="0" dirty="0"/>
              <a:t>u</a:t>
            </a:r>
            <a:r>
              <a:rPr lang="en-US" sz="1800" b="0" i="0" u="none" strike="noStrike" baseline="0" dirty="0"/>
              <a:t>, </a:t>
            </a:r>
            <a:r>
              <a:rPr lang="en-US" sz="1800" b="0" i="0" u="none" strike="noStrike" baseline="0" dirty="0" err="1"/>
              <a:t>bo</a:t>
            </a:r>
            <a:r>
              <a:rPr lang="cs-CZ" sz="1800" b="0" i="0" u="none" strike="noStrike" baseline="0" dirty="0"/>
              <a:t>j</a:t>
            </a:r>
            <a:r>
              <a:rPr lang="en-US" sz="1800" b="0" i="0" u="none" strike="noStrike" baseline="0" dirty="0"/>
              <a:t>)</a:t>
            </a:r>
            <a:r>
              <a:rPr lang="cs-CZ" sz="1800" b="0" i="0" u="none" strike="noStrike" baseline="0" dirty="0"/>
              <a:t>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</a:t>
            </a:r>
            <a:r>
              <a:rPr lang="cs-CZ" sz="1800" b="0" i="0" u="none" strike="noStrike" baseline="0" dirty="0"/>
              <a:t>21:   pasování na rytíře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–  </a:t>
            </a:r>
            <a:r>
              <a:rPr lang="cs-CZ" sz="1800" b="1" i="0" u="none" strike="noStrike" baseline="0" dirty="0"/>
              <a:t>vzdělání:</a:t>
            </a:r>
            <a:r>
              <a:rPr lang="cs-CZ" sz="1800" b="0" i="0" u="none" strike="noStrike" baseline="0" dirty="0"/>
              <a:t>   vzorem římská rétorská škola:     latina              </a:t>
            </a:r>
            <a:r>
              <a:rPr lang="cs-CZ" sz="1800" dirty="0"/>
              <a:t>                                                                 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</a:t>
            </a:r>
            <a:r>
              <a:rPr lang="cs-CZ" sz="1800" b="1" dirty="0" err="1"/>
              <a:t>Anicius</a:t>
            </a:r>
            <a:r>
              <a:rPr lang="cs-CZ" sz="1800" b="1" dirty="0"/>
              <a:t> </a:t>
            </a:r>
            <a:r>
              <a:rPr lang="cs-CZ" sz="1800" b="1" dirty="0" err="1"/>
              <a:t>Manlius</a:t>
            </a:r>
            <a:r>
              <a:rPr lang="cs-CZ" sz="1800" b="1" dirty="0"/>
              <a:t> </a:t>
            </a:r>
            <a:r>
              <a:rPr lang="cs-CZ" sz="1800" b="1" dirty="0" err="1"/>
              <a:t>Boëthius</a:t>
            </a:r>
            <a:r>
              <a:rPr lang="cs-CZ" sz="1800" b="1" dirty="0"/>
              <a:t>  </a:t>
            </a:r>
            <a:r>
              <a:rPr lang="cs-CZ" sz="1800" dirty="0"/>
              <a:t>(† 525)  –  křesťanský teolog a filozof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    –  2 stupňový </a:t>
            </a:r>
            <a:r>
              <a:rPr lang="cs-CZ" sz="1800" b="0" i="0" u="none" strike="noStrike" baseline="0" dirty="0"/>
              <a:t>školní program:   </a:t>
            </a:r>
            <a:r>
              <a:rPr lang="cs-CZ" sz="1800" b="1" i="0" u="none" strike="noStrike" baseline="0" dirty="0"/>
              <a:t>sedmero svobodných umění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   </a:t>
            </a:r>
            <a:r>
              <a:rPr lang="cs-CZ" sz="1800" b="0" i="0" u="none" strike="noStrike" baseline="0" dirty="0"/>
              <a:t>         trivium:  gramatika, rétorika a dialektika (logika) </a:t>
            </a:r>
          </a:p>
          <a:p>
            <a:pPr marL="0" indent="0" algn="l">
              <a:buNone/>
            </a:pPr>
            <a:r>
              <a:rPr lang="cs-CZ" sz="1800" dirty="0"/>
              <a:t>                                                                                                 </a:t>
            </a:r>
            <a:r>
              <a:rPr lang="cs-CZ" sz="1800" b="0" i="0" u="none" strike="noStrike" baseline="0" dirty="0" err="1"/>
              <a:t>quadrivium</a:t>
            </a:r>
            <a:r>
              <a:rPr lang="cs-CZ" sz="1800" dirty="0"/>
              <a:t>:  </a:t>
            </a:r>
            <a:r>
              <a:rPr lang="cs-CZ" sz="1800" b="0" i="0" u="none" strike="noStrike" baseline="0" dirty="0"/>
              <a:t>aritmetika, geometrie, hudba, astronomie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800" b="0" i="0" u="none" strike="noStrike" baseline="0" dirty="0"/>
              <a:t>                                         </a:t>
            </a:r>
            <a:r>
              <a:rPr lang="cs-CZ" sz="1800" b="1" i="0" u="none" strike="noStrike" baseline="0" dirty="0"/>
              <a:t>školy</a:t>
            </a:r>
            <a:r>
              <a:rPr lang="cs-CZ" sz="1800" b="0" i="0" u="none" strike="noStrike" baseline="0" dirty="0"/>
              <a:t>  –  </a:t>
            </a:r>
            <a:r>
              <a:rPr lang="cs-CZ" sz="1800" b="1" i="0" u="none" strike="noStrike" baseline="0" dirty="0"/>
              <a:t>církevní:  </a:t>
            </a:r>
            <a:r>
              <a:rPr lang="cs-CZ" sz="1800" b="0" i="0" u="none" strike="noStrike" baseline="0" dirty="0"/>
              <a:t>od 6. stol.:  klášterní, katedrální, farní    vzdělání duchovenstva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</a:t>
            </a:r>
            <a:r>
              <a:rPr lang="cs-CZ" sz="1800" b="0" i="0" u="none" strike="noStrike" baseline="0" dirty="0"/>
              <a:t>–  </a:t>
            </a:r>
            <a:r>
              <a:rPr lang="cs-CZ" sz="1800" b="1" i="0" u="none" strike="noStrike" baseline="0" dirty="0"/>
              <a:t>židovské </a:t>
            </a:r>
            <a:r>
              <a:rPr lang="cs-CZ" sz="1800" b="0" i="0" u="none" strike="noStrike" baseline="0" dirty="0"/>
              <a:t>(</a:t>
            </a:r>
            <a:r>
              <a:rPr lang="cs-CZ" sz="1800" b="0" i="0" u="none" strike="noStrike" baseline="0" dirty="0" err="1"/>
              <a:t>ješivy</a:t>
            </a:r>
            <a:r>
              <a:rPr lang="cs-CZ" sz="1800" b="0" i="0" u="none" strike="noStrike" baseline="0" dirty="0"/>
              <a:t>):  </a:t>
            </a:r>
            <a:r>
              <a:rPr lang="cs-CZ" sz="1800" b="0" i="0" u="none" strike="noStrike" baseline="0" dirty="0" err="1"/>
              <a:t>Jechielova</a:t>
            </a:r>
            <a:r>
              <a:rPr lang="cs-CZ" sz="1800" b="0" i="0" u="none" strike="noStrike" baseline="0" dirty="0"/>
              <a:t> v Paříži </a:t>
            </a:r>
            <a:r>
              <a:rPr lang="cs-CZ" sz="1800" b="0" i="0" u="none" strike="noStrike" baseline="0" dirty="0" err="1"/>
              <a:t>mšla</a:t>
            </a:r>
            <a:r>
              <a:rPr lang="cs-CZ" sz="1800" b="0" i="0" u="none" strike="noStrike" baseline="0" dirty="0"/>
              <a:t> ve 30.letech 13. stol. až 200 studentů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     stavěny vedle synagogy, učily ženy i muži  (chlapce od 12ti let)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3646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CA2B4-9D1D-4B6B-95A0-3AFB25C27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655982"/>
            <a:ext cx="11675165" cy="62020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800" dirty="0"/>
              <a:t>                                          –  </a:t>
            </a:r>
            <a:r>
              <a:rPr lang="cs-CZ" sz="1800" b="1" dirty="0"/>
              <a:t>univerzity:</a:t>
            </a:r>
            <a:r>
              <a:rPr lang="cs-CZ" sz="1800" dirty="0"/>
              <a:t>   vyvinuly se z odborných škol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fakulty  –  artistická (filozofie), právnická (římské právo), teologická, lékařská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nejstarší  –  1088:  Boloňa, 1150:  Paříž,  1167:  Oxford, 1348:  Praha,  1364:  Krakov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–  </a:t>
            </a:r>
            <a:r>
              <a:rPr lang="cs-CZ" sz="1800" b="1" dirty="0"/>
              <a:t>městské:</a:t>
            </a:r>
            <a:r>
              <a:rPr lang="cs-CZ" sz="1800" dirty="0"/>
              <a:t>  od 13. stol. </a:t>
            </a:r>
            <a:r>
              <a:rPr lang="cs-CZ" sz="1800" dirty="0" err="1"/>
              <a:t>podřízovány</a:t>
            </a:r>
            <a:r>
              <a:rPr lang="cs-CZ" sz="1800" dirty="0"/>
              <a:t> městské správě  (původně cechovní, kupecké)</a:t>
            </a:r>
            <a:endParaRPr lang="cs-CZ" sz="1800" b="0" i="0" u="none" strike="noStrike" baseline="0" dirty="0"/>
          </a:p>
          <a:p>
            <a:pPr marL="0" indent="0">
              <a:buNone/>
            </a:pPr>
            <a:r>
              <a:rPr lang="cs-CZ" sz="1800" b="0" i="0" u="none" strike="noStrike" baseline="0" dirty="0"/>
              <a:t>                                                                       nižší  –  </a:t>
            </a:r>
            <a:r>
              <a:rPr lang="cs-CZ" sz="1800" dirty="0"/>
              <a:t>čtení, psaní, počítání, latinská gramatika a náboženství    (2 – 3 roky)</a:t>
            </a:r>
          </a:p>
          <a:p>
            <a:pPr marL="0" indent="0">
              <a:buNone/>
            </a:pPr>
            <a:r>
              <a:rPr lang="cs-CZ" sz="1800" b="0" i="0" u="none" strike="noStrike" baseline="0" dirty="0"/>
              <a:t>                                                                       vyšší  –  část svobodných umění (partikulární)                    (5 let)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</a:t>
            </a:r>
            <a:r>
              <a:rPr lang="cs-CZ" sz="1800" b="0" i="0" u="none" strike="noStrike" baseline="0" dirty="0"/>
              <a:t>–  1539:  řídily se školními řády Karlovy univerzity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</a:t>
            </a:r>
            <a:endParaRPr lang="cs-CZ" sz="1800" b="0" i="0" u="none" strike="noStrike" baseline="0" dirty="0"/>
          </a:p>
          <a:p>
            <a:pPr algn="l"/>
            <a:r>
              <a:rPr lang="cs-CZ" sz="1800" b="1" dirty="0"/>
              <a:t>Poč. 15. stol.  –  husitství:  </a:t>
            </a:r>
            <a:r>
              <a:rPr lang="cs-CZ" sz="1800" dirty="0"/>
              <a:t>položilo základy reformace (Jan Hus a John Viklef),</a:t>
            </a:r>
            <a:r>
              <a:rPr lang="cs-CZ" sz="1800" b="1" dirty="0"/>
              <a:t> </a:t>
            </a:r>
            <a:r>
              <a:rPr lang="cs-CZ" sz="1800" b="0" i="0" u="none" strike="noStrike" baseline="0" dirty="0"/>
              <a:t>vzdělávání širokých vrstev </a:t>
            </a:r>
          </a:p>
          <a:p>
            <a:pPr marL="0" indent="0" algn="l">
              <a:buNone/>
            </a:pPr>
            <a:r>
              <a:rPr lang="cs-CZ" sz="1800" b="0" i="0" u="none" strike="noStrike" baseline="0" dirty="0">
                <a:cs typeface="Calibri" panose="020F0502020204030204" pitchFamily="34" charset="0"/>
              </a:rPr>
              <a:t>                                  1409 – Dekret kutnohorský:  změna poměru hlasů ve prospěch Čechů  (3 : 1 </a:t>
            </a:r>
            <a:r>
              <a:rPr lang="cs-CZ" sz="1900" b="0" i="0" u="none" strike="noStrike" baseline="0" dirty="0">
                <a:cs typeface="Calibri" panose="020F0502020204030204" pitchFamily="34" charset="0"/>
              </a:rPr>
              <a:t>- </a:t>
            </a:r>
            <a:r>
              <a:rPr lang="cs-CZ" sz="1900" dirty="0"/>
              <a:t>polský, saský a bavorský)</a:t>
            </a:r>
            <a:endParaRPr lang="cs-CZ" sz="1900" b="0" i="0" u="none" strike="noStrike" baseline="0" dirty="0"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1800" dirty="0">
                <a:cs typeface="Calibri" panose="020F0502020204030204" pitchFamily="34" charset="0"/>
              </a:rPr>
              <a:t>                             </a:t>
            </a:r>
            <a:r>
              <a:rPr lang="cs-CZ" sz="1800" b="0" i="0" u="none" strike="noStrike" baseline="0" dirty="0">
                <a:cs typeface="Calibri" panose="020F0502020204030204" pitchFamily="34" charset="0"/>
              </a:rPr>
              <a:t>–  posílení role měst:  účast na zemských sněmech jako samostatný stav</a:t>
            </a:r>
          </a:p>
          <a:p>
            <a:pPr marL="0" indent="0" algn="l">
              <a:buNone/>
            </a:pPr>
            <a:endParaRPr lang="cs-CZ" sz="1800" b="1" dirty="0"/>
          </a:p>
          <a:p>
            <a:r>
              <a:rPr lang="cs-CZ" sz="1800" b="1" dirty="0"/>
              <a:t>15/16. stol</a:t>
            </a:r>
            <a:r>
              <a:rPr lang="cs-CZ" sz="1800" dirty="0"/>
              <a:t>.  –  středověkou scholastiku (rozumový výklad náboženských dogmat) střídá nový pohled na svět a člověka </a:t>
            </a:r>
          </a:p>
          <a:p>
            <a:pPr marL="0" indent="0">
              <a:buNone/>
            </a:pPr>
            <a:r>
              <a:rPr lang="cs-CZ" sz="1800" dirty="0"/>
              <a:t>                          –  </a:t>
            </a:r>
            <a:r>
              <a:rPr lang="cs-CZ" sz="1800" b="1" dirty="0"/>
              <a:t>renesance</a:t>
            </a:r>
            <a:r>
              <a:rPr lang="cs-CZ" sz="1800" dirty="0"/>
              <a:t> antické kultury a filosofie  (v </a:t>
            </a:r>
            <a:r>
              <a:rPr lang="cs-CZ" sz="1800" dirty="0" err="1"/>
              <a:t>Irálii</a:t>
            </a:r>
            <a:r>
              <a:rPr lang="cs-CZ" sz="1800" dirty="0"/>
              <a:t> od 14. stol.) </a:t>
            </a:r>
          </a:p>
          <a:p>
            <a:pPr marL="0" indent="0">
              <a:buNone/>
            </a:pPr>
            <a:r>
              <a:rPr lang="cs-CZ" sz="1800" dirty="0"/>
              <a:t>                          –  přírodovědné bádání:  matematika, fyzika astronomie  (heliocentrismus:  </a:t>
            </a:r>
            <a:r>
              <a:rPr lang="cs-CZ" sz="1800" b="0" i="0" u="none" strike="noStrike" baseline="0" dirty="0"/>
              <a:t>Koperník, Kepler, Galileo) </a:t>
            </a:r>
          </a:p>
          <a:p>
            <a:pPr marL="0" indent="0">
              <a:buNone/>
            </a:pPr>
            <a:r>
              <a:rPr lang="cs-CZ" sz="1800" b="0" i="0" u="none" strike="noStrike" baseline="0" dirty="0"/>
              <a:t>                          –   důraz na kritické myšlení, rozvoj národních jazyků, studium dějepisu a přírodopisu</a:t>
            </a:r>
          </a:p>
          <a:p>
            <a:pPr marL="0" indent="0">
              <a:buNone/>
            </a:pPr>
            <a:r>
              <a:rPr lang="cs-CZ" sz="1800" dirty="0"/>
              <a:t>                          </a:t>
            </a:r>
            <a:r>
              <a:rPr lang="cs-CZ" sz="1800" b="0" i="0" u="none" strike="noStrike" baseline="0" dirty="0"/>
              <a:t>–  </a:t>
            </a:r>
            <a:r>
              <a:rPr lang="cs-CZ" sz="1800" b="1" i="0" u="none" strike="noStrike" baseline="0" dirty="0"/>
              <a:t>humanismus:</a:t>
            </a:r>
            <a:r>
              <a:rPr lang="cs-CZ" sz="1800" b="0" i="0" u="none" strike="noStrike" baseline="0" dirty="0"/>
              <a:t>  všestranně vzdělaný člověk v jazycích, vědách i umění </a:t>
            </a:r>
          </a:p>
          <a:p>
            <a:pPr marL="0" indent="0" algn="l">
              <a:buNone/>
            </a:pPr>
            <a:r>
              <a:rPr lang="cs-CZ" sz="1800" dirty="0"/>
              <a:t>                          </a:t>
            </a:r>
            <a:r>
              <a:rPr lang="cs-CZ" sz="1800" b="0" i="0" u="none" strike="noStrike" baseline="0" dirty="0"/>
              <a:t>–   výchova:  měla vycházet z nadání a schopností, </a:t>
            </a:r>
          </a:p>
          <a:p>
            <a:pPr marL="0" indent="0" algn="l">
              <a:buNone/>
            </a:pPr>
            <a:r>
              <a:rPr lang="cs-CZ" sz="1800" b="0" i="0" u="none" strike="noStrike" baseline="0" dirty="0"/>
              <a:t>                          –  </a:t>
            </a:r>
            <a:r>
              <a:rPr lang="cs-CZ" sz="1800" b="0" u="none" strike="noStrike" baseline="0" dirty="0"/>
              <a:t>ideál:   harmonický rozvoj osobnosti včetně složky </a:t>
            </a:r>
            <a:r>
              <a:rPr lang="cs-CZ" sz="1800" b="0" i="0" u="none" strike="noStrike" baseline="0" dirty="0"/>
              <a:t>tělesná, mravní, pracovní a estetické</a:t>
            </a:r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76692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F94222-E19C-4DD1-84EB-7D4FCA34A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6" y="704850"/>
            <a:ext cx="11572874" cy="61531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1800" b="1" dirty="0"/>
              <a:t>Reformace</a:t>
            </a:r>
            <a:r>
              <a:rPr lang="cs-CZ" altLang="cs-CZ" sz="1800" dirty="0"/>
              <a:t>  –  požadavek nápravy poměrů v církvi (</a:t>
            </a:r>
            <a:r>
              <a:rPr lang="cs-CZ" altLang="cs-CZ" sz="1800" dirty="0" err="1"/>
              <a:t>renovatio</a:t>
            </a:r>
            <a:r>
              <a:rPr lang="cs-CZ" altLang="cs-CZ" sz="1800" dirty="0"/>
              <a:t> – obnova)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dirty="0"/>
              <a:t>                         –  </a:t>
            </a:r>
            <a:r>
              <a:rPr lang="cs-CZ" altLang="cs-CZ" sz="1800" b="1" dirty="0"/>
              <a:t>Martin Luther </a:t>
            </a:r>
            <a:r>
              <a:rPr lang="cs-CZ" altLang="cs-CZ" sz="1800" dirty="0"/>
              <a:t>(† 1546):  německý teolog, kazatel a reformátor, který stejně jako Jan Hus kritizoval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dirty="0"/>
              <a:t>                                                                          poměry v církvi (odpustky)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dirty="0"/>
              <a:t>                                                                          </a:t>
            </a:r>
            <a:r>
              <a:rPr lang="cs-CZ" altLang="cs-CZ" sz="1800" b="1" dirty="0"/>
              <a:t>1521 </a:t>
            </a:r>
            <a:r>
              <a:rPr lang="cs-CZ" altLang="cs-CZ" sz="1800" dirty="0"/>
              <a:t> –  papežem exkomunikován a pod ochranou Fridricha III. Moudrého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dirty="0"/>
              <a:t>                                                                                         získal azyl na hradě Wartburg, kde překládal bibli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dirty="0"/>
              <a:t>                                                                           zakladatel </a:t>
            </a:r>
            <a:r>
              <a:rPr lang="cs-CZ" altLang="cs-CZ" sz="1800" b="1" dirty="0"/>
              <a:t>protestantismu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kritické náboženského hnutí, nazvané podle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dirty="0"/>
              <a:t>                                                                            protestu reformační šlechty na říšském sněmu ve </a:t>
            </a:r>
            <a:r>
              <a:rPr lang="cs-CZ" altLang="cs-CZ" sz="1800" dirty="0" err="1"/>
              <a:t>Špýru</a:t>
            </a:r>
            <a:r>
              <a:rPr lang="cs-CZ" altLang="cs-CZ" sz="1800" dirty="0"/>
              <a:t> (1529)  </a:t>
            </a:r>
          </a:p>
          <a:p>
            <a:pPr marL="0" indent="0" algn="l">
              <a:buNone/>
            </a:pPr>
            <a:endParaRPr lang="cs-CZ" sz="1800" dirty="0">
              <a:latin typeface="Times New Roman" panose="02020603050405020304" pitchFamily="18" charset="0"/>
            </a:endParaRPr>
          </a:p>
          <a:p>
            <a:pPr algn="l"/>
            <a:r>
              <a:rPr lang="cs-CZ" sz="1800" b="1" i="0" u="none" strike="noStrike" baseline="0" dirty="0">
                <a:cs typeface="Calibri" panose="020F0502020204030204" pitchFamily="34" charset="0"/>
              </a:rPr>
              <a:t>Protireformace</a:t>
            </a:r>
            <a:r>
              <a:rPr lang="cs-CZ" sz="1800" b="0" i="0" u="none" strike="noStrike" baseline="0" dirty="0">
                <a:cs typeface="Calibri" panose="020F0502020204030204" pitchFamily="34" charset="0"/>
              </a:rPr>
              <a:t>  –  </a:t>
            </a:r>
            <a:r>
              <a:rPr lang="cs-CZ" sz="1800" b="1" i="0" u="none" strike="noStrike" baseline="0" dirty="0">
                <a:cs typeface="Calibri" panose="020F0502020204030204" pitchFamily="34" charset="0"/>
              </a:rPr>
              <a:t>Jezuitský řád </a:t>
            </a:r>
            <a:r>
              <a:rPr lang="cs-CZ" sz="1800" b="0" i="0" u="none" strike="noStrike" baseline="0" dirty="0">
                <a:cs typeface="Calibri" panose="020F0502020204030204" pitchFamily="34" charset="0"/>
              </a:rPr>
              <a:t>(</a:t>
            </a:r>
            <a:r>
              <a:rPr lang="cs-CZ" sz="1800" b="0" i="0" u="none" strike="noStrike" baseline="0" dirty="0" err="1">
                <a:cs typeface="Calibri" panose="020F0502020204030204" pitchFamily="34" charset="0"/>
              </a:rPr>
              <a:t>Societas</a:t>
            </a:r>
            <a:r>
              <a:rPr lang="cs-CZ" sz="1800" b="0" i="0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1800" b="0" i="0" u="none" strike="noStrike" baseline="0" dirty="0" err="1">
                <a:cs typeface="Calibri" panose="020F0502020204030204" pitchFamily="34" charset="0"/>
              </a:rPr>
              <a:t>Jesu</a:t>
            </a:r>
            <a:r>
              <a:rPr lang="cs-CZ" sz="1800" b="0" i="0" u="none" strike="noStrike" baseline="0" dirty="0">
                <a:cs typeface="Calibri" panose="020F0502020204030204" pitchFamily="34" charset="0"/>
              </a:rPr>
              <a:t>):  1540  založen španělským důstojníkem </a:t>
            </a:r>
            <a:r>
              <a:rPr lang="cs-CZ" sz="1800" b="1" u="none" strike="noStrike" baseline="0" dirty="0">
                <a:cs typeface="Calibri" panose="020F0502020204030204" pitchFamily="34" charset="0"/>
              </a:rPr>
              <a:t>Ignácem z </a:t>
            </a:r>
            <a:r>
              <a:rPr lang="cs-CZ" sz="1800" b="1" u="none" strike="noStrike" baseline="0" dirty="0" err="1">
                <a:cs typeface="Calibri" panose="020F0502020204030204" pitchFamily="34" charset="0"/>
              </a:rPr>
              <a:t>Loyoly</a:t>
            </a:r>
            <a:r>
              <a:rPr lang="cs-CZ" sz="1800" b="1" u="none" strike="noStrike" baseline="0" dirty="0">
                <a:cs typeface="Calibri" panose="020F050202020403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cs-CZ" sz="1800" dirty="0"/>
              <a:t>                                                                                           1773  formálně zrušen (Klement XIV.)</a:t>
            </a:r>
          </a:p>
          <a:p>
            <a:pPr marL="0" indent="0" algn="l">
              <a:buNone/>
            </a:pPr>
            <a:r>
              <a:rPr lang="cs-CZ" sz="1800" dirty="0"/>
              <a:t>                                                                                           1814  obnoven  (Pius VII.)</a:t>
            </a:r>
            <a:endParaRPr lang="cs-CZ" sz="1800" b="1" u="none" strike="noStrike" baseline="0" dirty="0"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1800" b="1" dirty="0">
                <a:cs typeface="Calibri" panose="020F0502020204030204" pitchFamily="34" charset="0"/>
              </a:rPr>
              <a:t>                                 </a:t>
            </a:r>
            <a:r>
              <a:rPr lang="cs-CZ" sz="1800" b="1" u="none" strike="noStrike" baseline="0" dirty="0">
                <a:cs typeface="Calibri" panose="020F0502020204030204" pitchFamily="34" charset="0"/>
              </a:rPr>
              <a:t>–  </a:t>
            </a:r>
            <a:r>
              <a:rPr lang="cs-CZ" sz="1800" u="none" strike="noStrike" baseline="0" dirty="0">
                <a:cs typeface="Calibri" panose="020F0502020204030204" pitchFamily="34" charset="0"/>
              </a:rPr>
              <a:t>ideové</a:t>
            </a:r>
            <a:r>
              <a:rPr lang="cs-CZ" sz="1800" b="1" u="none" strike="noStrike" baseline="0" dirty="0">
                <a:cs typeface="Calibri" panose="020F0502020204030204" pitchFamily="34" charset="0"/>
              </a:rPr>
              <a:t> </a:t>
            </a:r>
            <a:r>
              <a:rPr lang="cs-CZ" sz="1800" u="none" strike="noStrike" baseline="0" dirty="0">
                <a:cs typeface="Calibri" panose="020F0502020204030204" pitchFamily="34" charset="0"/>
              </a:rPr>
              <a:t>nástroje:  </a:t>
            </a:r>
            <a:r>
              <a:rPr lang="cs-CZ" sz="1800" b="0" i="0" u="none" strike="noStrike" baseline="0" dirty="0"/>
              <a:t>výchova, kázání a zpověď </a:t>
            </a:r>
          </a:p>
          <a:p>
            <a:pPr marL="0" indent="0" algn="l">
              <a:buNone/>
            </a:pPr>
            <a:r>
              <a:rPr lang="cs-CZ" sz="1800" dirty="0"/>
              <a:t>                                 </a:t>
            </a:r>
            <a:r>
              <a:rPr lang="cs-CZ" sz="1800" b="0" i="0" u="none" strike="noStrike" baseline="0" dirty="0"/>
              <a:t>–  </a:t>
            </a:r>
            <a:r>
              <a:rPr lang="cs-CZ" sz="1800" b="1" i="0" u="none" strike="noStrike" baseline="0" dirty="0"/>
              <a:t>Jezuitské koleje:  </a:t>
            </a:r>
            <a:r>
              <a:rPr lang="cs-CZ" sz="1800" b="0" i="0" u="none" strike="noStrike" baseline="0" dirty="0"/>
              <a:t>internátní školy poskytující střední a vyšší vzdělání  (kázeňské tresty)</a:t>
            </a:r>
          </a:p>
          <a:p>
            <a:pPr marL="0" indent="0" algn="l">
              <a:buNone/>
            </a:pPr>
            <a:r>
              <a:rPr lang="cs-CZ" sz="1800" dirty="0"/>
              <a:t>                                                                    1599:  Školní řád –  6 tříd,  st</a:t>
            </a:r>
            <a:r>
              <a:rPr lang="cs-CZ" sz="1800" b="0" i="0" u="none" strike="noStrike" baseline="0" dirty="0"/>
              <a:t>udium latiny, teologie a sedmera svobodných umění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67473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30CCA36E-6043-45C6-8713-213E6D6C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-147048"/>
            <a:ext cx="8758238" cy="1341438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Tiskárna  Jednoty bratrské v Kralicích nad Oslavou</a:t>
            </a:r>
            <a:br>
              <a:rPr lang="cs-CZ" altLang="cs-CZ" sz="1400" b="1" dirty="0">
                <a:solidFill>
                  <a:srgbClr val="FF0000"/>
                </a:solidFill>
              </a:rPr>
            </a:br>
            <a:r>
              <a:rPr lang="cs-CZ" altLang="cs-CZ" sz="1400" b="1" dirty="0">
                <a:solidFill>
                  <a:srgbClr val="FF0000"/>
                </a:solidFill>
              </a:rPr>
              <a:t>                                                      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1578 – 1628 </a:t>
            </a:r>
          </a:p>
        </p:txBody>
      </p:sp>
      <p:pic>
        <p:nvPicPr>
          <p:cNvPr id="9219" name="Obrázek 6">
            <a:extLst>
              <a:ext uri="{FF2B5EF4-FFF2-40B4-BE49-F238E27FC236}">
                <a16:creationId xmlns:a16="http://schemas.microsoft.com/office/drawing/2014/main" id="{099DBEB2-2627-497B-855A-900B7D059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"/>
          <a:stretch>
            <a:fillRect/>
          </a:stretch>
        </p:blipFill>
        <p:spPr bwMode="auto">
          <a:xfrm>
            <a:off x="1828798" y="1194390"/>
            <a:ext cx="8758239" cy="566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ovéPole 4">
            <a:extLst>
              <a:ext uri="{FF2B5EF4-FFF2-40B4-BE49-F238E27FC236}">
                <a16:creationId xmlns:a16="http://schemas.microsoft.com/office/drawing/2014/main" id="{C762B79F-C638-48B3-8328-78F46DEBA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1194390"/>
            <a:ext cx="60388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sz="1800" b="1" dirty="0"/>
              <a:t>1562  založena Janem Blahoslavem,</a:t>
            </a:r>
          </a:p>
          <a:p>
            <a:pPr>
              <a:spcBef>
                <a:spcPct val="0"/>
              </a:spcBef>
              <a:buNone/>
            </a:pPr>
            <a:r>
              <a:rPr lang="cs-CZ" sz="1800" b="1" dirty="0"/>
              <a:t>1620  vypleněna </a:t>
            </a:r>
            <a:endParaRPr lang="cs-CZ" sz="11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1956–1971: Archeologický výzkum Vlasty Fialové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doložil půdorys tvrze s tajnou tiskařskou dílnou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(nálezy literek, nástrojů, knižních kování a spon).</a:t>
            </a:r>
          </a:p>
        </p:txBody>
      </p:sp>
      <p:pic>
        <p:nvPicPr>
          <p:cNvPr id="5" name="Obrázek 7">
            <a:extLst>
              <a:ext uri="{FF2B5EF4-FFF2-40B4-BE49-F238E27FC236}">
                <a16:creationId xmlns:a16="http://schemas.microsoft.com/office/drawing/2014/main" id="{0A25FDBF-4966-4D80-AE8D-23CD4EA72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7143"/>
          <a:stretch>
            <a:fillRect/>
          </a:stretch>
        </p:blipFill>
        <p:spPr bwMode="auto">
          <a:xfrm>
            <a:off x="246855" y="871801"/>
            <a:ext cx="3113088" cy="179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                                         Města v novověku 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                                                                           (</a:t>
            </a:r>
            <a:r>
              <a:rPr lang="cs-CZ" sz="2400" b="1" dirty="0">
                <a:solidFill>
                  <a:srgbClr val="FF0000"/>
                </a:solidFill>
              </a:rPr>
              <a:t>16. – 18. stol.)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7650" y="1325562"/>
            <a:ext cx="11944350" cy="5532437"/>
          </a:xfrm>
        </p:spPr>
        <p:txBody>
          <a:bodyPr>
            <a:normAutofit fontScale="85000" lnSpcReduction="20000"/>
          </a:bodyPr>
          <a:lstStyle/>
          <a:p>
            <a:r>
              <a:rPr lang="cs-CZ" sz="2000" b="1" dirty="0"/>
              <a:t>Rozvoj urbanizace:      </a:t>
            </a:r>
            <a:r>
              <a:rPr lang="cs-CZ" sz="2000" dirty="0"/>
              <a:t>velmi silný vzestup v 16. stol., slabší v 17. a ještě slabší v 18. stol.</a:t>
            </a:r>
            <a:endParaRPr lang="cs-CZ" sz="2000" b="1" dirty="0"/>
          </a:p>
          <a:p>
            <a:endParaRPr lang="cs-CZ" sz="2000" dirty="0"/>
          </a:p>
          <a:p>
            <a:r>
              <a:rPr lang="cs-CZ" sz="2000" b="1" dirty="0"/>
              <a:t>Objev Ameriky   </a:t>
            </a:r>
            <a:r>
              <a:rPr lang="cs-CZ" sz="2000" dirty="0"/>
              <a:t>–  zámořské objevy:  růst přístavních měst na pobřeží Atlantiku (centra světového obchodu) </a:t>
            </a:r>
          </a:p>
          <a:p>
            <a:pPr marL="0" indent="0">
              <a:buNone/>
            </a:pPr>
            <a:r>
              <a:rPr lang="cs-CZ" sz="2000" dirty="0"/>
              <a:t>                                   –  soustředění kapitálu a pracovních sil </a:t>
            </a:r>
          </a:p>
          <a:p>
            <a:pPr marL="0" indent="0">
              <a:buNone/>
            </a:pPr>
            <a:r>
              <a:rPr lang="cs-CZ" sz="2000" dirty="0"/>
              <a:t>                                   –  obchod s koloniemi</a:t>
            </a:r>
          </a:p>
          <a:p>
            <a:endParaRPr lang="cs-CZ" sz="2000" dirty="0"/>
          </a:p>
          <a:p>
            <a:r>
              <a:rPr lang="cs-CZ" sz="2000" b="1" dirty="0"/>
              <a:t>Vznik centralizovaných států  </a:t>
            </a:r>
            <a:r>
              <a:rPr lang="cs-CZ" sz="2000" dirty="0"/>
              <a:t>–  stálá sídla panovnických dvorů (Vídeň, Londýn, Paříž, Petrohrad, aj.)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–  Praha:  po 1547:  menší dvůr místodržícího Ferdinanda Tyrolského;   cca 30 tis. obyvatel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Vzrůst počtu obyvatelstva  </a:t>
            </a:r>
            <a:r>
              <a:rPr lang="cs-CZ" sz="2000" dirty="0"/>
              <a:t>–   7 měst nad 50 tis.: Hamburk, Královec, Berlín, Drážďany, Vratislav a Vídeň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–   Praha:   do 1618:  45 až 50 tisíc obyvatel; poč. 17. stol.:  60 tis.; 1800 kolem 77 tis.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po 30leté válce: 26 500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Olomouc:  cca 20 tis., po 30leté válce vylidněno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Vratislav:  1000 až 3000    (velké město:   okolo 10 tis.,  malé město: 2 až 5 tis.)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Důsledky Bílé Hory  </a:t>
            </a:r>
            <a:r>
              <a:rPr lang="cs-CZ" sz="2000" dirty="0"/>
              <a:t>–  populační regres (začal již 15/16. stol.), migrace do měst:  vznik manufaktur (čeleď, učni, tovaryši)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–  budování </a:t>
            </a:r>
            <a:r>
              <a:rPr lang="cs-CZ" sz="2000" dirty="0" err="1"/>
              <a:t>bastionových</a:t>
            </a:r>
            <a:r>
              <a:rPr lang="cs-CZ" sz="2000" dirty="0"/>
              <a:t> pevností:  Vyšehrad, Cheb, Olomouc, Brno, Jihlava, Uherské Hradiště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81863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>
            <a:extLst>
              <a:ext uri="{FF2B5EF4-FFF2-40B4-BE49-F238E27FC236}">
                <a16:creationId xmlns:a16="http://schemas.microsoft.com/office/drawing/2014/main" id="{4EF23FB6-03CF-4AC6-819D-7863751D9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300" y="152400"/>
            <a:ext cx="4800600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              Dvůr císaře Rudolfa II.</a:t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>
                <a:solidFill>
                  <a:srgbClr val="FF0000"/>
                </a:solidFill>
              </a:rPr>
              <a:t>                      </a:t>
            </a:r>
            <a:r>
              <a:rPr lang="cs-CZ" altLang="cs-CZ" sz="2400" dirty="0">
                <a:solidFill>
                  <a:srgbClr val="FF0000"/>
                </a:solidFill>
              </a:rPr>
              <a:t>(1552 – 1612)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86019" name="Zástupný symbol pro obsah 2">
            <a:extLst>
              <a:ext uri="{FF2B5EF4-FFF2-40B4-BE49-F238E27FC236}">
                <a16:creationId xmlns:a16="http://schemas.microsoft.com/office/drawing/2014/main" id="{4D9BDF8C-037F-4EA6-BE65-D021761887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371600"/>
            <a:ext cx="7934325" cy="5486400"/>
          </a:xfrm>
        </p:spPr>
        <p:txBody>
          <a:bodyPr>
            <a:normAutofit/>
          </a:bodyPr>
          <a:lstStyle/>
          <a:p>
            <a:r>
              <a:rPr lang="cs-CZ" altLang="cs-CZ" sz="1600" b="1" dirty="0"/>
              <a:t>Tadeáš Hájek z Hájku  </a:t>
            </a:r>
            <a:r>
              <a:rPr lang="cs-CZ" altLang="cs-CZ" sz="1600" dirty="0"/>
              <a:t>–  přírodovědec a osobní lékař Rudolfa II. </a:t>
            </a:r>
          </a:p>
          <a:p>
            <a:pPr marL="0" indent="0">
              <a:buNone/>
            </a:pPr>
            <a:r>
              <a:rPr lang="cs-CZ" altLang="cs-CZ" sz="1600" dirty="0"/>
              <a:t>                                             –  dohlížel na chod laboratoře</a:t>
            </a:r>
          </a:p>
          <a:p>
            <a:endParaRPr lang="cs-CZ" altLang="cs-CZ" sz="1600" dirty="0"/>
          </a:p>
          <a:p>
            <a:r>
              <a:rPr lang="cs-CZ" altLang="cs-CZ" sz="1600" b="1" dirty="0"/>
              <a:t>Tycho Brahe  </a:t>
            </a:r>
            <a:r>
              <a:rPr lang="cs-CZ" altLang="cs-CZ" sz="1600" dirty="0"/>
              <a:t>–  císařský astronom a astrolog </a:t>
            </a:r>
          </a:p>
          <a:p>
            <a:pPr marL="0" indent="0">
              <a:buNone/>
            </a:pPr>
            <a:r>
              <a:rPr lang="cs-CZ" altLang="cs-CZ" sz="1600" dirty="0"/>
              <a:t>                             –  v Benátkách nad Jizerou zřídil hvězdářskou observatoř (dar císaře)</a:t>
            </a:r>
          </a:p>
          <a:p>
            <a:endParaRPr lang="cs-CZ" altLang="cs-CZ" sz="1600" dirty="0"/>
          </a:p>
          <a:p>
            <a:r>
              <a:rPr lang="cs-CZ" altLang="cs-CZ" sz="1600" b="1" dirty="0"/>
              <a:t>Johan Kepler  </a:t>
            </a:r>
            <a:r>
              <a:rPr lang="cs-CZ" altLang="cs-CZ" sz="1600" dirty="0"/>
              <a:t>–  po </a:t>
            </a:r>
            <a:r>
              <a:rPr lang="cs-CZ" altLang="cs-CZ" sz="1600" dirty="0" err="1"/>
              <a:t>Brahem</a:t>
            </a:r>
            <a:r>
              <a:rPr lang="cs-CZ" altLang="cs-CZ" sz="1600" dirty="0"/>
              <a:t> dvorní matematik a hvězdář (zákony o oběhu planet)</a:t>
            </a:r>
          </a:p>
          <a:p>
            <a:endParaRPr lang="cs-CZ" altLang="cs-CZ" sz="1600" dirty="0"/>
          </a:p>
          <a:p>
            <a:r>
              <a:rPr lang="cs-CZ" altLang="cs-CZ" sz="1600" b="1" dirty="0" err="1"/>
              <a:t>Giordano</a:t>
            </a:r>
            <a:r>
              <a:rPr lang="cs-CZ" altLang="cs-CZ" sz="1600" b="1" dirty="0"/>
              <a:t> Bruno  </a:t>
            </a:r>
            <a:r>
              <a:rPr lang="cs-CZ" altLang="cs-CZ" sz="1600" dirty="0"/>
              <a:t>–  italský kněz obviněný z kacířství a r. 1600 v Římě upálen</a:t>
            </a:r>
          </a:p>
          <a:p>
            <a:endParaRPr lang="cs-CZ" altLang="cs-CZ" sz="1600" dirty="0"/>
          </a:p>
          <a:p>
            <a:r>
              <a:rPr lang="cs-CZ" altLang="cs-CZ" sz="1600" b="1" dirty="0"/>
              <a:t>John </a:t>
            </a:r>
            <a:r>
              <a:rPr lang="cs-CZ" altLang="cs-CZ" sz="1600" b="1" dirty="0" err="1"/>
              <a:t>Dee</a:t>
            </a:r>
            <a:r>
              <a:rPr lang="cs-CZ" altLang="cs-CZ" sz="1600" b="1" dirty="0"/>
              <a:t>  </a:t>
            </a:r>
            <a:r>
              <a:rPr lang="cs-CZ" altLang="cs-CZ" sz="1600" dirty="0"/>
              <a:t>–  filozof, matematik, spiritista a alchymista </a:t>
            </a:r>
          </a:p>
          <a:p>
            <a:pPr marL="0" indent="0">
              <a:buNone/>
            </a:pPr>
            <a:r>
              <a:rPr lang="cs-CZ" altLang="cs-CZ" sz="1600" dirty="0"/>
              <a:t>                       –  </a:t>
            </a:r>
            <a:r>
              <a:rPr lang="pl-PL" altLang="cs-CZ" sz="1600" dirty="0"/>
              <a:t>v Cambridgi </a:t>
            </a:r>
            <a:r>
              <a:rPr lang="cs-CZ" altLang="cs-CZ" sz="1600" dirty="0"/>
              <a:t>získal titul mistr svobodných umění (věštil z krystalu)</a:t>
            </a:r>
          </a:p>
          <a:p>
            <a:endParaRPr lang="cs-CZ" altLang="cs-CZ" sz="1600" dirty="0"/>
          </a:p>
          <a:p>
            <a:r>
              <a:rPr lang="cs-CZ" altLang="cs-CZ" sz="1600" b="1" dirty="0"/>
              <a:t>Edward </a:t>
            </a:r>
            <a:r>
              <a:rPr lang="cs-CZ" altLang="cs-CZ" sz="1600" b="1" dirty="0" err="1"/>
              <a:t>Kelley</a:t>
            </a:r>
            <a:r>
              <a:rPr lang="cs-CZ" altLang="cs-CZ" sz="1600" b="1" dirty="0"/>
              <a:t> </a:t>
            </a:r>
            <a:r>
              <a:rPr lang="cs-CZ" altLang="cs-CZ" sz="1600" dirty="0"/>
              <a:t> –  vlastním jménem Edward </a:t>
            </a:r>
            <a:r>
              <a:rPr lang="cs-CZ" altLang="cs-CZ" sz="1600" dirty="0" err="1"/>
              <a:t>Talbot</a:t>
            </a:r>
            <a:r>
              <a:rPr lang="cs-CZ" altLang="cs-CZ" sz="1600" dirty="0"/>
              <a:t>, původně </a:t>
            </a:r>
            <a:r>
              <a:rPr lang="pl-PL" altLang="cs-CZ" sz="1600" dirty="0"/>
              <a:t>lékarnik a </a:t>
            </a:r>
            <a:r>
              <a:rPr lang="cs-CZ" altLang="cs-CZ" sz="1600" dirty="0"/>
              <a:t>městský písař </a:t>
            </a:r>
          </a:p>
          <a:p>
            <a:pPr marL="0" indent="0">
              <a:buNone/>
            </a:pPr>
            <a:r>
              <a:rPr lang="cs-CZ" altLang="cs-CZ" sz="1600" dirty="0"/>
              <a:t>                                 -  1591 uvězněn na Křivoklátě</a:t>
            </a:r>
          </a:p>
        </p:txBody>
      </p:sp>
      <p:pic>
        <p:nvPicPr>
          <p:cNvPr id="86020" name="Obrázek 3">
            <a:extLst>
              <a:ext uri="{FF2B5EF4-FFF2-40B4-BE49-F238E27FC236}">
                <a16:creationId xmlns:a16="http://schemas.microsoft.com/office/drawing/2014/main" id="{82454EDA-AA6A-418A-B70B-0FCB5EF87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99" y="152400"/>
            <a:ext cx="31242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4">
            <a:extLst>
              <a:ext uri="{FF2B5EF4-FFF2-40B4-BE49-F238E27FC236}">
                <a16:creationId xmlns:a16="http://schemas.microsoft.com/office/drawing/2014/main" id="{AC61C792-1FBC-41BE-A773-639E391D7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4" y="4797426"/>
            <a:ext cx="2746375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2" name="Obdélník 1">
            <a:extLst>
              <a:ext uri="{FF2B5EF4-FFF2-40B4-BE49-F238E27FC236}">
                <a16:creationId xmlns:a16="http://schemas.microsoft.com/office/drawing/2014/main" id="{FEFD6C2F-B508-4078-BFD9-438D97D1E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101" y="6483353"/>
            <a:ext cx="3352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/>
              <a:t>Alchymistické symboly chemických prvků.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ECD4D39-0E86-42EA-8E70-E327F3A0D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10400" cy="1143000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FF0000"/>
                </a:solidFill>
              </a:rPr>
              <a:t>Význam alchymie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9A01C50A-2D01-4780-8447-BC830831E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0" y="1143000"/>
            <a:ext cx="11049000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600" dirty="0"/>
              <a:t>a)  objev významných látek a jejich vlastností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(např. kyseliny, hydroxidy, soda a potaš, salmiak).</a:t>
            </a:r>
          </a:p>
          <a:p>
            <a:pPr eaLnBrk="1" hangingPunct="1">
              <a:defRPr/>
            </a:pPr>
            <a:endParaRPr lang="cs-CZ" altLang="cs-CZ" sz="1600" dirty="0"/>
          </a:p>
          <a:p>
            <a:pPr eaLnBrk="1" hangingPunct="1">
              <a:defRPr/>
            </a:pPr>
            <a:r>
              <a:rPr lang="cs-CZ" altLang="cs-CZ" sz="1600" dirty="0"/>
              <a:t>b)  propracování výrobních technik a postupů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(např. destilace, sublimace, extrakce, tavení, filtrace, rozpouštění látek).</a:t>
            </a:r>
          </a:p>
          <a:p>
            <a:pPr eaLnBrk="1" hangingPunct="1">
              <a:defRPr/>
            </a:pPr>
            <a:endParaRPr lang="cs-CZ" altLang="cs-CZ" sz="1600" dirty="0"/>
          </a:p>
          <a:p>
            <a:pPr eaLnBrk="1" hangingPunct="1">
              <a:defRPr/>
            </a:pPr>
            <a:r>
              <a:rPr lang="cs-CZ" altLang="cs-CZ" sz="1600" dirty="0"/>
              <a:t>c)  zavedení nových přístrojů a preparátů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(např. pícky, křivule, chladiče, třecí misky aj.).</a:t>
            </a:r>
          </a:p>
          <a:p>
            <a:pPr eaLnBrk="1" hangingPunct="1">
              <a:defRPr/>
            </a:pPr>
            <a:endParaRPr lang="cs-CZ" altLang="cs-CZ" sz="1600" dirty="0"/>
          </a:p>
          <a:p>
            <a:pPr eaLnBrk="1" hangingPunct="1">
              <a:defRPr/>
            </a:pPr>
            <a:r>
              <a:rPr lang="cs-CZ" altLang="cs-CZ" sz="1600" dirty="0"/>
              <a:t>d)  rozvoj řemeslné výroby (např. metalurgie, sklářství, keramika,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barvířství, výroba léčiv, vonných a kosmetických přípravků, aj.)</a:t>
            </a:r>
          </a:p>
          <a:p>
            <a:pPr eaLnBrk="1" hangingPunct="1">
              <a:buFontTx/>
              <a:buNone/>
              <a:defRPr/>
            </a:pPr>
            <a:endParaRPr lang="cs-CZ" altLang="cs-CZ" sz="1600" dirty="0"/>
          </a:p>
          <a:p>
            <a:pPr eaLnBrk="1" hangingPunct="1">
              <a:defRPr/>
            </a:pPr>
            <a:r>
              <a:rPr lang="cs-CZ" altLang="cs-CZ" sz="1600" dirty="0"/>
              <a:t>e)  zachování překladů spisů antických filozofů.</a:t>
            </a:r>
          </a:p>
          <a:p>
            <a:pPr eaLnBrk="1" hangingPunct="1">
              <a:defRPr/>
            </a:pPr>
            <a:endParaRPr lang="cs-CZ" altLang="cs-CZ" sz="1600" dirty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1600" b="1" dirty="0"/>
              <a:t>Archivní prameny  </a:t>
            </a:r>
            <a:r>
              <a:rPr lang="cs-CZ" sz="1600" dirty="0"/>
              <a:t>–  poukazují na provázanost alchymie s řemeslem v 16. století, kdy na šlechtických dvorech a v panovnických službách pracovali řemeslníci a zároveň alchymisté, kteří ovládali chemii a metalurgii. Johann Konrad von </a:t>
            </a:r>
            <a:r>
              <a:rPr lang="cs-CZ" sz="1600" dirty="0" err="1"/>
              <a:t>Richthausen</a:t>
            </a:r>
            <a:r>
              <a:rPr lang="cs-CZ" sz="1600" dirty="0"/>
              <a:t> (1604–1663) nebo Wenzel </a:t>
            </a:r>
            <a:r>
              <a:rPr lang="cs-CZ" sz="1600" dirty="0" err="1"/>
              <a:t>Seiler</a:t>
            </a:r>
            <a:r>
              <a:rPr lang="cs-CZ" sz="1600" dirty="0"/>
              <a:t> (?1648–1681) prosluli transmutacemi, ale současně byli vysokými báňskými úředníky.</a:t>
            </a:r>
            <a:endParaRPr lang="cs-CZ" altLang="cs-CZ" sz="1600" dirty="0"/>
          </a:p>
        </p:txBody>
      </p:sp>
      <p:pic>
        <p:nvPicPr>
          <p:cNvPr id="84996" name="Obrázek 1">
            <a:extLst>
              <a:ext uri="{FF2B5EF4-FFF2-40B4-BE49-F238E27FC236}">
                <a16:creationId xmlns:a16="http://schemas.microsoft.com/office/drawing/2014/main" id="{9DAA12D2-9CC0-4951-A273-0DB78706A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04774"/>
            <a:ext cx="29813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Obrázek 2">
            <a:extLst>
              <a:ext uri="{FF2B5EF4-FFF2-40B4-BE49-F238E27FC236}">
                <a16:creationId xmlns:a16="http://schemas.microsoft.com/office/drawing/2014/main" id="{72DEEAAD-74C7-42EA-8C6E-5C9A37505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3086099"/>
            <a:ext cx="4727729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8F535E-110C-4DD0-A5F7-B37846F0B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655983"/>
            <a:ext cx="11615530" cy="60728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100" dirty="0"/>
              <a:t> </a:t>
            </a:r>
            <a:r>
              <a:rPr lang="cs-CZ" sz="2100" b="1" dirty="0">
                <a:solidFill>
                  <a:srgbClr val="FF0000"/>
                </a:solidFill>
              </a:rPr>
              <a:t>Ideové působení a výměna informací: </a:t>
            </a:r>
          </a:p>
          <a:p>
            <a:pPr marL="0" indent="0">
              <a:buNone/>
            </a:pPr>
            <a:endParaRPr lang="cs-CZ" sz="2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100" dirty="0">
                <a:solidFill>
                  <a:srgbClr val="FF0000"/>
                </a:solidFill>
              </a:rPr>
              <a:t>                             </a:t>
            </a:r>
            <a:r>
              <a:rPr lang="cs-CZ" sz="2100" dirty="0"/>
              <a:t>–   </a:t>
            </a:r>
            <a:r>
              <a:rPr lang="cs-CZ" sz="2100" b="1" dirty="0"/>
              <a:t>tištěné noviny:  </a:t>
            </a:r>
            <a:r>
              <a:rPr lang="cs-CZ" sz="2100" dirty="0"/>
              <a:t>Praha  –  německé   2. pol. 17. stol. </a:t>
            </a:r>
          </a:p>
          <a:p>
            <a:pPr marL="0" indent="0">
              <a:buNone/>
            </a:pPr>
            <a:r>
              <a:rPr lang="cs-CZ" sz="2100" dirty="0"/>
              <a:t>                                                                             –  české:   1718 </a:t>
            </a:r>
          </a:p>
          <a:p>
            <a:pPr marL="0" indent="0">
              <a:buNone/>
            </a:pPr>
            <a:r>
              <a:rPr lang="cs-CZ" sz="2100" dirty="0"/>
              <a:t>                             –   </a:t>
            </a:r>
            <a:r>
              <a:rPr lang="cs-CZ" sz="2100" b="1" dirty="0"/>
              <a:t>divadla: </a:t>
            </a:r>
            <a:r>
              <a:rPr lang="cs-CZ" sz="2100" dirty="0"/>
              <a:t>   1724:  první pražské divadlo (soukromé hraběte Františka Antonína Šporka</a:t>
            </a:r>
          </a:p>
          <a:p>
            <a:pPr marL="0" indent="0">
              <a:buNone/>
            </a:pPr>
            <a:r>
              <a:rPr lang="cs-CZ" sz="2100" dirty="0"/>
              <a:t>                                                    1739:  divadlo městské (v Kotcích); pro městskou i šlechtickou společnost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dirty="0"/>
              <a:t>                             –   </a:t>
            </a:r>
            <a:r>
              <a:rPr lang="cs-CZ" sz="2100" b="1" dirty="0"/>
              <a:t>osvícenství:</a:t>
            </a:r>
            <a:r>
              <a:rPr lang="cs-CZ" sz="2100" dirty="0"/>
              <a:t>   vznik učených společností (Olomouc, Praha, Brno)</a:t>
            </a:r>
          </a:p>
          <a:p>
            <a:pPr marL="0" indent="0">
              <a:buNone/>
            </a:pPr>
            <a:r>
              <a:rPr lang="cs-CZ" sz="2100" dirty="0"/>
              <a:t>                                                          zakládání zednářských lóží a šlechtických salonů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dirty="0"/>
              <a:t>                             –  </a:t>
            </a:r>
            <a:r>
              <a:rPr lang="cs-CZ" sz="2100" b="1" dirty="0"/>
              <a:t>přesun elit do měst</a:t>
            </a:r>
            <a:r>
              <a:rPr lang="cs-CZ" sz="2100" dirty="0"/>
              <a:t>:  výstavba paláců zámožnějších šlechticů</a:t>
            </a:r>
          </a:p>
          <a:p>
            <a:pPr marL="0" indent="0">
              <a:buNone/>
            </a:pPr>
            <a:r>
              <a:rPr lang="cs-CZ" sz="2100" dirty="0"/>
              <a:t>                                                                        útrata renty získané od vesnických poddaných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dirty="0"/>
              <a:t>                             –  </a:t>
            </a:r>
            <a:r>
              <a:rPr lang="cs-CZ" sz="2100" b="1" dirty="0"/>
              <a:t>kněžská inteligence:   z </a:t>
            </a:r>
            <a:r>
              <a:rPr lang="cs-CZ" sz="2100" dirty="0"/>
              <a:t>města na venkov:   středověk:   nepříliš vzdělaný vesnický klérus </a:t>
            </a:r>
          </a:p>
          <a:p>
            <a:pPr marL="0" indent="0">
              <a:buNone/>
            </a:pPr>
            <a:r>
              <a:rPr lang="cs-CZ" sz="2100" dirty="0"/>
              <a:t>                                                                                                               novověk:  vzdělaný šlechtický klérus (jesuité)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dirty="0"/>
              <a:t>                             –  </a:t>
            </a:r>
            <a:r>
              <a:rPr lang="cs-CZ" sz="2100" b="1" dirty="0"/>
              <a:t>konec 18. stol.:   </a:t>
            </a:r>
            <a:r>
              <a:rPr lang="cs-CZ" sz="2100" dirty="0"/>
              <a:t>intenzivní šíření hospodářské osvěty (tisk, brožury)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893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1C876-FDB5-447C-8E73-FBADC8CB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8255"/>
            <a:ext cx="10515600" cy="1258095"/>
          </a:xfrm>
        </p:spPr>
        <p:txBody>
          <a:bodyPr/>
          <a:lstStyle/>
          <a:p>
            <a:r>
              <a:rPr lang="cs-CZ" dirty="0"/>
              <a:t>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Pohřební ritus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138CF-EAE0-4352-B248-0A40A3D9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6" y="1276350"/>
            <a:ext cx="11782424" cy="5563395"/>
          </a:xfrm>
        </p:spPr>
        <p:txBody>
          <a:bodyPr>
            <a:noAutofit/>
          </a:bodyPr>
          <a:lstStyle/>
          <a:p>
            <a:r>
              <a:rPr lang="cs-CZ" sz="1800" b="1" dirty="0"/>
              <a:t>Archeologie</a:t>
            </a:r>
            <a:r>
              <a:rPr lang="cs-CZ" sz="1800" dirty="0"/>
              <a:t>  –  soubor zvyklostí v nakládání s tělem zemřelého od smrti po jeho uložení do hrobu </a:t>
            </a:r>
          </a:p>
          <a:p>
            <a:pPr marL="0" indent="0">
              <a:buNone/>
            </a:pPr>
            <a:r>
              <a:rPr lang="cs-CZ" sz="1800" dirty="0"/>
              <a:t>                            –  nálezy lidských ostatků, pohřebiště,  hřbitovy </a:t>
            </a:r>
          </a:p>
          <a:p>
            <a:pPr marL="0" indent="0">
              <a:buNone/>
            </a:pPr>
            <a:r>
              <a:rPr lang="cs-CZ" sz="1800" dirty="0"/>
              <a:t>                            –  vliv:   a)  kulturně-historické okolnosti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b)  vyznání  (konfese)</a:t>
            </a:r>
          </a:p>
          <a:p>
            <a:endParaRPr lang="cs-CZ" sz="1800" dirty="0"/>
          </a:p>
          <a:p>
            <a:r>
              <a:rPr lang="cs-CZ" sz="1800" b="1" dirty="0">
                <a:solidFill>
                  <a:srgbClr val="FF0000"/>
                </a:solidFill>
              </a:rPr>
              <a:t>Středověk</a:t>
            </a:r>
            <a:r>
              <a:rPr lang="cs-CZ" sz="1800" dirty="0"/>
              <a:t>  –  </a:t>
            </a:r>
            <a:r>
              <a:rPr lang="cs-CZ" sz="1800" b="1" dirty="0"/>
              <a:t>11. a 12. stol.:</a:t>
            </a:r>
            <a:r>
              <a:rPr lang="cs-CZ" sz="1800" dirty="0"/>
              <a:t>  </a:t>
            </a:r>
            <a:r>
              <a:rPr lang="cs-CZ" sz="1800" dirty="0" err="1"/>
              <a:t>mladohradištní</a:t>
            </a:r>
            <a:r>
              <a:rPr lang="cs-CZ" sz="1800" dirty="0"/>
              <a:t> řadová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nekostelní pohřebiště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12./13. stol. stol</a:t>
            </a:r>
            <a:r>
              <a:rPr lang="cs-CZ" sz="1800" dirty="0"/>
              <a:t>.:  kostelní  hřbitovy:  „</a:t>
            </a:r>
            <a:r>
              <a:rPr lang="cs-CZ" sz="1800" dirty="0" err="1"/>
              <a:t>locus</a:t>
            </a:r>
            <a:r>
              <a:rPr lang="cs-CZ" sz="1800" dirty="0"/>
              <a:t> </a:t>
            </a:r>
            <a:r>
              <a:rPr lang="cs-CZ" sz="1800" dirty="0" err="1"/>
              <a:t>sacer</a:t>
            </a:r>
            <a:r>
              <a:rPr lang="cs-CZ" sz="1800" dirty="0"/>
              <a:t>“  –  ohrazeny zdí  (svět živých – svět mrtvých)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ea typeface="Times New Roman" panose="02020603050405020304" pitchFamily="18" charset="0"/>
              </a:rPr>
              <a:t>                         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                                                                     v intravilánech měst  –  ubývání milodarů</a:t>
            </a:r>
          </a:p>
          <a:p>
            <a:pPr marL="0" indent="0">
              <a:buNone/>
            </a:pPr>
            <a:r>
              <a:rPr lang="cs-CZ" sz="1800" b="1" dirty="0"/>
              <a:t>                                                                                                </a:t>
            </a:r>
            <a:r>
              <a:rPr lang="cs-CZ" sz="1800" dirty="0"/>
              <a:t>prestižní</a:t>
            </a:r>
            <a:r>
              <a:rPr lang="cs-CZ" sz="1800" b="1" dirty="0"/>
              <a:t> </a:t>
            </a:r>
            <a:r>
              <a:rPr lang="cs-CZ" sz="1800" dirty="0"/>
              <a:t>pohřby uvnitř kostela  –   hrobky, krypty fundátorů, mecenášů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–  </a:t>
            </a:r>
            <a:r>
              <a:rPr lang="cs-CZ" sz="1800" b="1" dirty="0"/>
              <a:t>tzv. obolus mrtvých  </a:t>
            </a:r>
            <a:r>
              <a:rPr lang="cs-CZ" sz="1800" dirty="0"/>
              <a:t>–  </a:t>
            </a:r>
            <a:r>
              <a:rPr lang="cs-CZ" sz="1800" dirty="0" err="1"/>
              <a:t>Charónova</a:t>
            </a:r>
            <a:r>
              <a:rPr lang="cs-CZ" sz="1800" dirty="0"/>
              <a:t> mince:   náhrada za potravinový milodar  </a:t>
            </a:r>
            <a:r>
              <a:rPr lang="pl-PL" sz="1800" dirty="0"/>
              <a:t>(</a:t>
            </a:r>
            <a:r>
              <a:rPr lang="cs-CZ" sz="1800" dirty="0"/>
              <a:t>tzv. „převozné“)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–  </a:t>
            </a:r>
            <a:r>
              <a:rPr lang="cs-CZ" sz="1800" b="1" dirty="0"/>
              <a:t>Jan Klápště  </a:t>
            </a:r>
            <a:r>
              <a:rPr lang="cs-CZ" sz="1800" dirty="0"/>
              <a:t>–  doložil vkládání mincí do hrobů v průběhu středověku i novověku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13. – 16. stol.:  kostel sv. Jakuba v Brně, 15. – 16. stol.:  Kostel sv. Václava v Ostravě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–  </a:t>
            </a:r>
            <a:r>
              <a:rPr lang="cs-CZ" sz="1800" b="1" dirty="0" err="1"/>
              <a:t>protivampyrické</a:t>
            </a:r>
            <a:r>
              <a:rPr lang="cs-CZ" sz="1800" b="1" dirty="0"/>
              <a:t> zásahy</a:t>
            </a:r>
            <a:r>
              <a:rPr lang="cs-CZ" sz="1800" dirty="0"/>
              <a:t>  –  násilné porušení pohřbu:  1.  preventivní:  před a během pohřbu </a:t>
            </a:r>
          </a:p>
          <a:p>
            <a:pPr marL="0" indent="0">
              <a:buFontTx/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      2.  dodatečné:  po pohřbu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52317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2E9571-D5E6-4D11-9B0E-E4C6ED948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4" y="523875"/>
            <a:ext cx="11668125" cy="6334125"/>
          </a:xfr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rgbClr val="FF0000"/>
                </a:solidFill>
              </a:rPr>
              <a:t>Novověk</a:t>
            </a:r>
            <a:r>
              <a:rPr lang="cs-CZ" sz="1800" b="1" dirty="0"/>
              <a:t> </a:t>
            </a:r>
            <a:r>
              <a:rPr lang="cs-CZ" sz="1800" dirty="0"/>
              <a:t> –  15. až 1800/první pol. 20. stol. </a:t>
            </a:r>
          </a:p>
          <a:p>
            <a:pPr marL="0" indent="0">
              <a:buNone/>
            </a:pPr>
            <a:r>
              <a:rPr lang="cs-CZ" sz="1800" dirty="0"/>
              <a:t>                      –   klíčové faktory:   přítomnost pohřební výbavy a její charakter   (ne poloha zemřelého)</a:t>
            </a:r>
          </a:p>
          <a:p>
            <a:endParaRPr lang="cs-CZ" sz="1800" dirty="0"/>
          </a:p>
          <a:p>
            <a:pPr algn="l"/>
            <a:r>
              <a:rPr lang="cs-CZ" sz="1800" b="1" dirty="0"/>
              <a:t>1. etapa </a:t>
            </a:r>
            <a:r>
              <a:rPr lang="cs-CZ" sz="1800" dirty="0"/>
              <a:t>:   </a:t>
            </a:r>
            <a:r>
              <a:rPr lang="cs-CZ" sz="1800" b="1" i="0" u="none" strike="noStrike" baseline="0" dirty="0"/>
              <a:t>1492/1517 – 1648 </a:t>
            </a:r>
          </a:p>
          <a:p>
            <a:pPr marL="0" indent="0" algn="l">
              <a:buNone/>
            </a:pPr>
            <a:r>
              <a:rPr lang="cs-CZ" sz="1800" b="0" i="0" u="none" strike="noStrike" baseline="0" dirty="0"/>
              <a:t>                      –  do poč. 17. stol.:  převaha nekatolického obyvatelstva</a:t>
            </a:r>
          </a:p>
          <a:p>
            <a:pPr marL="0" indent="0" algn="l">
              <a:buNone/>
            </a:pPr>
            <a:r>
              <a:rPr lang="cs-CZ" sz="1800" dirty="0"/>
              <a:t>                      </a:t>
            </a:r>
            <a:r>
              <a:rPr lang="cs-CZ" sz="1800" b="0" i="0" u="none" strike="noStrike" baseline="0" dirty="0"/>
              <a:t>–   nekatolické hřbitovy:  liší se okázalostí a složením předmětů vkládaných do hrobu  (minimum)</a:t>
            </a:r>
          </a:p>
          <a:p>
            <a:pPr marL="0" indent="0" algn="l">
              <a:buNone/>
            </a:pPr>
            <a:r>
              <a:rPr lang="cs-CZ" sz="1800" dirty="0"/>
              <a:t>                      </a:t>
            </a:r>
            <a:r>
              <a:rPr lang="cs-CZ" sz="1800" b="0" i="0" u="none" strike="noStrike" baseline="0" dirty="0"/>
              <a:t>–    pohřební výbava:  nedochovala se, pokud nebyla vyrobena z kovu nebo skla </a:t>
            </a:r>
          </a:p>
          <a:p>
            <a:pPr marL="0" indent="0" algn="l">
              <a:buNone/>
            </a:pPr>
            <a:r>
              <a:rPr lang="cs-CZ" sz="1800" dirty="0"/>
              <a:t>                                                             (ruční výroba:  </a:t>
            </a:r>
            <a:r>
              <a:rPr lang="cs-CZ" sz="1800" b="0" i="0" u="none" strike="noStrike" baseline="0" dirty="0"/>
              <a:t>dřevo, papír, kůže, textil, vosk, nepálená hlína či semena)</a:t>
            </a:r>
            <a:endParaRPr lang="cs-CZ" sz="1800" dirty="0"/>
          </a:p>
          <a:p>
            <a:endParaRPr lang="cs-CZ" sz="1800" dirty="0"/>
          </a:p>
          <a:p>
            <a:r>
              <a:rPr lang="cs-CZ" sz="1800" b="1" dirty="0"/>
              <a:t>2. etapa:</a:t>
            </a:r>
            <a:r>
              <a:rPr lang="cs-CZ" sz="1800" dirty="0"/>
              <a:t>   </a:t>
            </a:r>
            <a:r>
              <a:rPr lang="cs-CZ" sz="1800" b="1" dirty="0"/>
              <a:t>1648 – </a:t>
            </a:r>
            <a:r>
              <a:rPr lang="cs-CZ" sz="1800" b="1" i="0" u="none" strike="noStrike" baseline="0" dirty="0"/>
              <a:t>1781/1784 </a:t>
            </a:r>
          </a:p>
          <a:p>
            <a:pPr marL="0" indent="0">
              <a:buNone/>
            </a:pPr>
            <a:r>
              <a:rPr lang="cs-CZ" sz="1800" dirty="0"/>
              <a:t>                      </a:t>
            </a:r>
            <a:r>
              <a:rPr lang="cs-CZ" sz="1800" b="0" i="0" u="none" strike="noStrike" baseline="0" dirty="0"/>
              <a:t>–  rekatolizace:  odchod evangelíků ze země</a:t>
            </a:r>
          </a:p>
          <a:p>
            <a:pPr marL="0" indent="0">
              <a:buNone/>
            </a:pPr>
            <a:r>
              <a:rPr lang="cs-CZ" sz="1800" dirty="0"/>
              <a:t>                      </a:t>
            </a:r>
            <a:r>
              <a:rPr lang="cs-CZ" sz="1800" b="0" i="0" u="none" strike="noStrike" baseline="0" dirty="0"/>
              <a:t>–  dekrety </a:t>
            </a:r>
            <a:r>
              <a:rPr lang="pl-PL" sz="1800" b="0" i="0" u="none" strike="noStrike" baseline="0" dirty="0"/>
              <a:t>Josefa II. z let 1781–1784:  doprava nebožtíků na hřbitov v komunální rakvi </a:t>
            </a:r>
          </a:p>
          <a:p>
            <a:pPr marL="0" indent="0">
              <a:buNone/>
            </a:pPr>
            <a:r>
              <a:rPr lang="cs-CZ" sz="1800" b="0" i="0" u="none" strike="noStrike" baseline="0" dirty="0"/>
              <a:t>                                                                                         pohřeb v režném plátně (pytli) bez výbavy</a:t>
            </a:r>
          </a:p>
          <a:p>
            <a:pPr marL="0" indent="0">
              <a:buNone/>
            </a:pPr>
            <a:r>
              <a:rPr lang="cs-CZ" sz="1800" b="0" i="0" u="none" strike="noStrike" baseline="0" dirty="0"/>
              <a:t>                                                                                         zákaz pohřbívání v intravilánech sídelních aglomerací</a:t>
            </a:r>
          </a:p>
          <a:p>
            <a:pPr marL="0" indent="0">
              <a:buNone/>
            </a:pPr>
            <a:r>
              <a:rPr lang="cs-CZ" sz="1800" b="0" i="0" u="none" strike="noStrike" baseline="0" dirty="0"/>
              <a:t>                                                                                         rušení hřbitovů   (na vesnicích ještě v 19. stol.)</a:t>
            </a:r>
            <a:endParaRPr lang="cs-CZ" sz="1800" dirty="0"/>
          </a:p>
          <a:p>
            <a:pPr algn="l"/>
            <a:r>
              <a:rPr lang="cs-CZ" sz="1800" b="1" dirty="0"/>
              <a:t>3. etapa:  1785 – 1800 </a:t>
            </a:r>
          </a:p>
          <a:p>
            <a:pPr marL="0" indent="0" algn="l">
              <a:buNone/>
            </a:pPr>
            <a:r>
              <a:rPr lang="cs-CZ" sz="1800" dirty="0"/>
              <a:t>                       –  </a:t>
            </a:r>
            <a:r>
              <a:rPr lang="cs-CZ" sz="1800" b="0" i="0" u="none" strike="noStrike" baseline="0" dirty="0"/>
              <a:t>obnovení či nové zakládání protestantských hřbitovů, postupná strojní výroba předmětů pohřební výbavy </a:t>
            </a:r>
          </a:p>
          <a:p>
            <a:pPr marL="0" indent="0" algn="l">
              <a:buNone/>
            </a:pPr>
            <a:r>
              <a:rPr lang="cs-CZ" sz="1800" dirty="0"/>
              <a:t>                    </a:t>
            </a:r>
            <a:r>
              <a:rPr lang="cs-CZ" sz="1800" b="0" i="0" u="none" strike="noStrike" baseline="0" dirty="0"/>
              <a:t>–  od pol. 19. stol.: hroby spojené s válečnými konflikty (prusko-rakouská válka)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01041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>
            <a:extLst>
              <a:ext uri="{FF2B5EF4-FFF2-40B4-BE49-F238E27FC236}">
                <a16:creationId xmlns:a16="http://schemas.microsoft.com/office/drawing/2014/main" id="{C9F79278-59CA-4574-B83F-ADB44FFC6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1723" y="147636"/>
            <a:ext cx="1533785" cy="1143000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FF0000"/>
                </a:solidFill>
              </a:rPr>
              <a:t>Čelákovice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8E8A7C0B-AD4A-4E46-953B-95B7AAD2D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1350168"/>
            <a:ext cx="9480550" cy="4983163"/>
          </a:xfrm>
        </p:spPr>
        <p:txBody>
          <a:bodyPr/>
          <a:lstStyle/>
          <a:p>
            <a:pPr>
              <a:defRPr/>
            </a:pPr>
            <a:r>
              <a:rPr lang="cs-CZ" altLang="cs-CZ" sz="1600" b="1" dirty="0"/>
              <a:t>1966:   výzkum Jaroslava Špačka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interpretoval jako </a:t>
            </a:r>
            <a:r>
              <a:rPr lang="cs-CZ" altLang="cs-CZ" sz="1600" dirty="0" err="1"/>
              <a:t>mladohradištní</a:t>
            </a:r>
            <a:r>
              <a:rPr lang="cs-CZ" altLang="cs-CZ" sz="1600" dirty="0"/>
              <a:t> pohřebiště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10. – 11. stol:   11 H se 14ti zemřelými</a:t>
            </a:r>
          </a:p>
          <a:p>
            <a:pPr marL="0" indent="0">
              <a:buNone/>
              <a:defRPr/>
            </a:pPr>
            <a:endParaRPr lang="cs-CZ" altLang="cs-CZ" sz="1600" dirty="0"/>
          </a:p>
          <a:p>
            <a:pPr marL="0" indent="0">
              <a:buNone/>
              <a:defRPr/>
            </a:pPr>
            <a:r>
              <a:rPr lang="cs-CZ" altLang="cs-CZ" sz="1600" dirty="0"/>
              <a:t>      </a:t>
            </a:r>
            <a:r>
              <a:rPr lang="cs-CZ" altLang="cs-CZ" sz="1600" b="1" dirty="0"/>
              <a:t>věk:  </a:t>
            </a:r>
            <a:r>
              <a:rPr lang="cs-CZ" altLang="cs-CZ" sz="1600" dirty="0"/>
              <a:t>většinou mladí muži okolo 20 let</a:t>
            </a:r>
          </a:p>
          <a:p>
            <a:pPr marL="0" indent="0">
              <a:buNone/>
              <a:defRPr/>
            </a:pPr>
            <a:endParaRPr lang="cs-CZ" altLang="cs-CZ" sz="1600" dirty="0"/>
          </a:p>
          <a:p>
            <a:pPr marL="0" indent="0">
              <a:buNone/>
              <a:defRPr/>
            </a:pPr>
            <a:r>
              <a:rPr lang="cs-CZ" altLang="cs-CZ" sz="1600" b="1" dirty="0"/>
              <a:t>      poloha:  </a:t>
            </a:r>
            <a:r>
              <a:rPr lang="cs-CZ" altLang="cs-CZ" sz="1600" dirty="0"/>
              <a:t>na zádech, na boku, na břiše, zacpání úst,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               svázání rukou, kůl u levé ruky</a:t>
            </a:r>
          </a:p>
          <a:p>
            <a:pPr marL="0" indent="0">
              <a:buNone/>
              <a:defRPr/>
            </a:pPr>
            <a:endParaRPr lang="cs-CZ" altLang="cs-CZ" sz="1600" dirty="0"/>
          </a:p>
          <a:p>
            <a:pPr>
              <a:defRPr/>
            </a:pPr>
            <a:r>
              <a:rPr lang="cs-CZ" sz="1600" b="1" dirty="0"/>
              <a:t>Pavlína Mašková  </a:t>
            </a:r>
            <a:r>
              <a:rPr lang="cs-CZ" sz="1600" dirty="0"/>
              <a:t>–  popravení pohřbení u šibenice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 err="1"/>
              <a:t>Šibeňák</a:t>
            </a:r>
            <a:r>
              <a:rPr lang="cs-CZ" sz="1600" dirty="0"/>
              <a:t>  –  popraviště  JV města (16. – 19. stol.)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 err="1"/>
              <a:t>Emmerbrücke</a:t>
            </a:r>
            <a:r>
              <a:rPr lang="cs-CZ" sz="1600" b="1" dirty="0"/>
              <a:t> u Lucernu </a:t>
            </a:r>
            <a:r>
              <a:rPr lang="cs-CZ" sz="1600" dirty="0"/>
              <a:t> –  obdobné nepietní pohřby</a:t>
            </a:r>
          </a:p>
          <a:p>
            <a:pPr marL="0" indent="0">
              <a:buNone/>
              <a:defRPr/>
            </a:pPr>
            <a:endParaRPr lang="cs-CZ" altLang="cs-CZ" sz="1600" dirty="0"/>
          </a:p>
          <a:p>
            <a:pPr>
              <a:defRPr/>
            </a:pPr>
            <a:endParaRPr lang="cs-CZ" altLang="cs-CZ" sz="2000" dirty="0"/>
          </a:p>
        </p:txBody>
      </p:sp>
      <p:pic>
        <p:nvPicPr>
          <p:cNvPr id="63492" name="Obrázek 3">
            <a:extLst>
              <a:ext uri="{FF2B5EF4-FFF2-40B4-BE49-F238E27FC236}">
                <a16:creationId xmlns:a16="http://schemas.microsoft.com/office/drawing/2014/main" id="{1A89132C-6850-4F40-9ED1-2DA2D3A5D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332582"/>
            <a:ext cx="41148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Obrázek 4">
            <a:extLst>
              <a:ext uri="{FF2B5EF4-FFF2-40B4-BE49-F238E27FC236}">
                <a16:creationId xmlns:a16="http://schemas.microsoft.com/office/drawing/2014/main" id="{0894C623-D237-4460-ACBE-463718987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77" y="165787"/>
            <a:ext cx="2306454" cy="33248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Obrázek 6">
            <a:extLst>
              <a:ext uri="{FF2B5EF4-FFF2-40B4-BE49-F238E27FC236}">
                <a16:creationId xmlns:a16="http://schemas.microsoft.com/office/drawing/2014/main" id="{BFE9AEB0-004C-4032-B36B-983C1E5F6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77" y="3686175"/>
            <a:ext cx="2306454" cy="3043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Obrázek 1">
            <a:extLst>
              <a:ext uri="{FF2B5EF4-FFF2-40B4-BE49-F238E27FC236}">
                <a16:creationId xmlns:a16="http://schemas.microsoft.com/office/drawing/2014/main" id="{F547498B-1AB0-4B8D-9637-649EE5685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77" y="466724"/>
            <a:ext cx="957144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ovéPole 2">
            <a:extLst>
              <a:ext uri="{FF2B5EF4-FFF2-40B4-BE49-F238E27FC236}">
                <a16:creationId xmlns:a16="http://schemas.microsoft.com/office/drawing/2014/main" id="{240313B1-7D3A-4AF0-AB91-E9313FEE6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881" y="6107112"/>
            <a:ext cx="418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Bílina 2011:  </a:t>
            </a:r>
            <a:r>
              <a:rPr lang="cs-CZ" altLang="cs-CZ" sz="1800" dirty="0"/>
              <a:t>Žena zatížená kamenem.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D079B0-FEFD-4B86-88F0-2B4F4FB1A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4318001"/>
            <a:ext cx="11120438" cy="3048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Hrádek nad Nisou – Kostelní ulice: </a:t>
            </a:r>
            <a:r>
              <a:rPr lang="cs-CZ" sz="2000" dirty="0">
                <a:solidFill>
                  <a:srgbClr val="FF0000"/>
                </a:solidFill>
              </a:rPr>
              <a:t>   vampýr na břiše</a:t>
            </a:r>
          </a:p>
          <a:p>
            <a:pPr marL="0" indent="0">
              <a:buNone/>
              <a:defRPr/>
            </a:pPr>
            <a:r>
              <a:rPr lang="cs-CZ" sz="1600" dirty="0"/>
              <a:t>      –  </a:t>
            </a:r>
            <a:r>
              <a:rPr lang="cs-CZ" sz="1600" b="1" dirty="0"/>
              <a:t>2010:</a:t>
            </a:r>
            <a:r>
              <a:rPr lang="cs-CZ" sz="1600" dirty="0"/>
              <a:t>  rekonstrukce náměstí a přilehlých ulic:  </a:t>
            </a:r>
            <a:r>
              <a:rPr lang="cs-CZ" sz="1600" b="1" dirty="0"/>
              <a:t>výzkum Petr </a:t>
            </a:r>
            <a:r>
              <a:rPr lang="cs-CZ" sz="1600" b="1" dirty="0" err="1"/>
              <a:t>Brestovanský</a:t>
            </a:r>
            <a:r>
              <a:rPr lang="cs-CZ" sz="1600" b="1" dirty="0"/>
              <a:t> </a:t>
            </a:r>
            <a:r>
              <a:rPr lang="cs-CZ" sz="1600" dirty="0"/>
              <a:t>z muzea v Liberci </a:t>
            </a:r>
          </a:p>
          <a:p>
            <a:pPr marL="0" indent="0">
              <a:buNone/>
              <a:defRPr/>
            </a:pPr>
            <a:r>
              <a:rPr lang="cs-CZ" sz="1600" dirty="0"/>
              <a:t>      –  nedaleko ležely 4 pražské groše Jana Lucemburského (1311–1346) </a:t>
            </a:r>
          </a:p>
          <a:p>
            <a:pPr marL="0" indent="0">
              <a:buNone/>
              <a:defRPr/>
            </a:pPr>
            <a:r>
              <a:rPr lang="cs-CZ" sz="1600" dirty="0"/>
              <a:t>      –  </a:t>
            </a:r>
            <a:r>
              <a:rPr lang="cs-CZ" sz="1600" b="1" dirty="0"/>
              <a:t>antropologický průzkum:</a:t>
            </a:r>
            <a:r>
              <a:rPr lang="cs-CZ" sz="1600" dirty="0"/>
              <a:t> Hana Brzobohatá z AÚ AV v Kutné Hoře</a:t>
            </a:r>
          </a:p>
          <a:p>
            <a:pPr marL="0" indent="0">
              <a:buNone/>
              <a:defRPr/>
            </a:pPr>
            <a:r>
              <a:rPr lang="cs-CZ" sz="1600" dirty="0"/>
              <a:t>      –  </a:t>
            </a:r>
            <a:r>
              <a:rPr lang="cs-CZ" sz="1600" b="1" dirty="0"/>
              <a:t>antropologická analýza:</a:t>
            </a:r>
            <a:r>
              <a:rPr lang="cs-CZ" sz="1600" dirty="0"/>
              <a:t>  Miluše </a:t>
            </a:r>
            <a:r>
              <a:rPr lang="cs-CZ" sz="1600" dirty="0" err="1"/>
              <a:t>Dobisíková</a:t>
            </a:r>
            <a:r>
              <a:rPr lang="cs-CZ" sz="1600" dirty="0"/>
              <a:t>  z NM    muž:  51  let, 170 cm  (kulhal, bez 11 zubů) </a:t>
            </a:r>
          </a:p>
          <a:p>
            <a:pPr marL="0" indent="0">
              <a:buNone/>
              <a:defRPr/>
            </a:pPr>
            <a:r>
              <a:rPr lang="cs-CZ" sz="1600" dirty="0"/>
              <a:t>      –  </a:t>
            </a:r>
            <a:r>
              <a:rPr lang="cs-CZ" sz="1600" b="1" dirty="0"/>
              <a:t>genetický průzkum</a:t>
            </a:r>
            <a:r>
              <a:rPr lang="cs-CZ" sz="1600" dirty="0"/>
              <a:t>: Daniel Vaněk z laboratoře Forenzní DNA Servis:  </a:t>
            </a:r>
            <a:r>
              <a:rPr lang="cs-CZ" sz="1600" dirty="0" err="1"/>
              <a:t>haploskupina</a:t>
            </a:r>
            <a:r>
              <a:rPr lang="cs-CZ" sz="1600" dirty="0"/>
              <a:t> E1b1b:  Balkán, Blízký Východ a </a:t>
            </a:r>
            <a:r>
              <a:rPr lang="cs-CZ" sz="1600" dirty="0" err="1"/>
              <a:t>sev</a:t>
            </a:r>
            <a:r>
              <a:rPr lang="cs-CZ" sz="1600" dirty="0"/>
              <a:t>. Afrika  </a:t>
            </a:r>
          </a:p>
          <a:p>
            <a:pPr marL="0" indent="0">
              <a:buNone/>
              <a:defRPr/>
            </a:pPr>
            <a:r>
              <a:rPr lang="cs-CZ" sz="1600" dirty="0"/>
              <a:t>      –  </a:t>
            </a:r>
            <a:r>
              <a:rPr lang="cs-CZ" sz="1600" b="1" dirty="0"/>
              <a:t>srovnání DNA s databází Ysearch.org</a:t>
            </a:r>
            <a:r>
              <a:rPr lang="cs-CZ" sz="1600" dirty="0"/>
              <a:t>: našlo jméno: </a:t>
            </a:r>
            <a:r>
              <a:rPr lang="cs-CZ" sz="1600" dirty="0" err="1"/>
              <a:t>Toviah</a:t>
            </a:r>
            <a:r>
              <a:rPr lang="cs-CZ" sz="1600" dirty="0"/>
              <a:t> = Tobiáš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endParaRPr lang="cs-CZ" sz="1600" dirty="0"/>
          </a:p>
        </p:txBody>
      </p:sp>
      <p:pic>
        <p:nvPicPr>
          <p:cNvPr id="69635" name="Obrázek 3">
            <a:extLst>
              <a:ext uri="{FF2B5EF4-FFF2-40B4-BE49-F238E27FC236}">
                <a16:creationId xmlns:a16="http://schemas.microsoft.com/office/drawing/2014/main" id="{AF900F55-B785-4C6E-AD01-D646D75F1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1" y="1"/>
            <a:ext cx="603567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Obrázek 3">
            <a:extLst>
              <a:ext uri="{FF2B5EF4-FFF2-40B4-BE49-F238E27FC236}">
                <a16:creationId xmlns:a16="http://schemas.microsoft.com/office/drawing/2014/main" id="{0F0BB36F-244B-4906-80BD-FA520652D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1" t="28125" r="33601" b="12500"/>
          <a:stretch>
            <a:fillRect/>
          </a:stretch>
        </p:blipFill>
        <p:spPr bwMode="auto">
          <a:xfrm>
            <a:off x="10831513" y="1605169"/>
            <a:ext cx="333375" cy="32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id="{4A48550A-586C-47E5-8888-AD8F0DD77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7" y="611291"/>
            <a:ext cx="27432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sah 2">
            <a:extLst>
              <a:ext uri="{FF2B5EF4-FFF2-40B4-BE49-F238E27FC236}">
                <a16:creationId xmlns:a16="http://schemas.microsoft.com/office/drawing/2014/main" id="{8B404FAB-8317-4AD2-B432-0D17CD14D9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3900098"/>
            <a:ext cx="11582400" cy="3390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dirty="0"/>
              <a:t> </a:t>
            </a:r>
            <a:r>
              <a:rPr lang="cs-CZ" altLang="cs-CZ" sz="1600" dirty="0"/>
              <a:t>–  </a:t>
            </a:r>
            <a:r>
              <a:rPr lang="cs-CZ" altLang="cs-CZ" sz="2200" b="1" dirty="0">
                <a:solidFill>
                  <a:srgbClr val="FF0000"/>
                </a:solidFill>
              </a:rPr>
              <a:t>Stronciová analýza</a:t>
            </a:r>
            <a:r>
              <a:rPr lang="cs-CZ" altLang="cs-CZ" sz="2200" dirty="0">
                <a:solidFill>
                  <a:srgbClr val="FF0000"/>
                </a:solidFill>
              </a:rPr>
              <a:t>: </a:t>
            </a:r>
            <a:r>
              <a:rPr lang="cs-CZ" altLang="cs-CZ" sz="1700" dirty="0"/>
              <a:t>Miriam Nývltová </a:t>
            </a:r>
            <a:r>
              <a:rPr lang="cs-CZ" altLang="cs-CZ" sz="1700" dirty="0" err="1"/>
              <a:t>Fišáková</a:t>
            </a:r>
            <a:r>
              <a:rPr lang="cs-CZ" altLang="cs-CZ" sz="1700" dirty="0"/>
              <a:t> z ARUB </a:t>
            </a:r>
          </a:p>
          <a:p>
            <a:pPr marL="0" indent="0">
              <a:buNone/>
            </a:pPr>
            <a:r>
              <a:rPr lang="cs-CZ" altLang="cs-CZ" sz="1700" dirty="0"/>
              <a:t>  –  mrtvý jedl potravu složenou z obilovin (ječmen, žito), ovoce (jablka, hrušky, rybíz). masa (ovce, kozy, skot) a mléčných produktů </a:t>
            </a:r>
          </a:p>
          <a:p>
            <a:pPr marL="0" indent="0">
              <a:buNone/>
            </a:pPr>
            <a:r>
              <a:rPr lang="cs-CZ" altLang="cs-CZ" sz="1700" dirty="0"/>
              <a:t>  –  nikdy nejedl proso a vepřové, což naznačuje příslušnost k muslimskému nebo židovskému etniku </a:t>
            </a:r>
          </a:p>
          <a:p>
            <a:pPr marL="0" indent="0">
              <a:buNone/>
            </a:pPr>
            <a:r>
              <a:rPr lang="cs-CZ" altLang="cs-CZ" sz="1700" dirty="0"/>
              <a:t>  –  podle izotopů přišel na místo (pohřbu) krátce před smrtí, ale zde déle nepobýval </a:t>
            </a:r>
          </a:p>
          <a:p>
            <a:pPr marL="0" indent="0">
              <a:buNone/>
            </a:pPr>
            <a:r>
              <a:rPr lang="cs-CZ" altLang="cs-CZ" sz="1700" dirty="0"/>
              <a:t>  –  narodil se v lokalitě se starými horninami: nejblíže cca 78 km od Hrádku - v Praze nebo Jihlavě </a:t>
            </a:r>
          </a:p>
          <a:p>
            <a:pPr marL="0" indent="0">
              <a:buNone/>
            </a:pPr>
            <a:endParaRPr lang="cs-CZ" altLang="cs-CZ" sz="1700" dirty="0"/>
          </a:p>
          <a:p>
            <a:pPr marL="0" indent="0">
              <a:buNone/>
            </a:pPr>
            <a:r>
              <a:rPr lang="cs-CZ" altLang="cs-CZ" sz="1700" dirty="0"/>
              <a:t>  –  </a:t>
            </a:r>
            <a:r>
              <a:rPr lang="cs-CZ" altLang="cs-CZ" sz="1700" b="1" dirty="0"/>
              <a:t>kulturně-historická interpretace</a:t>
            </a:r>
            <a:r>
              <a:rPr lang="cs-CZ" altLang="cs-CZ" sz="1700" dirty="0"/>
              <a:t>:  pohřbení na břiše nemuselo být trestem, ale znakem pokání </a:t>
            </a:r>
          </a:p>
          <a:p>
            <a:pPr marL="0" indent="0">
              <a:buNone/>
            </a:pPr>
            <a:r>
              <a:rPr lang="cs-CZ" altLang="cs-CZ" sz="1700" dirty="0"/>
              <a:t>                                                                   padělatel pohřbený s předmětem nekalé činnosti </a:t>
            </a:r>
          </a:p>
          <a:p>
            <a:pPr marL="0" indent="0">
              <a:buNone/>
            </a:pPr>
            <a:endParaRPr lang="cs-CZ" altLang="cs-CZ" sz="1600" dirty="0"/>
          </a:p>
          <a:p>
            <a:pPr marL="0" indent="0">
              <a:buNone/>
            </a:pPr>
            <a:r>
              <a:rPr lang="cs-CZ" altLang="cs-CZ" sz="1600" dirty="0"/>
              <a:t>      </a:t>
            </a:r>
          </a:p>
        </p:txBody>
      </p:sp>
      <p:pic>
        <p:nvPicPr>
          <p:cNvPr id="70659" name="Obrázek 5">
            <a:extLst>
              <a:ext uri="{FF2B5EF4-FFF2-40B4-BE49-F238E27FC236}">
                <a16:creationId xmlns:a16="http://schemas.microsoft.com/office/drawing/2014/main" id="{AD790E84-4E8E-47BD-9C86-CFC5837D0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0"/>
            <a:ext cx="6553202" cy="42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968500" y="127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Cechovní výroba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2950" y="1323976"/>
            <a:ext cx="11191875" cy="5867399"/>
          </a:xfrm>
        </p:spPr>
        <p:txBody>
          <a:bodyPr>
            <a:normAutofit/>
          </a:bodyPr>
          <a:lstStyle/>
          <a:p>
            <a:r>
              <a:rPr lang="cs-CZ" sz="1800" b="1" i="0" u="none" strike="noStrike" baseline="0" dirty="0">
                <a:solidFill>
                  <a:srgbClr val="FF0000"/>
                </a:solidFill>
              </a:rPr>
              <a:t>11./12. stol.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–  západní Evropa  </a:t>
            </a:r>
          </a:p>
          <a:p>
            <a:r>
              <a:rPr lang="cs-CZ" sz="1800" b="1" dirty="0">
                <a:solidFill>
                  <a:srgbClr val="FF0000"/>
                </a:solidFill>
              </a:rPr>
              <a:t>3/3 1</a:t>
            </a:r>
            <a:r>
              <a:rPr lang="cs-CZ" sz="1800" b="1" i="0" u="none" strike="noStrike" baseline="0" dirty="0">
                <a:solidFill>
                  <a:srgbClr val="FF0000"/>
                </a:solidFill>
              </a:rPr>
              <a:t>3. stol.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–  české země:  Znojmo  (1285</a:t>
            </a:r>
            <a:r>
              <a:rPr lang="cs-CZ" sz="1800" dirty="0">
                <a:solidFill>
                  <a:srgbClr val="000000"/>
                </a:solidFill>
              </a:rPr>
              <a:t>:  v listině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mezi svědky „</a:t>
            </a:r>
            <a:r>
              <a:rPr lang="cs-CZ" sz="1800" b="0" u="none" strike="noStrike" baseline="0" dirty="0" err="1">
                <a:solidFill>
                  <a:srgbClr val="000000"/>
                </a:solidFill>
              </a:rPr>
              <a:t>Henrico</a:t>
            </a:r>
            <a:r>
              <a:rPr lang="cs-CZ" sz="1800" b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1800" b="0" u="none" strike="noStrike" baseline="0" dirty="0" err="1">
                <a:solidFill>
                  <a:srgbClr val="000000"/>
                </a:solidFill>
              </a:rPr>
              <a:t>czechenmeister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“), Brno </a:t>
            </a:r>
          </a:p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</a:rPr>
              <a:t>Zikmund Winter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–  řemeslnické organizace se vyvinuly z náboženských bratrstev:  příslušníci stejného řemesla</a:t>
            </a:r>
            <a:endParaRPr lang="cs-CZ" sz="1800" dirty="0">
              <a:solidFill>
                <a:srgbClr val="000000"/>
              </a:solidFill>
            </a:endParaRPr>
          </a:p>
          <a:p>
            <a:r>
              <a:rPr lang="cs-CZ" sz="1800" b="1" dirty="0">
                <a:solidFill>
                  <a:srgbClr val="000000"/>
                </a:solidFill>
              </a:rPr>
              <a:t>Bedřich Mendl</a:t>
            </a:r>
            <a:r>
              <a:rPr lang="cs-CZ" sz="1800" dirty="0">
                <a:solidFill>
                  <a:srgbClr val="000000"/>
                </a:solidFill>
              </a:rPr>
              <a:t>  –  výrobní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korporace (organizace) nadané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přímusem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</a:t>
            </a:r>
            <a:endParaRPr lang="cs-CZ" sz="1800" dirty="0">
              <a:solidFill>
                <a:srgbClr val="000000"/>
              </a:solidFill>
            </a:endParaRP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</a:rPr>
              <a:t>Franz </a:t>
            </a:r>
            <a:r>
              <a:rPr lang="cs-CZ" sz="1800" b="1" i="0" u="none" strike="noStrike" baseline="0" dirty="0" err="1">
                <a:solidFill>
                  <a:srgbClr val="000000"/>
                </a:solidFill>
              </a:rPr>
              <a:t>Irsigler</a:t>
            </a:r>
            <a:r>
              <a:rPr lang="cs-CZ" sz="1800" b="1" dirty="0">
                <a:solidFill>
                  <a:srgbClr val="000000"/>
                </a:solidFill>
              </a:rPr>
              <a:t>  </a:t>
            </a:r>
            <a:r>
              <a:rPr lang="cs-CZ" sz="1800" dirty="0">
                <a:solidFill>
                  <a:srgbClr val="000000"/>
                </a:solidFill>
              </a:rPr>
              <a:t>–  znaky: 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spolkový charakter, identita,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přímus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nábožensko-společenské funkce, vlastní orgány aj. </a:t>
            </a:r>
            <a:endParaRPr lang="cs-CZ" sz="1800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endParaRPr lang="cs-CZ" sz="1800" b="1" dirty="0">
              <a:solidFill>
                <a:srgbClr val="FF0000"/>
              </a:solidFill>
            </a:endParaRPr>
          </a:p>
          <a:p>
            <a:r>
              <a:rPr lang="cs-CZ" sz="2000" b="1" dirty="0">
                <a:solidFill>
                  <a:srgbClr val="FF0000"/>
                </a:solidFill>
              </a:rPr>
              <a:t>Cech</a:t>
            </a:r>
            <a:r>
              <a:rPr lang="cs-CZ" sz="2000" dirty="0"/>
              <a:t>   –</a:t>
            </a:r>
            <a:r>
              <a:rPr lang="cs-CZ" sz="1800" dirty="0"/>
              <a:t>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označení:  1. z něm. „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Zeche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“  (12. stol.):  ze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starohornoněmeckého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„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gizehon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“ či „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gezeh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“ –  řád,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                                                                                           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společenství  (i jídlo, pití)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                                        2. z něm.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„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Zeichen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“ –  znamení:  značka označující řemeslné výrobky</a:t>
            </a:r>
            <a:r>
              <a:rPr lang="cs-CZ" sz="1800" dirty="0">
                <a:solidFill>
                  <a:srgbClr val="000000"/>
                </a:solidFill>
              </a:rPr>
              <a:t>                        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                                        3. z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něm. „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Zunft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“ (ze slovesa „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ziemen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“)  –  shoda, pořádek, pravidlo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                                                                                                                –  </a:t>
            </a:r>
            <a:r>
              <a:rPr lang="cs-CZ" sz="1800" dirty="0">
                <a:solidFill>
                  <a:srgbClr val="000000"/>
                </a:solidFill>
              </a:rPr>
              <a:t>právně vymezené shromáždění  (korporace)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              – 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cechovní stanovy: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právní řád, který potvrzoval existenci organizace (podmínky </a:t>
            </a:r>
            <a:r>
              <a:rPr lang="cs-CZ" sz="1800" b="0" i="0" u="none" strike="noStrike" baseline="0">
                <a:solidFill>
                  <a:srgbClr val="000000"/>
                </a:solidFill>
              </a:rPr>
              <a:t>provozování řemesla) 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                                                     16. stol.:  přejímán z jiných měst</a:t>
            </a:r>
            <a:endParaRPr lang="cs-CZ" sz="1800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678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CAB02F-DB9A-4D01-BC7A-A163C60D3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885824"/>
            <a:ext cx="11439525" cy="5876925"/>
          </a:xfrm>
        </p:spPr>
        <p:txBody>
          <a:bodyPr/>
          <a:lstStyle/>
          <a:p>
            <a:r>
              <a:rPr lang="cs-CZ" sz="1800" b="1" i="0" u="none" strike="noStrike" baseline="0" dirty="0">
                <a:solidFill>
                  <a:srgbClr val="000000"/>
                </a:solidFill>
              </a:rPr>
              <a:t>Josef Janáček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–  4 typy měst:  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                               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spotřební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–  výroba pro místní trh, vyšší podíl neproduktivního obyvatelstva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                                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exportní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 –  část produkce určena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 vzdálenější (zahraniční) trhy  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                                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řemeslnická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 –  mezi měšťany větší zastoupení řemesel  (místní trh i zemědělské okolí)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                                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řemeslnicko-zemědělská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 –  nízký počet cechů,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místní trh omezen na vlastní město </a:t>
            </a:r>
          </a:p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 zastoupení řemesel podle počtu mistrů:  tzv. slabá a silná řemesla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dirty="0">
              <a:solidFill>
                <a:srgbClr val="000000"/>
              </a:solidFill>
            </a:endParaRPr>
          </a:p>
          <a:p>
            <a:endParaRPr lang="cs-CZ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25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EA8C2-ADC8-487C-BFDD-F98A141E1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723900"/>
            <a:ext cx="11401425" cy="60388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13. stol.    </a:t>
            </a:r>
            <a:r>
              <a:rPr lang="cs-CZ" sz="1800" dirty="0"/>
              <a:t>–   výrobek zhotovoval jeden řemeslník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–   řemeslné činnosti se koncentrují se uvnitř hradeb:  mizí zmínky o vesnických řemeslnících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–   monopolizace řemeslné výroby:   právo míle, trhu  aj.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–   základní řemeslná odvětví:  potravinářská, oděvní, kovozpracující</a:t>
            </a:r>
          </a:p>
          <a:p>
            <a:pPr eaLnBrk="1" hangingPunct="1">
              <a:defRPr/>
            </a:pPr>
            <a:endParaRPr lang="cs-CZ" sz="18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13. – 14. stol.  </a:t>
            </a:r>
            <a:r>
              <a:rPr lang="cs-CZ" sz="1800" dirty="0"/>
              <a:t>–  specializace řemeslných odvětví  (1 cech:  minimálně 5 mistrů)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řemeslná výroba se rozvíjí také na hradech (kovářství) 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 počet řemesel:  ukazatel výrobní vyspělosti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b="1" dirty="0">
                <a:solidFill>
                  <a:srgbClr val="FF0000"/>
                </a:solidFill>
              </a:rPr>
              <a:t>2. pol. 14. stol.:   </a:t>
            </a:r>
            <a:r>
              <a:rPr lang="cs-CZ" sz="1800" dirty="0"/>
              <a:t>Frankfurt n. Mohanem:  300 odvětví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Praha:  225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Brno:  okolo 700 (1071 řemeslníků ve 132 oborech)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Jihlava:  80 řemeslných odvětví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14. – 15. stol</a:t>
            </a:r>
            <a:r>
              <a:rPr lang="cs-CZ" sz="1800" dirty="0">
                <a:solidFill>
                  <a:srgbClr val="FF0000"/>
                </a:solidFill>
              </a:rPr>
              <a:t>. </a:t>
            </a:r>
            <a:r>
              <a:rPr lang="cs-CZ" sz="1800" dirty="0"/>
              <a:t>–  masový vznik cechovních organizací</a:t>
            </a:r>
          </a:p>
          <a:p>
            <a:pPr marL="0" indent="0" eaLnBrk="1" hangingPunct="1">
              <a:buNone/>
              <a:defRPr/>
            </a:pPr>
            <a:r>
              <a:rPr lang="cs-CZ" sz="1800" b="1" dirty="0">
                <a:solidFill>
                  <a:srgbClr val="FF0000"/>
                </a:solidFill>
              </a:rPr>
              <a:t>                                  </a:t>
            </a:r>
            <a:r>
              <a:rPr lang="cs-CZ" sz="1800" b="1" dirty="0"/>
              <a:t>2. pol. 15. stol.:  </a:t>
            </a:r>
            <a:r>
              <a:rPr lang="cs-CZ" sz="1800" dirty="0"/>
              <a:t> Tábor – 50;  Louny,  České Budějovice, Litomyšl –  okolo 30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15. – 16. stol. 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dirty="0"/>
              <a:t>nové obory, pronikání na zahraniční trhy,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16. stol.:  vznik z popudu městské rady nebo vrchnosti </a:t>
            </a:r>
            <a:endParaRPr lang="cs-CZ" sz="1800" dirty="0"/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–   kapitálové investice:  hornictví, hutnictví, mincovnictví, textilnictví (soukenictví)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54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697" y="666206"/>
            <a:ext cx="11839303" cy="6191794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Poddanská města  </a:t>
            </a:r>
            <a:r>
              <a:rPr lang="cs-CZ" sz="1900" dirty="0"/>
              <a:t>–  </a:t>
            </a:r>
            <a:r>
              <a:rPr lang="cs-CZ" sz="1900" b="1" dirty="0"/>
              <a:t>2. pol. 15. a 16. stol.:  </a:t>
            </a:r>
            <a:r>
              <a:rPr lang="cs-CZ" sz="1900" dirty="0"/>
              <a:t>rozvoj,</a:t>
            </a:r>
            <a:r>
              <a:rPr lang="cs-CZ" sz="1900" b="1" dirty="0"/>
              <a:t> </a:t>
            </a:r>
            <a:r>
              <a:rPr lang="cs-CZ" sz="1900" dirty="0"/>
              <a:t>nová centra panství, správní střediska velkostatků, řemeslné výroby 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                                  povyšování osad nižšího typu (Všeruby u Domažlic, Hrabyně) </a:t>
            </a:r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r>
              <a:rPr lang="cs-CZ" sz="1900" dirty="0"/>
              <a:t>                                                     –  </a:t>
            </a:r>
            <a:r>
              <a:rPr lang="cs-CZ" sz="1900" b="1" dirty="0"/>
              <a:t>16. stol.:</a:t>
            </a:r>
            <a:r>
              <a:rPr lang="cs-CZ" sz="1900" dirty="0"/>
              <a:t>  kolonizace neosídleného pohraničí (na „zelené louce“)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                 např.:   Nové Město nad Metují založeno jako centrum nového krčínského (novoměstského) panství </a:t>
            </a:r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r>
              <a:rPr lang="cs-CZ" sz="1900" dirty="0"/>
              <a:t>                                                      –  podle P. Vorla:  </a:t>
            </a:r>
            <a:r>
              <a:rPr lang="cs-CZ" sz="1900" b="1" dirty="0"/>
              <a:t>4 skupiny měst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1)  </a:t>
            </a:r>
            <a:r>
              <a:rPr lang="cs-CZ" sz="1900" b="1" dirty="0"/>
              <a:t>periferní </a:t>
            </a:r>
            <a:r>
              <a:rPr lang="cs-CZ" sz="1900" dirty="0"/>
              <a:t> –  nejméně významná, součást většího panství, nehostila sídlo vrchnosti ani správy velkostatku.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2)  </a:t>
            </a:r>
            <a:r>
              <a:rPr lang="cs-CZ" sz="1900" b="1" dirty="0"/>
              <a:t>se sídlem správy menších panství  </a:t>
            </a:r>
            <a:r>
              <a:rPr lang="cs-CZ" sz="1900" dirty="0"/>
              <a:t>–</a:t>
            </a:r>
            <a:r>
              <a:rPr lang="cs-CZ" sz="1900" b="1" dirty="0"/>
              <a:t> </a:t>
            </a:r>
            <a:r>
              <a:rPr lang="cs-CZ" sz="1900" dirty="0"/>
              <a:t> jediná městská obec na panství 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3)  </a:t>
            </a:r>
            <a:r>
              <a:rPr lang="cs-CZ" sz="1900" b="1" dirty="0"/>
              <a:t>středisková </a:t>
            </a:r>
            <a:r>
              <a:rPr lang="cs-CZ" sz="1900" dirty="0"/>
              <a:t> –  centra většího dominia s více periferními městečky (podpora řemesla a obchodu)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4)  </a:t>
            </a:r>
            <a:r>
              <a:rPr lang="cs-CZ" sz="1900" b="1" dirty="0"/>
              <a:t>rezidenční</a:t>
            </a:r>
            <a:r>
              <a:rPr lang="cs-CZ" sz="1900" dirty="0"/>
              <a:t>  –  hlavní sídlo významného panského rodu (péče o vzhled města, luxusní výroba a dovoz)</a:t>
            </a:r>
          </a:p>
          <a:p>
            <a:pPr marL="0" indent="0">
              <a:buNone/>
            </a:pPr>
            <a:endParaRPr lang="cs-CZ" sz="1900" dirty="0"/>
          </a:p>
          <a:p>
            <a:r>
              <a:rPr lang="cs-CZ" sz="2400" b="1" dirty="0">
                <a:solidFill>
                  <a:srgbClr val="FF0000"/>
                </a:solidFill>
              </a:rPr>
              <a:t>Šlechtické podnikání  </a:t>
            </a:r>
            <a:r>
              <a:rPr lang="cs-CZ" sz="1900" dirty="0"/>
              <a:t>–   budování velkostatků (obilnářství: zásobování z nížin do hor; zásobování textilních center)</a:t>
            </a:r>
          </a:p>
          <a:p>
            <a:endParaRPr lang="cs-CZ" sz="1900" dirty="0"/>
          </a:p>
          <a:p>
            <a:r>
              <a:rPr lang="cs-CZ" sz="2400" b="1" dirty="0">
                <a:solidFill>
                  <a:srgbClr val="FF0000"/>
                </a:solidFill>
              </a:rPr>
              <a:t>Rozvoj řemesel  </a:t>
            </a:r>
            <a:r>
              <a:rPr lang="cs-CZ" sz="1900" dirty="0"/>
              <a:t>–   </a:t>
            </a:r>
            <a:r>
              <a:rPr lang="cs-CZ" sz="1900" b="1" dirty="0"/>
              <a:t>pol. 16. stol.:  soukenictví, plátenictví  </a:t>
            </a:r>
            <a:r>
              <a:rPr lang="cs-CZ" sz="1900" dirty="0"/>
              <a:t>–  </a:t>
            </a:r>
            <a:r>
              <a:rPr lang="cs-CZ" sz="1900" dirty="0" err="1"/>
              <a:t>sev</a:t>
            </a:r>
            <a:r>
              <a:rPr lang="cs-CZ" sz="1900" dirty="0"/>
              <a:t>. a </a:t>
            </a:r>
            <a:r>
              <a:rPr lang="cs-CZ" sz="1900" dirty="0" err="1"/>
              <a:t>vých</a:t>
            </a:r>
            <a:r>
              <a:rPr lang="cs-CZ" sz="1900" dirty="0"/>
              <a:t>. Čechy, Jeseníky, Beskydy 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                                                               (Broumov, Litomyšl, Jihlava, Nový Jičín) 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                                                          –  </a:t>
            </a:r>
            <a:r>
              <a:rPr lang="cs-CZ" sz="1900" dirty="0" err="1"/>
              <a:t>protoindustrializace</a:t>
            </a:r>
            <a:r>
              <a:rPr lang="cs-CZ" sz="1900" dirty="0"/>
              <a:t> = 1. fáze industrializace  (obory pro potřeby armády)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              </a:t>
            </a:r>
            <a:r>
              <a:rPr lang="cs-CZ" sz="1900" b="1" dirty="0"/>
              <a:t>rybníkářství:  </a:t>
            </a:r>
            <a:r>
              <a:rPr lang="cs-CZ" sz="1900" dirty="0"/>
              <a:t>jižní Čechy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              </a:t>
            </a:r>
            <a:r>
              <a:rPr lang="cs-CZ" sz="1900" b="1" dirty="0"/>
              <a:t>sklářství, lesnictví:</a:t>
            </a:r>
            <a:r>
              <a:rPr lang="cs-CZ" sz="1900" dirty="0"/>
              <a:t>  severní Čechy 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                    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8292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744583" y="0"/>
            <a:ext cx="9542417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Typologie měst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496389" y="1066801"/>
            <a:ext cx="11495314" cy="554300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</a:rPr>
              <a:t>Třídění podle sociálně-ekonomické struktury (15. – 16. stol.):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1. řemeslnicko-zemědělská</a:t>
            </a:r>
            <a:r>
              <a:rPr lang="cs-CZ" altLang="cs-CZ" sz="1800" dirty="0"/>
              <a:t> –  nízká úroveň řemeslné výroby a živností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– nízký rozvoj řemeslnické specializace a cechovní organizace (poddanská městečka) </a:t>
            </a:r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2. řemeslnická</a:t>
            </a:r>
            <a:r>
              <a:rPr lang="cs-CZ" altLang="cs-CZ" sz="1800" dirty="0"/>
              <a:t> – pokrývaly poptávku po vlastních produktech z místního trhu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– specializace: dominovaly potravinářská a oděvní odvětví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– výroba pro vzdálenější trhy: oblastní, zemský, zahraniční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– většina královských a vrchnostenských měst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</a:t>
            </a:r>
            <a:r>
              <a:rPr lang="cs-CZ" altLang="cs-CZ" sz="1800" b="1" dirty="0"/>
              <a:t>3. exportní </a:t>
            </a:r>
            <a:r>
              <a:rPr lang="cs-CZ" altLang="cs-CZ" sz="1800" dirty="0"/>
              <a:t>– nejvyspělejší ekonomický typ, typickým rysem je rozvoj určitého odvětví, jehož výrobky získaly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mimořádné odbytové možnosti na vzdálenějších trzích (Brumov, Český brod, Jihlava)</a:t>
            </a:r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4.</a:t>
            </a:r>
            <a:r>
              <a:rPr lang="cs-CZ" altLang="cs-CZ" sz="1800" dirty="0"/>
              <a:t> </a:t>
            </a:r>
            <a:r>
              <a:rPr lang="cs-CZ" altLang="cs-CZ" sz="1800" b="1" dirty="0"/>
              <a:t>spotřební</a:t>
            </a:r>
            <a:r>
              <a:rPr lang="cs-CZ" altLang="cs-CZ" sz="1800" dirty="0"/>
              <a:t> – výroba zaměřena na spotřebu v rámci místního trhu:  specializace výroby a rozvoj obchodních živností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(Praha, hornická – Jáchymov, Kutná Hora) </a:t>
            </a:r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 5.</a:t>
            </a:r>
            <a:r>
              <a:rPr lang="cs-CZ" altLang="cs-CZ" sz="1800" dirty="0"/>
              <a:t> </a:t>
            </a:r>
            <a:r>
              <a:rPr lang="cs-CZ" altLang="cs-CZ" sz="1800" b="1" dirty="0"/>
              <a:t>velkoobchodní </a:t>
            </a:r>
            <a:r>
              <a:rPr lang="cs-CZ" altLang="cs-CZ" sz="1800" dirty="0"/>
              <a:t>–  sídla cechovních korporací: Praha, Brno</a:t>
            </a:r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 6. hornická </a:t>
            </a:r>
            <a:r>
              <a:rPr lang="cs-CZ" altLang="cs-CZ" sz="1800" dirty="0"/>
              <a:t>–  specializovaná na těžbu rud: Jihlava, Stříbro, Zlaté hory</a:t>
            </a:r>
          </a:p>
        </p:txBody>
      </p:sp>
    </p:spTree>
    <p:extLst>
      <p:ext uri="{BB962C8B-B14F-4D97-AF65-F5344CB8AC3E}">
        <p14:creationId xmlns:p14="http://schemas.microsoft.com/office/powerpoint/2010/main" val="296683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040901-8C9C-4B16-840E-5C00D9703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590550"/>
            <a:ext cx="11725275" cy="6267450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rgbClr val="FF0000"/>
                </a:solidFill>
              </a:rPr>
              <a:t>Manufaktury</a:t>
            </a:r>
            <a:r>
              <a:rPr lang="cs-CZ" sz="1800" b="1" dirty="0"/>
              <a:t> </a:t>
            </a:r>
            <a:r>
              <a:rPr lang="cs-CZ" sz="1800" dirty="0"/>
              <a:t> –  (lat. manu </a:t>
            </a:r>
            <a:r>
              <a:rPr lang="cs-CZ" sz="1800" dirty="0" err="1"/>
              <a:t>facere</a:t>
            </a:r>
            <a:r>
              <a:rPr lang="cs-CZ" sz="1800" dirty="0"/>
              <a:t>, pracovat rukama):   dílny s výrobou rozdělenou na jednotlivé postupy</a:t>
            </a:r>
          </a:p>
          <a:p>
            <a:pPr marL="0" indent="0">
              <a:buNone/>
            </a:pPr>
            <a:r>
              <a:rPr lang="cs-CZ" sz="1800" dirty="0"/>
              <a:t>                             –  výroba soustředěna na jedno místo:  dělník vykonával jeden úkon </a:t>
            </a:r>
          </a:p>
          <a:p>
            <a:pPr marL="0" indent="0">
              <a:buNone/>
            </a:pPr>
            <a:r>
              <a:rPr lang="cs-CZ" sz="1800" dirty="0"/>
              <a:t>                             –  efektivita produkce a nákladů (doprava surovin aj.) </a:t>
            </a:r>
          </a:p>
          <a:p>
            <a:pPr marL="0" indent="0">
              <a:buNone/>
            </a:pPr>
            <a:r>
              <a:rPr lang="cs-CZ" sz="1800" dirty="0"/>
              <a:t>                             –  </a:t>
            </a:r>
            <a:r>
              <a:rPr lang="cs-CZ" sz="1800" b="1" dirty="0"/>
              <a:t>1710:  Merkantilní kolegium  </a:t>
            </a:r>
            <a:r>
              <a:rPr lang="cs-CZ" sz="1800" dirty="0"/>
              <a:t>–  ústřední úřad pro péči o obchod a měnu, suroviny a manufaktury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     v Čechách  (mimo cechy)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b="1" dirty="0"/>
              <a:t>Plátenictví</a:t>
            </a:r>
            <a:r>
              <a:rPr lang="cs-CZ" sz="1800" dirty="0"/>
              <a:t>  –  severní a východní Čechy:  Podkrkonoší, Liberecko, Chrudimsko, Šumpersko</a:t>
            </a:r>
          </a:p>
          <a:p>
            <a:pPr marL="0" indent="0">
              <a:buNone/>
            </a:pPr>
            <a:r>
              <a:rPr lang="cs-CZ" sz="1800" dirty="0"/>
              <a:t>                         –  </a:t>
            </a:r>
            <a:r>
              <a:rPr lang="cs-CZ" sz="1800" b="1" dirty="0"/>
              <a:t>16/17. stol.:  </a:t>
            </a:r>
            <a:r>
              <a:rPr lang="cs-CZ" sz="1800" dirty="0"/>
              <a:t>faktorský (nákladnický) systém – zprostředkování práce obchodníky (skupovači příze)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rozptýlené manufaktury  (charakter podomácké výroby)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b="1" dirty="0"/>
              <a:t>Soukenictví </a:t>
            </a:r>
            <a:r>
              <a:rPr lang="cs-CZ" sz="1800" dirty="0"/>
              <a:t> –  </a:t>
            </a:r>
            <a:r>
              <a:rPr lang="cs-CZ" sz="1800" b="1" dirty="0"/>
              <a:t>16/17. stol.: </a:t>
            </a:r>
            <a:r>
              <a:rPr lang="cs-CZ" sz="1800" dirty="0"/>
              <a:t> </a:t>
            </a:r>
            <a:r>
              <a:rPr lang="cs-CZ" sz="1800" dirty="0" err="1"/>
              <a:t>sev</a:t>
            </a:r>
            <a:r>
              <a:rPr lang="cs-CZ" sz="1800" dirty="0"/>
              <a:t>. Čechy:  středisko Liberec, nákup vlny ve Slezsku</a:t>
            </a:r>
          </a:p>
          <a:p>
            <a:pPr marL="0" indent="0">
              <a:buNone/>
            </a:pPr>
            <a:r>
              <a:rPr lang="cs-CZ" sz="1800" dirty="0"/>
              <a:t>                           –  třídění vlny, předení a tkaní, konečná úprava (postřihování)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 </a:t>
            </a:r>
            <a:r>
              <a:rPr lang="cs-CZ" sz="1800" b="1" dirty="0"/>
              <a:t>Bavlnářství </a:t>
            </a:r>
            <a:r>
              <a:rPr lang="cs-CZ" sz="1800" dirty="0"/>
              <a:t> –  </a:t>
            </a:r>
            <a:r>
              <a:rPr lang="cs-CZ" sz="1800" b="1" dirty="0"/>
              <a:t>17. stol.: </a:t>
            </a:r>
            <a:r>
              <a:rPr lang="cs-CZ" sz="1800" dirty="0"/>
              <a:t> výroba  barchetu  (smíšená tkanina ze lnu a bavlny) </a:t>
            </a:r>
          </a:p>
          <a:p>
            <a:pPr marL="0" indent="0">
              <a:buNone/>
            </a:pPr>
            <a:r>
              <a:rPr lang="cs-CZ" sz="1800" dirty="0"/>
              <a:t>                           –  1723:  první Manufaktura    (zpočátku se bavlna dovážela z Anglie)</a:t>
            </a: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33885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F1A6D4B-ACB9-462C-8A36-1BB8E4EFF49B}"/>
              </a:ext>
            </a:extLst>
          </p:cNvPr>
          <p:cNvSpPr txBox="1"/>
          <p:nvPr/>
        </p:nvSpPr>
        <p:spPr>
          <a:xfrm>
            <a:off x="4790423" y="649069"/>
            <a:ext cx="2493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Výroba sukna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58E4970-56C2-4844-B4B6-E5D400470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2" y="1727199"/>
            <a:ext cx="2545663" cy="367706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1EE6203-ED2D-4C8E-9AA1-5B697D643FC1}"/>
              </a:ext>
            </a:extLst>
          </p:cNvPr>
          <p:cNvSpPr txBox="1"/>
          <p:nvPr/>
        </p:nvSpPr>
        <p:spPr>
          <a:xfrm>
            <a:off x="614600" y="5562600"/>
            <a:ext cx="2402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Natloukání/valchování </a:t>
            </a:r>
          </a:p>
          <a:p>
            <a:r>
              <a:rPr lang="cs-CZ" b="1" dirty="0"/>
              <a:t>         sukna (1568)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6369428-7621-436F-A05C-4D1F2CACB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t="18611" r="9443" b="4306"/>
          <a:stretch/>
        </p:blipFill>
        <p:spPr>
          <a:xfrm>
            <a:off x="3302586" y="1727199"/>
            <a:ext cx="2545663" cy="36226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1BBA37F-06A5-4F86-B372-F670E3A844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" t="21429" r="2871"/>
          <a:stretch/>
        </p:blipFill>
        <p:spPr>
          <a:xfrm>
            <a:off x="6037111" y="1727199"/>
            <a:ext cx="2915961" cy="362622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27BC61D-296A-4FB5-A438-A15FF3A57C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t="18019" r="10669" b="4401"/>
          <a:stretch/>
        </p:blipFill>
        <p:spPr>
          <a:xfrm>
            <a:off x="9137164" y="1723646"/>
            <a:ext cx="2545663" cy="3571527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578FE33F-DA2E-4890-BCD0-21FB4F6BF75D}"/>
              </a:ext>
            </a:extLst>
          </p:cNvPr>
          <p:cNvSpPr txBox="1"/>
          <p:nvPr/>
        </p:nvSpPr>
        <p:spPr>
          <a:xfrm>
            <a:off x="3579727" y="5562600"/>
            <a:ext cx="1991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Pročesávání sukna </a:t>
            </a:r>
          </a:p>
          <a:p>
            <a:r>
              <a:rPr lang="pl-PL" b="1" dirty="0"/>
              <a:t>            (1690)</a:t>
            </a:r>
            <a:endParaRPr lang="cs-CZ" b="1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6EA32BB-3E04-468E-A949-8EC600958E81}"/>
              </a:ext>
            </a:extLst>
          </p:cNvPr>
          <p:cNvSpPr txBox="1"/>
          <p:nvPr/>
        </p:nvSpPr>
        <p:spPr>
          <a:xfrm>
            <a:off x="6620896" y="5562600"/>
            <a:ext cx="1995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Postřihování sukna</a:t>
            </a:r>
          </a:p>
          <a:p>
            <a:r>
              <a:rPr lang="cs-CZ" b="1" dirty="0"/>
              <a:t>           (1644)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54C793B-59BB-4BCC-95F9-380950F6BE81}"/>
              </a:ext>
            </a:extLst>
          </p:cNvPr>
          <p:cNvSpPr txBox="1"/>
          <p:nvPr/>
        </p:nvSpPr>
        <p:spPr>
          <a:xfrm>
            <a:off x="9867900" y="5562600"/>
            <a:ext cx="1529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Barvení sukna</a:t>
            </a:r>
          </a:p>
          <a:p>
            <a:r>
              <a:rPr lang="cs-CZ" b="1" dirty="0"/>
              <a:t>       (1665)</a:t>
            </a:r>
          </a:p>
        </p:txBody>
      </p:sp>
    </p:spTree>
    <p:extLst>
      <p:ext uri="{BB962C8B-B14F-4D97-AF65-F5344CB8AC3E}">
        <p14:creationId xmlns:p14="http://schemas.microsoft.com/office/powerpoint/2010/main" val="32371979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3870</Words>
  <Application>Microsoft Office PowerPoint</Application>
  <PresentationFormat>Širokoúhlá obrazovka</PresentationFormat>
  <Paragraphs>368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Motiv Office</vt:lpstr>
      <vt:lpstr>Archeologie českých zemí pozdní středověk, novověk </vt:lpstr>
      <vt:lpstr>                                         Města v novověku                                                                             (16. – 18. stol.)</vt:lpstr>
      <vt:lpstr>                           Cechovní výroba</vt:lpstr>
      <vt:lpstr>Prezentace aplikace PowerPoint</vt:lpstr>
      <vt:lpstr>Prezentace aplikace PowerPoint</vt:lpstr>
      <vt:lpstr>Prezentace aplikace PowerPoint</vt:lpstr>
      <vt:lpstr>                                        Typologie měst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Tiskárna  Jednoty bratrské v Kralicích nad Oslavou                                                                                     1578 – 1628 </vt:lpstr>
      <vt:lpstr>              Dvůr císaře Rudolfa II.                       (1552 – 1612)</vt:lpstr>
      <vt:lpstr>Význam alchymie</vt:lpstr>
      <vt:lpstr>Prezentace aplikace PowerPoint</vt:lpstr>
      <vt:lpstr>                            Pohřební ritus</vt:lpstr>
      <vt:lpstr>Prezentace aplikace PowerPoint</vt:lpstr>
      <vt:lpstr>Čelákovice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Zaniklé vesnice</dc:title>
  <dc:creator>Kuklova</dc:creator>
  <cp:lastModifiedBy>tym0001</cp:lastModifiedBy>
  <cp:revision>172</cp:revision>
  <dcterms:created xsi:type="dcterms:W3CDTF">2017-01-31T16:06:48Z</dcterms:created>
  <dcterms:modified xsi:type="dcterms:W3CDTF">2025-04-13T14:52:03Z</dcterms:modified>
</cp:coreProperties>
</file>