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3" r:id="rId4"/>
    <p:sldId id="272" r:id="rId5"/>
    <p:sldId id="288" r:id="rId6"/>
    <p:sldId id="299" r:id="rId7"/>
    <p:sldId id="289" r:id="rId8"/>
    <p:sldId id="282" r:id="rId9"/>
    <p:sldId id="279" r:id="rId10"/>
    <p:sldId id="278" r:id="rId11"/>
    <p:sldId id="277" r:id="rId12"/>
    <p:sldId id="284" r:id="rId13"/>
    <p:sldId id="285" r:id="rId14"/>
    <p:sldId id="286" r:id="rId15"/>
    <p:sldId id="287" r:id="rId16"/>
    <p:sldId id="298" r:id="rId17"/>
    <p:sldId id="276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78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69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30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24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34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37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3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80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50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9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86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DEC70-E3B1-4825-B7FB-7DDBFBFEBD55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98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Archeologie českých zemí</a:t>
            </a:r>
            <a:br>
              <a:rPr lang="cs-CZ" b="1" dirty="0"/>
            </a:br>
            <a:r>
              <a:rPr lang="cs-CZ" sz="3200" b="1" dirty="0"/>
              <a:t>pozdní středověk, novověk</a:t>
            </a:r>
            <a:br>
              <a:rPr lang="cs-CZ" sz="3200" b="1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cs-CZ" dirty="0"/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7. Město jako politicko-ekonomické centrum v krajině </a:t>
            </a:r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(městský velkostatek, dvory)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6587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D07A5-84AD-432E-A306-BF40C2BFD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45" y="877823"/>
            <a:ext cx="11782425" cy="6088000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1900" b="1" dirty="0">
                <a:solidFill>
                  <a:srgbClr val="FF0000"/>
                </a:solidFill>
              </a:rPr>
              <a:t>Berně  </a:t>
            </a:r>
            <a:r>
              <a:rPr lang="cs-CZ" sz="1900" dirty="0"/>
              <a:t>–  poplatky (daně) odváděné státu:  většinou mimořádné  (korunovace, sňatek, válka)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–  šlechta:   do 1748 téměř neplatila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–  sedláci:  17. a 18. stol.:   celkem 73 % ročního výnosu</a:t>
            </a:r>
            <a:r>
              <a:rPr lang="cs-CZ" sz="1900" b="1" dirty="0">
                <a:solidFill>
                  <a:srgbClr val="FF0000"/>
                </a:solidFill>
              </a:rPr>
              <a:t>  </a:t>
            </a:r>
            <a:r>
              <a:rPr lang="cs-CZ" sz="1900" dirty="0"/>
              <a:t>(J. Pekař:  40 % stát, 29 % vrchnost a 4 % církev)</a:t>
            </a:r>
          </a:p>
          <a:p>
            <a:pPr marL="0" indent="0">
              <a:buNone/>
              <a:defRPr/>
            </a:pPr>
            <a:endParaRPr lang="cs-CZ" sz="19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1900" b="1" dirty="0" err="1">
                <a:solidFill>
                  <a:srgbClr val="FF0000"/>
                </a:solidFill>
              </a:rPr>
              <a:t>Raabizace</a:t>
            </a:r>
            <a:r>
              <a:rPr lang="cs-CZ" sz="1900" b="1" dirty="0">
                <a:solidFill>
                  <a:srgbClr val="FF0000"/>
                </a:solidFill>
              </a:rPr>
              <a:t>  </a:t>
            </a:r>
            <a:r>
              <a:rPr lang="cs-CZ" sz="1900" b="1" dirty="0"/>
              <a:t>–  1775:  </a:t>
            </a:r>
            <a:r>
              <a:rPr lang="cs-CZ" sz="1900" dirty="0"/>
              <a:t>reforma archaického robotního systému za Josefa II.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název:   po vrchním řediteli komorních statků Františkovi Antonínu Raabovi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statky:   pouze císařské velkostatky (105 pod státním dozorem), protože šlechta nesouhlasila 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ze šlechtických  –  knížete František Oldřich Kinský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1785:  pozemky přeměřeny (60% vůbec nebylo v katastrech)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určena výměra, bonita půdy a hrubý výnos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půda se rozdělila mezi sedláky a ti místo roboty platili rentu v penězích nebo v naturáliích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1789:  podle urbariálního patentu mělo 70 % zůstat sedlákům 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(18% vrchnost, 12% stát, 10% obecní, školské a církevní poplatky)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–  </a:t>
            </a:r>
            <a:r>
              <a:rPr lang="cs-CZ" sz="1900" b="1" dirty="0"/>
              <a:t>1790:</a:t>
            </a:r>
            <a:r>
              <a:rPr lang="cs-CZ" sz="1900" dirty="0"/>
              <a:t>  po smrti Josefa II. zrušena nástupcem  (bratr velkovévoda toskánský Leopold II.) </a:t>
            </a:r>
            <a:endParaRPr lang="cs-CZ" sz="1900" b="1" dirty="0"/>
          </a:p>
          <a:p>
            <a:pPr marL="0" indent="0">
              <a:buNone/>
              <a:defRPr/>
            </a:pPr>
            <a:r>
              <a:rPr lang="cs-CZ" sz="1900" b="1" dirty="0">
                <a:solidFill>
                  <a:srgbClr val="FF0000"/>
                </a:solidFill>
              </a:rPr>
              <a:t> 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117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753D99-D641-4D58-A4D0-28B3EA880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762000"/>
            <a:ext cx="11830050" cy="6096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Klášterní dvory   </a:t>
            </a:r>
            <a:r>
              <a:rPr lang="cs-CZ" sz="1800" dirty="0"/>
              <a:t>–   obdélného půdorysu s rozlohou cca 1ha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–  obehnané hradbou či zdí, 2 brány v nároží, obvodová zástavba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–   </a:t>
            </a:r>
            <a:r>
              <a:rPr lang="cs-CZ" sz="1800" b="1" dirty="0" err="1"/>
              <a:t>propugnaculum</a:t>
            </a:r>
            <a:r>
              <a:rPr lang="cs-CZ" sz="1800" b="1" dirty="0"/>
              <a:t>: </a:t>
            </a:r>
            <a:r>
              <a:rPr lang="cs-CZ" sz="1800" dirty="0"/>
              <a:t> věžovitá budova uprostřed dvora s vlastním opevněním (příkop a val)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sídelní funkce, tj. sloužila k bydlení, v případě nouze jako útočiště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 </a:t>
            </a:r>
            <a:r>
              <a:rPr lang="cs-CZ" sz="1800" b="1" dirty="0"/>
              <a:t>sýpka:  </a:t>
            </a:r>
            <a:r>
              <a:rPr lang="cs-CZ" sz="1800" dirty="0"/>
              <a:t>skladování  (kamenná ve dvoře Hrnčíře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 </a:t>
            </a:r>
            <a:r>
              <a:rPr lang="cs-CZ" sz="1800" b="1" dirty="0"/>
              <a:t>stáje, chlévy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 </a:t>
            </a:r>
            <a:r>
              <a:rPr lang="cs-CZ" sz="1800" b="1" dirty="0"/>
              <a:t>obytný dům 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</a:p>
          <a:p>
            <a:pPr>
              <a:defRPr/>
            </a:pPr>
            <a:r>
              <a:rPr lang="cs-CZ" sz="1800" b="1" dirty="0"/>
              <a:t>Výzkumy dvorů  </a:t>
            </a:r>
            <a:r>
              <a:rPr lang="cs-CZ" sz="1800" dirty="0"/>
              <a:t>–  cisterciácké:     Dolánky na </a:t>
            </a:r>
            <a:r>
              <a:rPr lang="cs-CZ" sz="1800" dirty="0" err="1"/>
              <a:t>Černokostelecku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pl-PL" sz="1800" dirty="0"/>
              <a:t>                                                                 Hrnčíře z 1. pol. 13.–15. stol. na katastru zaniklého Jenišůva Újezda na Teplicku</a:t>
            </a:r>
          </a:p>
          <a:p>
            <a:pPr marL="0" indent="0">
              <a:buNone/>
              <a:defRPr/>
            </a:pPr>
            <a:r>
              <a:rPr lang="pl-PL" sz="1800" dirty="0"/>
              <a:t>                                                                 Třebekov z majetků pomuckých cisterciáků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–   klášter klarisek:   Rychvald  u hradu Dřevíč na Rakovnicku v </a:t>
            </a:r>
            <a:r>
              <a:rPr lang="cs-CZ" sz="1800" dirty="0" err="1"/>
              <a:t>sz</a:t>
            </a:r>
            <a:r>
              <a:rPr lang="cs-CZ" sz="1800" dirty="0"/>
              <a:t>. Čechách  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71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16874C5-CA3B-4798-9B88-E9E8EC7071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00" t="20666" r="36475" b="14266"/>
          <a:stretch/>
        </p:blipFill>
        <p:spPr>
          <a:xfrm>
            <a:off x="91440" y="0"/>
            <a:ext cx="9052560" cy="670356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97FA08F-8B3A-4277-9029-CF80D6559EC1}"/>
              </a:ext>
            </a:extLst>
          </p:cNvPr>
          <p:cNvSpPr txBox="1"/>
          <p:nvPr/>
        </p:nvSpPr>
        <p:spPr>
          <a:xfrm>
            <a:off x="9144001" y="813816"/>
            <a:ext cx="304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Krajinný reliéf a sídelní síť </a:t>
            </a:r>
          </a:p>
          <a:p>
            <a:r>
              <a:rPr lang="cs-CZ" sz="2000" b="1" dirty="0"/>
              <a:t>ve střední a východní části </a:t>
            </a:r>
          </a:p>
          <a:p>
            <a:r>
              <a:rPr lang="cs-CZ" sz="2000" b="1" dirty="0" err="1"/>
              <a:t>Džbánské</a:t>
            </a:r>
            <a:r>
              <a:rPr lang="cs-CZ" sz="2000" b="1" dirty="0"/>
              <a:t> pahorkatiny. </a:t>
            </a:r>
          </a:p>
          <a:p>
            <a:endParaRPr lang="cs-CZ" sz="2000" b="1" dirty="0"/>
          </a:p>
          <a:p>
            <a:r>
              <a:rPr lang="cs-CZ" sz="2000" b="1" dirty="0"/>
              <a:t>■ lokality z písemných </a:t>
            </a:r>
          </a:p>
          <a:p>
            <a:r>
              <a:rPr lang="cs-CZ" sz="2000" b="1" dirty="0"/>
              <a:t>    nebo archeologických </a:t>
            </a:r>
          </a:p>
          <a:p>
            <a:r>
              <a:rPr lang="cs-CZ" sz="2000" b="1" dirty="0"/>
              <a:t>    pramenů před r. 1200</a:t>
            </a:r>
          </a:p>
          <a:p>
            <a:endParaRPr lang="cs-CZ" sz="2000" b="1" dirty="0"/>
          </a:p>
          <a:p>
            <a:r>
              <a:rPr lang="cs-CZ" sz="2000" b="1" dirty="0"/>
              <a:t>● lokality před r. 1400</a:t>
            </a:r>
          </a:p>
          <a:p>
            <a:endParaRPr lang="cs-CZ" sz="2000" b="1" dirty="0"/>
          </a:p>
          <a:p>
            <a:r>
              <a:rPr lang="cs-CZ" sz="2000" b="1" dirty="0"/>
              <a:t> Šedě: území ve výšce </a:t>
            </a:r>
          </a:p>
          <a:p>
            <a:r>
              <a:rPr lang="cs-CZ" sz="2000" b="1" dirty="0"/>
              <a:t>            400 </a:t>
            </a:r>
            <a:r>
              <a:rPr lang="cs-CZ" sz="2000" b="1" dirty="0" err="1"/>
              <a:t>m.n.m</a:t>
            </a:r>
            <a:r>
              <a:rPr lang="cs-CZ" sz="2000" b="1" dirty="0"/>
              <a:t>. a výše</a:t>
            </a:r>
          </a:p>
          <a:p>
            <a:r>
              <a:rPr lang="cs-CZ" sz="2000" b="1" dirty="0"/>
              <a:t> </a:t>
            </a:r>
          </a:p>
          <a:p>
            <a:r>
              <a:rPr lang="cs-CZ" sz="2000" b="1" dirty="0"/>
              <a:t>  (kresba Z. </a:t>
            </a:r>
            <a:r>
              <a:rPr lang="cs-CZ" sz="2000" b="1" dirty="0" err="1"/>
              <a:t>Neustupný</a:t>
            </a:r>
            <a:r>
              <a:rPr lang="cs-CZ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572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258FD34-79A8-4EB8-A806-AA09A71C6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25" t="31733" r="43450" b="11600"/>
          <a:stretch/>
        </p:blipFill>
        <p:spPr>
          <a:xfrm>
            <a:off x="118873" y="266429"/>
            <a:ext cx="7925394" cy="659157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C9D163C-1EBA-4702-AB4E-B0E06F68F0F5}"/>
              </a:ext>
            </a:extLst>
          </p:cNvPr>
          <p:cNvSpPr txBox="1"/>
          <p:nvPr/>
        </p:nvSpPr>
        <p:spPr>
          <a:xfrm>
            <a:off x="8044267" y="804672"/>
            <a:ext cx="4032451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/>
              <a:t>Středověkéý</a:t>
            </a:r>
            <a:r>
              <a:rPr lang="cs-CZ" sz="2000" b="1" dirty="0"/>
              <a:t> dvůr Rychvald </a:t>
            </a:r>
          </a:p>
          <a:p>
            <a:endParaRPr lang="cs-CZ" dirty="0"/>
          </a:p>
          <a:p>
            <a:r>
              <a:rPr lang="cs-CZ" dirty="0"/>
              <a:t>Areál raně středověkého hradu Dřevíč,</a:t>
            </a:r>
          </a:p>
          <a:p>
            <a:r>
              <a:rPr lang="cs-CZ" dirty="0"/>
              <a:t>vrcholně středověké opevněný „Hrádek“;</a:t>
            </a:r>
          </a:p>
          <a:p>
            <a:endParaRPr lang="cs-CZ" dirty="0"/>
          </a:p>
          <a:p>
            <a:r>
              <a:rPr lang="cs-CZ" dirty="0"/>
              <a:t>k – barokní kaple sv. Václava v prostoru </a:t>
            </a:r>
          </a:p>
          <a:p>
            <a:r>
              <a:rPr lang="cs-CZ" dirty="0"/>
              <a:t>       raně středověkého hradu Dřevíč</a:t>
            </a:r>
          </a:p>
          <a:p>
            <a:endParaRPr lang="cs-CZ" dirty="0"/>
          </a:p>
          <a:p>
            <a:r>
              <a:rPr lang="cs-CZ" dirty="0"/>
              <a:t>p – pramen</a:t>
            </a:r>
          </a:p>
        </p:txBody>
      </p:sp>
    </p:spTree>
    <p:extLst>
      <p:ext uri="{BB962C8B-B14F-4D97-AF65-F5344CB8AC3E}">
        <p14:creationId xmlns:p14="http://schemas.microsoft.com/office/powerpoint/2010/main" val="2000218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073070E-4462-421F-83C5-31929BCBA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00" t="21333" r="42025" b="19066"/>
          <a:stretch/>
        </p:blipFill>
        <p:spPr>
          <a:xfrm>
            <a:off x="237744" y="521568"/>
            <a:ext cx="7178040" cy="60198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3C0BDF9-CA44-4C76-B633-B1192784F57A}"/>
              </a:ext>
            </a:extLst>
          </p:cNvPr>
          <p:cNvSpPr txBox="1"/>
          <p:nvPr/>
        </p:nvSpPr>
        <p:spPr>
          <a:xfrm>
            <a:off x="7571232" y="823063"/>
            <a:ext cx="448056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Terénní relikty zástavby zaniklého dvora </a:t>
            </a:r>
          </a:p>
          <a:p>
            <a:r>
              <a:rPr lang="cs-CZ" sz="2000" b="1" dirty="0"/>
              <a:t>Rychvald, 14.–15. století. </a:t>
            </a:r>
          </a:p>
          <a:p>
            <a:endParaRPr lang="cs-CZ" dirty="0"/>
          </a:p>
          <a:p>
            <a:r>
              <a:rPr lang="cs-CZ" b="1" dirty="0"/>
              <a:t>Půdorys</a:t>
            </a:r>
            <a:r>
              <a:rPr lang="cs-CZ" dirty="0"/>
              <a:t> – obdélný až lichoběžný </a:t>
            </a:r>
          </a:p>
          <a:p>
            <a:r>
              <a:rPr lang="cs-CZ" dirty="0"/>
              <a:t>               –  orientovaný podle světových stran </a:t>
            </a:r>
          </a:p>
          <a:p>
            <a:r>
              <a:rPr lang="cs-CZ" dirty="0"/>
              <a:t>                   (delší osa S–J). </a:t>
            </a:r>
          </a:p>
          <a:p>
            <a:r>
              <a:rPr lang="cs-CZ" b="1" dirty="0"/>
              <a:t>Ohrazení</a:t>
            </a:r>
            <a:r>
              <a:rPr lang="cs-CZ" dirty="0"/>
              <a:t>  –  1 m vysokým val </a:t>
            </a:r>
          </a:p>
          <a:p>
            <a:r>
              <a:rPr lang="cs-CZ" dirty="0"/>
              <a:t>                  –  na sucho kladené zdi</a:t>
            </a:r>
          </a:p>
          <a:p>
            <a:r>
              <a:rPr lang="cs-CZ" b="1" dirty="0"/>
              <a:t>Vstup</a:t>
            </a:r>
            <a:r>
              <a:rPr lang="cs-CZ" dirty="0"/>
              <a:t>  –  charakter koridoru</a:t>
            </a:r>
          </a:p>
          <a:p>
            <a:endParaRPr lang="cs-CZ" dirty="0"/>
          </a:p>
          <a:p>
            <a:r>
              <a:rPr lang="cs-CZ" dirty="0"/>
              <a:t>A:  půdorys písmene U  </a:t>
            </a:r>
          </a:p>
          <a:p>
            <a:r>
              <a:rPr lang="cs-CZ" dirty="0"/>
              <a:t>B:  obdélná budova</a:t>
            </a:r>
          </a:p>
          <a:p>
            <a:r>
              <a:rPr lang="cs-CZ" dirty="0"/>
              <a:t>C:  destrukce zástavby podél </a:t>
            </a:r>
            <a:r>
              <a:rPr lang="cs-CZ" dirty="0" err="1"/>
              <a:t>sev</a:t>
            </a:r>
            <a:r>
              <a:rPr lang="cs-CZ" dirty="0"/>
              <a:t>. zdi dvora</a:t>
            </a:r>
          </a:p>
          <a:p>
            <a:r>
              <a:rPr lang="cs-CZ" dirty="0"/>
              <a:t>      trojdílná obdélní budova</a:t>
            </a:r>
          </a:p>
          <a:p>
            <a:r>
              <a:rPr lang="cs-CZ" dirty="0"/>
              <a:t>      další čtvercovitá </a:t>
            </a:r>
          </a:p>
          <a:p>
            <a:r>
              <a:rPr lang="cs-CZ" dirty="0"/>
              <a:t>D:  kupa hlíny</a:t>
            </a:r>
          </a:p>
          <a:p>
            <a:r>
              <a:rPr lang="cs-CZ" dirty="0"/>
              <a:t>E:   kupa kamení</a:t>
            </a:r>
          </a:p>
          <a:p>
            <a:r>
              <a:rPr lang="cs-CZ" dirty="0"/>
              <a:t>F:  trychtýřovitá jáma  (hl. ca 1,5 m, nádrž?)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8892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9DF6175-86AC-4295-B9EF-2EFA213633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50" t="21866" r="34750" b="10134"/>
          <a:stretch/>
        </p:blipFill>
        <p:spPr>
          <a:xfrm>
            <a:off x="1488947" y="430564"/>
            <a:ext cx="5797295" cy="642743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6A0B1DF-239D-4379-A015-1310DAC61A20}"/>
              </a:ext>
            </a:extLst>
          </p:cNvPr>
          <p:cNvSpPr txBox="1"/>
          <p:nvPr/>
        </p:nvSpPr>
        <p:spPr>
          <a:xfrm>
            <a:off x="7412734" y="1069848"/>
            <a:ext cx="46847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Půdorysy zaniklých hospodářských dvorů  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                         14.–15. stol.:</a:t>
            </a:r>
          </a:p>
          <a:p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b="1" dirty="0"/>
              <a:t>A  –  Ostrov </a:t>
            </a:r>
          </a:p>
          <a:p>
            <a:r>
              <a:rPr lang="cs-CZ" sz="2000" b="1" dirty="0"/>
              <a:t>B  –  </a:t>
            </a:r>
            <a:r>
              <a:rPr lang="cs-CZ" sz="2000" b="1" dirty="0" err="1"/>
              <a:t>Třebekov</a:t>
            </a:r>
            <a:r>
              <a:rPr lang="cs-CZ" sz="2000" b="1" dirty="0"/>
              <a:t>   </a:t>
            </a:r>
            <a:r>
              <a:rPr lang="cs-CZ" sz="2000" dirty="0"/>
              <a:t>(70–80 x 95–120 m)</a:t>
            </a:r>
          </a:p>
          <a:p>
            <a:r>
              <a:rPr lang="cs-CZ" sz="2000" b="1" dirty="0"/>
              <a:t>C  –  Džbánek   </a:t>
            </a:r>
            <a:r>
              <a:rPr lang="cs-CZ" sz="2000" dirty="0"/>
              <a:t>(70–90 x 135–150 m )</a:t>
            </a:r>
          </a:p>
          <a:p>
            <a:r>
              <a:rPr lang="cs-CZ" sz="2000" b="1" dirty="0"/>
              <a:t>D  –  </a:t>
            </a:r>
            <a:r>
              <a:rPr lang="cs-CZ" sz="2000" b="1" dirty="0" err="1"/>
              <a:t>Svídna</a:t>
            </a:r>
            <a:r>
              <a:rPr lang="cs-CZ" sz="2000" b="1" dirty="0"/>
              <a:t> </a:t>
            </a:r>
            <a:r>
              <a:rPr lang="cs-CZ" sz="2000" dirty="0"/>
              <a:t>na Kladensku</a:t>
            </a:r>
          </a:p>
          <a:p>
            <a:r>
              <a:rPr lang="cs-CZ" sz="2000" b="1" dirty="0"/>
              <a:t>E  –  Roudnička </a:t>
            </a:r>
            <a:r>
              <a:rPr lang="cs-CZ" sz="2000" dirty="0"/>
              <a:t>(Mořina) na Příbramsku</a:t>
            </a:r>
          </a:p>
          <a:p>
            <a:r>
              <a:rPr lang="cs-CZ" sz="2000" b="1" dirty="0"/>
              <a:t>F  –  Rychvald  </a:t>
            </a:r>
            <a:r>
              <a:rPr lang="cs-CZ" sz="2000" dirty="0"/>
              <a:t>(45–50 x 55–60 m)</a:t>
            </a:r>
          </a:p>
          <a:p>
            <a:r>
              <a:rPr lang="cs-CZ" sz="2000" b="1" dirty="0"/>
              <a:t>G  –  Dolánky </a:t>
            </a:r>
            <a:r>
              <a:rPr lang="cs-CZ" sz="2000" dirty="0"/>
              <a:t>na </a:t>
            </a:r>
            <a:r>
              <a:rPr lang="cs-CZ" sz="2000" dirty="0" err="1"/>
              <a:t>Černokostelecku</a:t>
            </a:r>
            <a:endParaRPr lang="cs-CZ" sz="2000" dirty="0"/>
          </a:p>
          <a:p>
            <a:endParaRPr lang="cs-CZ" dirty="0"/>
          </a:p>
          <a:p>
            <a:r>
              <a:rPr lang="cs-CZ" b="1" dirty="0"/>
              <a:t>Šedě: terénní pozůstatky ohrazení </a:t>
            </a:r>
          </a:p>
          <a:p>
            <a:r>
              <a:rPr lang="cs-CZ" b="1" dirty="0"/>
              <a:t>           hospodářských dvorů. </a:t>
            </a:r>
          </a:p>
          <a:p>
            <a:endParaRPr lang="cs-CZ" b="1" dirty="0"/>
          </a:p>
          <a:p>
            <a:r>
              <a:rPr lang="cs-CZ" b="1" dirty="0"/>
              <a:t>Černě: terénní pozůstatky kuželů </a:t>
            </a:r>
          </a:p>
          <a:p>
            <a:r>
              <a:rPr lang="cs-CZ" b="1" dirty="0"/>
              <a:t>             (</a:t>
            </a:r>
            <a:r>
              <a:rPr lang="cs-CZ" b="1" dirty="0" err="1"/>
              <a:t>motte</a:t>
            </a:r>
            <a:r>
              <a:rPr lang="cs-CZ" b="1" dirty="0"/>
              <a:t>) opevněných jader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EFE2DB8-0BDC-40DB-9A0F-315F22262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60" t="64267" r="30550" b="11200"/>
          <a:stretch/>
        </p:blipFill>
        <p:spPr>
          <a:xfrm>
            <a:off x="254070" y="2057179"/>
            <a:ext cx="1562645" cy="12122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6C99327-B4EA-436F-9470-B323D58B74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50" t="81811" r="47076" b="11200"/>
          <a:stretch/>
        </p:blipFill>
        <p:spPr>
          <a:xfrm>
            <a:off x="94489" y="2964023"/>
            <a:ext cx="487348" cy="3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57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657D56-A4B7-44E8-8A7A-6933E2F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cs-CZ" dirty="0"/>
              <a:t>                           </a:t>
            </a:r>
            <a:r>
              <a:rPr lang="cs-CZ" sz="3200" b="1" dirty="0">
                <a:solidFill>
                  <a:srgbClr val="FF0000"/>
                </a:solidFill>
              </a:rPr>
              <a:t>Městský velkostatek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DB433A-773E-4C40-BF53-BC7BCCCF9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391441"/>
            <a:ext cx="11696700" cy="5495927"/>
          </a:xfrm>
        </p:spPr>
        <p:txBody>
          <a:bodyPr>
            <a:normAutofit/>
          </a:bodyPr>
          <a:lstStyle/>
          <a:p>
            <a:r>
              <a:rPr lang="cs-CZ" sz="2000" b="1" dirty="0"/>
              <a:t>Jaroslav Čechura  </a:t>
            </a:r>
            <a:r>
              <a:rPr lang="cs-CZ" sz="2000" dirty="0"/>
              <a:t>–  studie o formování městského velkostatku na příkladu Č. Budějovic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–  </a:t>
            </a:r>
            <a:r>
              <a:rPr lang="cs-CZ" altLang="cs-CZ" sz="2000" dirty="0"/>
              <a:t>1985: České Budějovice – příklad vytváření městského velkostatku ve středověkých</a:t>
            </a:r>
          </a:p>
          <a:p>
            <a:pPr marL="0" indent="0">
              <a:buNone/>
              <a:defRPr/>
            </a:pPr>
            <a:r>
              <a:rPr lang="cs-CZ" altLang="cs-CZ" sz="2000"/>
              <a:t>                                                    Čechách, Jihočeský </a:t>
            </a:r>
            <a:r>
              <a:rPr lang="cs-CZ" altLang="cs-CZ" sz="2000" dirty="0"/>
              <a:t>sborník historický 54, 161–173.</a:t>
            </a:r>
          </a:p>
          <a:p>
            <a:pPr marL="0" indent="0">
              <a:buNone/>
            </a:pPr>
            <a:r>
              <a:rPr lang="cs-CZ" sz="2000" dirty="0"/>
              <a:t> </a:t>
            </a:r>
          </a:p>
          <a:p>
            <a:r>
              <a:rPr lang="cs-CZ" altLang="cs-CZ" sz="2000" dirty="0"/>
              <a:t>„</a:t>
            </a:r>
            <a:r>
              <a:rPr lang="cs-CZ" altLang="cs-CZ" sz="2000" b="1" dirty="0"/>
              <a:t>Městský velkostatek </a:t>
            </a:r>
            <a:r>
              <a:rPr lang="cs-CZ" altLang="cs-CZ" sz="2000" dirty="0"/>
              <a:t>lze charakterizovat jako většinou souvislé území, představující relativně koncentrované pozemkové vlastnictví, které má zvláštní právní postavení.  Věcně se skládá z území obklopujícího město samotné (městský obvod v užším slova smyslu), tj. například předměstí a polnosti městu přímo přiměřené, případně z další nekultivované (nepřeměřené)  půdy v okolí města, dále ze vsí a dvorů tvořících relativně koncentrovanou državu obklopující město. Obyvatelstvo se v hranicích tohoto území řídí městským právem a spadá pod pravomoc městských úřadů (soud, městská rada, městská obec)“ (Čechura 1985, 161–162). </a:t>
            </a:r>
          </a:p>
          <a:p>
            <a:endParaRPr lang="cs-CZ" sz="2000" dirty="0"/>
          </a:p>
          <a:p>
            <a:r>
              <a:rPr lang="cs-CZ" sz="2000" b="1" dirty="0"/>
              <a:t>Definice </a:t>
            </a:r>
            <a:r>
              <a:rPr lang="cs-CZ" sz="2000" dirty="0"/>
              <a:t> –  stabilní hospodářský útvar založený na pozemkové koncentraci půdy, která patří pozemkové</a:t>
            </a:r>
          </a:p>
          <a:p>
            <a:pPr marL="0" indent="0">
              <a:buNone/>
            </a:pPr>
            <a:r>
              <a:rPr lang="cs-CZ" sz="2000" dirty="0"/>
              <a:t>                          vrchnosti  (městu)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–  jde o výkon pozemkově vrchnostenských práv nad půdou a lidmi, nikoliv jen o majetková práva</a:t>
            </a:r>
          </a:p>
          <a:p>
            <a:pPr marL="0" indent="0">
              <a:buNone/>
              <a:defRPr/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154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7F5B0-1E4D-4053-9034-F2F0A0A9B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6888"/>
            <a:ext cx="10515600" cy="1325563"/>
          </a:xfrm>
        </p:spPr>
        <p:txBody>
          <a:bodyPr/>
          <a:lstStyle/>
          <a:p>
            <a:r>
              <a:rPr lang="cs-CZ" dirty="0"/>
              <a:t>     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787A94-BAF1-4B76-860F-D5911CAD5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978409"/>
            <a:ext cx="11572875" cy="5784342"/>
          </a:xfrm>
        </p:spPr>
        <p:txBody>
          <a:bodyPr>
            <a:normAutofit fontScale="92500" lnSpcReduction="20000"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 ANDERLE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P. ROŽMBERSKÝ – V.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ŠVÁBEk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1993: Výsledy povrchového průzkumu cisterciáckých dvorů na Plzeňsku. In: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Castellologica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bohemica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 Praha, 261 – 270.</a:t>
            </a:r>
          </a:p>
          <a:p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aroslav ČECHURA, </a:t>
            </a:r>
            <a:r>
              <a:rPr lang="cs-CZ" sz="1800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Šlechtický podnikatelský velkostatek v předbělohorských Čechách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In: Vědecká konference k 100. výročí narození Bedřicha Mendla: prvního profesora hospodářských dějin Univerzity Karlovy 1892–1992 , Praha 1997,  145–160. </a:t>
            </a:r>
          </a:p>
          <a:p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Jaroslav ČECHURA,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1985: Klášterní velkostatek v předhusitských Čechách – základní tendence hospodářského vývoje a metodologická východiska dalšího studia, AH 10, 395 – 407.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 Kypta – F.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Laval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Z.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Neustupný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R. Šimůnek, 2012: Osamocený dvůr s opevněným sídlem v pozdním středověku: Rychvald u Dřevíče (okr. Rakovník) a jeho analogie, AR, 549-569.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František MATĚJEK, </a:t>
            </a:r>
            <a:r>
              <a:rPr lang="cs-CZ" sz="1800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Feudální velkostatek a poddaný na Moravě s přihlédnutím k přilehlému území Slezska a Polska (Studie o přeměnách na feudálním velkostatku v druhé polovině 15. a v první polovině 16. století).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Praha 1959.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Alois MÍKA, </a:t>
            </a:r>
            <a:r>
              <a:rPr lang="cs-CZ" sz="1800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Feudální velkostatek v jižních Čechách (XIV.–XVII. stol.)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Sborník historický (SH) I, 1953, 122–213.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Václav LEDVINKA, </a:t>
            </a:r>
            <a:r>
              <a:rPr lang="cs-CZ" sz="1800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Rozmach feudálního velkostatku, jeho strukturální proměny a role v ekonomice českých zemí v předbělohorském období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Folia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Historica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Bohemica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(FHB) 11, 1987, 103–132.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Václav LEDVINKA, </a:t>
            </a:r>
            <a:r>
              <a:rPr lang="cs-CZ" sz="1800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Feudální velkostatek a poddanská města v předbělohorských Čechách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In: Česká města v 16.–18. století, Praha 1991, 95–120.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Eduard MAUR, </a:t>
            </a:r>
            <a:r>
              <a:rPr lang="cs-CZ" sz="1800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Český komorní velkostatek v 17. století. Příspěvek k otázce „druhého nevolnictví“ v českých zemích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Philosophica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Historica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LIX, Praha 1976.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Eduard MAUR, </a:t>
            </a:r>
            <a:r>
              <a:rPr lang="cs-CZ" sz="1800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Zemědělská výroba na pobělohorském komorním velkostatku v Čechách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n: Prameny a studie 33, Ústav vědeckotechnických informací v zemědělství, Zemědělské muzeum 33, Praha 1990, s. 3–129.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Josef VÁLKA, </a:t>
            </a:r>
            <a:r>
              <a:rPr lang="cs-CZ" sz="1800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Hospodářská politika feudálního velkostatku na předbělohorské Moravě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Brno 1962.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Marek VAŘEKA, </a:t>
            </a:r>
            <a:r>
              <a:rPr lang="cs-CZ" sz="1800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Režijní velkostatek na předbělohorské Moravě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Prostějov 2018.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243A4B-F3DD-4110-93FB-3B5DD22A8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511" y="895350"/>
            <a:ext cx="11814313" cy="6723821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rgbClr val="FF0000"/>
                </a:solidFill>
              </a:rPr>
              <a:t>Patrimoniální (vrchnostenská) správa:</a:t>
            </a:r>
          </a:p>
          <a:p>
            <a:pPr marL="0" indent="0">
              <a:buNone/>
            </a:pPr>
            <a:endParaRPr lang="cs-CZ" sz="1700" b="1" dirty="0">
              <a:solidFill>
                <a:srgbClr val="FF0000"/>
              </a:solidFill>
            </a:endParaRPr>
          </a:p>
          <a:p>
            <a:r>
              <a:rPr lang="cs-CZ" sz="1700" b="1" u="none" strike="noStrike" baseline="0" dirty="0">
                <a:solidFill>
                  <a:srgbClr val="FF0000"/>
                </a:solidFill>
              </a:rPr>
              <a:t>Dominium </a:t>
            </a:r>
            <a:r>
              <a:rPr lang="cs-CZ" sz="1700" b="0" u="none" strike="noStrike" baseline="0" dirty="0">
                <a:solidFill>
                  <a:srgbClr val="FF0000"/>
                </a:solidFill>
              </a:rPr>
              <a:t> (</a:t>
            </a:r>
            <a:r>
              <a:rPr lang="cs-CZ" sz="1700" b="1" u="none" strike="noStrike" baseline="0" dirty="0">
                <a:solidFill>
                  <a:srgbClr val="FF0000"/>
                </a:solidFill>
              </a:rPr>
              <a:t>panství)  </a:t>
            </a:r>
            <a:r>
              <a:rPr lang="cs-CZ" sz="1700" u="none" strike="noStrike" baseline="0" dirty="0">
                <a:solidFill>
                  <a:srgbClr val="000000"/>
                </a:solidFill>
              </a:rPr>
              <a:t>– </a:t>
            </a:r>
            <a:r>
              <a:rPr lang="cs-CZ" sz="1700" b="1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1700" b="0" u="none" strike="noStrike" baseline="0" dirty="0">
                <a:solidFill>
                  <a:srgbClr val="000000"/>
                </a:solidFill>
              </a:rPr>
              <a:t>pozemkový majetek (statek) zapsaný v</a:t>
            </a:r>
            <a:r>
              <a:rPr lang="cs-CZ" sz="1700" b="0" i="0" u="none" strike="noStrike" baseline="0" dirty="0">
                <a:solidFill>
                  <a:srgbClr val="000000"/>
                </a:solidFill>
              </a:rPr>
              <a:t> zemských deskách</a:t>
            </a:r>
          </a:p>
          <a:p>
            <a:pPr marL="0" indent="0">
              <a:buNone/>
            </a:pPr>
            <a:r>
              <a:rPr lang="cs-CZ" sz="1700" dirty="0">
                <a:solidFill>
                  <a:srgbClr val="000000"/>
                </a:solidFill>
              </a:rPr>
              <a:t>                                           </a:t>
            </a:r>
            <a:r>
              <a:rPr lang="cs-CZ" sz="1700" b="0" i="0" u="none" strike="noStrike" baseline="0" dirty="0">
                <a:solidFill>
                  <a:srgbClr val="000000"/>
                </a:solidFill>
              </a:rPr>
              <a:t>–  půda:  a) </a:t>
            </a:r>
            <a:r>
              <a:rPr lang="cs-CZ" sz="1700" dirty="0"/>
              <a:t> panská  (tzv. dominikál)  –  statky:  královské, šlechtické, církevní, městské</a:t>
            </a:r>
          </a:p>
          <a:p>
            <a:pPr marL="0" indent="0">
              <a:buNone/>
            </a:pPr>
            <a:r>
              <a:rPr lang="cs-CZ" sz="1700" dirty="0"/>
              <a:t>                                                           b)  poddanská  (tzv. rustikál)  –  statky selské (grunty):  na pronajímané vrchnostenské půdě </a:t>
            </a:r>
          </a:p>
          <a:p>
            <a:pPr marL="0" indent="0">
              <a:buNone/>
            </a:pPr>
            <a:r>
              <a:rPr lang="cs-CZ" sz="1700" dirty="0"/>
              <a:t>                                                                                                              –   </a:t>
            </a:r>
            <a:r>
              <a:rPr lang="cs-CZ" sz="1700" dirty="0" err="1"/>
              <a:t>neosedlí</a:t>
            </a:r>
            <a:r>
              <a:rPr lang="cs-CZ" sz="1700" dirty="0"/>
              <a:t>, svobodníci, podruzi, </a:t>
            </a:r>
            <a:r>
              <a:rPr lang="cs-CZ" sz="1700" dirty="0" err="1"/>
              <a:t>podsedci</a:t>
            </a:r>
            <a:r>
              <a:rPr lang="cs-CZ" sz="1700" dirty="0"/>
              <a:t> (drobní držitelé půdy) </a:t>
            </a:r>
          </a:p>
          <a:p>
            <a:pPr marL="0" indent="0">
              <a:buNone/>
            </a:pPr>
            <a:r>
              <a:rPr lang="cs-CZ" sz="1700" dirty="0"/>
              <a:t>                                          –  </a:t>
            </a:r>
            <a:r>
              <a:rPr lang="cs-CZ" sz="1700" dirty="0">
                <a:solidFill>
                  <a:srgbClr val="000000"/>
                </a:solidFill>
              </a:rPr>
              <a:t>vlastník:  </a:t>
            </a:r>
            <a:r>
              <a:rPr lang="cs-CZ" sz="1700" b="0" i="0" u="none" strike="noStrike" baseline="0" dirty="0">
                <a:solidFill>
                  <a:srgbClr val="000000"/>
                </a:solidFill>
              </a:rPr>
              <a:t>správní a rozhodovací (soudní) pravomoc nad půdou a poddanými </a:t>
            </a:r>
          </a:p>
          <a:p>
            <a:pPr marL="0" indent="0">
              <a:buNone/>
            </a:pPr>
            <a:endParaRPr lang="cs-CZ" sz="1700" dirty="0">
              <a:solidFill>
                <a:srgbClr val="000000"/>
              </a:solidFill>
            </a:endParaRPr>
          </a:p>
          <a:p>
            <a:r>
              <a:rPr lang="cs-CZ" sz="1700" b="1" u="none" strike="noStrike" baseline="0" dirty="0">
                <a:solidFill>
                  <a:srgbClr val="FF0000"/>
                </a:solidFill>
              </a:rPr>
              <a:t>Velkostatek</a:t>
            </a:r>
            <a:r>
              <a:rPr lang="cs-CZ" sz="1700" b="1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1700" b="0" u="none" strike="noStrike" baseline="0" dirty="0">
                <a:solidFill>
                  <a:srgbClr val="000000"/>
                </a:solidFill>
              </a:rPr>
              <a:t> –  </a:t>
            </a:r>
            <a:r>
              <a:rPr lang="cs-CZ" sz="1700" b="0" i="0" u="none" strike="noStrike" baseline="0" dirty="0">
                <a:solidFill>
                  <a:srgbClr val="000000"/>
                </a:solidFill>
              </a:rPr>
              <a:t>hospodářsko-správní celek panství s rozlohou větší než 100 ha zemědělské půdy</a:t>
            </a:r>
          </a:p>
          <a:p>
            <a:pPr marL="0" indent="0">
              <a:buNone/>
            </a:pPr>
            <a:r>
              <a:rPr lang="cs-CZ" sz="1700" b="0" i="0" u="none" strike="noStrike" baseline="0" dirty="0">
                <a:solidFill>
                  <a:srgbClr val="000000"/>
                </a:solidFill>
              </a:rPr>
              <a:t>                           –  </a:t>
            </a:r>
            <a:r>
              <a:rPr lang="cs-CZ" sz="1700" b="1" i="0" u="none" strike="noStrike" baseline="0" dirty="0">
                <a:solidFill>
                  <a:srgbClr val="000000"/>
                </a:solidFill>
              </a:rPr>
              <a:t>1781:</a:t>
            </a:r>
            <a:r>
              <a:rPr lang="cs-CZ" sz="1700" b="0" i="0" u="none" strike="noStrike" baseline="0" dirty="0">
                <a:solidFill>
                  <a:srgbClr val="000000"/>
                </a:solidFill>
              </a:rPr>
              <a:t>   po zrušení poddanství označoval hospodářskou jednotku (Josef II.) </a:t>
            </a:r>
          </a:p>
          <a:p>
            <a:pPr marL="0" indent="0">
              <a:buNone/>
            </a:pPr>
            <a:r>
              <a:rPr lang="cs-CZ" sz="1700" dirty="0">
                <a:solidFill>
                  <a:srgbClr val="000000"/>
                </a:solidFill>
              </a:rPr>
              <a:t>                           </a:t>
            </a:r>
            <a:r>
              <a:rPr lang="cs-CZ" sz="1700" b="0" i="0" u="none" strike="noStrike" baseline="0" dirty="0">
                <a:solidFill>
                  <a:srgbClr val="000000"/>
                </a:solidFill>
              </a:rPr>
              <a:t>–  v jejich rámci budovány hospodářské dvory:  šlechtické, církevní, městské:  výrazné dominanty v krajině </a:t>
            </a:r>
          </a:p>
          <a:p>
            <a:pPr marL="0" indent="0">
              <a:buNone/>
            </a:pPr>
            <a:r>
              <a:rPr lang="cs-CZ" sz="1700" b="0" i="0" u="none" strike="noStrike" baseline="0" dirty="0">
                <a:solidFill>
                  <a:srgbClr val="000000"/>
                </a:solidFill>
              </a:rPr>
              <a:t>                           –  prameny:   písemné, ikonografické, archeologické (</a:t>
            </a:r>
            <a:r>
              <a:rPr lang="cs-CZ" sz="1700" dirty="0">
                <a:solidFill>
                  <a:srgbClr val="000000"/>
                </a:solidFill>
              </a:rPr>
              <a:t>povrchové sběry, </a:t>
            </a:r>
            <a:r>
              <a:rPr lang="cs-CZ" sz="1700" dirty="0"/>
              <a:t>geodeticko-topografické průzkumy) </a:t>
            </a:r>
          </a:p>
          <a:p>
            <a:pPr marL="0" indent="0">
              <a:buNone/>
            </a:pPr>
            <a:endParaRPr lang="cs-CZ" sz="17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700" dirty="0"/>
              <a:t>                  </a:t>
            </a:r>
            <a:endParaRPr lang="cs-CZ" sz="1700" b="1" dirty="0"/>
          </a:p>
          <a:p>
            <a:pPr marL="0" indent="0">
              <a:buNone/>
            </a:pPr>
            <a:r>
              <a:rPr lang="cs-CZ" sz="1700" b="1" dirty="0"/>
              <a:t>                                                         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949949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C56B73D-23B8-41CC-A06A-4E133E9BF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698" y="2833386"/>
            <a:ext cx="6307078" cy="356764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1FB902C-15C7-4806-BC68-3CE5F932CB2C}"/>
              </a:ext>
            </a:extLst>
          </p:cNvPr>
          <p:cNvSpPr txBox="1"/>
          <p:nvPr/>
        </p:nvSpPr>
        <p:spPr>
          <a:xfrm flipH="1">
            <a:off x="3148581" y="6401026"/>
            <a:ext cx="614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Poplužní dvůr Staré Kestřany v nivě Blanice  (panství Protivín).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AF72032-EE48-4355-92EA-D0E7BD81F7DF}"/>
              </a:ext>
            </a:extLst>
          </p:cNvPr>
          <p:cNvSpPr txBox="1"/>
          <p:nvPr/>
        </p:nvSpPr>
        <p:spPr>
          <a:xfrm>
            <a:off x="624840" y="218849"/>
            <a:ext cx="115671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Dvůr  </a:t>
            </a:r>
            <a:r>
              <a:rPr lang="cs-CZ" dirty="0"/>
              <a:t>–</a:t>
            </a:r>
            <a:r>
              <a:rPr lang="cs-CZ" b="1" dirty="0"/>
              <a:t>  </a:t>
            </a:r>
            <a:r>
              <a:rPr lang="cs-CZ" dirty="0"/>
              <a:t>komplex obytných a hospodářských stavení (domů, stodol a chlévů) s různě rozsáhlou zemědělskou půdou </a:t>
            </a:r>
          </a:p>
          <a:p>
            <a:r>
              <a:rPr lang="cs-CZ" dirty="0"/>
              <a:t>            –  výměra se pohybovala většinou v rozmezí 1 až 6 </a:t>
            </a:r>
            <a:r>
              <a:rPr lang="cs-CZ" dirty="0" err="1"/>
              <a:t>popluží</a:t>
            </a:r>
            <a:endParaRPr lang="cs-CZ" dirty="0"/>
          </a:p>
          <a:p>
            <a:endParaRPr lang="cs-CZ" sz="2000" dirty="0"/>
          </a:p>
          <a:p>
            <a:r>
              <a:rPr lang="cs-CZ" sz="2000" b="1" dirty="0" err="1">
                <a:solidFill>
                  <a:srgbClr val="FF0000"/>
                </a:solidFill>
              </a:rPr>
              <a:t>Popluží</a:t>
            </a:r>
            <a:r>
              <a:rPr lang="cs-CZ" sz="2000" b="1" dirty="0">
                <a:solidFill>
                  <a:srgbClr val="FF0000"/>
                </a:solidFill>
              </a:rPr>
              <a:t>   </a:t>
            </a:r>
            <a:r>
              <a:rPr lang="cs-CZ" dirty="0"/>
              <a:t>–  (lat. </a:t>
            </a:r>
            <a:r>
              <a:rPr lang="cs-CZ" dirty="0" err="1"/>
              <a:t>alatrum</a:t>
            </a:r>
            <a:r>
              <a:rPr lang="cs-CZ" dirty="0"/>
              <a:t>, </a:t>
            </a:r>
            <a:r>
              <a:rPr lang="cs-CZ" dirty="0" err="1"/>
              <a:t>aratura</a:t>
            </a:r>
            <a:r>
              <a:rPr lang="cs-CZ" dirty="0"/>
              <a:t>): zemědělská plocha (polnosti) náležící ke statku (gruntu) obdělaná spřežením </a:t>
            </a:r>
          </a:p>
          <a:p>
            <a:r>
              <a:rPr lang="cs-CZ" dirty="0"/>
              <a:t>                       se dvěma koňmi a jedním pluhem (nebyla přesně určena) </a:t>
            </a:r>
          </a:p>
          <a:p>
            <a:endParaRPr lang="cs-CZ" dirty="0"/>
          </a:p>
          <a:p>
            <a:r>
              <a:rPr lang="cs-CZ" sz="2000" b="1" dirty="0">
                <a:solidFill>
                  <a:srgbClr val="FF0000"/>
                </a:solidFill>
              </a:rPr>
              <a:t>Poplužní dvůr  </a:t>
            </a:r>
            <a:r>
              <a:rPr lang="cs-CZ" b="1" dirty="0"/>
              <a:t>–  </a:t>
            </a:r>
            <a:r>
              <a:rPr lang="cs-CZ" dirty="0"/>
              <a:t>(lat. </a:t>
            </a:r>
            <a:r>
              <a:rPr lang="cs-CZ" dirty="0" err="1"/>
              <a:t>praedium</a:t>
            </a:r>
            <a:r>
              <a:rPr lang="cs-CZ" dirty="0"/>
              <a:t>, něm. </a:t>
            </a:r>
            <a:r>
              <a:rPr lang="cs-CZ" dirty="0" err="1"/>
              <a:t>Meierhof</a:t>
            </a:r>
            <a:r>
              <a:rPr lang="cs-CZ" dirty="0"/>
              <a:t>):  historické označení panského dvora o rozloze 1 – 2 </a:t>
            </a:r>
            <a:r>
              <a:rPr lang="cs-CZ" dirty="0" err="1"/>
              <a:t>popluží</a:t>
            </a:r>
            <a:endParaRPr lang="cs-CZ" dirty="0"/>
          </a:p>
          <a:p>
            <a:r>
              <a:rPr lang="cs-CZ" dirty="0"/>
              <a:t>                                  tj. 2 a více lánů   (Rostislav Nový 1971, 407).</a:t>
            </a:r>
          </a:p>
        </p:txBody>
      </p:sp>
    </p:spTree>
    <p:extLst>
      <p:ext uri="{BB962C8B-B14F-4D97-AF65-F5344CB8AC3E}">
        <p14:creationId xmlns:p14="http://schemas.microsoft.com/office/powerpoint/2010/main" val="213584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1981200" y="-28575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altLang="cs-CZ" sz="3200" b="1" dirty="0"/>
            </a:br>
            <a:r>
              <a:rPr lang="cs-CZ" altLang="cs-CZ" sz="3200" b="1" dirty="0"/>
              <a:t>                              </a:t>
            </a:r>
            <a:r>
              <a:rPr lang="cs-CZ" altLang="cs-CZ" sz="3600" b="1" dirty="0">
                <a:solidFill>
                  <a:srgbClr val="FF0000"/>
                </a:solidFill>
              </a:rPr>
              <a:t>Dvůr (</a:t>
            </a:r>
            <a:r>
              <a:rPr lang="cs-CZ" altLang="cs-CZ" sz="3600" b="1" dirty="0" err="1">
                <a:solidFill>
                  <a:srgbClr val="FF0000"/>
                </a:solidFill>
              </a:rPr>
              <a:t>Hof</a:t>
            </a:r>
            <a:r>
              <a:rPr lang="cs-CZ" altLang="cs-CZ" sz="3600" b="1" dirty="0">
                <a:solidFill>
                  <a:srgbClr val="FF0000"/>
                </a:solidFill>
              </a:rPr>
              <a:t>, curia) </a:t>
            </a:r>
            <a:br>
              <a:rPr lang="cs-CZ" altLang="cs-CZ" sz="3600" b="1" dirty="0"/>
            </a:br>
            <a:endParaRPr lang="cs-CZ" alt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2335" y="1114425"/>
            <a:ext cx="11898630" cy="62527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1600" b="1" dirty="0">
                <a:solidFill>
                  <a:srgbClr val="FF0000"/>
                </a:solidFill>
              </a:rPr>
              <a:t>Funkce   </a:t>
            </a:r>
            <a:r>
              <a:rPr lang="cs-CZ" sz="1600" dirty="0"/>
              <a:t>–  sídelní, správní a hospodářské využití:  komplexy budov k agrární i neagrární výrobě v rámci panství</a:t>
            </a:r>
          </a:p>
          <a:p>
            <a:pPr>
              <a:defRPr/>
            </a:pPr>
            <a:endParaRPr lang="cs-CZ" sz="16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1600" b="1" dirty="0">
                <a:solidFill>
                  <a:srgbClr val="FF0000"/>
                </a:solidFill>
              </a:rPr>
              <a:t>Šlechtické </a:t>
            </a:r>
            <a:r>
              <a:rPr lang="cs-CZ" sz="1600" dirty="0"/>
              <a:t> –</a:t>
            </a:r>
            <a:r>
              <a:rPr lang="cs-CZ" sz="1600" b="1" dirty="0">
                <a:solidFill>
                  <a:srgbClr val="FF0000"/>
                </a:solidFill>
              </a:rPr>
              <a:t>   </a:t>
            </a:r>
            <a:r>
              <a:rPr lang="cs-CZ" sz="1600" dirty="0"/>
              <a:t>hlavní centrum panství se sídlem vrchnosti.  a)  </a:t>
            </a:r>
            <a:r>
              <a:rPr lang="cs-CZ" sz="1600" b="1" dirty="0"/>
              <a:t>rezidenční:  </a:t>
            </a:r>
            <a:r>
              <a:rPr lang="cs-CZ" sz="1600" dirty="0"/>
              <a:t>dvůr je sídlem majitele  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                                                  b)  </a:t>
            </a:r>
            <a:r>
              <a:rPr lang="cs-CZ" sz="1600" b="1" dirty="0"/>
              <a:t>sídelně-hospodářské:  </a:t>
            </a:r>
            <a:r>
              <a:rPr lang="cs-CZ" sz="1600" dirty="0"/>
              <a:t>zázemí je využíváno jako součást sídla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                                                  c)  </a:t>
            </a:r>
            <a:r>
              <a:rPr lang="cs-CZ" sz="1600" b="1" dirty="0"/>
              <a:t>podnikatelské:  </a:t>
            </a:r>
            <a:r>
              <a:rPr lang="cs-CZ" sz="1600" dirty="0"/>
              <a:t>zdroj renty Z podnikání ve vlastní režii  i dočasné sídlo)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>
              <a:defRPr/>
            </a:pPr>
            <a:r>
              <a:rPr lang="cs-CZ" sz="1600" b="1" dirty="0">
                <a:solidFill>
                  <a:srgbClr val="FF0000"/>
                </a:solidFill>
              </a:rPr>
              <a:t>Měšťanské </a:t>
            </a:r>
            <a:r>
              <a:rPr lang="cs-CZ" sz="1600" b="1" dirty="0"/>
              <a:t> </a:t>
            </a:r>
            <a:r>
              <a:rPr lang="cs-CZ" sz="1600" dirty="0"/>
              <a:t>–   dvory zkoumány v 50. až 70. letech min. stol.  (František </a:t>
            </a:r>
            <a:r>
              <a:rPr lang="cs-CZ" sz="1600" dirty="0" err="1"/>
              <a:t>Graus</a:t>
            </a:r>
            <a:r>
              <a:rPr lang="cs-CZ" sz="1600" dirty="0"/>
              <a:t>, Rostislav Nový, Alois Míka aj.) 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–    zakládány u větších měst s řemeslnicko-obchodnickou vrstvou:  Praha, Kutná Hora, Klatovy, Brno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–    hospodářské využití venkovského zázemí města, kde platilo městské právo ((předměstí, přilehlé vsi a dvory)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–    svobodné deskové statky, jejichž vlastnická práva náležela městské obci (nešlo o soukromé venkovské statky měšťanů)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–    města královská (panovník), města komorní  (spravována královskou komorou), města poddanská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>
              <a:defRPr/>
            </a:pPr>
            <a:r>
              <a:rPr lang="cs-CZ" sz="1600" b="1" dirty="0">
                <a:solidFill>
                  <a:srgbClr val="FF0000"/>
                </a:solidFill>
              </a:rPr>
              <a:t>Církevní  </a:t>
            </a:r>
            <a:r>
              <a:rPr lang="cs-CZ" sz="1600" dirty="0"/>
              <a:t>–  klášterní velkostatky (</a:t>
            </a:r>
            <a:r>
              <a:rPr lang="cs-CZ" sz="1600" dirty="0" err="1"/>
              <a:t>grangie</a:t>
            </a:r>
            <a:r>
              <a:rPr lang="cs-CZ" sz="1600" dirty="0"/>
              <a:t>/dvory):  zakládaly kláštery, kapituly, fary, rytířské řády, špitály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–   od 11. stol.: hospodářské jednotky zajišťující zásobování potravinami nebo finanční příjmy 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–  14./15. stol.:  přestavba dvorů Plaského kláštera na rychty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–   klášterní dvory buď zanikly již ve středověku nebo byly v novověku přestavovány či pronajímány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95983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37265A-218F-4C38-B3CF-8D0504BF4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685800"/>
            <a:ext cx="11839575" cy="6267450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Šlechtické </a:t>
            </a:r>
            <a:r>
              <a:rPr lang="cs-CZ" sz="1800" b="1" dirty="0">
                <a:solidFill>
                  <a:srgbClr val="FF0000"/>
                </a:solidFill>
              </a:rPr>
              <a:t>  </a:t>
            </a:r>
            <a:r>
              <a:rPr lang="cs-CZ" sz="2200" dirty="0">
                <a:solidFill>
                  <a:srgbClr val="FF0000"/>
                </a:solidFill>
              </a:rPr>
              <a:t>–</a:t>
            </a:r>
            <a:r>
              <a:rPr lang="cs-CZ" sz="2200" b="1" dirty="0"/>
              <a:t>  </a:t>
            </a:r>
            <a:r>
              <a:rPr lang="cs-CZ" sz="1900" b="1" dirty="0">
                <a:solidFill>
                  <a:srgbClr val="FF0000"/>
                </a:solidFill>
              </a:rPr>
              <a:t>a)  </a:t>
            </a:r>
            <a:r>
              <a:rPr lang="cs-CZ" sz="1900" b="1" dirty="0" err="1">
                <a:solidFill>
                  <a:srgbClr val="FF0000"/>
                </a:solidFill>
              </a:rPr>
              <a:t>ekonomicko-správní</a:t>
            </a:r>
            <a:r>
              <a:rPr lang="cs-CZ" sz="1900" b="1" dirty="0">
                <a:solidFill>
                  <a:srgbClr val="FF0000"/>
                </a:solidFill>
              </a:rPr>
              <a:t> hledisko:  </a:t>
            </a:r>
          </a:p>
          <a:p>
            <a:endParaRPr lang="cs-CZ" sz="1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b="1" dirty="0"/>
              <a:t>                                     </a:t>
            </a:r>
            <a:r>
              <a:rPr lang="cs-CZ" sz="1700" b="1" dirty="0"/>
              <a:t>do 15./16 stol.:   feudální velkostatek  </a:t>
            </a:r>
            <a:r>
              <a:rPr lang="cs-CZ" sz="1700" dirty="0"/>
              <a:t>–   </a:t>
            </a:r>
            <a:r>
              <a:rPr lang="cs-CZ" sz="1700" b="0" i="0" u="none" strike="noStrike" baseline="0" dirty="0">
                <a:solidFill>
                  <a:srgbClr val="000000"/>
                </a:solidFill>
              </a:rPr>
              <a:t>lat. feudum = léno:  renta:  poplatek za pronájem půdy  (sv. Jiří a sv. Havel)</a:t>
            </a:r>
            <a:r>
              <a:rPr lang="cs-CZ" sz="1700" dirty="0">
                <a:solidFill>
                  <a:srgbClr val="000000"/>
                </a:solidFill>
              </a:rPr>
              <a:t>  </a:t>
            </a:r>
          </a:p>
          <a:p>
            <a:pPr marL="0" indent="0">
              <a:buNone/>
            </a:pPr>
            <a:r>
              <a:rPr lang="cs-CZ" sz="1700" b="1" i="0" u="none" strike="noStrike" baseline="0" dirty="0">
                <a:solidFill>
                  <a:srgbClr val="000000"/>
                </a:solidFill>
              </a:rPr>
              <a:t>                                       od 16 stol.: </a:t>
            </a:r>
            <a:r>
              <a:rPr lang="cs-CZ" sz="17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1700" b="1" i="0" u="none" strike="noStrike" baseline="0" dirty="0">
                <a:solidFill>
                  <a:srgbClr val="000000"/>
                </a:solidFill>
              </a:rPr>
              <a:t>režijní velkostatek  </a:t>
            </a:r>
            <a:r>
              <a:rPr lang="cs-CZ" sz="1700" b="0" i="0" u="none" strike="noStrike" baseline="0" dirty="0">
                <a:solidFill>
                  <a:srgbClr val="000000"/>
                </a:solidFill>
              </a:rPr>
              <a:t>–  podnikání na vlastní náklady s využitím roboty </a:t>
            </a:r>
          </a:p>
          <a:p>
            <a:pPr marL="0" indent="0">
              <a:buNone/>
            </a:pPr>
            <a:r>
              <a:rPr lang="cs-CZ" sz="1700" dirty="0">
                <a:solidFill>
                  <a:srgbClr val="000000"/>
                </a:solidFill>
              </a:rPr>
              <a:t>                                                                                                </a:t>
            </a:r>
            <a:r>
              <a:rPr lang="cs-CZ" sz="1700" b="0" i="0" u="none" strike="noStrike" baseline="0" dirty="0">
                <a:solidFill>
                  <a:srgbClr val="000000"/>
                </a:solidFill>
              </a:rPr>
              <a:t>–  </a:t>
            </a:r>
            <a:r>
              <a:rPr lang="cs-CZ" sz="1700" dirty="0"/>
              <a:t>příjmy:  rybníkářství, chov ovcí, pivovarnictví, těžba dřeva, aj. </a:t>
            </a:r>
          </a:p>
          <a:p>
            <a:pPr marL="0" indent="0">
              <a:buNone/>
            </a:pPr>
            <a:r>
              <a:rPr lang="cs-CZ" sz="1700" dirty="0"/>
              <a:t>                                                                                                –  </a:t>
            </a:r>
            <a:r>
              <a:rPr lang="cs-CZ" sz="1700" b="1" dirty="0"/>
              <a:t>kancelář s úřednickým aparátem:  </a:t>
            </a:r>
            <a:r>
              <a:rPr lang="cs-CZ" sz="1700" dirty="0"/>
              <a:t>na velkých panstvích u dvoru feudála:</a:t>
            </a:r>
            <a:endParaRPr lang="cs-CZ" sz="1700" b="1" dirty="0"/>
          </a:p>
          <a:p>
            <a:pPr marL="0" indent="0">
              <a:buNone/>
            </a:pPr>
            <a:r>
              <a:rPr lang="cs-CZ" sz="1700" dirty="0"/>
              <a:t>                                                                                                     hejtman (správce)  –  dohled nad hospodářstvím, zástupce vrchnosti </a:t>
            </a:r>
          </a:p>
          <a:p>
            <a:pPr marL="0" indent="0">
              <a:buNone/>
              <a:defRPr/>
            </a:pPr>
            <a:r>
              <a:rPr lang="cs-CZ" sz="1700" dirty="0"/>
              <a:t>                                                                                                     písař  –  důchodní (peněžní záležitosti),  mlýnský apod. </a:t>
            </a:r>
          </a:p>
          <a:p>
            <a:pPr marL="0" indent="0">
              <a:buNone/>
              <a:defRPr/>
            </a:pPr>
            <a:r>
              <a:rPr lang="cs-CZ" sz="1700" dirty="0"/>
              <a:t>                                                                                                     dráb, hlídač  –  policejně soudní orgán  (původně zbrojnoši)  </a:t>
            </a:r>
          </a:p>
          <a:p>
            <a:pPr marL="0" indent="0">
              <a:buNone/>
              <a:defRPr/>
            </a:pPr>
            <a:r>
              <a:rPr lang="cs-CZ" sz="1700" dirty="0"/>
              <a:t>                                                                                                     odborné síly  –  sládek, porybný, mlynář, ovčák, hajný, zahradník</a:t>
            </a:r>
          </a:p>
          <a:p>
            <a:pPr marL="0" indent="0">
              <a:buNone/>
              <a:defRPr/>
            </a:pPr>
            <a:r>
              <a:rPr lang="cs-CZ" sz="1700" dirty="0"/>
              <a:t>                                                                                                     řemeslníci  –  cihlář, </a:t>
            </a:r>
            <a:r>
              <a:rPr lang="cs-CZ" sz="1700" dirty="0" err="1"/>
              <a:t>vápeník</a:t>
            </a:r>
            <a:r>
              <a:rPr lang="cs-CZ" sz="1700" dirty="0"/>
              <a:t>, kolář, kovář, kuchař, řezník</a:t>
            </a:r>
          </a:p>
          <a:p>
            <a:pPr marL="0" indent="0">
              <a:buNone/>
              <a:defRPr/>
            </a:pPr>
            <a:r>
              <a:rPr lang="cs-CZ" sz="1700" dirty="0"/>
              <a:t>                                                                                                     sirotci  –  zdroj pracovní síly, přednostní práce  na statku </a:t>
            </a:r>
          </a:p>
          <a:p>
            <a:pPr marL="0" indent="0">
              <a:buNone/>
              <a:defRPr/>
            </a:pPr>
            <a:endParaRPr lang="cs-CZ" sz="1700" dirty="0"/>
          </a:p>
          <a:p>
            <a:pPr marL="0" indent="0">
              <a:buNone/>
              <a:defRPr/>
            </a:pPr>
            <a:r>
              <a:rPr lang="cs-CZ" sz="1700" dirty="0"/>
              <a:t>                                                                                              –   </a:t>
            </a:r>
            <a:r>
              <a:rPr lang="cs-CZ" sz="1700" b="1" dirty="0"/>
              <a:t>čeleď v poplužních dvorech:   </a:t>
            </a:r>
            <a:r>
              <a:rPr lang="cs-CZ" sz="1700" dirty="0"/>
              <a:t>šafář (colón) –  vedl hospodářství </a:t>
            </a:r>
          </a:p>
          <a:p>
            <a:pPr marL="0" indent="0">
              <a:buNone/>
              <a:defRPr/>
            </a:pPr>
            <a:r>
              <a:rPr lang="cs-CZ" sz="1700" dirty="0"/>
              <a:t>                                                                                                                                                         šafářka  –   péče o dobytek a drůbež </a:t>
            </a:r>
          </a:p>
          <a:p>
            <a:pPr marL="0" indent="0">
              <a:buNone/>
              <a:defRPr/>
            </a:pPr>
            <a:r>
              <a:rPr lang="cs-CZ" sz="1700" dirty="0"/>
              <a:t>                                                                                                                                                         děvečky a pacholci  –  hovězí dobytek a koně </a:t>
            </a:r>
          </a:p>
          <a:p>
            <a:pPr marL="0" indent="0">
              <a:buNone/>
              <a:defRPr/>
            </a:pPr>
            <a:r>
              <a:rPr lang="cs-CZ" sz="1700" dirty="0"/>
              <a:t>                                                                                                                                                         pasáci, pohůnci, husopasky </a:t>
            </a:r>
          </a:p>
          <a:p>
            <a:pPr marL="0" indent="0">
              <a:buNone/>
              <a:defRPr/>
            </a:pPr>
            <a:r>
              <a:rPr lang="cs-CZ" sz="1700" dirty="0"/>
              <a:t>                                                                                        –   </a:t>
            </a:r>
            <a:r>
              <a:rPr lang="cs-CZ" sz="1700" b="1" dirty="0"/>
              <a:t>venkovská samospráva:   </a:t>
            </a:r>
            <a:r>
              <a:rPr lang="cs-CZ" sz="1700" dirty="0"/>
              <a:t>rychtář  (organizování robot)</a:t>
            </a:r>
            <a:endParaRPr lang="cs-CZ" sz="17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700" b="0" i="0" u="none" strike="noStrike" baseline="0" dirty="0">
                <a:solidFill>
                  <a:srgbClr val="000000"/>
                </a:solidFill>
              </a:rPr>
              <a:t>                    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89959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F9B92F6-894B-4A6F-8D63-6CCF82845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4" y="316706"/>
            <a:ext cx="7172325" cy="537924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97AF299-4559-46B8-A87F-69754CF53FFD}"/>
              </a:ext>
            </a:extLst>
          </p:cNvPr>
          <p:cNvSpPr txBox="1"/>
          <p:nvPr/>
        </p:nvSpPr>
        <p:spPr>
          <a:xfrm>
            <a:off x="895350" y="5905500"/>
            <a:ext cx="10333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Barokní symetricky obestavěný hospodářský dvůr ve Stanovicích u Kuksu na Královéhradecku (18. a 19. stol.).</a:t>
            </a:r>
          </a:p>
          <a:p>
            <a:r>
              <a:rPr lang="cs-CZ" dirty="0"/>
              <a:t>                           (obytný dům, přípravna krmiv, chlév, kolna, stodola špýchar a ohradní zeď). </a:t>
            </a:r>
          </a:p>
        </p:txBody>
      </p:sp>
    </p:spTree>
    <p:extLst>
      <p:ext uri="{BB962C8B-B14F-4D97-AF65-F5344CB8AC3E}">
        <p14:creationId xmlns:p14="http://schemas.microsoft.com/office/powerpoint/2010/main" val="3749495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994E9A-9DDF-429F-BF06-BC1A4286D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719757"/>
            <a:ext cx="11915775" cy="6243017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Šlechta   </a:t>
            </a:r>
            <a:r>
              <a:rPr lang="cs-CZ" sz="2000" dirty="0">
                <a:solidFill>
                  <a:srgbClr val="FF0000"/>
                </a:solidFill>
              </a:rPr>
              <a:t>–</a:t>
            </a:r>
            <a:r>
              <a:rPr lang="cs-CZ" sz="2000" b="1" dirty="0"/>
              <a:t>  </a:t>
            </a:r>
            <a:r>
              <a:rPr lang="cs-CZ" sz="2000" b="1" dirty="0">
                <a:solidFill>
                  <a:srgbClr val="FF0000"/>
                </a:solidFill>
              </a:rPr>
              <a:t>b) společensko-kulturní hledisko: 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                              </a:t>
            </a:r>
            <a:r>
              <a:rPr lang="cs-CZ" sz="1900" dirty="0"/>
              <a:t>–   </a:t>
            </a:r>
            <a:r>
              <a:rPr lang="cs-CZ" sz="1900" b="1" dirty="0"/>
              <a:t>šlechtické dvory:   </a:t>
            </a:r>
            <a:r>
              <a:rPr lang="cs-CZ" sz="1900" dirty="0"/>
              <a:t>společenství obklopující feudála –  rodina, dvořané (úředníci), služebnictvo</a:t>
            </a:r>
          </a:p>
          <a:p>
            <a:pPr marL="0" indent="0">
              <a:buNone/>
            </a:pPr>
            <a:r>
              <a:rPr lang="cs-CZ" sz="1900" dirty="0"/>
              <a:t>                              –   rezidence (rodová sídla) s dostatečnými prostorami pro větší počet lidí </a:t>
            </a:r>
          </a:p>
          <a:p>
            <a:pPr marL="0" indent="0">
              <a:buNone/>
            </a:pPr>
            <a:r>
              <a:rPr lang="cs-CZ" sz="1900" dirty="0"/>
              <a:t>                              –  velikost sídla a prestižní vybavení interiérů záležely na majetkovém zajištění </a:t>
            </a:r>
          </a:p>
          <a:p>
            <a:pPr marL="0" indent="0">
              <a:buNone/>
            </a:pPr>
            <a:r>
              <a:rPr lang="cs-CZ" sz="1900" dirty="0"/>
              <a:t>                              –  místa setkávání (křtiny, svatby, pohřby, lovecké výpravy) </a:t>
            </a:r>
          </a:p>
          <a:p>
            <a:pPr marL="0" indent="0">
              <a:buNone/>
            </a:pPr>
            <a:r>
              <a:rPr lang="cs-CZ" sz="1900" dirty="0"/>
              <a:t>                              –  navazování společenských kontaktů a šíření kulturních návyků (královský dvůr, cizina) </a:t>
            </a:r>
          </a:p>
          <a:p>
            <a:pPr marL="0" indent="0">
              <a:buNone/>
            </a:pPr>
            <a:r>
              <a:rPr lang="cs-CZ" sz="1900" dirty="0"/>
              <a:t>                              –  vzdělání:  společenské chování, jazykové znalosti, vojenský výcvik</a:t>
            </a:r>
          </a:p>
          <a:p>
            <a:pPr marL="0" indent="0">
              <a:buNone/>
            </a:pPr>
            <a:r>
              <a:rPr lang="cs-CZ" sz="1900" dirty="0"/>
              <a:t>                              –  renesanční životní styl:  architektura, inventář, móda, luxusní zboží (látky, šperky, potraviny)</a:t>
            </a:r>
          </a:p>
          <a:p>
            <a:pPr marL="0" indent="0">
              <a:buNone/>
            </a:pPr>
            <a:r>
              <a:rPr lang="cs-CZ" sz="1900" dirty="0"/>
              <a:t>                                                                              1490 – 1550:  transformace rytířských tradic v renesanční kulturu</a:t>
            </a:r>
          </a:p>
          <a:p>
            <a:pPr marL="0" indent="0">
              <a:buNone/>
            </a:pPr>
            <a:r>
              <a:rPr lang="cs-CZ" sz="1900" dirty="0"/>
              <a:t>                                                                              1550 –  1583:  potlačení stavovského povstání (1547)</a:t>
            </a:r>
          </a:p>
          <a:p>
            <a:pPr marL="0" indent="0">
              <a:buNone/>
            </a:pPr>
            <a:r>
              <a:rPr lang="cs-CZ" sz="1900" dirty="0"/>
              <a:t>                                                                                                        přesídlení královského dvora do Prahy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                       –  c)  nábožensko-politické hledisko: </a:t>
            </a:r>
          </a:p>
          <a:p>
            <a:pPr marL="0" indent="0">
              <a:buNone/>
            </a:pPr>
            <a:r>
              <a:rPr lang="cs-CZ" sz="1800" dirty="0"/>
              <a:t>                                    </a:t>
            </a:r>
            <a:r>
              <a:rPr lang="cs-CZ" sz="1900" dirty="0"/>
              <a:t>–  přenášení názorových a konfesních norem v rámci generací </a:t>
            </a:r>
          </a:p>
          <a:p>
            <a:pPr marL="0" indent="0">
              <a:buNone/>
            </a:pPr>
            <a:r>
              <a:rPr lang="cs-CZ" sz="1900" dirty="0"/>
              <a:t>                                  –  šíření reformačních náboženských směrů  (protestantismus)</a:t>
            </a:r>
          </a:p>
          <a:p>
            <a:pPr marL="0" indent="0">
              <a:buNone/>
            </a:pPr>
            <a:r>
              <a:rPr lang="cs-CZ" sz="1900" dirty="0"/>
              <a:t>                                  –  politická orientace v rámci stavovských uskupení:  kariéra, výhodné sňatky</a:t>
            </a:r>
          </a:p>
          <a:p>
            <a:pPr marL="0" indent="0">
              <a:buNone/>
            </a:pPr>
            <a:r>
              <a:rPr lang="cs-CZ" sz="1900" dirty="0"/>
              <a:t>                                  –  vlivné postavení (zemské úřady, císařský dvůr), diplomacie </a:t>
            </a:r>
          </a:p>
          <a:p>
            <a:pPr marL="0" indent="0">
              <a:buNone/>
            </a:pPr>
            <a:r>
              <a:rPr lang="cs-CZ" sz="1900" dirty="0"/>
              <a:t>                                  –  aristokratické dvory:  orientace na zemské či nadnárodní úrovni  (školy v cizině)</a:t>
            </a:r>
          </a:p>
        </p:txBody>
      </p:sp>
    </p:spTree>
    <p:extLst>
      <p:ext uri="{BB962C8B-B14F-4D97-AF65-F5344CB8AC3E}">
        <p14:creationId xmlns:p14="http://schemas.microsoft.com/office/powerpoint/2010/main" val="139642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65158E-73FD-4D5A-B1AD-CBA50D2C1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824103"/>
            <a:ext cx="11750040" cy="6153912"/>
          </a:xfrm>
        </p:spPr>
        <p:txBody>
          <a:bodyPr>
            <a:normAutofit fontScale="55000" lnSpcReduction="20000"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Robota</a:t>
            </a:r>
            <a:r>
              <a:rPr lang="cs-CZ" sz="3600" dirty="0"/>
              <a:t> </a:t>
            </a:r>
            <a:r>
              <a:rPr lang="cs-CZ" dirty="0"/>
              <a:t>  </a:t>
            </a:r>
            <a:r>
              <a:rPr lang="cs-CZ" sz="3300" dirty="0"/>
              <a:t>–   </a:t>
            </a:r>
            <a:r>
              <a:rPr lang="cs-CZ" sz="3300" b="1" dirty="0"/>
              <a:t>do 15/16. stol.:   </a:t>
            </a:r>
            <a:r>
              <a:rPr lang="cs-CZ" sz="3300" dirty="0"/>
              <a:t>renta v úkonech:   hospodářství na vrchnostenské půdě; cca 20 dnů/rok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                                                      urbáře:  pozemkové knihy s rozsahem povinností  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                                                                      počet dnů nebyl v zemském právu přesně kodifikován   </a:t>
            </a:r>
          </a:p>
          <a:p>
            <a:pPr marL="0" indent="0">
              <a:buNone/>
              <a:defRPr/>
            </a:pPr>
            <a:endParaRPr lang="cs-CZ" sz="3300" dirty="0"/>
          </a:p>
          <a:p>
            <a:pPr marL="0" indent="0">
              <a:buNone/>
              <a:defRPr/>
            </a:pPr>
            <a:r>
              <a:rPr lang="cs-CZ" sz="3300" dirty="0"/>
              <a:t>                   –  </a:t>
            </a:r>
            <a:r>
              <a:rPr lang="cs-CZ" sz="3300" b="1" dirty="0"/>
              <a:t>16/17. stol.:   </a:t>
            </a:r>
            <a:r>
              <a:rPr lang="cs-CZ" sz="3300" dirty="0"/>
              <a:t>utužení poddanství kvůli chybějící pracovní síle</a:t>
            </a:r>
            <a:r>
              <a:rPr lang="cs-CZ" sz="3300" b="1" dirty="0"/>
              <a:t> </a:t>
            </a:r>
            <a:r>
              <a:rPr lang="cs-CZ" sz="3300" dirty="0"/>
              <a:t>(dříve tzv. druhé nevolnictví) 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                             zhoršení právního postavení poddaných:  omezení pohybu a připoutání k půdě </a:t>
            </a:r>
          </a:p>
          <a:p>
            <a:pPr marL="0" indent="0">
              <a:buNone/>
              <a:defRPr/>
            </a:pPr>
            <a:endParaRPr lang="cs-CZ" sz="3300" dirty="0"/>
          </a:p>
          <a:p>
            <a:pPr marL="0" indent="0">
              <a:buNone/>
              <a:defRPr/>
            </a:pPr>
            <a:r>
              <a:rPr lang="cs-CZ" sz="3300" dirty="0"/>
              <a:t>                                                a)   robota potažní  –  bohatí sedláci:  koňský nebo volský povoz, případně za sebe pacholka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                             b)  robota pěší  –  chalupníci bez většího pozemku 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                        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                            –  rozsah:  od rozbřesku do soumraku (2 hod. poledne), 3 dny v týdnu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                            –  náplň:   veškeré polní práce od orby po sklizeň   (při sklizni i více)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                                              opravy budov, cest a mostů, dřevo, lov, rybníky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                                              přepravy nákladů:  převoz 24 beček/60 km nebo 1000 cihel/3 km:  24 robotních dnů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                                              tkaní látek:   předení z dodaného materiálu  (1 až 3 klubka příze do roka) </a:t>
            </a:r>
          </a:p>
          <a:p>
            <a:pPr marL="0" indent="0">
              <a:buNone/>
              <a:defRPr/>
            </a:pPr>
            <a:endParaRPr lang="cs-CZ" sz="3300" dirty="0"/>
          </a:p>
          <a:p>
            <a:pPr marL="0" indent="0">
              <a:buNone/>
              <a:defRPr/>
            </a:pPr>
            <a:r>
              <a:rPr lang="cs-CZ" sz="3300" dirty="0"/>
              <a:t>                                                –  námezdní práce:   byla-li navíc, byla placená:  7 krejcarů pro pěší, 21 krejcarů za potah</a:t>
            </a:r>
          </a:p>
          <a:p>
            <a:pPr marL="0" indent="0">
              <a:buNone/>
              <a:defRPr/>
            </a:pPr>
            <a:r>
              <a:rPr lang="cs-CZ" sz="3300" dirty="0"/>
              <a:t>                                                                                                                                       mlácení obilí, řemeslné práce</a:t>
            </a:r>
          </a:p>
        </p:txBody>
      </p:sp>
    </p:spTree>
    <p:extLst>
      <p:ext uri="{BB962C8B-B14F-4D97-AF65-F5344CB8AC3E}">
        <p14:creationId xmlns:p14="http://schemas.microsoft.com/office/powerpoint/2010/main" val="177574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0F5D2B-C8C2-4E76-B577-19125E8BD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49" y="676274"/>
            <a:ext cx="11743911" cy="6181726"/>
          </a:xfrm>
        </p:spPr>
        <p:txBody>
          <a:bodyPr>
            <a:normAutofit/>
          </a:bodyPr>
          <a:lstStyle/>
          <a:p>
            <a:r>
              <a:rPr lang="pl-PL" sz="1800" b="1" dirty="0"/>
              <a:t>1581</a:t>
            </a:r>
            <a:r>
              <a:rPr lang="pl-PL" sz="1800" dirty="0"/>
              <a:t>  –  </a:t>
            </a:r>
            <a:r>
              <a:rPr lang="pl-PL" sz="1800" b="1" dirty="0"/>
              <a:t>biskupské panství Hukvaldy:  soupis robotních povinností podle vesnic:</a:t>
            </a:r>
          </a:p>
          <a:p>
            <a:pPr marL="0" indent="0">
              <a:buNone/>
            </a:pPr>
            <a:endParaRPr lang="pl-PL" sz="1800" b="1" dirty="0"/>
          </a:p>
          <a:p>
            <a:pPr marL="0" indent="0">
              <a:buNone/>
            </a:pPr>
            <a:r>
              <a:rPr lang="pl-PL" sz="1800" dirty="0"/>
              <a:t>               –  dvůr zámkový:  232 čtvrtí výsevu; robotuje k němu ves:  Tichá 58 osedlých, 40 pluhů;</a:t>
            </a:r>
          </a:p>
          <a:p>
            <a:pPr marL="0" indent="0">
              <a:buNone/>
            </a:pPr>
            <a:r>
              <a:rPr lang="pl-PL" sz="1800" dirty="0"/>
              <a:t>                                                                                                                       Mniší 18 osedlých, 10 pluhů;</a:t>
            </a:r>
          </a:p>
          <a:p>
            <a:pPr marL="0" indent="0">
              <a:buNone/>
            </a:pPr>
            <a:r>
              <a:rPr lang="pl-PL" sz="1800" dirty="0"/>
              <a:t>                                                                                                                       Jetřichovice 17 osedlých, 8 pluhů;</a:t>
            </a:r>
          </a:p>
          <a:p>
            <a:pPr marL="0" indent="0">
              <a:buNone/>
            </a:pPr>
            <a:r>
              <a:rPr lang="pl-PL" sz="1800" dirty="0"/>
              <a:t>                                                                                                                        celkem 93 osedlých, mezi nimi 48 pluhů</a:t>
            </a:r>
          </a:p>
          <a:p>
            <a:pPr marL="0" indent="0">
              <a:buNone/>
            </a:pPr>
            <a:r>
              <a:rPr lang="pl-PL" sz="1800" dirty="0"/>
              <a:t>                                                                                            na pasekách:    Lichnov 47 osedlých, 35 pluhů;</a:t>
            </a:r>
          </a:p>
          <a:p>
            <a:pPr marL="0" indent="0">
              <a:buNone/>
            </a:pPr>
            <a:r>
              <a:rPr lang="pl-PL" sz="1800" dirty="0"/>
              <a:t>                                                                                                                        Vlčovice 20 osedlých, 12 pluhů </a:t>
            </a:r>
          </a:p>
          <a:p>
            <a:pPr marL="0" indent="0">
              <a:buNone/>
            </a:pPr>
            <a:r>
              <a:rPr lang="pl-PL" sz="1800" dirty="0"/>
              <a:t>              –  dvůr prušperský, kopřivnický, rychvaldský, kozlovský:   rozdělení tak, aby byly zajištěny všechny práce</a:t>
            </a:r>
          </a:p>
          <a:p>
            <a:pPr marL="0" indent="0">
              <a:buNone/>
            </a:pPr>
            <a:endParaRPr lang="pl-PL" sz="1800" dirty="0"/>
          </a:p>
          <a:p>
            <a:r>
              <a:rPr lang="pl-PL" sz="1800" b="1" dirty="0"/>
              <a:t>poč. 17. stol.  </a:t>
            </a:r>
            <a:r>
              <a:rPr lang="pl-PL" sz="1800" dirty="0"/>
              <a:t>–   dvůr olomouckého biskupa:  95 zaměstnanců</a:t>
            </a:r>
          </a:p>
          <a:p>
            <a:pPr marL="0" indent="0">
              <a:buNone/>
            </a:pPr>
            <a:r>
              <a:rPr lang="pl-PL" sz="1800" dirty="0"/>
              <a:t>                                                                                     5 duchovních, 6 komořích, osobní komorníci, hofrychtéř, štolmistr,</a:t>
            </a:r>
          </a:p>
          <a:p>
            <a:pPr marL="0" indent="0">
              <a:buNone/>
            </a:pPr>
            <a:r>
              <a:rPr lang="pl-PL" sz="1800" dirty="0"/>
              <a:t>                                                                                     písaři biskupské kanceláře, 12 panošů, 4 lokajové, několik šlechticů,</a:t>
            </a:r>
          </a:p>
          <a:p>
            <a:pPr marL="0" indent="0">
              <a:buNone/>
            </a:pPr>
            <a:r>
              <a:rPr lang="pl-PL" sz="1800" dirty="0"/>
              <a:t>                                                                                     zaměstnanci kuchyně (i francouzský paštikář), stájníci, pradleny, uklízečky</a:t>
            </a:r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0437997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3554</TotalTime>
  <Words>2452</Words>
  <Application>Microsoft Office PowerPoint</Application>
  <PresentationFormat>Širokoúhlá obrazovka</PresentationFormat>
  <Paragraphs>224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Motiv Office</vt:lpstr>
      <vt:lpstr>Archeologie českých zemí pozdní středověk, novověk </vt:lpstr>
      <vt:lpstr>Prezentace aplikace PowerPoint</vt:lpstr>
      <vt:lpstr>Prezentace aplikace PowerPoint</vt:lpstr>
      <vt:lpstr>                               Dvůr (Hof, curia)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      Městský velkostatek</vt:lpstr>
      <vt:lpstr>                                  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Zaniklé vesnice</dc:title>
  <dc:creator>Kuklova</dc:creator>
  <cp:lastModifiedBy>tym0001</cp:lastModifiedBy>
  <cp:revision>190</cp:revision>
  <dcterms:created xsi:type="dcterms:W3CDTF">2017-01-31T16:06:48Z</dcterms:created>
  <dcterms:modified xsi:type="dcterms:W3CDTF">2024-04-30T05:45:53Z</dcterms:modified>
</cp:coreProperties>
</file>