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411" r:id="rId4"/>
    <p:sldId id="391" r:id="rId5"/>
    <p:sldId id="475" r:id="rId6"/>
    <p:sldId id="414" r:id="rId7"/>
    <p:sldId id="303" r:id="rId8"/>
    <p:sldId id="312" r:id="rId9"/>
    <p:sldId id="412" r:id="rId10"/>
    <p:sldId id="413" r:id="rId11"/>
    <p:sldId id="286" r:id="rId12"/>
    <p:sldId id="277" r:id="rId13"/>
    <p:sldId id="307" r:id="rId14"/>
    <p:sldId id="278" r:id="rId15"/>
    <p:sldId id="279" r:id="rId16"/>
    <p:sldId id="287" r:id="rId17"/>
    <p:sldId id="288" r:id="rId18"/>
    <p:sldId id="315" r:id="rId19"/>
    <p:sldId id="406" r:id="rId20"/>
    <p:sldId id="407" r:id="rId21"/>
    <p:sldId id="408" r:id="rId22"/>
    <p:sldId id="409" r:id="rId23"/>
    <p:sldId id="306" r:id="rId24"/>
    <p:sldId id="263" r:id="rId25"/>
    <p:sldId id="396" r:id="rId26"/>
    <p:sldId id="400" r:id="rId27"/>
    <p:sldId id="40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1128D-1F6A-4C2A-B97A-7681E52CBD7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0CDE2-42B8-4D34-B28C-AAFF7B451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14959-E318-42E4-8BC0-CCFB31807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41D7E-9426-400B-A0B6-0020B5704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C5140-D381-4AC5-A964-3055B4304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2F85-9EF2-4D81-89A4-B551687534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4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/>
              <a:t>Archeologie českých zemí</a:t>
            </a:r>
            <a:br>
              <a:rPr lang="cs-CZ" b="1"/>
            </a:br>
            <a:r>
              <a:rPr lang="cs-CZ" sz="3200" b="1"/>
              <a:t>pozdní středověk, novověk</a:t>
            </a:r>
            <a:br>
              <a:rPr lang="cs-CZ" sz="3200" b="1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Mocenské elity 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(sídla, společnost, životní styl)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9FE36-3A00-4BB5-AE0A-AA9E4140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72" y="417521"/>
            <a:ext cx="5852076" cy="6314998"/>
          </a:xfrm>
        </p:spPr>
        <p:txBody>
          <a:bodyPr>
            <a:normAutofit fontScale="55000" lnSpcReduction="20000"/>
          </a:bodyPr>
          <a:lstStyle/>
          <a:p>
            <a:r>
              <a:rPr lang="cs-CZ" sz="3800" b="1" dirty="0">
                <a:solidFill>
                  <a:srgbClr val="FF0000"/>
                </a:solidFill>
              </a:rPr>
              <a:t>Řád zlatého rouna:</a:t>
            </a:r>
          </a:p>
          <a:p>
            <a:endParaRPr lang="cs-CZ" sz="3800" b="1" dirty="0">
              <a:solidFill>
                <a:srgbClr val="FF0000"/>
              </a:solidFill>
            </a:endParaRPr>
          </a:p>
          <a:p>
            <a:r>
              <a:rPr lang="cs-CZ" sz="2900" dirty="0"/>
              <a:t>1430:  burgundský vévoda Filip Dobrý</a:t>
            </a:r>
          </a:p>
          <a:p>
            <a:pPr marL="0" indent="0">
              <a:buNone/>
            </a:pPr>
            <a:r>
              <a:rPr lang="cs-CZ" sz="2900" dirty="0"/>
              <a:t>                 ve flanderském městě Bruggách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1477:  p</a:t>
            </a:r>
            <a:r>
              <a:rPr lang="cs-CZ" sz="2900" dirty="0"/>
              <a:t>o vymření burgundských vévodů </a:t>
            </a:r>
          </a:p>
          <a:p>
            <a:pPr marL="0" indent="0">
              <a:buNone/>
            </a:pPr>
            <a:r>
              <a:rPr lang="cs-CZ" sz="2900" dirty="0"/>
              <a:t>                 řád přešel pod Habsburky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900" dirty="0"/>
          </a:p>
          <a:p>
            <a:r>
              <a:rPr lang="cs-CZ" sz="2900" dirty="0">
                <a:ea typeface="Times New Roman" panose="02020603050405020304" pitchFamily="18" charset="0"/>
              </a:rPr>
              <a:t>p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atroni:   P. Marie a sv. Ondřej </a:t>
            </a:r>
          </a:p>
          <a:p>
            <a:pPr marL="0" indent="0">
              <a:buNone/>
            </a:pPr>
            <a:endParaRPr lang="cs-CZ" sz="2900" dirty="0">
              <a:effectLst/>
              <a:ea typeface="Times New Roman" panose="02020603050405020304" pitchFamily="18" charset="0"/>
            </a:endParaRPr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Heslo:  „Ante </a:t>
            </a:r>
            <a:r>
              <a:rPr lang="cs-CZ" sz="2900" dirty="0" err="1">
                <a:effectLst/>
                <a:ea typeface="Times New Roman" panose="02020603050405020304" pitchFamily="18" charset="0"/>
              </a:rPr>
              <a:t>terit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900" dirty="0" err="1">
                <a:effectLst/>
                <a:ea typeface="Times New Roman" panose="02020603050405020304" pitchFamily="18" charset="0"/>
              </a:rPr>
              <a:t>quam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900" dirty="0" err="1">
                <a:effectLst/>
                <a:ea typeface="Times New Roman" panose="02020603050405020304" pitchFamily="18" charset="0"/>
              </a:rPr>
              <a:t>flamma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900" dirty="0" err="1">
                <a:effectLst/>
                <a:ea typeface="Times New Roman" panose="02020603050405020304" pitchFamily="18" charset="0"/>
              </a:rPr>
              <a:t>micet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“ </a:t>
            </a:r>
          </a:p>
          <a:p>
            <a:pPr marL="0" indent="0">
              <a:buNone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     (Nejprve se udeří, pak vyšlehne plamen)</a:t>
            </a:r>
          </a:p>
          <a:p>
            <a:pPr marL="0" indent="0">
              <a:buNone/>
            </a:pPr>
            <a:endParaRPr lang="cs-CZ" sz="2900" dirty="0">
              <a:effectLst/>
              <a:ea typeface="Times New Roman" panose="02020603050405020304" pitchFamily="18" charset="0"/>
            </a:endParaRPr>
          </a:p>
          <a:p>
            <a:r>
              <a:rPr lang="cs-CZ" sz="2900" b="1" dirty="0">
                <a:ea typeface="Times New Roman" panose="02020603050405020304" pitchFamily="18" charset="0"/>
              </a:rPr>
              <a:t>Držitel řádu (šlechtici):</a:t>
            </a:r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Vratislav z Pernštejna (1555)</a:t>
            </a:r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Jáchym z Hradce (1561)</a:t>
            </a:r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Zdeněk Vojtěch Lobkovic (1620)</a:t>
            </a:r>
          </a:p>
          <a:p>
            <a:r>
              <a:rPr lang="cs-CZ" sz="2900" dirty="0">
                <a:effectLst/>
                <a:ea typeface="Times New Roman" panose="02020603050405020304" pitchFamily="18" charset="0"/>
              </a:rPr>
              <a:t>Karel z Lichtenštejna (1622)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745E93-75EC-40C2-B805-CABBC6C8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1" y="277126"/>
            <a:ext cx="2790824" cy="41631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1707D1-7B96-433A-8996-C47300042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3" y="277881"/>
            <a:ext cx="2028394" cy="2857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862116-AC79-4FEA-8B3B-28B51190B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14" y="3319508"/>
            <a:ext cx="2657474" cy="3422504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E84926A-D698-4DBA-BE1F-6F5F45ECD093}"/>
              </a:ext>
            </a:extLst>
          </p:cNvPr>
          <p:cNvSpPr txBox="1">
            <a:spLocks/>
          </p:cNvSpPr>
          <p:nvPr/>
        </p:nvSpPr>
        <p:spPr>
          <a:xfrm>
            <a:off x="7972950" y="4529966"/>
            <a:ext cx="4000223" cy="41926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effectLst/>
                <a:ea typeface="Times New Roman" panose="02020603050405020304" pitchFamily="18" charset="0"/>
              </a:rPr>
              <a:t>Zlaté rouno:   s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ymbol hrdinství a</a:t>
            </a: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neohroženosti</a:t>
            </a:r>
          </a:p>
          <a:p>
            <a:r>
              <a:rPr lang="cs-CZ" altLang="cs-CZ" sz="1800" b="1" dirty="0" err="1"/>
              <a:t>Kloana</a:t>
            </a:r>
            <a:r>
              <a:rPr lang="cs-CZ" altLang="cs-CZ" sz="1800" b="1" dirty="0"/>
              <a:t> (řetěz)</a:t>
            </a:r>
            <a:r>
              <a:rPr lang="cs-CZ" altLang="cs-CZ" sz="1800" dirty="0"/>
              <a:t>  –  křesací kameny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–  ocílky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–  odznak (klenot)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beránčí rouno </a:t>
            </a:r>
          </a:p>
          <a:p>
            <a:endParaRPr lang="cs-CZ" sz="3800" b="1" dirty="0">
              <a:solidFill>
                <a:srgbClr val="FF0000"/>
              </a:solidFill>
            </a:endParaRPr>
          </a:p>
          <a:p>
            <a:endParaRPr lang="cs-CZ" sz="3800" b="1" dirty="0">
              <a:solidFill>
                <a:srgbClr val="FF0000"/>
              </a:solidFill>
            </a:endParaRPr>
          </a:p>
          <a:p>
            <a:endParaRPr lang="cs-CZ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902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F4041D70-4D3D-4BD7-942B-C050B7AB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Panovnická </a:t>
            </a:r>
            <a:r>
              <a:rPr lang="cs-CZ" altLang="cs-CZ" sz="3200" b="1" dirty="0" err="1">
                <a:solidFill>
                  <a:srgbClr val="FF0000"/>
                </a:solidFill>
              </a:rPr>
              <a:t>svrchovnost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71BF2A89-B881-46CC-81E8-AB3FB60B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295400"/>
            <a:ext cx="11468100" cy="54483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1800" b="1" dirty="0"/>
              <a:t>Udělení (polepšení) erbu  </a:t>
            </a:r>
            <a:r>
              <a:rPr lang="cs-CZ" altLang="cs-CZ" sz="1800" dirty="0"/>
              <a:t>–  heraldické právo (erbovní listiny)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–  kromě panovníka jím ustanovení </a:t>
            </a:r>
            <a:r>
              <a:rPr lang="cs-CZ" altLang="cs-CZ" sz="1800" dirty="0" err="1"/>
              <a:t>palatinové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–  udělován spolu s predikátem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1500: Vladislavské zemské zřízení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1627: Obnovení zřízení zemské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Dokazování šlechtického původu</a:t>
            </a:r>
            <a:r>
              <a:rPr lang="cs-CZ" altLang="cs-CZ" sz="1800" dirty="0"/>
              <a:t>  –  erbem otce a matky a erby otcovy a matčiny matky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Zbavení šlechtictví  </a:t>
            </a:r>
            <a:r>
              <a:rPr lang="cs-CZ" altLang="cs-CZ" sz="1800" dirty="0"/>
              <a:t>–  nešlechtické zaměstnání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–  řádný (ctnostný) život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–  úmyslné zlehčování svého stavu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Povyšování rytířů do panského stavu</a:t>
            </a:r>
            <a:r>
              <a:rPr lang="cs-CZ" altLang="cs-CZ" sz="1800" dirty="0"/>
              <a:t>  –   Č:   vzrůst po husitských válkách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–   M:   úbytek drobné šlechty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             15/16. stol.:   vstupuje do zemského sněmu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2157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5AE584D7-B231-4458-AF03-3865663877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9150" y="647700"/>
            <a:ext cx="11372850" cy="647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Erb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1600" dirty="0"/>
              <a:t> –    původ odvozen z válečné praxe:  rozlišení bojovníků štíty a praporce   (křížové výpravy)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–   později přeneseno do turnajové sféry:  stavovská příslušnost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–   14. stol.:   užívání povoloval panovník, podobu určoval poradce:   herold  (z lat. zvěstovatel války a míru)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–    jako atribut šlechtictví symbolizoval nositele:  štít, přilba, klenot, </a:t>
            </a:r>
            <a:r>
              <a:rPr lang="cs-CZ" altLang="cs-CZ" sz="1600" dirty="0" err="1"/>
              <a:t>přikryvadla</a:t>
            </a: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–    přecházel přes mužské příslušníky rodu:   do provdání jej užívaly manželky a dcery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             –    členové rodu mohli se svolením krále připustit k erbu i jiné osoby:  erbovní strýcovství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Erbovníky (</a:t>
            </a:r>
            <a:r>
              <a:rPr lang="cs-CZ" altLang="cs-CZ" sz="1600" b="1" dirty="0" err="1"/>
              <a:t>armoriály</a:t>
            </a:r>
            <a:r>
              <a:rPr lang="cs-CZ" altLang="cs-CZ" sz="1600" b="1" dirty="0"/>
              <a:t>)  </a:t>
            </a:r>
            <a:r>
              <a:rPr lang="cs-CZ" altLang="cs-CZ" sz="1600" dirty="0"/>
              <a:t>–  soupisy (registry) erbů šlechtických rodů, církevních institucí, cechů aj.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Erbovní listiny  </a:t>
            </a:r>
            <a:r>
              <a:rPr lang="cs-CZ" altLang="cs-CZ" sz="1600" dirty="0"/>
              <a:t>–  písemné potvrzení </a:t>
            </a:r>
            <a:r>
              <a:rPr lang="cs-CZ" altLang="cs-CZ" sz="1600" b="1" dirty="0"/>
              <a:t>nobilitace</a:t>
            </a:r>
            <a:r>
              <a:rPr lang="cs-CZ" altLang="cs-CZ" sz="1600" dirty="0"/>
              <a:t>, tj. právo nosit erb (nejstarší z  r. 1416)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–  nejstarší erbovní listina v </a:t>
            </a:r>
            <a:r>
              <a:rPr lang="cs-CZ" sz="1600" dirty="0"/>
              <a:t>opisu:  1360  Karel IV. nobilitoval Jetřicha z </a:t>
            </a:r>
            <a:r>
              <a:rPr lang="cs-CZ" sz="1600" dirty="0" err="1"/>
              <a:t>Portic</a:t>
            </a:r>
            <a:r>
              <a:rPr lang="cs-CZ" sz="1600" dirty="0"/>
              <a:t> a udělil mu erb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Erbovní galerie   </a:t>
            </a:r>
            <a:r>
              <a:rPr lang="cs-CZ" altLang="cs-CZ" sz="1600" dirty="0"/>
              <a:t>–  soubory erbů v rukopisech nebo v exteriérech nebo interiérech staveb (erbovní sály)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–  prezentace urozeného původu od nejstaršího předka:  panovnické rody, šlechta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    –  posloupnost soudců v soudních místnostech:   Moravský zemský soud Brně, Vladislavský sál na Pražském hradě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Alianční erby  </a:t>
            </a:r>
            <a:r>
              <a:rPr lang="cs-CZ" altLang="cs-CZ" sz="1600" dirty="0"/>
              <a:t>–  2. pol. 13. stol.:   deklarují určité spojení (úřední, manželské)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     –  dva sdružené štíty nebo dvě znamení na jednom štítu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331553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7C2B33A6-E9C4-4137-B259-8B55E87E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141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Karel z </a:t>
            </a:r>
            <a:r>
              <a:rPr lang="cs-CZ" altLang="cs-CZ" sz="3200" b="1" dirty="0" err="1">
                <a:solidFill>
                  <a:srgbClr val="FF0000"/>
                </a:solidFill>
              </a:rPr>
              <a:t>Liechtenštejna</a:t>
            </a:r>
            <a:r>
              <a:rPr lang="cs-CZ" altLang="cs-CZ" sz="3200" b="1" dirty="0">
                <a:solidFill>
                  <a:srgbClr val="FF0000"/>
                </a:solidFill>
              </a:rPr>
              <a:t> (1569–1627) 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4F0362FA-8A3A-44F0-BE26-05541241A7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767" y="1292225"/>
            <a:ext cx="7732507" cy="618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Čtvrcený štít s klínem ve špici: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1. pole  </a:t>
            </a:r>
            <a:r>
              <a:rPr lang="cs-CZ" sz="1600" dirty="0"/>
              <a:t>–</a:t>
            </a:r>
            <a:r>
              <a:rPr lang="cs-CZ" altLang="cs-CZ" sz="1600" dirty="0"/>
              <a:t>  rodový znak </a:t>
            </a:r>
            <a:r>
              <a:rPr lang="cs-CZ" altLang="cs-CZ" sz="1600" dirty="0" err="1"/>
              <a:t>Kuenringů</a:t>
            </a:r>
            <a:r>
              <a:rPr lang="cs-CZ" altLang="cs-CZ" sz="1600" dirty="0"/>
              <a:t>:  dělený štít s </a:t>
            </a:r>
            <a:r>
              <a:rPr lang="cs-CZ" altLang="cs-CZ" sz="1600" dirty="0" err="1"/>
              <a:t>pokosnou</a:t>
            </a:r>
            <a:r>
              <a:rPr lang="cs-CZ" altLang="cs-CZ" sz="1600" dirty="0"/>
              <a:t> korunou  (tzv. routový věnec)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2. pole </a:t>
            </a:r>
            <a:r>
              <a:rPr lang="cs-CZ" sz="1600" dirty="0"/>
              <a:t> –</a:t>
            </a:r>
            <a:r>
              <a:rPr lang="cs-CZ" altLang="cs-CZ" sz="1600" dirty="0"/>
              <a:t>  dělený erb Lichtenštejnů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3. pole</a:t>
            </a:r>
            <a:r>
              <a:rPr lang="cs-CZ" altLang="cs-CZ" sz="1600" dirty="0"/>
              <a:t> </a:t>
            </a:r>
            <a:r>
              <a:rPr lang="cs-CZ" sz="1600" dirty="0"/>
              <a:t> – 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polcený</a:t>
            </a:r>
            <a:r>
              <a:rPr lang="cs-CZ" altLang="cs-CZ" sz="1600" dirty="0"/>
              <a:t> znak opavského knížectví,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b="1" dirty="0"/>
              <a:t>       4. pole  </a:t>
            </a:r>
            <a:r>
              <a:rPr lang="cs-CZ" sz="1600" dirty="0"/>
              <a:t>– </a:t>
            </a:r>
            <a:r>
              <a:rPr lang="cs-CZ" altLang="cs-CZ" sz="1600" dirty="0"/>
              <a:t> slezská orlice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klín špice  </a:t>
            </a:r>
            <a:r>
              <a:rPr lang="cs-CZ" sz="1600" dirty="0"/>
              <a:t>– </a:t>
            </a:r>
            <a:r>
              <a:rPr lang="cs-CZ" altLang="cs-CZ" sz="1600" dirty="0"/>
              <a:t> znak krnovského knížectví s loveckou trubkou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Dekorování štítu</a:t>
            </a:r>
            <a:r>
              <a:rPr lang="cs-CZ" altLang="cs-CZ" sz="1600" dirty="0"/>
              <a:t> </a:t>
            </a:r>
            <a:r>
              <a:rPr lang="cs-CZ" sz="1600" dirty="0"/>
              <a:t> – </a:t>
            </a:r>
            <a:r>
              <a:rPr lang="cs-CZ" altLang="cs-CZ" sz="1600" dirty="0"/>
              <a:t> knížecí koruna a řád Zlatého rouna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1. pole </a:t>
            </a:r>
            <a:r>
              <a:rPr lang="cs-CZ" sz="1600" dirty="0"/>
              <a:t> – </a:t>
            </a:r>
            <a:r>
              <a:rPr lang="cs-CZ" altLang="cs-CZ" sz="1600" dirty="0"/>
              <a:t> dědictví po </a:t>
            </a:r>
            <a:r>
              <a:rPr lang="cs-CZ" altLang="cs-CZ" sz="1600" dirty="0" err="1"/>
              <a:t>Kuenrinzích</a:t>
            </a:r>
            <a:r>
              <a:rPr lang="cs-CZ" altLang="cs-CZ" sz="1600" dirty="0"/>
              <a:t> (1594 prodali, užívání znaku povoleno r. 1620)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2. pole </a:t>
            </a:r>
            <a:r>
              <a:rPr lang="cs-CZ" sz="1600" dirty="0"/>
              <a:t> – </a:t>
            </a:r>
            <a:r>
              <a:rPr lang="cs-CZ" altLang="cs-CZ" sz="1600" dirty="0"/>
              <a:t> Lichtenštejnsko:  rodové statky získané ve 12. stol.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3. a 4. pole  </a:t>
            </a:r>
            <a:r>
              <a:rPr lang="cs-CZ" sz="1600" dirty="0"/>
              <a:t>–  </a:t>
            </a:r>
            <a:r>
              <a:rPr lang="cs-CZ" altLang="cs-CZ" sz="1600" dirty="0"/>
              <a:t>  Opavsko a Slezsko:  titul opavského a slezského vévody (1613)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znak ve špici </a:t>
            </a:r>
            <a:r>
              <a:rPr lang="cs-CZ" sz="1600" dirty="0"/>
              <a:t> – </a:t>
            </a:r>
            <a:r>
              <a:rPr lang="cs-CZ" altLang="cs-CZ" sz="1600" dirty="0"/>
              <a:t> Krnovsko:  titul krnovského vévody (1623)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Knížecí koruna nad štítem </a:t>
            </a:r>
            <a:r>
              <a:rPr lang="cs-CZ" altLang="cs-CZ" sz="1600" dirty="0"/>
              <a:t>- povýšení (20.12.1608)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Řád Zlatého rouna </a:t>
            </a:r>
            <a:r>
              <a:rPr lang="cs-CZ" altLang="cs-CZ" sz="1600" dirty="0"/>
              <a:t>-  nejvyšší světské rytířské vyznamenání (8. 9. 1622)</a:t>
            </a:r>
          </a:p>
        </p:txBody>
      </p:sp>
      <p:pic>
        <p:nvPicPr>
          <p:cNvPr id="45060" name="Picture 7" descr="Athéna (3) 003">
            <a:extLst>
              <a:ext uri="{FF2B5EF4-FFF2-40B4-BE49-F238E27FC236}">
                <a16:creationId xmlns:a16="http://schemas.microsoft.com/office/drawing/2014/main" id="{E5451DFB-4370-4B69-8888-A2F94B8E9E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t="2393" r="21065" b="5061"/>
          <a:stretch>
            <a:fillRect/>
          </a:stretch>
        </p:blipFill>
        <p:spPr>
          <a:xfrm>
            <a:off x="7981950" y="897910"/>
            <a:ext cx="4162322" cy="5283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ovéPole 1">
            <a:extLst>
              <a:ext uri="{FF2B5EF4-FFF2-40B4-BE49-F238E27FC236}">
                <a16:creationId xmlns:a16="http://schemas.microsoft.com/office/drawing/2014/main" id="{A47712A3-D3DE-43AD-BB5B-A8B35804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446" y="6288088"/>
            <a:ext cx="2208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Opava – „Minoritský klášter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>
            <a:extLst>
              <a:ext uri="{FF2B5EF4-FFF2-40B4-BE49-F238E27FC236}">
                <a16:creationId xmlns:a16="http://schemas.microsoft.com/office/drawing/2014/main" id="{051DAB96-428D-41EA-887F-52C5D821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634037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Alianční znak Bedřicha ze Žerotína († 1544) a Libuše z Lomnice († 1559) na průčelí zámku v Novém Jičíně</a:t>
            </a:r>
          </a:p>
        </p:txBody>
      </p:sp>
      <p:pic>
        <p:nvPicPr>
          <p:cNvPr id="19459" name="Picture 2" descr="http://heraldikus.wz.cz/clanky/obr/njicinalianc2.jpg">
            <a:extLst>
              <a:ext uri="{FF2B5EF4-FFF2-40B4-BE49-F238E27FC236}">
                <a16:creationId xmlns:a16="http://schemas.microsoft.com/office/drawing/2014/main" id="{C8EE39A3-5E75-4261-ACAA-BD2DA258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1036638"/>
            <a:ext cx="4927185" cy="415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heraldikus.wz.cz/clanky/obr/njicinalianc7.jpg">
            <a:extLst>
              <a:ext uri="{FF2B5EF4-FFF2-40B4-BE49-F238E27FC236}">
                <a16:creationId xmlns:a16="http://schemas.microsoft.com/office/drawing/2014/main" id="{6F78A5D8-3947-494C-9FDB-184A614D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9" y="1025525"/>
            <a:ext cx="4271960" cy="416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5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ebrix.ic.cz/pages/14_stol/pages/nobilita/heraldika_pict/riters_on_the_horse.gif">
            <a:extLst>
              <a:ext uri="{FF2B5EF4-FFF2-40B4-BE49-F238E27FC236}">
                <a16:creationId xmlns:a16="http://schemas.microsoft.com/office/drawing/2014/main" id="{5A4FD111-327D-410C-B0E6-0EA57E7A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53549"/>
            <a:ext cx="4342606" cy="30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1">
            <a:extLst>
              <a:ext uri="{FF2B5EF4-FFF2-40B4-BE49-F238E27FC236}">
                <a16:creationId xmlns:a16="http://schemas.microsoft.com/office/drawing/2014/main" id="{1EBCA39A-2840-4894-A957-F13CBEC6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4300539"/>
            <a:ext cx="917416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 </a:t>
            </a:r>
            <a:r>
              <a:rPr lang="cs-CZ" altLang="cs-CZ" sz="1800" b="1" dirty="0"/>
              <a:t>Blasonování</a:t>
            </a:r>
            <a:r>
              <a:rPr lang="cs-CZ" altLang="cs-CZ" sz="1800" dirty="0"/>
              <a:t> -  slovní popis znaku podle odborné terminologie a heraldických 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pravidel vychází z pohledu držitele: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1.  Heraldicky pravá strana je nalevo a heraldicky levá napravo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2.  Způsob dělení štítu a tinktury (barevné pole celého štítu)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3.  Hlavní a vedlejší erbovní figury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4.  Pole štítu se popisují zprava do leva a shora dolů, případně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od středního štítku (čestná pozice)</a:t>
            </a:r>
          </a:p>
          <a:p>
            <a:pPr>
              <a:buFontTx/>
              <a:buNone/>
            </a:pPr>
            <a:r>
              <a:rPr lang="cs-CZ" altLang="cs-CZ" sz="1800" dirty="0"/>
              <a:t>               </a:t>
            </a:r>
          </a:p>
        </p:txBody>
      </p:sp>
      <p:sp>
        <p:nvSpPr>
          <p:cNvPr id="20484" name="TextovéPole 1">
            <a:extLst>
              <a:ext uri="{FF2B5EF4-FFF2-40B4-BE49-F238E27FC236}">
                <a16:creationId xmlns:a16="http://schemas.microsoft.com/office/drawing/2014/main" id="{FC5E7D25-E56B-4513-A3AC-DD06A7D0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1" y="427038"/>
            <a:ext cx="3440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Heraldická pravidla</a:t>
            </a: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A6A243F6-26E7-4975-81AC-58EA9D2D7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5766" r="39356" b="29053"/>
          <a:stretch/>
        </p:blipFill>
        <p:spPr bwMode="auto">
          <a:xfrm>
            <a:off x="895349" y="327260"/>
            <a:ext cx="2543175" cy="39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93ECEA7-6F3F-45CB-B14A-A2E6CCAC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Česká šlechta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Předhusitské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A61944-90E3-460D-BCF5-BA9F8E70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143000"/>
            <a:ext cx="11210925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2. pol. 12. stol.</a:t>
            </a:r>
            <a:r>
              <a:rPr lang="cs-CZ" sz="1800" dirty="0"/>
              <a:t>  –  z něm. </a:t>
            </a:r>
            <a:r>
              <a:rPr lang="cs-CZ" sz="1800" dirty="0" err="1"/>
              <a:t>Geschlecht</a:t>
            </a:r>
            <a:r>
              <a:rPr lang="cs-CZ" sz="1800" dirty="0"/>
              <a:t> (rod – princip dědičnosti)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–  stavovsky a sociálně se postupně vyčleňovala ze svobodného obyvatelstva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atributy:  urozenost, starobylost rodu, pozemkový majetek, stavovská prestiž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1172–1197:  dynastické sváry  (šlechta dosazuje knížata)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1. pol. 13. stol. </a:t>
            </a:r>
            <a:r>
              <a:rPr lang="cs-CZ" sz="1800" dirty="0"/>
              <a:t>–  pozemkové majetky:  společenské postavení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–  rozsáhlé domény:  tzv. panská šlechta;  Č:  </a:t>
            </a:r>
            <a:r>
              <a:rPr lang="cs-CZ" sz="1800" dirty="0" err="1"/>
              <a:t>sz</a:t>
            </a:r>
            <a:r>
              <a:rPr lang="cs-CZ" sz="1800" dirty="0"/>
              <a:t>. + </a:t>
            </a:r>
            <a:r>
              <a:rPr lang="cs-CZ" sz="1800" dirty="0" err="1"/>
              <a:t>stř</a:t>
            </a:r>
            <a:r>
              <a:rPr lang="cs-CZ" sz="1800" dirty="0"/>
              <a:t>.;  M:  Haná, Znojemsko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–  potomci vychováváni jako:  a)  správci rodinného majetku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b)  úředníci ve státní službě  (správní, soudní, vojenská)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</a:p>
          <a:p>
            <a:pPr eaLnBrk="1" hangingPunct="1">
              <a:defRPr/>
            </a:pPr>
            <a:r>
              <a:rPr lang="cs-CZ" sz="1800" b="1" dirty="0"/>
              <a:t>2. pol. 13. stol.  </a:t>
            </a:r>
            <a:r>
              <a:rPr lang="cs-CZ" sz="1800" dirty="0"/>
              <a:t>–  </a:t>
            </a:r>
            <a:r>
              <a:rPr lang="cs-CZ" sz="1800" b="1" dirty="0"/>
              <a:t> vyšší šlechta:  </a:t>
            </a:r>
            <a:r>
              <a:rPr lang="cs-CZ" sz="1800" dirty="0"/>
              <a:t>podílela se na výstavbě země:  převzala francouzsko-německý životní styl elit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–   kamenné hrady:  staví nejvýznamnější panské rody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–   predikáty, německá jména, erby, sňatky (tzv. rytířská němčina)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inaugurační listiny Jana Lucemburského:   Č: 1310    M: 1311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potvrzení práv české šlechty:  podmínka přijetí panovníka na český trůn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A7A5B-652D-41F4-8C84-B644BB07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23900"/>
            <a:ext cx="11706225" cy="5981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1800" b="1" dirty="0"/>
              <a:t>14. stol.   </a:t>
            </a:r>
            <a:r>
              <a:rPr lang="cs-CZ" sz="1800" dirty="0"/>
              <a:t>–  vyšší a </a:t>
            </a:r>
            <a:r>
              <a:rPr lang="cs-CZ" sz="1800" b="1" dirty="0"/>
              <a:t>nižší šlechta</a:t>
            </a:r>
            <a:r>
              <a:rPr lang="cs-CZ" sz="1800" dirty="0"/>
              <a:t>:  páni a rytíři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příslušníci nebyli dostatečně urození:  krátká rodová historie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znak urozenosti:  vlastnictví statku zapsaného v zemských deskách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vyšší úřady zastávali výjimečně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–  </a:t>
            </a:r>
            <a:r>
              <a:rPr lang="cs-CZ" sz="1800" b="1" dirty="0"/>
              <a:t>rytíř</a:t>
            </a:r>
            <a:r>
              <a:rPr lang="cs-CZ" sz="1800" dirty="0"/>
              <a:t>:  z něm. Ritter, jezdec;  šlechtický titul a erb za zásluhy v boji (pasován panovníkem)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páže  –  panoš  –  rytíř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oslovení: „urozený a statečný rytíř“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zeman</a:t>
            </a:r>
            <a:r>
              <a:rPr lang="cs-CZ" sz="1800" dirty="0"/>
              <a:t>:  vlastnil menší statek, nebyl pasován (svobodné postavení)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oslovení:  „urozený zeman“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vladyka</a:t>
            </a:r>
            <a:r>
              <a:rPr lang="cs-CZ" sz="1800" dirty="0"/>
              <a:t>:  držel menší majetek, nebyl pasován, sídlil na dvoře, od 16. stol. mizí z pramenů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oslovení:  „urozený vladyka“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panoš</a:t>
            </a:r>
            <a:r>
              <a:rPr lang="cs-CZ" sz="1800" dirty="0"/>
              <a:t>:  nevlastnil žádný svobodný majetek, ve službě vyšší šlechty.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oslovení: „slovutný panoš“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15/16. stol.  </a:t>
            </a:r>
            <a:r>
              <a:rPr lang="cs-CZ" sz="1800" dirty="0"/>
              <a:t>–  </a:t>
            </a:r>
            <a:r>
              <a:rPr lang="cs-CZ" sz="1800" b="1" dirty="0"/>
              <a:t>erbovník:</a:t>
            </a:r>
            <a:r>
              <a:rPr lang="cs-CZ" sz="1800" dirty="0"/>
              <a:t>  dědic, který získal právo užívat titul (přídomek) a erb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 err="1"/>
              <a:t>nobiliace</a:t>
            </a:r>
            <a:r>
              <a:rPr lang="cs-CZ" sz="1800" b="1" dirty="0"/>
              <a:t> měšťanů</a:t>
            </a:r>
            <a:r>
              <a:rPr lang="cs-CZ" sz="1800" dirty="0"/>
              <a:t>:  propuštění z poddanství a přijetí do rytířského stavu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07FEA503-BC0E-444A-9BED-1ECB6298E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Pohusitské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0A61D0-4FE2-4026-ACC9-C8EF28C6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143000"/>
            <a:ext cx="115443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Vyšší šlechta:   </a:t>
            </a:r>
            <a:r>
              <a:rPr lang="cs-CZ" sz="1800" dirty="0"/>
              <a:t>Čechy  –  cca 90 rodů vyšší šlechty (včetně větví)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Morava  –  cca 20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15/16. stol.:  koncentrace pozemkového majetku v rukou bohatých rodů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budování režijních velkostatků:  zemědělských (plodiny, dobytek), ryby, pivo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</a:t>
            </a:r>
          </a:p>
          <a:p>
            <a:pPr>
              <a:defRPr/>
            </a:pPr>
            <a:r>
              <a:rPr lang="cs-CZ" sz="1800" b="1" dirty="0"/>
              <a:t>Nižší šlechta:   </a:t>
            </a:r>
            <a:r>
              <a:rPr lang="cs-CZ" sz="1800" dirty="0"/>
              <a:t>cca 3000 rodů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Čechy:  1557 − 1615    cca 11 500 – 13 800 osob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dělením majetku chudla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jagellonské období:  usazuje se ve městech, ekonomicky zajištěna ze svých venkovských statků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Urbanizace šlechty</a:t>
            </a:r>
            <a:r>
              <a:rPr lang="cs-CZ" sz="1800" dirty="0"/>
              <a:t>  –  počet domů ve vlastnictví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Olomouc:  1550:  cca 20 rodů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1600:    cca 40 až 50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Praha:    před r. 1618:  několik stovek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E031CEBE-CF6C-4C72-AA46-A16095900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063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Nejvyšší úřady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3904475-22D2-4317-85C8-95D33331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2000"/>
            <a:ext cx="1118235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Královský dvůr  </a:t>
            </a:r>
            <a:r>
              <a:rPr lang="cs-CZ" sz="1800" dirty="0"/>
              <a:t>–   mocenské, politické, společenské a kulturní centrum země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úřední aparát v nejbližším okruhu panovníka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nejdůležitější:  královská rada a královská kancelář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Dvorské úřady  </a:t>
            </a:r>
            <a:r>
              <a:rPr lang="cs-CZ" sz="1800" dirty="0"/>
              <a:t>–  </a:t>
            </a:r>
            <a:r>
              <a:rPr lang="cs-CZ" sz="1800" b="1" dirty="0"/>
              <a:t>hofmistr:</a:t>
            </a:r>
            <a:r>
              <a:rPr lang="cs-CZ" sz="1800" dirty="0"/>
              <a:t>  stál v čele dvora a zajišťoval jeho chod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pražský purkrabí:  </a:t>
            </a:r>
            <a:r>
              <a:rPr lang="cs-CZ" sz="1800" dirty="0"/>
              <a:t>zástupce krále ve věcech vojenských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dvorský sudí:  </a:t>
            </a:r>
            <a:r>
              <a:rPr lang="cs-CZ" sz="1800" dirty="0"/>
              <a:t>soudní kompetence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nejvyšší komorník: </a:t>
            </a:r>
            <a:r>
              <a:rPr lang="cs-CZ" sz="1800" dirty="0"/>
              <a:t> hospodářský správce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kancléř:</a:t>
            </a:r>
            <a:r>
              <a:rPr lang="cs-CZ" sz="1800" dirty="0"/>
              <a:t>   v čele královské kanceláře (úřední písemnosti)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</a:p>
          <a:p>
            <a:pPr>
              <a:defRPr/>
            </a:pPr>
            <a:r>
              <a:rPr lang="cs-CZ" sz="1800" b="1" dirty="0"/>
              <a:t>Zemské úřady:  zemský soud</a:t>
            </a:r>
            <a:r>
              <a:rPr lang="cs-CZ" sz="1800" dirty="0"/>
              <a:t>  –  z jednání písemné záznamy (</a:t>
            </a:r>
            <a:r>
              <a:rPr lang="cs-CZ" sz="1800" dirty="0" err="1"/>
              <a:t>registra</a:t>
            </a:r>
            <a:r>
              <a:rPr lang="cs-CZ" sz="1800" dirty="0"/>
              <a:t> regália)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po smrti Přemysla  Otakara II. ovládnut šlechtou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úřady:  </a:t>
            </a:r>
            <a:r>
              <a:rPr lang="cs-CZ" sz="1800" b="1" dirty="0"/>
              <a:t>nejvyšší sudí, komorník, písař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  <a:r>
              <a:rPr lang="cs-CZ" sz="1800" b="1" dirty="0"/>
              <a:t>zemský sněm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shromáždění šlechty, duchovenstva a měšťanstva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svolával král:  nejstarší doložen 1327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15./16. stol.: nezávislé usnesení (daně aj.)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B9F9034C-8C9C-4E3C-ADC3-093761D7D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875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Panovník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83F26-D7DF-492A-925C-963D0DF4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43000"/>
            <a:ext cx="11782425" cy="579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Výstavba státu  </a:t>
            </a:r>
            <a:r>
              <a:rPr lang="cs-CZ" sz="1800" dirty="0"/>
              <a:t>–  kombinuje dva principy:  a)  </a:t>
            </a:r>
            <a:r>
              <a:rPr lang="cs-CZ" sz="1800" b="1" dirty="0"/>
              <a:t>národní</a:t>
            </a:r>
            <a:r>
              <a:rPr lang="cs-CZ" sz="1800" dirty="0"/>
              <a:t> (nadkmenové) – společenství vedeného šlechtou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b) „</a:t>
            </a:r>
            <a:r>
              <a:rPr lang="cs-CZ" sz="1800" b="1" dirty="0"/>
              <a:t>knížecí </a:t>
            </a:r>
            <a:r>
              <a:rPr lang="cs-CZ" sz="1800" b="1" dirty="0" err="1"/>
              <a:t>regnum</a:t>
            </a:r>
            <a:r>
              <a:rPr lang="cs-CZ" sz="1800" dirty="0"/>
              <a:t>“ – institucionální uspořádání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kníže:  právo odúmrti:  nemohl legitimně vzít půdu svobodným  („regál k zemi“)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majitel veřejných prostor (bezpečnost)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</a:t>
            </a:r>
            <a:r>
              <a:rPr lang="cs-CZ" sz="1800" b="1" dirty="0"/>
              <a:t>1085:</a:t>
            </a:r>
            <a:r>
              <a:rPr lang="cs-CZ" sz="1800" dirty="0"/>
              <a:t>  první královský titul  –  Vratislav II., 1158:  Vladislav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</a:t>
            </a:r>
            <a:r>
              <a:rPr lang="cs-CZ" sz="1800" b="1" dirty="0"/>
              <a:t>1212:  Zlatá bula sicilská:   </a:t>
            </a:r>
            <a:r>
              <a:rPr lang="cs-CZ" sz="1800" dirty="0"/>
              <a:t>dědičný titul českého krále, domácí volba (Přemysl O. I. od Friedricha II.)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hierarchizovaná podoba státu:   </a:t>
            </a:r>
            <a:r>
              <a:rPr lang="pl-PL" sz="1800" dirty="0"/>
              <a:t>České země: „regnum“ (království):  Čechy, Morava, Slezsko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lenní držba:  dědičná:   </a:t>
            </a:r>
            <a:r>
              <a:rPr lang="cs-CZ" sz="1800" b="1" dirty="0"/>
              <a:t>Statuta Konráda Oty </a:t>
            </a:r>
            <a:r>
              <a:rPr lang="cs-CZ" sz="1800" dirty="0"/>
              <a:t>  –   1189- Morava    1222-Čechy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endParaRPr lang="pl-PL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–  do pol. 13. stol.:  </a:t>
            </a:r>
            <a:r>
              <a:rPr lang="cs-CZ" sz="1800" b="1" dirty="0" err="1"/>
              <a:t>princeps</a:t>
            </a:r>
            <a:r>
              <a:rPr lang="cs-CZ" sz="1800" b="1" dirty="0"/>
              <a:t> </a:t>
            </a:r>
            <a:r>
              <a:rPr lang="cs-CZ" sz="1800" b="1" dirty="0" err="1"/>
              <a:t>Bohemorum</a:t>
            </a:r>
            <a:r>
              <a:rPr lang="cs-CZ" sz="1800" b="1" dirty="0"/>
              <a:t> </a:t>
            </a:r>
            <a:r>
              <a:rPr lang="cs-CZ" sz="1800" dirty="0"/>
              <a:t>(„první“ z Č)  –  </a:t>
            </a:r>
            <a:r>
              <a:rPr lang="cs-CZ" sz="1800" b="1" dirty="0"/>
              <a:t>kolokvia:</a:t>
            </a:r>
            <a:r>
              <a:rPr lang="cs-CZ" sz="1800" dirty="0"/>
              <a:t>  sjezdy (setkání, jednání) s předáky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od pol. 13. stol.:</a:t>
            </a:r>
            <a:r>
              <a:rPr lang="cs-CZ" sz="1800" b="1" dirty="0"/>
              <a:t>  </a:t>
            </a:r>
            <a:r>
              <a:rPr lang="cs-CZ" sz="1800" b="1" dirty="0" err="1"/>
              <a:t>rex</a:t>
            </a:r>
            <a:r>
              <a:rPr lang="cs-CZ" sz="1800" b="1" dirty="0"/>
              <a:t> </a:t>
            </a:r>
            <a:r>
              <a:rPr lang="cs-CZ" sz="1800" b="1" dirty="0" err="1"/>
              <a:t>Bohemiae</a:t>
            </a:r>
            <a:r>
              <a:rPr lang="cs-CZ" sz="1800" b="1" dirty="0"/>
              <a:t> </a:t>
            </a:r>
            <a:r>
              <a:rPr lang="cs-CZ" sz="1800" dirty="0"/>
              <a:t>(„král“ Čech)  </a:t>
            </a:r>
            <a:r>
              <a:rPr lang="cs-CZ" sz="1800" b="1" dirty="0"/>
              <a:t>–  zemské sněmy:  </a:t>
            </a:r>
            <a:r>
              <a:rPr lang="cs-CZ" sz="1800" dirty="0"/>
              <a:t>shromáždění stavů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  (soudy, berně, mír, volba krále)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královské hrady a města:  opory královské moci  (vnitřní a vnější bezpečnost)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náklady státní správy hladil panovník z berní (daní) </a:t>
            </a:r>
            <a:endParaRPr lang="cs-CZ" sz="18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E4C27-BDF5-412B-AEF5-004386E0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819150"/>
            <a:ext cx="9810750" cy="640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Morava</a:t>
            </a:r>
            <a:r>
              <a:rPr lang="cs-CZ" sz="1800" dirty="0"/>
              <a:t>  –  od pol. 13. stol. nebyl markraběcí úřad obsazen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1422:  Zikmund Lucemburský markrabětem jmenoval Albrechta Habsburského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hejtman </a:t>
            </a:r>
            <a:r>
              <a:rPr lang="cs-CZ" sz="1800" dirty="0"/>
              <a:t>(</a:t>
            </a:r>
            <a:r>
              <a:rPr lang="cs-CZ" sz="1800" dirty="0" err="1"/>
              <a:t>capitaneus</a:t>
            </a:r>
            <a:r>
              <a:rPr lang="cs-CZ" sz="1800" dirty="0"/>
              <a:t>)</a:t>
            </a:r>
            <a:r>
              <a:rPr lang="cs-CZ" sz="1800" b="1" dirty="0"/>
              <a:t>:</a:t>
            </a:r>
            <a:r>
              <a:rPr lang="cs-CZ" sz="1800" dirty="0"/>
              <a:t>   Č:   za nepřítomnosti krále v zemi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M:   zástupce markrabího, péče o veřejný mír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–   1348:  </a:t>
            </a:r>
            <a:r>
              <a:rPr lang="cs-CZ" sz="1800" b="1" dirty="0"/>
              <a:t>Moravský zemský soud  </a:t>
            </a:r>
            <a:r>
              <a:rPr lang="cs-CZ" sz="1800" dirty="0"/>
              <a:t>–  zasedal střídavě v Olomouci a Brně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–  obě města měla svého sudího a jednoho písaře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–  předsedal mu hejtman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–  1349:  </a:t>
            </a:r>
            <a:r>
              <a:rPr lang="cs-CZ" sz="1800" b="1" dirty="0"/>
              <a:t>markraběcí kancelář moravská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poč. 15. stol.:  </a:t>
            </a:r>
            <a:r>
              <a:rPr lang="cs-CZ" sz="1800" b="1" dirty="0"/>
              <a:t>brněnský a olomoucký purkrabí:</a:t>
            </a:r>
            <a:r>
              <a:rPr lang="cs-CZ" sz="1800" dirty="0"/>
              <a:t>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Opavsko</a:t>
            </a:r>
            <a:r>
              <a:rPr lang="cs-CZ" sz="1800" dirty="0"/>
              <a:t>  –  1318:  léno Mikuláše II. od Jana </a:t>
            </a:r>
            <a:r>
              <a:rPr lang="cs-CZ" sz="1800" dirty="0" err="1"/>
              <a:t>Lucemburskho</a:t>
            </a:r>
            <a:r>
              <a:rPr lang="cs-CZ" sz="1800" dirty="0"/>
              <a:t>, 1613/14: přičleněno ke Slezsku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zemský soud, poč. 15: stol.:  hejtman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C1E51-FEF7-4DDE-887D-3B6D184F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49" y="762000"/>
            <a:ext cx="10658475" cy="609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 err="1"/>
              <a:t>Poprávci</a:t>
            </a:r>
            <a:r>
              <a:rPr lang="cs-CZ" sz="1800" dirty="0"/>
              <a:t> (</a:t>
            </a:r>
            <a:r>
              <a:rPr lang="cs-CZ" sz="1800" dirty="0" err="1"/>
              <a:t>Iusticiarii</a:t>
            </a:r>
            <a:r>
              <a:rPr lang="cs-CZ" sz="1800" dirty="0"/>
              <a:t>)  –  dohlíželi na bezpečnost v zemi  (popravu)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trestali zločince a zemské škůdce (hrdelní pravomoc)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1349:  krajští popravci (krajští soudci)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Krajské </a:t>
            </a:r>
            <a:r>
              <a:rPr lang="cs-CZ" sz="1800" b="1" dirty="0" err="1"/>
              <a:t>landfrýdy</a:t>
            </a:r>
            <a:r>
              <a:rPr lang="cs-CZ" sz="1800" dirty="0"/>
              <a:t>   –   sdružovaly šlechtu a města k zajištění veřejného míru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Husitství</a:t>
            </a:r>
            <a:r>
              <a:rPr lang="cs-CZ" sz="1800" dirty="0"/>
              <a:t>   –  1419 (defenestrace místodržitelů) až 1436 (Zikmund v Praze) bez královské moci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vládly městské svazy:  Pražský, Táborský aj., v čele hejtmané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1421: čáslavský sněm  –  zvolena </a:t>
            </a:r>
            <a:r>
              <a:rPr lang="cs-CZ" sz="1800" b="1" dirty="0"/>
              <a:t>Rada království českého </a:t>
            </a:r>
            <a:r>
              <a:rPr lang="cs-CZ" sz="1800" dirty="0"/>
              <a:t>(vláda)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–  5 šlechticů, 7 zemanů, 8 měšťanů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–  4 pražské artikuly (přijímání pod obojí aj.)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v Čechách jasné vyhranění 3 stavů:  panský, rytířský a měšťanský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1434:  porážka u Lipan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Stavovská monarchie</a:t>
            </a:r>
            <a:r>
              <a:rPr lang="cs-CZ" sz="1800" dirty="0"/>
              <a:t>:  1435 – 1620:  do 1526:   Jagellonci –   stavovský stát:  převaha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po 1526:   Habsburkové  –  centrální správa  (až do pol. 18. stol.)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–  byrokratický stát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DBEECE-B30F-4279-92CC-1AC9F7E5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17" y="715678"/>
            <a:ext cx="10887075" cy="6477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Centrální orgány</a:t>
            </a:r>
            <a:r>
              <a:rPr lang="cs-CZ" sz="1800" dirty="0"/>
              <a:t>  –  Dvorská komora  (finance)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Tajná rada  (politika)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Dvorská kancelář  (úřední agenda)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Dvorská válečná rada  –  1556:  vznik v důsledku přeměny lenního vojska v žoldnéřské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Česká koruna</a:t>
            </a:r>
            <a:r>
              <a:rPr lang="cs-CZ" sz="1800" dirty="0"/>
              <a:t>  –  Generální sněm:  společný orgán všech zemí (každá země 1 hlas)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hejtman:   M:  jmenován králem, bez finanční pravomoci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Č: jmenován přechodně (v počtu 1 až 6)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purkrabí:  velel zemské hotovosti, </a:t>
            </a:r>
            <a:r>
              <a:rPr lang="cs-CZ" sz="1800" dirty="0" err="1"/>
              <a:t>nej</a:t>
            </a:r>
            <a:r>
              <a:rPr lang="cs-CZ" sz="1800" dirty="0"/>
              <a:t>. zem. </a:t>
            </a:r>
            <a:r>
              <a:rPr lang="cs-CZ" sz="1800" dirty="0" err="1"/>
              <a:t>poprávce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(zemský) hofmistr: v čele komorního soudu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(zemský) maršálek:  šlechtická </a:t>
            </a:r>
            <a:r>
              <a:rPr lang="cs-CZ" sz="1800" dirty="0" err="1"/>
              <a:t>jusisdikce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komorník:  agenda zemského soudu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písař:  zemské desky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podkomoří:  správa královských měst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karlštejnští purkrabí  (dva:  pán a rytíř)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44F61CCF-8E01-4669-9B74-54B86BFC9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Hry a zábava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224F2D-A0A4-4EE1-BAE9-2A1DA9B7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371600"/>
            <a:ext cx="1087755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Volný čas   </a:t>
            </a:r>
            <a:r>
              <a:rPr lang="cs-CZ" sz="1800" dirty="0"/>
              <a:t>–  doba, kdy člověk nepracoval a mohl se věnovat zálibám nebo činnostem podle vlastní volby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 staročesky prázdniti:  označení zahálky i odpočinku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 ve šlechtickém prostředí byla</a:t>
            </a:r>
            <a:r>
              <a:rPr lang="cs-CZ" sz="1800" b="1" dirty="0"/>
              <a:t> </a:t>
            </a:r>
            <a:r>
              <a:rPr lang="cs-CZ" sz="1800" dirty="0"/>
              <a:t>zahálka součástí životního stylu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 kratochvíle (krátit chvíli)  =  zabavit se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 privilegované vrstvy byly zvýhodněny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 aktivity:  lov, rybolov, sokolnictví, cvičení, turnaje, kostky, šachy, deskové nebo karetní hry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Křesťanský přístup</a:t>
            </a:r>
            <a:r>
              <a:rPr lang="cs-CZ" sz="1800" dirty="0"/>
              <a:t>  –  církev považovala hazardní hry za hřích (výplod ďábla)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kontemplace, modlitba, studium náboženské literatury 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Jean </a:t>
            </a:r>
            <a:r>
              <a:rPr lang="cs-CZ" sz="1800" b="1" dirty="0" err="1"/>
              <a:t>Verdon</a:t>
            </a:r>
            <a:r>
              <a:rPr lang="cs-CZ" sz="1800" b="1" dirty="0"/>
              <a:t>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emeritní profesor středověkých dějin na univerzitě v Limoges</a:t>
            </a:r>
            <a:r>
              <a:rPr lang="cs-CZ" sz="1800" b="1" dirty="0"/>
              <a:t>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</a:t>
            </a:r>
            <a:r>
              <a:rPr lang="cs-CZ" sz="1800" dirty="0"/>
              <a:t>–  nebyl rozdíl kulturou lidovou a kulturou elit neexistoval, spíše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šlo o jedinou kulturu s mnoha nuancemi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lidová kultura se o několik desetiletí či staletí se opožďovala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1668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BE4122C0-75AA-471C-A9C1-DFA2F6C92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0514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Lov</a:t>
            </a:r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9A5FCB59-C1A3-45D3-9EAC-DC5E4DA20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369967"/>
            <a:ext cx="11620500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800" b="1" dirty="0"/>
              <a:t>Lov divoké zvěře a sokolnictví: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          </a:t>
            </a:r>
            <a:r>
              <a:rPr lang="cs-CZ" altLang="cs-CZ" sz="1800" dirty="0"/>
              <a:t>  –  součást životního stylu a aristokratické kultury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–  pro nejvýše urozené: demonstrace postavení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–  součást rytířské kultury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Účast na honu  </a:t>
            </a:r>
            <a:r>
              <a:rPr lang="cs-CZ" altLang="cs-CZ" sz="1800" dirty="0"/>
              <a:t>–  zábava (lovecká vášeň), reprezentace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zásobování kuchyně masem divokých zvířat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lov:  nešlo o sport ani náhradu vojenského tažení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Fridrich II. </a:t>
            </a:r>
            <a:r>
              <a:rPr lang="cs-CZ" altLang="cs-CZ" sz="1800" dirty="0"/>
              <a:t>–  De </a:t>
            </a:r>
            <a:r>
              <a:rPr lang="cs-CZ" altLang="cs-CZ" sz="1800" dirty="0" err="1"/>
              <a:t>arte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venandi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cum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avibus</a:t>
            </a:r>
            <a:r>
              <a:rPr lang="cs-CZ" altLang="cs-CZ" sz="1800" dirty="0"/>
              <a:t>   (O umění lovit s ptáky )       </a:t>
            </a:r>
            <a:r>
              <a:rPr lang="cs-CZ" altLang="cs-CZ" sz="1800" b="1" dirty="0"/>
              <a:t>       </a:t>
            </a: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Gaston </a:t>
            </a:r>
            <a:r>
              <a:rPr lang="cs-CZ" altLang="cs-CZ" sz="1800" b="1" dirty="0" err="1"/>
              <a:t>Fébus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Livre de la </a:t>
            </a:r>
            <a:r>
              <a:rPr lang="cs-CZ" altLang="cs-CZ" sz="1800" dirty="0" err="1"/>
              <a:t>chasse</a:t>
            </a:r>
            <a:r>
              <a:rPr lang="cs-CZ" altLang="cs-CZ" sz="1800" dirty="0"/>
              <a:t>   (Kniha o lovu)</a:t>
            </a:r>
            <a:r>
              <a:rPr lang="cs-CZ" altLang="cs-CZ" sz="1800" b="1" dirty="0"/>
              <a:t>                                              </a:t>
            </a: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</a:t>
            </a:r>
          </a:p>
        </p:txBody>
      </p:sp>
      <p:pic>
        <p:nvPicPr>
          <p:cNvPr id="34820" name="Picture 9" descr="Výsledek obrázku pro Fridrich II. –  spis: De arte venandi cum avibus (o sokolnictví)">
            <a:extLst>
              <a:ext uri="{FF2B5EF4-FFF2-40B4-BE49-F238E27FC236}">
                <a16:creationId xmlns:a16="http://schemas.microsoft.com/office/drawing/2014/main" id="{52EB3AE1-5B62-4EDC-BF78-A2253DC7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50" y="313378"/>
            <a:ext cx="1512562" cy="20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Výsledek obrázku pro Gaston Fébus – Livre de la chasse   o lovu">
            <a:extLst>
              <a:ext uri="{FF2B5EF4-FFF2-40B4-BE49-F238E27FC236}">
                <a16:creationId xmlns:a16="http://schemas.microsoft.com/office/drawing/2014/main" id="{09704C0A-5B78-4F35-9A76-21AAF758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33" y="1681464"/>
            <a:ext cx="5020467" cy="44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Výsledek obrázku pro Fridrich II. –  spis: De arte venandi cum avibus (o sokolnictví)">
            <a:extLst>
              <a:ext uri="{FF2B5EF4-FFF2-40B4-BE49-F238E27FC236}">
                <a16:creationId xmlns:a16="http://schemas.microsoft.com/office/drawing/2014/main" id="{0C99CAB7-0440-4A6D-B017-8ECC4AF2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4803"/>
            <a:ext cx="17764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Rýmařov-Hrádek">
            <a:extLst>
              <a:ext uri="{FF2B5EF4-FFF2-40B4-BE49-F238E27FC236}">
                <a16:creationId xmlns:a16="http://schemas.microsoft.com/office/drawing/2014/main" id="{1810BC6E-0830-476D-933B-06A6C135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7330"/>
          <a:stretch>
            <a:fillRect/>
          </a:stretch>
        </p:blipFill>
        <p:spPr bwMode="auto">
          <a:xfrm>
            <a:off x="6757988" y="944638"/>
            <a:ext cx="28956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12">
            <a:extLst>
              <a:ext uri="{FF2B5EF4-FFF2-40B4-BE49-F238E27FC236}">
                <a16:creationId xmlns:a16="http://schemas.microsoft.com/office/drawing/2014/main" id="{1F58CE53-49AD-4DD5-90FD-C3AE9923B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4" y="55387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892" name="Text Box 14">
            <a:extLst>
              <a:ext uri="{FF2B5EF4-FFF2-40B4-BE49-F238E27FC236}">
                <a16:creationId xmlns:a16="http://schemas.microsoft.com/office/drawing/2014/main" id="{D6C27CF3-D46C-49AB-8285-C9398D48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658" y="3066903"/>
            <a:ext cx="161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Rýmařov-Hrádek</a:t>
            </a: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A664DD6C-EED6-4011-8BCF-D6E86DDA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120" y="394453"/>
            <a:ext cx="3295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Deskové hry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0093F3D-06DB-40DC-9036-AF4523ACAA0E}"/>
              </a:ext>
            </a:extLst>
          </p:cNvPr>
          <p:cNvSpPr txBox="1">
            <a:spLocks/>
          </p:cNvSpPr>
          <p:nvPr/>
        </p:nvSpPr>
        <p:spPr>
          <a:xfrm>
            <a:off x="307233" y="1447800"/>
            <a:ext cx="7591425" cy="50026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/>
              <a:t>Šachy   –  </a:t>
            </a:r>
            <a:r>
              <a:rPr lang="cs-CZ" sz="1800" dirty="0"/>
              <a:t>6. stol.:  Ind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/>
              <a:t>                   –   9. stol.:  dar </a:t>
            </a:r>
            <a:r>
              <a:rPr lang="cs-CZ" sz="1800" dirty="0" err="1"/>
              <a:t>chálifa</a:t>
            </a:r>
            <a:r>
              <a:rPr lang="cs-CZ" sz="1800" dirty="0"/>
              <a:t> </a:t>
            </a:r>
            <a:r>
              <a:rPr lang="cs-CZ" sz="1800" dirty="0" err="1"/>
              <a:t>Hárúna</a:t>
            </a:r>
            <a:r>
              <a:rPr lang="cs-CZ" sz="1800" dirty="0"/>
              <a:t> al </a:t>
            </a:r>
            <a:r>
              <a:rPr lang="cs-CZ" sz="1800" dirty="0" err="1"/>
              <a:t>Rašída</a:t>
            </a:r>
            <a:r>
              <a:rPr lang="cs-CZ" sz="1800" dirty="0"/>
              <a:t> Karlu Velikému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/>
              <a:t>                   –  11. stol.:  české země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/>
              <a:t>                   –  14.: stol:  pojednání Tomáše Štítného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/>
          </a:p>
          <a:p>
            <a:pPr>
              <a:spcAft>
                <a:spcPts val="0"/>
              </a:spcAft>
              <a:defRPr/>
            </a:pPr>
            <a:r>
              <a:rPr lang="cs-CZ" altLang="cs-CZ" sz="1800" b="1" dirty="0" err="1"/>
              <a:t>Codex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Manesse</a:t>
            </a:r>
            <a:r>
              <a:rPr lang="cs-CZ" altLang="cs-CZ" sz="1800" dirty="0"/>
              <a:t>  –  1305 až 1340:  Curych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altLang="cs-CZ" sz="1800" dirty="0"/>
              <a:t>                                    –  básně od 140 autorů a 137 iluminací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altLang="cs-CZ" sz="1800" dirty="0"/>
              <a:t>                                    –  originál v  </a:t>
            </a:r>
            <a:r>
              <a:rPr lang="cs-CZ" altLang="cs-CZ" sz="1800" dirty="0" err="1"/>
              <a:t>Universitätsbibliothek</a:t>
            </a:r>
            <a:r>
              <a:rPr lang="cs-CZ" altLang="cs-CZ" sz="1800" dirty="0"/>
              <a:t> Heidelberg 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cs-CZ" altLang="cs-CZ" sz="1800" b="1" dirty="0"/>
          </a:p>
          <a:p>
            <a:pPr marL="0" indent="0">
              <a:spcAft>
                <a:spcPts val="0"/>
              </a:spcAft>
              <a:buNone/>
              <a:defRPr/>
            </a:pPr>
            <a:endParaRPr lang="cs-CZ" altLang="cs-CZ" sz="1800" b="1" dirty="0"/>
          </a:p>
          <a:p>
            <a:pPr>
              <a:spcAft>
                <a:spcPts val="0"/>
              </a:spcAft>
              <a:defRPr/>
            </a:pPr>
            <a:r>
              <a:rPr lang="cs-CZ" altLang="cs-CZ" sz="1800" b="1" dirty="0"/>
              <a:t>Vrhcáby (</a:t>
            </a:r>
            <a:r>
              <a:rPr lang="cs-CZ" altLang="cs-CZ" sz="1800" b="1" dirty="0" err="1"/>
              <a:t>tric-trac</a:t>
            </a:r>
            <a:r>
              <a:rPr lang="cs-CZ" altLang="cs-CZ" sz="1800" b="1" dirty="0"/>
              <a:t>)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s hrací deskou se 24 špicemi 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cs-CZ" altLang="cs-CZ" sz="1800" dirty="0"/>
              <a:t>                                      </a:t>
            </a:r>
            <a:r>
              <a:rPr lang="cs-CZ" altLang="cs-CZ" sz="1800" b="1" dirty="0"/>
              <a:t>–</a:t>
            </a:r>
            <a:r>
              <a:rPr lang="cs-CZ" altLang="cs-CZ" sz="1800" dirty="0"/>
              <a:t>  původ v antickém světě (</a:t>
            </a:r>
            <a:r>
              <a:rPr lang="cs-CZ" altLang="cs-CZ" sz="1600" dirty="0" err="1"/>
              <a:t>tabulae</a:t>
            </a:r>
            <a:r>
              <a:rPr lang="cs-CZ" altLang="cs-CZ" sz="1600" dirty="0"/>
              <a:t>)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cs-CZ" altLang="cs-CZ" sz="1600" dirty="0"/>
              <a:t>                                           –  14. stol:   zmínka v Liber </a:t>
            </a:r>
            <a:r>
              <a:rPr lang="cs-CZ" altLang="cs-CZ" sz="1600" dirty="0" err="1"/>
              <a:t>Depictus</a:t>
            </a:r>
            <a:r>
              <a:rPr lang="cs-CZ" altLang="cs-CZ" sz="1600" dirty="0"/>
              <a:t>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cs-CZ" altLang="cs-CZ" sz="1600" dirty="0"/>
              <a:t>                                             –   </a:t>
            </a:r>
            <a:r>
              <a:rPr lang="cs-CZ" altLang="cs-CZ" sz="1800" dirty="0"/>
              <a:t>15. a 16. stol.:   obliba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</p:txBody>
      </p:sp>
      <p:pic>
        <p:nvPicPr>
          <p:cNvPr id="37896" name="Obrázek 1">
            <a:extLst>
              <a:ext uri="{FF2B5EF4-FFF2-40B4-BE49-F238E27FC236}">
                <a16:creationId xmlns:a16="http://schemas.microsoft.com/office/drawing/2014/main" id="{FFA07013-7EE4-4A4E-9D9B-714969739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64" y="322610"/>
            <a:ext cx="2109788" cy="30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9FC88D29-BE93-4EBB-A1B5-6871DEEC4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795" r="3291"/>
          <a:stretch/>
        </p:blipFill>
        <p:spPr bwMode="auto">
          <a:xfrm>
            <a:off x="9739364" y="3438600"/>
            <a:ext cx="2170483" cy="30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">
            <a:extLst>
              <a:ext uri="{FF2B5EF4-FFF2-40B4-BE49-F238E27FC236}">
                <a16:creationId xmlns:a16="http://schemas.microsoft.com/office/drawing/2014/main" id="{DE72D820-8FCB-414D-A736-3605F1DB7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10" y="5208433"/>
            <a:ext cx="1315667" cy="12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>
            <a:extLst>
              <a:ext uri="{FF2B5EF4-FFF2-40B4-BE49-F238E27FC236}">
                <a16:creationId xmlns:a16="http://schemas.microsoft.com/office/drawing/2014/main" id="{5D58D772-3F75-49A3-8093-D9A233726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20" y="5155776"/>
            <a:ext cx="1233327" cy="12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6">
            <a:extLst>
              <a:ext uri="{FF2B5EF4-FFF2-40B4-BE49-F238E27FC236}">
                <a16:creationId xmlns:a16="http://schemas.microsoft.com/office/drawing/2014/main" id="{90042C62-2020-4DF8-827F-879DEF828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t="16750" r="30481" b="11610"/>
          <a:stretch>
            <a:fillRect/>
          </a:stretch>
        </p:blipFill>
        <p:spPr bwMode="auto">
          <a:xfrm>
            <a:off x="8311804" y="3901565"/>
            <a:ext cx="1114265" cy="11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2">
            <a:extLst>
              <a:ext uri="{FF2B5EF4-FFF2-40B4-BE49-F238E27FC236}">
                <a16:creationId xmlns:a16="http://schemas.microsoft.com/office/drawing/2014/main" id="{F785DF30-8A19-4C8D-8349-F0E5B0E75D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10162" y="6535390"/>
            <a:ext cx="32956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/>
              <a:t>Hrací kameny</a:t>
            </a:r>
            <a:r>
              <a:rPr lang="cs-CZ" altLang="cs-CZ" sz="1400" dirty="0"/>
              <a:t>:  Opava, Libice, </a:t>
            </a:r>
            <a:r>
              <a:rPr lang="cs-CZ" altLang="cs-CZ" sz="1400" dirty="0" err="1"/>
              <a:t>Cvilín</a:t>
            </a:r>
            <a:endParaRPr lang="cs-CZ" altLang="cs-CZ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E4DD32-42A3-4985-AD5E-D77901F4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409575"/>
            <a:ext cx="10277475" cy="6038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700" b="1" dirty="0"/>
              <a:t>Dáma</a:t>
            </a:r>
            <a:r>
              <a:rPr lang="cs-CZ" sz="1700" dirty="0"/>
              <a:t>  –  v</a:t>
            </a:r>
            <a:r>
              <a:rPr lang="pl-PL" sz="1700" dirty="0"/>
              <a:t>znik:   13. stol. v jižní Francii </a:t>
            </a:r>
          </a:p>
          <a:p>
            <a:pPr marL="0" indent="0">
              <a:buNone/>
              <a:defRPr/>
            </a:pPr>
            <a:r>
              <a:rPr lang="pl-PL" sz="1700" dirty="0"/>
              <a:t>                 –  šachová deska s hracími kameny </a:t>
            </a:r>
          </a:p>
          <a:p>
            <a:pPr marL="0" indent="0">
              <a:buNone/>
              <a:defRPr/>
            </a:pPr>
            <a:r>
              <a:rPr lang="pl-PL" sz="1700" dirty="0"/>
              <a:t>                 –  </a:t>
            </a:r>
            <a:r>
              <a:rPr lang="cs-CZ" sz="1700" dirty="0"/>
              <a:t>1547: Antonio </a:t>
            </a:r>
            <a:r>
              <a:rPr lang="cs-CZ" sz="1700" dirty="0" err="1"/>
              <a:t>Torquemanda</a:t>
            </a:r>
            <a:r>
              <a:rPr lang="cs-CZ" sz="1700" dirty="0"/>
              <a:t>: „</a:t>
            </a:r>
            <a:r>
              <a:rPr lang="pt-BR" sz="1700" dirty="0"/>
              <a:t>E</a:t>
            </a:r>
            <a:r>
              <a:rPr lang="cs-CZ" sz="1700" dirty="0"/>
              <a:t>l</a:t>
            </a:r>
            <a:r>
              <a:rPr lang="pt-BR" sz="1700" dirty="0"/>
              <a:t> ingenio o juego de marro, de punta o damas„</a:t>
            </a:r>
            <a:r>
              <a:rPr lang="cs-CZ" sz="1700" dirty="0"/>
              <a:t>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–  2. pol. 16. stol.:  v Čechách</a:t>
            </a:r>
            <a:endParaRPr lang="pl-PL" sz="1700" dirty="0"/>
          </a:p>
          <a:p>
            <a:pPr marL="0" indent="0">
              <a:buNone/>
              <a:defRPr/>
            </a:pPr>
            <a:endParaRPr lang="cs-CZ" sz="1700" dirty="0"/>
          </a:p>
          <a:p>
            <a:pPr>
              <a:defRPr/>
            </a:pPr>
            <a:r>
              <a:rPr lang="cs-CZ" sz="1700" b="1" dirty="0"/>
              <a:t>Ovčinec</a:t>
            </a:r>
            <a:r>
              <a:rPr lang="cs-CZ" sz="1700" dirty="0"/>
              <a:t>  –  také hra „na vlka“ nebo „vlk a psi“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–  12. stol.:  nejstarší nález z Anglie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–  kachel s plánem ve sbírkách  Muzea hlavního města Prahy</a:t>
            </a:r>
          </a:p>
          <a:p>
            <a:pPr marL="0" indent="0">
              <a:buNone/>
              <a:defRPr/>
            </a:pPr>
            <a:endParaRPr lang="cs-CZ" sz="1700" dirty="0"/>
          </a:p>
          <a:p>
            <a:pPr>
              <a:defRPr/>
            </a:pPr>
            <a:r>
              <a:rPr lang="cs-CZ" sz="1700" b="1" dirty="0"/>
              <a:t>Hry kostečné</a:t>
            </a:r>
            <a:r>
              <a:rPr lang="cs-CZ" sz="1700" dirty="0"/>
              <a:t>  –  postupně nabyly charakter hazardu:  14. stol.:  v Praze hrál obchodník o svůj život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–  </a:t>
            </a:r>
            <a:r>
              <a:rPr lang="cs-CZ" sz="1800" dirty="0"/>
              <a:t>2. pol. 14. a 1. pol. 15. stol.:  ve Frankfurtu se spotřebovalo okolo 10 000 ks/rok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–  pranýřovány dobovými mravokárci</a:t>
            </a:r>
          </a:p>
          <a:p>
            <a:pPr marL="0" indent="0">
              <a:buNone/>
              <a:defRPr/>
            </a:pPr>
            <a:endParaRPr lang="cs-CZ" altLang="cs-CZ" sz="1700" b="1" dirty="0"/>
          </a:p>
          <a:p>
            <a:pPr>
              <a:defRPr/>
            </a:pPr>
            <a:r>
              <a:rPr lang="cs-CZ" altLang="cs-CZ" sz="1700" b="1" dirty="0"/>
              <a:t>Mlýn</a:t>
            </a:r>
            <a:r>
              <a:rPr lang="cs-CZ" altLang="cs-CZ" sz="1700" dirty="0"/>
              <a:t>  –  oblíben v antickém světě  </a:t>
            </a:r>
          </a:p>
          <a:p>
            <a:pPr marL="0" indent="0">
              <a:buFontTx/>
              <a:buNone/>
            </a:pPr>
            <a:r>
              <a:rPr lang="cs-CZ" altLang="cs-CZ" sz="1700" dirty="0"/>
              <a:t>                –  Čechy:  nález  z Libice</a:t>
            </a:r>
          </a:p>
          <a:p>
            <a:pPr marL="0" indent="0">
              <a:buFontTx/>
              <a:buNone/>
            </a:pPr>
            <a:r>
              <a:rPr lang="cs-CZ" altLang="cs-CZ" sz="1700" dirty="0"/>
              <a:t>                                  15. stol.: Praha (Staroměstské nám, Butovice)</a:t>
            </a:r>
          </a:p>
          <a:p>
            <a:pPr marL="0" indent="0">
              <a:buNone/>
              <a:defRPr/>
            </a:pPr>
            <a:endParaRPr lang="cs-CZ" sz="1700" dirty="0"/>
          </a:p>
          <a:p>
            <a:pPr marL="0" indent="0">
              <a:buNone/>
              <a:defRPr/>
            </a:pPr>
            <a:endParaRPr lang="cs-CZ" sz="1700" dirty="0"/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41987" name="Obrázek 4">
            <a:extLst>
              <a:ext uri="{FF2B5EF4-FFF2-40B4-BE49-F238E27FC236}">
                <a16:creationId xmlns:a16="http://schemas.microsoft.com/office/drawing/2014/main" id="{FB5D70A7-72A9-429F-8154-9F21D37DD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98" y="652099"/>
            <a:ext cx="2430002" cy="22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91953E80-D760-4280-828C-18D22491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10338" r="4047" b="9888"/>
          <a:stretch>
            <a:fillRect/>
          </a:stretch>
        </p:blipFill>
        <p:spPr bwMode="auto">
          <a:xfrm>
            <a:off x="6694714" y="4600647"/>
            <a:ext cx="2430003" cy="162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64AC9F4C-805D-4FA6-81C0-CB39317BF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48" y="4600647"/>
            <a:ext cx="2430002" cy="18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8">
            <a:extLst>
              <a:ext uri="{FF2B5EF4-FFF2-40B4-BE49-F238E27FC236}">
                <a16:creationId xmlns:a16="http://schemas.microsoft.com/office/drawing/2014/main" id="{CA0105CE-AAC7-4404-B8B9-E0B644BD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439" y="6397225"/>
            <a:ext cx="1736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/>
              <a:t>Praha –  Butovice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D85F00-D0AA-4C3B-AFC3-25D8F9B5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254" y="3139929"/>
            <a:ext cx="1421791" cy="12915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5002C3A0-0886-4EC8-90A0-CE6CFEA9C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492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Karty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816D00-25D0-4F58-9FC8-D9DCADA7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77926"/>
            <a:ext cx="11506201" cy="56800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Původ</a:t>
            </a:r>
            <a:r>
              <a:rPr lang="cs-CZ" sz="1800" dirty="0"/>
              <a:t>  –  nejasný:  Čína, Korea nebo v Indie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12. stol.:  na arabský poloostrov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13. a 14. stol:  skrze vracející se křižáky do Evropy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líc (avers): ručně malované emblémy, od pol. 15. stol. tištěné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rub (revers) původně bílý, od 16. stol. barevný ornament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</a:t>
            </a:r>
            <a:r>
              <a:rPr lang="cs-CZ" sz="1800" b="1" dirty="0"/>
              <a:t>1354:  </a:t>
            </a:r>
            <a:r>
              <a:rPr lang="cs-CZ" sz="1800" dirty="0"/>
              <a:t>Praze je usazen </a:t>
            </a:r>
            <a:r>
              <a:rPr lang="cs-CZ" sz="1800" dirty="0" err="1"/>
              <a:t>kartýř</a:t>
            </a:r>
            <a:r>
              <a:rPr lang="cs-CZ" sz="1800" dirty="0"/>
              <a:t> Johann </a:t>
            </a:r>
            <a:r>
              <a:rPr lang="cs-CZ" sz="1800" dirty="0" err="1"/>
              <a:t>Kreysel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1517:  </a:t>
            </a:r>
            <a:r>
              <a:rPr lang="cs-CZ" sz="1800" dirty="0"/>
              <a:t>mezi staroměstskými měšťany uveden </a:t>
            </a:r>
            <a:r>
              <a:rPr lang="cs-CZ" sz="1800" dirty="0" err="1"/>
              <a:t>kartýř</a:t>
            </a:r>
            <a:r>
              <a:rPr lang="cs-CZ" sz="1800" dirty="0"/>
              <a:t> Jakub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pl-PL" sz="1800" b="1" dirty="0"/>
              <a:t>Zákazy</a:t>
            </a:r>
            <a:r>
              <a:rPr lang="pl-PL" sz="1800" dirty="0"/>
              <a:t>  –   u nás od 14. století:   </a:t>
            </a:r>
            <a:r>
              <a:rPr lang="cs-CZ" sz="1800" b="1" dirty="0"/>
              <a:t>1449:</a:t>
            </a:r>
            <a:r>
              <a:rPr lang="cs-CZ" sz="1800" dirty="0"/>
              <a:t>  usnesení tří pražských měst: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„…neměl žádný hospodář v domě svém dopouštěti her kostečných, </a:t>
            </a:r>
            <a:r>
              <a:rPr lang="cs-CZ" sz="1800" dirty="0" err="1"/>
              <a:t>vrchcábních</a:t>
            </a:r>
            <a:r>
              <a:rPr lang="cs-CZ" sz="1800" dirty="0"/>
              <a:t>, karetných nebo jakýchkoli jiných,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jakož že i kostky a karty nemají nikde býti prodávány“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–</a:t>
            </a:r>
            <a:r>
              <a:rPr lang="cs-CZ" sz="1800" b="1" dirty="0"/>
              <a:t>   š</a:t>
            </a:r>
            <a:r>
              <a:rPr lang="cs-CZ" sz="1800" dirty="0"/>
              <a:t>lechtě určeny šachy, měšťanstvu vrhcáby a prostému lidu mlýn</a:t>
            </a: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1655:</a:t>
            </a:r>
            <a:r>
              <a:rPr lang="cs-CZ" sz="1800" dirty="0"/>
              <a:t>  deník Jana Františka Bruntálského z Vrbna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„…a po obědě jsem hrál s různými kavalíry nejprve </a:t>
            </a:r>
            <a:r>
              <a:rPr lang="cs-CZ" sz="1800" dirty="0" err="1"/>
              <a:t>quindeci</a:t>
            </a:r>
            <a:r>
              <a:rPr lang="cs-CZ" sz="1800" dirty="0"/>
              <a:t>, potom však </a:t>
            </a:r>
            <a:r>
              <a:rPr lang="cs-CZ" sz="1800" dirty="0" err="1"/>
              <a:t>landsknecht</a:t>
            </a:r>
            <a:r>
              <a:rPr lang="cs-CZ" sz="1800" dirty="0"/>
              <a:t>, a prohrál jsem dvacet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jedna dukátů…“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CE056-97B4-4E88-924E-E8039B80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2475"/>
            <a:ext cx="12068175" cy="6172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FF0000"/>
                </a:solidFill>
              </a:rPr>
              <a:t>Miles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Christianus</a:t>
            </a:r>
            <a:r>
              <a:rPr lang="cs-CZ" sz="2000" dirty="0">
                <a:solidFill>
                  <a:srgbClr val="FF0000"/>
                </a:solidFill>
              </a:rPr>
              <a:t>   </a:t>
            </a:r>
            <a:r>
              <a:rPr lang="cs-CZ" sz="1800" dirty="0"/>
              <a:t>–   panovník vystupuje jako boží bojovník, ochránce křesťanské víry a církve:  proti kacířům a jinověrcům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původně pouze mučedník nebo světec  (světské a duchovní ctnosti)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</a:t>
            </a:r>
            <a:r>
              <a:rPr lang="cs-CZ" sz="1800" b="1" dirty="0"/>
              <a:t>11. stol.:   </a:t>
            </a:r>
            <a:r>
              <a:rPr lang="cs-CZ" sz="1800" dirty="0"/>
              <a:t>křížové války:  obrana Svaté země a osvobození Svatého hrobu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</a:t>
            </a:r>
            <a:r>
              <a:rPr lang="cs-CZ" sz="1800" b="1" dirty="0"/>
              <a:t>12. stol.:  rytířské vojenské řády</a:t>
            </a:r>
            <a:r>
              <a:rPr lang="cs-CZ" sz="1800" dirty="0"/>
              <a:t>:  1113: johanité, 1118/19: templáři, 1190: němečtí rytíři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</a:t>
            </a:r>
            <a:r>
              <a:rPr lang="cs-CZ" sz="1800" b="1" dirty="0"/>
              <a:t>turnaje   –</a:t>
            </a:r>
            <a:r>
              <a:rPr lang="cs-CZ" sz="1800" dirty="0"/>
              <a:t>  Francie:  od 11. stol. součást rytířské a dvorské kultury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–   Čechy:  12. stol. některé prvky (R. Antonín), rozšíření ve 13. za Václava I.  (L. Jan)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–   </a:t>
            </a:r>
            <a:r>
              <a:rPr lang="cs-CZ" sz="1800" b="1" dirty="0"/>
              <a:t>15. stol.:  Zikmund Lucemburský </a:t>
            </a:r>
            <a:r>
              <a:rPr lang="cs-CZ" sz="1800" dirty="0"/>
              <a:t>(† 1437)  –  proti Osmanské říši  (Turkům) a husitům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</a:t>
            </a:r>
            <a:r>
              <a:rPr lang="cs-CZ" sz="1800" b="1" dirty="0"/>
              <a:t>1408:   </a:t>
            </a:r>
            <a:r>
              <a:rPr lang="cs-CZ" sz="1800" dirty="0"/>
              <a:t>uherský rytířský </a:t>
            </a:r>
            <a:r>
              <a:rPr lang="cs-CZ" sz="1800" b="1" dirty="0"/>
              <a:t>Dračí řád  </a:t>
            </a:r>
            <a:r>
              <a:rPr lang="cs-CZ" sz="1800" dirty="0"/>
              <a:t>založený</a:t>
            </a:r>
            <a:r>
              <a:rPr lang="cs-CZ" sz="1800" b="1" dirty="0"/>
              <a:t> </a:t>
            </a:r>
            <a:r>
              <a:rPr lang="cs-CZ" sz="1800" dirty="0"/>
              <a:t>podle tajného řádu </a:t>
            </a:r>
            <a:r>
              <a:rPr lang="cs-CZ" sz="1800" dirty="0">
                <a:solidFill>
                  <a:srgbClr val="000000"/>
                </a:solidFill>
                <a:effectLst/>
              </a:rPr>
              <a:t>draka sv. Jiří (1318)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cs-CZ" sz="1800" dirty="0">
                <a:solidFill>
                  <a:srgbClr val="000000"/>
                </a:solidFill>
                <a:effectLst/>
              </a:rPr>
              <a:t> srbského rytíře Miloše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Obiliće</a:t>
            </a:r>
            <a:r>
              <a:rPr lang="cs-CZ" sz="1800" dirty="0">
                <a:solidFill>
                  <a:srgbClr val="000000"/>
                </a:solidFill>
              </a:rPr>
              <a:t>  (chtěl z</a:t>
            </a:r>
            <a:r>
              <a:rPr lang="cs-CZ" sz="1800" dirty="0">
                <a:solidFill>
                  <a:srgbClr val="000000"/>
                </a:solidFill>
                <a:effectLst/>
              </a:rPr>
              <a:t>avraždit sultána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Murada</a:t>
            </a:r>
            <a:r>
              <a:rPr lang="cs-CZ" sz="1800" dirty="0">
                <a:solidFill>
                  <a:srgbClr val="000000"/>
                </a:solidFill>
                <a:effectLst/>
              </a:rPr>
              <a:t> I.)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  <a:effectLst/>
              </a:rPr>
              <a:t>                                                            </a:t>
            </a:r>
            <a:r>
              <a:rPr lang="cs-CZ" sz="1800" b="1" dirty="0">
                <a:solidFill>
                  <a:srgbClr val="000000"/>
                </a:solidFill>
                <a:effectLst/>
              </a:rPr>
              <a:t>1430:</a:t>
            </a:r>
            <a:r>
              <a:rPr lang="cs-CZ" sz="1800" dirty="0">
                <a:solidFill>
                  <a:srgbClr val="000000"/>
                </a:solidFill>
                <a:effectLst/>
              </a:rPr>
              <a:t>  </a:t>
            </a:r>
            <a:r>
              <a:rPr lang="cs-CZ" sz="1800" b="1" dirty="0"/>
              <a:t>Řád zlatého rouna</a:t>
            </a:r>
            <a:r>
              <a:rPr lang="cs-CZ" sz="1800" b="1" dirty="0">
                <a:solidFill>
                  <a:srgbClr val="000000"/>
                </a:solidFill>
              </a:rPr>
              <a:t>  – </a:t>
            </a:r>
            <a:r>
              <a:rPr lang="cs-CZ" sz="1800" dirty="0">
                <a:solidFill>
                  <a:srgbClr val="000000"/>
                </a:solidFill>
              </a:rPr>
              <a:t> rytířský řád </a:t>
            </a:r>
            <a:r>
              <a:rPr lang="cs-CZ" sz="1800" dirty="0"/>
              <a:t>založený burgundským vévodou Filipem Dobrým,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udělovaný panovníkům burgundského, habsburského a španělského vládnoucího domu </a:t>
            </a:r>
            <a:endParaRPr lang="cs-CZ" sz="18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Vladislav Jagellonský </a:t>
            </a:r>
            <a:r>
              <a:rPr lang="cs-CZ" sz="1800" dirty="0"/>
              <a:t>(† 1516)  –  renovace rytířství a turnajů  (symbolické střety křesťanů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s pohany na dvorech katolické i nekatolické šlechty)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</a:t>
            </a:r>
            <a:r>
              <a:rPr lang="cs-CZ" sz="1800" b="1" dirty="0"/>
              <a:t>Matyáš </a:t>
            </a:r>
            <a:r>
              <a:rPr lang="cs-CZ" sz="1800" b="1" dirty="0" err="1"/>
              <a:t>Hunyady</a:t>
            </a:r>
            <a:r>
              <a:rPr lang="cs-CZ" sz="1800" b="1" dirty="0"/>
              <a:t>, </a:t>
            </a:r>
            <a:r>
              <a:rPr lang="cs-CZ" sz="1800" dirty="0"/>
              <a:t>řečený Korvín († 1490):  proti Turkům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 </a:t>
            </a:r>
            <a:r>
              <a:rPr lang="cs-CZ" sz="1800" b="1" dirty="0"/>
              <a:t>16. stol.:  </a:t>
            </a:r>
            <a:r>
              <a:rPr lang="cs-CZ" sz="1800" dirty="0"/>
              <a:t>Erasmus Rotterdamský   –  ideál křesťanského vládce bojujícího proti nepřátelům církve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</a:t>
            </a:r>
            <a:r>
              <a:rPr lang="cs-CZ" sz="1800" b="1" dirty="0"/>
              <a:t>Ludvík Jagellonský </a:t>
            </a:r>
            <a:r>
              <a:rPr lang="cs-CZ" sz="1800" dirty="0"/>
              <a:t>(† 1526):  padl u Moháče v boji proti Turkům, rytíř Řádu zlatého rouna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</a:t>
            </a:r>
            <a:r>
              <a:rPr lang="cs-CZ" sz="1800" b="1" dirty="0"/>
              <a:t>Ferdinand I. Habsburský:  </a:t>
            </a:r>
            <a:r>
              <a:rPr lang="cs-CZ" sz="1800" dirty="0"/>
              <a:t>boj proti Turkům a luteránům, rekatolizace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6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9AF15B5F-4562-48AA-91B2-C6526729B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Dvorská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78D8AF-45C2-4849-80F2-1AB5C20F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990600"/>
            <a:ext cx="11572874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600" dirty="0"/>
              <a:t>Součást aristokratického životního stylu z Francie a Německa:   svatby, pohřby, slavnosti, ceremonie a rituály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/>
              <a:t>Pasování rytíře </a:t>
            </a:r>
            <a:r>
              <a:rPr lang="cs-CZ" altLang="cs-CZ" sz="1600" dirty="0"/>
              <a:t>  –   od 21 let:  iniciace do mužské společnosti předáním zbraně a pásu (</a:t>
            </a:r>
            <a:r>
              <a:rPr lang="pt-BR" sz="1600" dirty="0"/>
              <a:t>cingulum militiae</a:t>
            </a:r>
            <a:r>
              <a:rPr lang="cs-CZ" sz="1600" dirty="0"/>
              <a:t>)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 akt býval spojen s královskou korunovací, udělením léna, svatbou, církevním svátkem nebo tažením do bitvy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 </a:t>
            </a:r>
            <a:r>
              <a:rPr lang="cs-CZ" altLang="cs-CZ" sz="1600" dirty="0" err="1"/>
              <a:t>klerikalizace</a:t>
            </a:r>
            <a:r>
              <a:rPr lang="cs-CZ" altLang="cs-CZ" sz="1600" dirty="0"/>
              <a:t> rituálu:  poskytnutí spirituální ochrany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 součást rytířské kultury spojená s dvorským (kurtoazním) chováním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–   </a:t>
            </a:r>
            <a:r>
              <a:rPr lang="cs-CZ" altLang="cs-CZ" sz="1600" b="1" dirty="0"/>
              <a:t>1128:</a:t>
            </a:r>
            <a:r>
              <a:rPr lang="cs-CZ" altLang="cs-CZ" sz="1600" dirty="0"/>
              <a:t>   nejstarší popis od </a:t>
            </a:r>
            <a:r>
              <a:rPr lang="pt-BR" sz="1600" dirty="0"/>
              <a:t>Jean</a:t>
            </a:r>
            <a:r>
              <a:rPr lang="cs-CZ" sz="1600" dirty="0"/>
              <a:t>a</a:t>
            </a:r>
            <a:r>
              <a:rPr lang="pt-BR" sz="1600" dirty="0"/>
              <a:t> de Marmoutier</a:t>
            </a:r>
            <a:r>
              <a:rPr lang="cs-CZ" sz="1600" dirty="0"/>
              <a:t>a (</a:t>
            </a:r>
            <a:r>
              <a:rPr lang="pt-BR" sz="1600" dirty="0"/>
              <a:t>Historia Gaufreudi </a:t>
            </a:r>
            <a:r>
              <a:rPr lang="cs-CZ" sz="1600" dirty="0" err="1"/>
              <a:t>ducis</a:t>
            </a:r>
            <a:r>
              <a:rPr lang="cs-CZ" sz="1600" dirty="0"/>
              <a:t>):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v Rouenu pasován </a:t>
            </a:r>
            <a:r>
              <a:rPr lang="cs-CZ" sz="1600" dirty="0" err="1"/>
              <a:t>Geofroy</a:t>
            </a:r>
            <a:r>
              <a:rPr lang="cs-CZ" sz="1600" dirty="0"/>
              <a:t> </a:t>
            </a:r>
            <a:r>
              <a:rPr lang="cs-CZ" sz="1600" dirty="0" err="1"/>
              <a:t>Plantagenet</a:t>
            </a:r>
            <a:r>
              <a:rPr lang="cs-CZ" sz="1600" dirty="0"/>
              <a:t> (po očistné lázni) </a:t>
            </a:r>
            <a:endParaRPr lang="cs-CZ" altLang="cs-CZ" sz="1600" dirty="0"/>
          </a:p>
          <a:p>
            <a:pPr>
              <a:defRPr/>
            </a:pPr>
            <a:endParaRPr lang="cs-CZ" altLang="cs-CZ" sz="1600" b="1" dirty="0"/>
          </a:p>
          <a:p>
            <a:pPr>
              <a:defRPr/>
            </a:pPr>
            <a:r>
              <a:rPr lang="cs-CZ" altLang="cs-CZ" sz="1600" b="1" dirty="0"/>
              <a:t>Korunovace </a:t>
            </a:r>
            <a:r>
              <a:rPr lang="cs-CZ" altLang="cs-CZ" sz="1600" dirty="0"/>
              <a:t>  –   v principu podobná pasování:  budoucí král byl po rituální lázni opásán opaskem s mečem (znamení kříže)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a pak mu byla vložena koruna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–   </a:t>
            </a:r>
            <a:r>
              <a:rPr lang="cs-CZ" altLang="cs-CZ" sz="1600" dirty="0" err="1"/>
              <a:t>Adventus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regis</a:t>
            </a:r>
            <a:r>
              <a:rPr lang="cs-CZ" altLang="cs-CZ" sz="1600" dirty="0"/>
              <a:t>:  vjezd krále byl jedním z nejdůležitějších rituálů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r>
              <a:rPr lang="cs-CZ" sz="1600" b="1" dirty="0" err="1"/>
              <a:t>Festivity</a:t>
            </a:r>
            <a:r>
              <a:rPr lang="cs-CZ" sz="1600" dirty="0"/>
              <a:t>  –  oslavy svátků a slavnosti jako specifický projev každodennosti (mimo všední den)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a)  soukromé: křty, svatby, pohřby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b)  veřejné  –  dvorské: š </a:t>
            </a:r>
            <a:r>
              <a:rPr lang="cs-CZ" sz="1600" dirty="0" err="1"/>
              <a:t>lechtické</a:t>
            </a:r>
            <a:r>
              <a:rPr lang="cs-CZ" sz="1600" dirty="0"/>
              <a:t> turnaje, korunovace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–  církevní:  svátky, poutě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3665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57BDBA85-D156-473D-AD4D-09CE3389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40386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FF0000"/>
                </a:solidFill>
              </a:rPr>
              <a:t> Turnaje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7034E72B-1045-489C-BFF3-2F4946C5DE72}"/>
              </a:ext>
            </a:extLst>
          </p:cNvPr>
          <p:cNvSpPr txBox="1">
            <a:spLocks/>
          </p:cNvSpPr>
          <p:nvPr/>
        </p:nvSpPr>
        <p:spPr bwMode="auto">
          <a:xfrm>
            <a:off x="333375" y="1082436"/>
            <a:ext cx="7242175" cy="568825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800" b="1" dirty="0"/>
              <a:t>Jean </a:t>
            </a:r>
            <a:r>
              <a:rPr lang="cs-CZ" sz="1800" b="1" dirty="0" err="1"/>
              <a:t>Flori</a:t>
            </a:r>
            <a:r>
              <a:rPr lang="cs-CZ" sz="1800" b="1" dirty="0"/>
              <a:t>   </a:t>
            </a:r>
            <a:r>
              <a:rPr lang="cs-CZ" sz="1800" dirty="0"/>
              <a:t>–   příprava na boj (přísná pravidla)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sportovní zápolení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charakter slavnosti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Antika</a:t>
            </a:r>
            <a:r>
              <a:rPr lang="cs-CZ" sz="1800" dirty="0"/>
              <a:t>  –  „</a:t>
            </a:r>
            <a:r>
              <a:rPr lang="cs-CZ" sz="1800" dirty="0" err="1"/>
              <a:t>hippika</a:t>
            </a:r>
            <a:r>
              <a:rPr lang="cs-CZ" sz="1800" dirty="0"/>
              <a:t> gymnasia“:   koňská cvičení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„</a:t>
            </a:r>
            <a:r>
              <a:rPr lang="cs-CZ" sz="1800" dirty="0" err="1"/>
              <a:t>militari</a:t>
            </a:r>
            <a:r>
              <a:rPr lang="cs-CZ" sz="1800" dirty="0"/>
              <a:t> </a:t>
            </a:r>
            <a:r>
              <a:rPr lang="cs-CZ" sz="1800" dirty="0" err="1"/>
              <a:t>ludi</a:t>
            </a:r>
            <a:r>
              <a:rPr lang="cs-CZ" sz="1800" dirty="0"/>
              <a:t>“:  vojenské hry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Středověk</a:t>
            </a:r>
            <a:r>
              <a:rPr lang="cs-CZ" sz="1800" dirty="0"/>
              <a:t>  –  1095:  první zpráva ve Flandrech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1127:  Německo: zpráva Otty z </a:t>
            </a:r>
            <a:r>
              <a:rPr lang="cs-CZ" sz="1800" dirty="0" err="1"/>
              <a:t>Freisingu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dirty="0" err="1"/>
              <a:t>bohurt</a:t>
            </a:r>
            <a:r>
              <a:rPr lang="cs-CZ" sz="1800" dirty="0"/>
              <a:t>:  masový turnaj  (houfy rytířů)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dirty="0" err="1"/>
              <a:t>tjost</a:t>
            </a:r>
            <a:r>
              <a:rPr lang="cs-CZ" sz="1800" dirty="0"/>
              <a:t>:  dvojice rytířů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České země  </a:t>
            </a:r>
            <a:r>
              <a:rPr lang="cs-CZ" sz="1800" dirty="0"/>
              <a:t>–  podle Dalimila přinesl </a:t>
            </a:r>
            <a:r>
              <a:rPr lang="cs-CZ" sz="1800" dirty="0" err="1"/>
              <a:t>Ojíř</a:t>
            </a:r>
            <a:r>
              <a:rPr lang="cs-CZ" sz="1800" dirty="0"/>
              <a:t> z </a:t>
            </a:r>
            <a:r>
              <a:rPr lang="cs-CZ" sz="1800" dirty="0" err="1"/>
              <a:t>Friedbergu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(na dvoře Václava I. (1230 – 1253)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Kolby</a:t>
            </a:r>
            <a:r>
              <a:rPr lang="cs-CZ" sz="1800" dirty="0"/>
              <a:t>  –  provázely slavnosti:   zápasy jízdních a pěších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o ceny a přízeň dam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od 15./16. stol:   účast měšťanů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B5AA55-0A27-4B44-9316-A17795D5A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7337" r="3936" b="20956"/>
          <a:stretch/>
        </p:blipFill>
        <p:spPr>
          <a:xfrm>
            <a:off x="7698753" y="782645"/>
            <a:ext cx="3849343" cy="49262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3FE2913-DBEA-4EBA-A18A-598EE3CBE318}"/>
              </a:ext>
            </a:extLst>
          </p:cNvPr>
          <p:cNvSpPr txBox="1"/>
          <p:nvPr/>
        </p:nvSpPr>
        <p:spPr>
          <a:xfrm>
            <a:off x="8994050" y="5906078"/>
            <a:ext cx="228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/>
              <a:t>Codex</a:t>
            </a:r>
            <a:r>
              <a:rPr lang="cs-CZ" sz="1600" b="1" dirty="0"/>
              <a:t> </a:t>
            </a:r>
            <a:r>
              <a:rPr lang="cs-CZ" sz="1600" b="1" dirty="0" err="1"/>
              <a:t>Manesse</a:t>
            </a:r>
            <a:r>
              <a:rPr lang="cs-CZ" sz="1600" b="1" dirty="0"/>
              <a:t>, 14. stol.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B18F11-2FA1-420D-9D33-292F13DC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78" y="1625689"/>
            <a:ext cx="9267844" cy="435588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181DFB-1201-4238-B2FE-4B3949D8BBD4}"/>
              </a:ext>
            </a:extLst>
          </p:cNvPr>
          <p:cNvSpPr txBox="1"/>
          <p:nvPr/>
        </p:nvSpPr>
        <p:spPr>
          <a:xfrm>
            <a:off x="4388541" y="5981575"/>
            <a:ext cx="3931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</a:t>
            </a:r>
            <a:r>
              <a:rPr lang="cs-CZ" sz="1600" b="1" dirty="0"/>
              <a:t>J</a:t>
            </a:r>
            <a:r>
              <a:rPr lang="cs-CZ" sz="1600" b="1" dirty="0">
                <a:effectLst/>
              </a:rPr>
              <a:t>ezdecké klání. Walter de </a:t>
            </a:r>
            <a:r>
              <a:rPr lang="cs-CZ" sz="1600" b="1" dirty="0" err="1">
                <a:effectLst/>
              </a:rPr>
              <a:t>Milimet</a:t>
            </a:r>
            <a:r>
              <a:rPr lang="cs-CZ" sz="1600" b="1" dirty="0">
                <a:effectLst/>
              </a:rPr>
              <a:t>: </a:t>
            </a:r>
          </a:p>
          <a:p>
            <a:r>
              <a:rPr lang="cs-CZ" sz="1600" b="1" dirty="0">
                <a:effectLst/>
              </a:rPr>
              <a:t>O šlechtě, moudrosti a opatrnosti králů- </a:t>
            </a:r>
          </a:p>
          <a:p>
            <a:r>
              <a:rPr lang="cs-CZ" sz="1600" b="1" dirty="0"/>
              <a:t>                           </a:t>
            </a:r>
            <a:r>
              <a:rPr lang="cs-CZ" sz="1600" b="1" dirty="0">
                <a:effectLst/>
              </a:rPr>
              <a:t>1326-1327.</a:t>
            </a:r>
            <a:endParaRPr lang="cs-CZ" sz="1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195D57-BD4D-43E5-B8DA-DD0B54F3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47123"/>
            <a:ext cx="1058601" cy="10586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61F5D30-4646-48E4-8F60-D4F14F28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351"/>
            <a:ext cx="2628900" cy="14121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E1B5-2A70-45F0-9290-2F619B1EF308}"/>
              </a:ext>
            </a:extLst>
          </p:cNvPr>
          <p:cNvSpPr txBox="1"/>
          <p:nvPr/>
        </p:nvSpPr>
        <p:spPr>
          <a:xfrm>
            <a:off x="8990274" y="1146375"/>
            <a:ext cx="134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Opěrka kopí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611A540-86C1-4C99-929C-7E8421C58428}"/>
              </a:ext>
            </a:extLst>
          </p:cNvPr>
          <p:cNvSpPr txBox="1"/>
          <p:nvPr/>
        </p:nvSpPr>
        <p:spPr>
          <a:xfrm>
            <a:off x="2801677" y="1016700"/>
            <a:ext cx="10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Hrot kopí</a:t>
            </a:r>
          </a:p>
        </p:txBody>
      </p:sp>
    </p:spTree>
    <p:extLst>
      <p:ext uri="{BB962C8B-B14F-4D97-AF65-F5344CB8AC3E}">
        <p14:creationId xmlns:p14="http://schemas.microsoft.com/office/powerpoint/2010/main" val="3053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img206">
            <a:extLst>
              <a:ext uri="{FF2B5EF4-FFF2-40B4-BE49-F238E27FC236}">
                <a16:creationId xmlns:a16="http://schemas.microsoft.com/office/drawing/2014/main" id="{7231EB73-DD80-4AEC-8C99-16C05091488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20" y="1000531"/>
            <a:ext cx="2441437" cy="244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img205">
            <a:extLst>
              <a:ext uri="{FF2B5EF4-FFF2-40B4-BE49-F238E27FC236}">
                <a16:creationId xmlns:a16="http://schemas.microsoft.com/office/drawing/2014/main" id="{FB04F2EB-FF33-41D3-95C9-324CDDEAEB1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563" y="1057740"/>
            <a:ext cx="2441437" cy="2384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11">
            <a:extLst>
              <a:ext uri="{FF2B5EF4-FFF2-40B4-BE49-F238E27FC236}">
                <a16:creationId xmlns:a16="http://schemas.microsoft.com/office/drawing/2014/main" id="{E2FC2FA1-EC50-4FA0-8484-4877BF40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63" y="34643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Turnajové scény – boj Přemysla II. a Rudolfa I. </a:t>
            </a:r>
          </a:p>
        </p:txBody>
      </p:sp>
      <p:sp>
        <p:nvSpPr>
          <p:cNvPr id="7174" name="Rectangle 12">
            <a:extLst>
              <a:ext uri="{FF2B5EF4-FFF2-40B4-BE49-F238E27FC236}">
                <a16:creationId xmlns:a16="http://schemas.microsoft.com/office/drawing/2014/main" id="{E2ACC885-D8FA-479A-B69D-E9CFEE87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6315425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Hrad Kyšperk na Teplicku, 1334-1343   (biskupa Jana IV. z Dražic)</a:t>
            </a:r>
          </a:p>
        </p:txBody>
      </p:sp>
      <p:pic>
        <p:nvPicPr>
          <p:cNvPr id="7175" name="Picture 2" descr="crop-398609-kachle">
            <a:extLst>
              <a:ext uri="{FF2B5EF4-FFF2-40B4-BE49-F238E27FC236}">
                <a16:creationId xmlns:a16="http://schemas.microsoft.com/office/drawing/2014/main" id="{6E11F212-BE19-483B-B522-3884185C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5244" r="896" b="10139"/>
          <a:stretch>
            <a:fillRect/>
          </a:stretch>
        </p:blipFill>
        <p:spPr bwMode="auto">
          <a:xfrm>
            <a:off x="287338" y="3578486"/>
            <a:ext cx="6121402" cy="261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AC0EAF-50EA-4433-863A-319C0C9E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212" y="1000531"/>
            <a:ext cx="5078342" cy="49465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E1FDAB-6DAC-40C3-9B12-41381B5AFE14}"/>
              </a:ext>
            </a:extLst>
          </p:cNvPr>
          <p:cNvSpPr txBox="1"/>
          <p:nvPr/>
        </p:nvSpPr>
        <p:spPr>
          <a:xfrm>
            <a:off x="7896158" y="6273468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Doubravník, 2. pol. 15. stol.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ovéPole 1">
            <a:extLst>
              <a:ext uri="{FF2B5EF4-FFF2-40B4-BE49-F238E27FC236}">
                <a16:creationId xmlns:a16="http://schemas.microsoft.com/office/drawing/2014/main" id="{0423AC66-9390-48FA-9A45-D61C2001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64" y="350838"/>
            <a:ext cx="3351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Zikmund Lucemburský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55784A-19CB-43E5-AD8F-984D85668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454" y="1125539"/>
            <a:ext cx="7492911" cy="573246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900" dirty="0"/>
              <a:t>Druhorozený syn císaře Karla IV. a Alžběty Pomořanské (vnučky Kazimíra III.) </a:t>
            </a:r>
          </a:p>
          <a:p>
            <a:pPr>
              <a:defRPr/>
            </a:pPr>
            <a:r>
              <a:rPr lang="cs-CZ" sz="1900" dirty="0"/>
              <a:t>1376   –    získává Braniborské markrabství</a:t>
            </a:r>
          </a:p>
          <a:p>
            <a:pPr>
              <a:defRPr/>
            </a:pPr>
            <a:r>
              <a:rPr lang="cs-CZ" sz="1900" dirty="0"/>
              <a:t>1385   –     sňatek s Marií Uherskou († 1395)</a:t>
            </a:r>
          </a:p>
          <a:p>
            <a:pPr>
              <a:defRPr/>
            </a:pPr>
            <a:r>
              <a:rPr lang="cs-CZ" sz="1900" b="1" dirty="0"/>
              <a:t>1387   </a:t>
            </a:r>
            <a:r>
              <a:rPr lang="cs-CZ" sz="1900" dirty="0"/>
              <a:t>–</a:t>
            </a:r>
            <a:r>
              <a:rPr lang="cs-CZ" sz="1900" b="1" dirty="0"/>
              <a:t>    korunován uherským králem</a:t>
            </a:r>
          </a:p>
          <a:p>
            <a:pPr>
              <a:defRPr/>
            </a:pPr>
            <a:r>
              <a:rPr lang="cs-CZ" sz="1900" dirty="0"/>
              <a:t>1406   –    sňatek s Barborou </a:t>
            </a:r>
            <a:r>
              <a:rPr lang="cs-CZ" sz="1900" dirty="0" err="1"/>
              <a:t>Cilli</a:t>
            </a:r>
            <a:endParaRPr lang="cs-CZ" sz="1900" dirty="0"/>
          </a:p>
          <a:p>
            <a:pPr>
              <a:defRPr/>
            </a:pPr>
            <a:r>
              <a:rPr lang="cs-CZ" sz="1900" b="1" dirty="0"/>
              <a:t>1408   –    uherský rytířský Dračí řád  </a:t>
            </a:r>
            <a:r>
              <a:rPr lang="cs-CZ" sz="1900" dirty="0"/>
              <a:t>(</a:t>
            </a:r>
            <a:r>
              <a:rPr lang="cs-CZ" sz="1900" dirty="0" err="1"/>
              <a:t>O</a:t>
            </a:r>
            <a:r>
              <a:rPr lang="cs-CZ" sz="1900" dirty="0" err="1">
                <a:effectLst/>
              </a:rPr>
              <a:t>rdo</a:t>
            </a:r>
            <a:r>
              <a:rPr lang="cs-CZ" sz="1900" dirty="0">
                <a:effectLst/>
              </a:rPr>
              <a:t> </a:t>
            </a:r>
            <a:r>
              <a:rPr lang="cs-CZ" sz="1900" dirty="0" err="1">
                <a:effectLst/>
              </a:rPr>
              <a:t>equestris</a:t>
            </a:r>
            <a:r>
              <a:rPr lang="cs-CZ" sz="1900" dirty="0">
                <a:effectLst/>
              </a:rPr>
              <a:t> </a:t>
            </a:r>
            <a:r>
              <a:rPr lang="cs-CZ" sz="1900" dirty="0" err="1">
                <a:effectLst/>
              </a:rPr>
              <a:t>Draconis</a:t>
            </a:r>
            <a:r>
              <a:rPr lang="cs-CZ" sz="1900" dirty="0">
                <a:effectLst/>
              </a:rPr>
              <a:t> </a:t>
            </a:r>
            <a:r>
              <a:rPr lang="cs-CZ" sz="1900" dirty="0" err="1">
                <a:effectLst/>
              </a:rPr>
              <a:t>Hungariae</a:t>
            </a:r>
            <a:r>
              <a:rPr lang="cs-CZ" sz="1900" dirty="0">
                <a:effectLst/>
              </a:rPr>
              <a:t>)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rgbClr val="000000"/>
                </a:solidFill>
                <a:effectLst/>
              </a:rPr>
              <a:t>                     světský křižácký řád, </a:t>
            </a:r>
            <a:r>
              <a:rPr lang="cs-CZ" sz="2000" dirty="0"/>
              <a:t>původně 24 členů, přívrženci krále</a:t>
            </a:r>
            <a:endParaRPr lang="cs-CZ" sz="1900" dirty="0">
              <a:effectLst/>
            </a:endParaRPr>
          </a:p>
          <a:p>
            <a:pPr>
              <a:defRPr/>
            </a:pPr>
            <a:r>
              <a:rPr lang="cs-CZ" sz="1900" dirty="0"/>
              <a:t>1410   –    volba římským králem </a:t>
            </a:r>
          </a:p>
          <a:p>
            <a:pPr>
              <a:defRPr/>
            </a:pPr>
            <a:r>
              <a:rPr lang="cs-CZ" sz="1900" b="1" dirty="0"/>
              <a:t>1419   </a:t>
            </a:r>
            <a:r>
              <a:rPr lang="cs-CZ" sz="1900" dirty="0"/>
              <a:t>– </a:t>
            </a:r>
            <a:r>
              <a:rPr lang="cs-CZ" sz="1900" b="1" dirty="0"/>
              <a:t>   zvolen českým králem</a:t>
            </a:r>
          </a:p>
          <a:p>
            <a:pPr>
              <a:defRPr/>
            </a:pPr>
            <a:r>
              <a:rPr lang="cs-CZ" sz="1900" dirty="0"/>
              <a:t>1421   –    sňatek syna Albrechta V. Rakouského a Alžběty  Lucemburské</a:t>
            </a:r>
          </a:p>
          <a:p>
            <a:pPr>
              <a:defRPr/>
            </a:pPr>
            <a:r>
              <a:rPr lang="cs-CZ" sz="1900" dirty="0"/>
              <a:t>1431   –    volba římským císařem </a:t>
            </a:r>
          </a:p>
          <a:p>
            <a:pPr>
              <a:defRPr/>
            </a:pPr>
            <a:r>
              <a:rPr lang="cs-CZ" sz="1900" b="1" dirty="0"/>
              <a:t>1433   –    korunován římským císařem  </a:t>
            </a:r>
            <a:r>
              <a:rPr lang="cs-CZ" sz="1900" dirty="0"/>
              <a:t>(znak říšského dvouhlavého orla)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 b="1" dirty="0"/>
          </a:p>
          <a:p>
            <a:r>
              <a:rPr lang="cs-CZ" altLang="cs-CZ" sz="1900" dirty="0"/>
              <a:t>  1. a 4. pole   </a:t>
            </a:r>
            <a:r>
              <a:rPr lang="cs-CZ" sz="1900" dirty="0"/>
              <a:t>– </a:t>
            </a:r>
            <a:r>
              <a:rPr lang="cs-CZ" altLang="cs-CZ" sz="1900" dirty="0"/>
              <a:t>  dolnouherská </a:t>
            </a:r>
            <a:r>
              <a:rPr lang="cs-CZ" altLang="cs-CZ" sz="1900" dirty="0" err="1"/>
              <a:t>arpádovská</a:t>
            </a:r>
            <a:r>
              <a:rPr lang="cs-CZ" altLang="cs-CZ" sz="1900" dirty="0"/>
              <a:t> břevna </a:t>
            </a:r>
          </a:p>
          <a:p>
            <a:r>
              <a:rPr lang="cs-CZ" altLang="cs-CZ" sz="1900" dirty="0"/>
              <a:t>  2. a 3. pole   </a:t>
            </a:r>
            <a:r>
              <a:rPr lang="cs-CZ" sz="1900" dirty="0"/>
              <a:t>–   </a:t>
            </a:r>
            <a:r>
              <a:rPr lang="cs-CZ" altLang="cs-CZ" sz="1900" dirty="0"/>
              <a:t> </a:t>
            </a:r>
            <a:r>
              <a:rPr lang="cs-CZ" altLang="cs-CZ" sz="1900" dirty="0" err="1"/>
              <a:t>hornouherské</a:t>
            </a:r>
            <a:r>
              <a:rPr lang="cs-CZ" altLang="cs-CZ" sz="1900" dirty="0"/>
              <a:t> trojvrší s </a:t>
            </a:r>
            <a:r>
              <a:rPr lang="cs-CZ" altLang="cs-CZ" sz="1900" dirty="0" err="1"/>
              <a:t>dvojtými</a:t>
            </a:r>
            <a:r>
              <a:rPr lang="cs-CZ" altLang="cs-CZ" sz="1900" dirty="0"/>
              <a:t> </a:t>
            </a:r>
            <a:r>
              <a:rPr lang="cs-CZ" altLang="cs-CZ" sz="1900" dirty="0" err="1"/>
              <a:t>patriaršími</a:t>
            </a:r>
            <a:r>
              <a:rPr lang="cs-CZ" altLang="cs-CZ" sz="1900" dirty="0"/>
              <a:t> kříži </a:t>
            </a:r>
          </a:p>
          <a:p>
            <a:r>
              <a:rPr lang="cs-CZ" altLang="cs-CZ" sz="1900" dirty="0"/>
              <a:t>  Dekorování: znak ovinut symbolem rytířského Dračího řádu </a:t>
            </a:r>
            <a:endParaRPr lang="cs-CZ" sz="1900" dirty="0"/>
          </a:p>
          <a:p>
            <a:pPr>
              <a:defRPr/>
            </a:pPr>
            <a:endParaRPr lang="cs-CZ" sz="1400" dirty="0"/>
          </a:p>
        </p:txBody>
      </p:sp>
      <p:pic>
        <p:nvPicPr>
          <p:cNvPr id="8" name="Picture 4" descr="Brno-Josefská3">
            <a:extLst>
              <a:ext uri="{FF2B5EF4-FFF2-40B4-BE49-F238E27FC236}">
                <a16:creationId xmlns:a16="http://schemas.microsoft.com/office/drawing/2014/main" id="{511D16D1-8299-44CD-8ABD-5D28931A3C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4911" y="350838"/>
            <a:ext cx="3447826" cy="333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IMG_1353">
            <a:extLst>
              <a:ext uri="{FF2B5EF4-FFF2-40B4-BE49-F238E27FC236}">
                <a16:creationId xmlns:a16="http://schemas.microsoft.com/office/drawing/2014/main" id="{346D5FAE-B219-44FC-B435-CF7E22D8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1012" y="3513393"/>
            <a:ext cx="2755534" cy="2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D23F36AA-11AD-4934-ABB2-7223BBA91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79" y="6369843"/>
            <a:ext cx="3352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Brno – „hrad Špilberk“, po r. 1419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ek.oszk.hu/01900/01918/html/cd4m/kepek/c0115btm076.jpg">
            <a:extLst>
              <a:ext uri="{FF2B5EF4-FFF2-40B4-BE49-F238E27FC236}">
                <a16:creationId xmlns:a16="http://schemas.microsoft.com/office/drawing/2014/main" id="{9D194090-A47C-40FF-93A3-350C44B6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84200"/>
            <a:ext cx="2938908" cy="43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C3F1989-72D1-48EB-A33D-5C731CC1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9" y="690561"/>
            <a:ext cx="4916129" cy="49530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BC3EF23-AA4D-412B-AE04-16D7676296C5}"/>
              </a:ext>
            </a:extLst>
          </p:cNvPr>
          <p:cNvSpPr txBox="1"/>
          <p:nvPr/>
        </p:nvSpPr>
        <p:spPr>
          <a:xfrm>
            <a:off x="651294" y="5798107"/>
            <a:ext cx="421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Johanes </a:t>
            </a:r>
            <a:r>
              <a:rPr lang="cs-CZ" dirty="0" err="1"/>
              <a:t>Thurócz</a:t>
            </a:r>
            <a:r>
              <a:rPr lang="cs-CZ" dirty="0"/>
              <a:t>: </a:t>
            </a:r>
            <a:r>
              <a:rPr lang="cs-CZ" dirty="0" err="1"/>
              <a:t>Historia</a:t>
            </a:r>
            <a:r>
              <a:rPr lang="cs-CZ" dirty="0"/>
              <a:t> Regni </a:t>
            </a:r>
            <a:r>
              <a:rPr lang="cs-CZ" dirty="0" err="1"/>
              <a:t>Hungariae</a:t>
            </a:r>
            <a:r>
              <a:rPr lang="cs-CZ" dirty="0"/>
              <a:t> </a:t>
            </a:r>
          </a:p>
        </p:txBody>
      </p:sp>
      <p:pic>
        <p:nvPicPr>
          <p:cNvPr id="14" name="Picture 3" descr="C:\Users\Tymonová\Documents\Kachle - foto\Rožnov\Matyáš Korvín.jpg">
            <a:extLst>
              <a:ext uri="{FF2B5EF4-FFF2-40B4-BE49-F238E27FC236}">
                <a16:creationId xmlns:a16="http://schemas.microsoft.com/office/drawing/2014/main" id="{7A98233B-C7EC-46DC-B6B5-6FB0F5AA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824534"/>
            <a:ext cx="3333750" cy="46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84F9894-949B-418D-A1DE-D926351B3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97" y="5521882"/>
            <a:ext cx="199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Hrad Rožnov, kol. r. 1500</a:t>
            </a:r>
          </a:p>
        </p:txBody>
      </p:sp>
      <p:sp>
        <p:nvSpPr>
          <p:cNvPr id="16" name="Obdélník 1">
            <a:extLst>
              <a:ext uri="{FF2B5EF4-FFF2-40B4-BE49-F238E27FC236}">
                <a16:creationId xmlns:a16="http://schemas.microsoft.com/office/drawing/2014/main" id="{F6E462CD-94EC-49D4-8351-C7DAD867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6" y="541972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latin typeface="+mn-lt"/>
              </a:rPr>
              <a:t>Mátyást</a:t>
            </a:r>
            <a:r>
              <a:rPr lang="cs-CZ" altLang="cs-CZ" sz="1600" b="1" dirty="0">
                <a:latin typeface="+mn-lt"/>
              </a:rPr>
              <a:t> </a:t>
            </a:r>
            <a:r>
              <a:rPr lang="cs-CZ" altLang="cs-CZ" sz="1600" b="1" dirty="0" err="1">
                <a:latin typeface="+mn-lt"/>
              </a:rPr>
              <a:t>ábrázoló</a:t>
            </a:r>
            <a:r>
              <a:rPr lang="cs-CZ" altLang="cs-CZ" sz="1600" b="1" dirty="0">
                <a:latin typeface="+mn-lt"/>
              </a:rPr>
              <a:t> </a:t>
            </a:r>
            <a:r>
              <a:rPr lang="cs-CZ" altLang="cs-CZ" sz="1600" b="1" dirty="0" err="1">
                <a:latin typeface="+mn-lt"/>
              </a:rPr>
              <a:t>kályhacsempe</a:t>
            </a:r>
            <a:r>
              <a:rPr lang="cs-CZ" altLang="cs-CZ" sz="1600" b="1" dirty="0">
                <a:latin typeface="+mn-lt"/>
              </a:rPr>
              <a:t> </a:t>
            </a:r>
            <a:br>
              <a:rPr lang="cs-CZ" altLang="cs-CZ" sz="1600" b="1" dirty="0">
                <a:latin typeface="+mn-lt"/>
              </a:rPr>
            </a:br>
            <a:r>
              <a:rPr lang="cs-CZ" altLang="cs-CZ" sz="1600" b="1" dirty="0" err="1">
                <a:latin typeface="+mn-lt"/>
              </a:rPr>
              <a:t>Budapesti</a:t>
            </a:r>
            <a:r>
              <a:rPr lang="cs-CZ" altLang="cs-CZ" sz="1600" b="1" dirty="0">
                <a:latin typeface="+mn-lt"/>
              </a:rPr>
              <a:t> </a:t>
            </a:r>
            <a:r>
              <a:rPr lang="cs-CZ" altLang="cs-CZ" sz="1600" b="1" dirty="0" err="1">
                <a:latin typeface="+mn-lt"/>
              </a:rPr>
              <a:t>Történeti</a:t>
            </a:r>
            <a:r>
              <a:rPr lang="cs-CZ" altLang="cs-CZ" sz="1600" b="1" dirty="0">
                <a:latin typeface="+mn-lt"/>
              </a:rPr>
              <a:t> </a:t>
            </a:r>
            <a:r>
              <a:rPr lang="cs-CZ" altLang="cs-CZ" sz="1600" b="1" dirty="0" err="1">
                <a:latin typeface="+mn-lt"/>
              </a:rPr>
              <a:t>Múzeum</a:t>
            </a:r>
            <a:r>
              <a:rPr lang="cs-CZ" altLang="cs-CZ" sz="16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394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3542</Words>
  <Application>Microsoft Office PowerPoint</Application>
  <PresentationFormat>Širokoúhlá obrazovka</PresentationFormat>
  <Paragraphs>402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Archeologie českých zemí pozdní středověk, novověk </vt:lpstr>
      <vt:lpstr>                                   Panovník</vt:lpstr>
      <vt:lpstr>Prezentace aplikace PowerPoint</vt:lpstr>
      <vt:lpstr>                             Dvorská kultura</vt:lpstr>
      <vt:lpstr> Turnaje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Panovnická svrchovnost</vt:lpstr>
      <vt:lpstr>Prezentace aplikace PowerPoint</vt:lpstr>
      <vt:lpstr>Karel z Liechtenštejna (1569–1627) </vt:lpstr>
      <vt:lpstr>Prezentace aplikace PowerPoint</vt:lpstr>
      <vt:lpstr>Prezentace aplikace PowerPoint</vt:lpstr>
      <vt:lpstr>                                 Česká šlechta                            Předhusitské období</vt:lpstr>
      <vt:lpstr>Prezentace aplikace PowerPoint</vt:lpstr>
      <vt:lpstr>                           Pohusitské období</vt:lpstr>
      <vt:lpstr>                              Nejvyšší úřady</vt:lpstr>
      <vt:lpstr>Prezentace aplikace PowerPoint</vt:lpstr>
      <vt:lpstr>Prezentace aplikace PowerPoint</vt:lpstr>
      <vt:lpstr>Prezentace aplikace PowerPoint</vt:lpstr>
      <vt:lpstr>                                   Hry a zábava</vt:lpstr>
      <vt:lpstr>                              Lov</vt:lpstr>
      <vt:lpstr>Prezentace aplikace PowerPoint</vt:lpstr>
      <vt:lpstr>Prezentace aplikace PowerPoint</vt:lpstr>
      <vt:lpstr>                                       Karty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134</cp:revision>
  <dcterms:created xsi:type="dcterms:W3CDTF">2017-01-31T16:06:48Z</dcterms:created>
  <dcterms:modified xsi:type="dcterms:W3CDTF">2025-04-13T16:01:32Z</dcterms:modified>
</cp:coreProperties>
</file>