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79" r:id="rId3"/>
    <p:sldId id="282" r:id="rId4"/>
    <p:sldId id="272" r:id="rId5"/>
    <p:sldId id="276" r:id="rId6"/>
    <p:sldId id="312" r:id="rId7"/>
    <p:sldId id="311" r:id="rId8"/>
    <p:sldId id="268" r:id="rId9"/>
    <p:sldId id="269" r:id="rId10"/>
    <p:sldId id="315" r:id="rId11"/>
    <p:sldId id="274" r:id="rId12"/>
    <p:sldId id="320" r:id="rId13"/>
    <p:sldId id="316" r:id="rId14"/>
    <p:sldId id="267" r:id="rId15"/>
    <p:sldId id="321" r:id="rId16"/>
    <p:sldId id="380" r:id="rId17"/>
    <p:sldId id="381" r:id="rId18"/>
    <p:sldId id="307" r:id="rId19"/>
    <p:sldId id="382" r:id="rId20"/>
    <p:sldId id="383" r:id="rId21"/>
    <p:sldId id="318" r:id="rId22"/>
    <p:sldId id="319" r:id="rId23"/>
    <p:sldId id="288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278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2691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0300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6F6ACF-52B7-550E-1C66-12BB5B5DDF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ABB70A-8CBA-5185-C6BC-D16655C436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E1F013-927A-EBCC-2FFE-3E06FE91B9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50F4AD-29EE-473A-81BB-B70E3990584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7124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242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3343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5370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936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2807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0501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79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3862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DEC70-E3B1-4825-B7FB-7DDBFBFEBD55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498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/>
              <a:t>Archeologie českých zemí</a:t>
            </a:r>
            <a:br>
              <a:rPr lang="cs-CZ" b="1"/>
            </a:br>
            <a:r>
              <a:rPr lang="cs-CZ" sz="3200" b="1"/>
              <a:t>pozdní středověk, novověk</a:t>
            </a:r>
            <a:br>
              <a:rPr lang="cs-CZ" sz="3200" b="1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9. Aristokracie (šlechtic jako podnikatel, úředník či vojevůdce).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5874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19E5329C-8076-3238-2AEC-C370ABB28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   Pohusitské období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CD9858-EFAF-B299-EACD-3B07653EC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143000"/>
            <a:ext cx="11191875" cy="55626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cs-CZ" sz="1800" b="1" dirty="0"/>
              <a:t>Vyšší šlechta:  </a:t>
            </a:r>
            <a:r>
              <a:rPr lang="cs-CZ" sz="1800" dirty="0"/>
              <a:t>Čechy  –  cca 90 rodů vyšší šlechty (včetně větví)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Morava  –  cca 20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–  15/16. stol.:  koncentrace pozemkového majetku v rukou bohatých rodů 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budování režijních velkostatků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zemědělství (plodiny, dobytek), ryby, pivo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</a:t>
            </a:r>
          </a:p>
          <a:p>
            <a:pPr>
              <a:defRPr/>
            </a:pPr>
            <a:r>
              <a:rPr lang="cs-CZ" sz="1800" b="1" dirty="0"/>
              <a:t>Nižší šlechta:  </a:t>
            </a:r>
            <a:r>
              <a:rPr lang="cs-CZ" sz="1800" dirty="0"/>
              <a:t>cca 3000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Čechy:  1557−1615:    cca 11 500–13 800 osob   Morava:  o třetinu méně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–  dělením majetku chudla 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–  v jagellonském období se začala usazovat ve městech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–  ekonomicky zajištěna ze svých venkovských statků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Urbanizace šlechty</a:t>
            </a:r>
            <a:r>
              <a:rPr lang="cs-CZ" sz="1800" dirty="0"/>
              <a:t>  –  počet městských domů ve vlastnictví šlechty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Olomouc:  1550:  cca 20    1600:    cca 40 až 50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Praha:    před r. 1618:  několik stovek</a:t>
            </a:r>
          </a:p>
          <a:p>
            <a:pPr>
              <a:defRPr/>
            </a:pPr>
            <a:endParaRPr lang="cs-CZ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3">
            <a:extLst>
              <a:ext uri="{FF2B5EF4-FFF2-40B4-BE49-F238E27FC236}">
                <a16:creationId xmlns:a16="http://schemas.microsoft.com/office/drawing/2014/main" id="{3D366BC3-8595-5D3A-A649-F2FED219D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20638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       Nejvyšší úřady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FE292E5-6966-3207-3866-9CEF8EF40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775" y="762000"/>
            <a:ext cx="11325225" cy="6096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endParaRPr lang="cs-CZ" sz="1800" b="1" dirty="0"/>
          </a:p>
          <a:p>
            <a:pPr>
              <a:defRPr/>
            </a:pPr>
            <a:r>
              <a:rPr lang="cs-CZ" sz="1800" b="1" dirty="0"/>
              <a:t>Královský dvůr  </a:t>
            </a:r>
            <a:r>
              <a:rPr lang="cs-CZ" sz="1800" dirty="0"/>
              <a:t>–   mocenské, politické, společenské a kulturní centrum země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–   úřední aparát v nejbližším okruhu panovníka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–   nejdůležitější:  královská rada a královská kancelář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dirty="0"/>
              <a:t> </a:t>
            </a:r>
            <a:r>
              <a:rPr lang="cs-CZ" sz="1800" b="1" dirty="0"/>
              <a:t>Dvorské úřady  </a:t>
            </a:r>
            <a:r>
              <a:rPr lang="cs-CZ" sz="1800" dirty="0"/>
              <a:t>–  </a:t>
            </a:r>
            <a:r>
              <a:rPr lang="cs-CZ" sz="1800" b="1" dirty="0"/>
              <a:t>hofmistr:</a:t>
            </a:r>
            <a:r>
              <a:rPr lang="cs-CZ" sz="1800" dirty="0"/>
              <a:t>  stál v čele dvora a zajišťoval jeho chod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–  </a:t>
            </a:r>
            <a:r>
              <a:rPr lang="cs-CZ" sz="1800" b="1" dirty="0"/>
              <a:t>pražský purkrabí:  </a:t>
            </a:r>
            <a:r>
              <a:rPr lang="cs-CZ" sz="1800" dirty="0"/>
              <a:t>zástupce krále ve věcech vojenských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–  </a:t>
            </a:r>
            <a:r>
              <a:rPr lang="cs-CZ" sz="1800" b="1" dirty="0"/>
              <a:t>dvorský sudí:  </a:t>
            </a:r>
            <a:r>
              <a:rPr lang="cs-CZ" sz="1800" dirty="0"/>
              <a:t>soudní kompetence 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–  </a:t>
            </a:r>
            <a:r>
              <a:rPr lang="cs-CZ" sz="1800" b="1" dirty="0"/>
              <a:t>nejvyšší komorník: </a:t>
            </a:r>
            <a:r>
              <a:rPr lang="cs-CZ" sz="1800" dirty="0"/>
              <a:t> hospodářský správce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–  </a:t>
            </a:r>
            <a:r>
              <a:rPr lang="cs-CZ" sz="1800" b="1" dirty="0"/>
              <a:t>kancléř:</a:t>
            </a:r>
            <a:r>
              <a:rPr lang="cs-CZ" sz="1800" dirty="0"/>
              <a:t>   v čele královské kanceláře (úřední písemnosti)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</a:t>
            </a:r>
          </a:p>
          <a:p>
            <a:pPr>
              <a:defRPr/>
            </a:pPr>
            <a:r>
              <a:rPr lang="cs-CZ" sz="1800" b="1" dirty="0"/>
              <a:t>Zemské úřady:  zemský soud</a:t>
            </a:r>
            <a:r>
              <a:rPr lang="cs-CZ" sz="1800" dirty="0"/>
              <a:t>  –   z jednání písemné záznamy (</a:t>
            </a:r>
            <a:r>
              <a:rPr lang="cs-CZ" sz="1800" dirty="0" err="1"/>
              <a:t>registra</a:t>
            </a:r>
            <a:r>
              <a:rPr lang="cs-CZ" sz="1800" dirty="0"/>
              <a:t> regália)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–   po smrti P. O. II. ovládnut šlechtou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–   </a:t>
            </a:r>
            <a:r>
              <a:rPr lang="cs-CZ" sz="1800" b="1" dirty="0"/>
              <a:t>nejvyšší sudí, komorník, písař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                           </a:t>
            </a:r>
            <a:r>
              <a:rPr lang="cs-CZ" sz="1800" b="1" dirty="0"/>
              <a:t>zemský sněm  </a:t>
            </a:r>
            <a:r>
              <a:rPr lang="cs-CZ" sz="1800" dirty="0"/>
              <a:t>–</a:t>
            </a:r>
            <a:r>
              <a:rPr lang="cs-CZ" sz="1800" b="1" dirty="0"/>
              <a:t>   </a:t>
            </a:r>
            <a:r>
              <a:rPr lang="cs-CZ" sz="1800" dirty="0"/>
              <a:t>shromáždění šlechty, duchovenstva a měšťanstva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–   svolával král (nejstarší doložen 1327)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–  15./16. stol.:   nezávislé usnesení (daně aj.)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id="{82266732-93B6-938A-C406-546D483F4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    Dvorská kultura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218AF94-A478-B554-1390-2D3C0C3E9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990600"/>
            <a:ext cx="11610975" cy="58674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cs-CZ" altLang="cs-CZ" sz="1600" dirty="0"/>
              <a:t>Součást dvorského životního stylu (panovník šlechta) šířící se z Francie a Německa.</a:t>
            </a:r>
          </a:p>
          <a:p>
            <a:pPr>
              <a:defRPr/>
            </a:pPr>
            <a:endParaRPr lang="cs-CZ" altLang="cs-CZ" sz="1600" dirty="0"/>
          </a:p>
          <a:p>
            <a:pPr>
              <a:defRPr/>
            </a:pPr>
            <a:r>
              <a:rPr lang="cs-CZ" altLang="cs-CZ" sz="1600" b="1" dirty="0"/>
              <a:t>Pasování rytíře</a:t>
            </a:r>
            <a:r>
              <a:rPr lang="cs-CZ" altLang="cs-CZ" sz="1600" dirty="0"/>
              <a:t>  –  iniciace do mužské společnosti předáním zbraně a pásu (</a:t>
            </a:r>
            <a:r>
              <a:rPr lang="pt-BR" sz="1600" dirty="0"/>
              <a:t>cingulum militiae</a:t>
            </a:r>
            <a:r>
              <a:rPr lang="cs-CZ" sz="1600" dirty="0"/>
              <a:t>)</a:t>
            </a:r>
            <a:endParaRPr lang="cs-CZ" altLang="cs-CZ" sz="1600" dirty="0"/>
          </a:p>
          <a:p>
            <a:pPr marL="0" indent="0">
              <a:buNone/>
              <a:defRPr/>
            </a:pPr>
            <a:r>
              <a:rPr lang="cs-CZ" altLang="cs-CZ" sz="1600" dirty="0"/>
              <a:t>                                  –  akt byl obvykle spojen s královskou korunovací, udělením léna, svatbou, církevním svátkem nebo tažením do bitvy </a:t>
            </a:r>
          </a:p>
          <a:p>
            <a:pPr marL="0" indent="0">
              <a:buNone/>
              <a:defRPr/>
            </a:pPr>
            <a:r>
              <a:rPr lang="cs-CZ" altLang="cs-CZ" sz="1600" dirty="0"/>
              <a:t>                                 –  </a:t>
            </a:r>
            <a:r>
              <a:rPr lang="cs-CZ" altLang="cs-CZ" sz="1600" dirty="0" err="1"/>
              <a:t>klerikalizace</a:t>
            </a:r>
            <a:r>
              <a:rPr lang="cs-CZ" altLang="cs-CZ" sz="1600" dirty="0"/>
              <a:t> rituálu:  poskytnutí spirituální ochrany </a:t>
            </a:r>
          </a:p>
          <a:p>
            <a:pPr marL="0" indent="0">
              <a:buNone/>
              <a:defRPr/>
            </a:pPr>
            <a:r>
              <a:rPr lang="cs-CZ" altLang="cs-CZ" sz="1600" dirty="0"/>
              <a:t>                                 –  součást rytířské kultury spojená s dvorským (kurtoazním) chováním </a:t>
            </a:r>
          </a:p>
          <a:p>
            <a:pPr marL="0" indent="0">
              <a:buNone/>
              <a:defRPr/>
            </a:pPr>
            <a:r>
              <a:rPr lang="cs-CZ" altLang="cs-CZ" sz="1600" dirty="0"/>
              <a:t>                                 –  1128:  nejstarší popis od </a:t>
            </a:r>
            <a:r>
              <a:rPr lang="pt-BR" sz="1600" dirty="0"/>
              <a:t>Jean</a:t>
            </a:r>
            <a:r>
              <a:rPr lang="cs-CZ" sz="1600" dirty="0"/>
              <a:t>a</a:t>
            </a:r>
            <a:r>
              <a:rPr lang="pt-BR" sz="1600" dirty="0"/>
              <a:t> de Marmoutier</a:t>
            </a:r>
            <a:r>
              <a:rPr lang="cs-CZ" sz="1600" dirty="0"/>
              <a:t>a (</a:t>
            </a:r>
            <a:r>
              <a:rPr lang="pt-BR" sz="1600" dirty="0"/>
              <a:t>Historia Gaufreudi </a:t>
            </a:r>
            <a:r>
              <a:rPr lang="cs-CZ" sz="1600" dirty="0" err="1"/>
              <a:t>ducis</a:t>
            </a:r>
            <a:r>
              <a:rPr lang="cs-CZ" sz="1600" dirty="0"/>
              <a:t>), </a:t>
            </a:r>
            <a:r>
              <a:rPr lang="pt-BR" sz="1600" dirty="0"/>
              <a:t>dy </a:t>
            </a:r>
            <a:r>
              <a:rPr lang="cs-CZ" sz="1600" dirty="0"/>
              <a:t>byl v Rouenu pasován 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                  </a:t>
            </a:r>
            <a:r>
              <a:rPr lang="cs-CZ" sz="1600" dirty="0" err="1"/>
              <a:t>Geofroy</a:t>
            </a:r>
            <a:r>
              <a:rPr lang="cs-CZ" sz="1600" dirty="0"/>
              <a:t> </a:t>
            </a:r>
            <a:r>
              <a:rPr lang="cs-CZ" sz="1600" dirty="0" err="1"/>
              <a:t>Plantagenet</a:t>
            </a:r>
            <a:r>
              <a:rPr lang="cs-CZ" sz="1600" dirty="0"/>
              <a:t> (po očistné lázni) </a:t>
            </a:r>
            <a:endParaRPr lang="cs-CZ" altLang="cs-CZ" sz="1600" dirty="0"/>
          </a:p>
          <a:p>
            <a:pPr>
              <a:defRPr/>
            </a:pPr>
            <a:endParaRPr lang="cs-CZ" altLang="cs-CZ" sz="1600" b="1" dirty="0"/>
          </a:p>
          <a:p>
            <a:pPr>
              <a:defRPr/>
            </a:pPr>
            <a:r>
              <a:rPr lang="cs-CZ" altLang="cs-CZ" sz="1600" b="1" dirty="0"/>
              <a:t>Panovnický dvůr  </a:t>
            </a:r>
            <a:r>
              <a:rPr lang="cs-CZ" altLang="cs-CZ" sz="1600" dirty="0"/>
              <a:t>–  korunovace: podobná pasování, budoucí král byl po rituální lázni opásán </a:t>
            </a:r>
            <a:r>
              <a:rPr lang="cs-CZ" altLang="cs-CZ" sz="1600" dirty="0" err="1"/>
              <a:t>paskem</a:t>
            </a:r>
            <a:r>
              <a:rPr lang="cs-CZ" altLang="cs-CZ" sz="1600" dirty="0"/>
              <a:t> s mečem (znamení kříže)</a:t>
            </a:r>
          </a:p>
          <a:p>
            <a:pPr marL="0" indent="0">
              <a:buNone/>
              <a:defRPr/>
            </a:pPr>
            <a:r>
              <a:rPr lang="cs-CZ" altLang="cs-CZ" sz="1600" dirty="0"/>
              <a:t>                                          a pak mu byla vložena koruna </a:t>
            </a:r>
          </a:p>
          <a:p>
            <a:pPr marL="0" indent="0">
              <a:buNone/>
              <a:defRPr/>
            </a:pPr>
            <a:r>
              <a:rPr lang="cs-CZ" altLang="cs-CZ" sz="1600" dirty="0"/>
              <a:t>                                    –  svatby, pohřby, slavnosti, ceremonie a rituály</a:t>
            </a:r>
          </a:p>
          <a:p>
            <a:pPr marL="0" indent="0">
              <a:buNone/>
              <a:defRPr/>
            </a:pPr>
            <a:r>
              <a:rPr lang="cs-CZ" altLang="cs-CZ" sz="1600" dirty="0"/>
              <a:t>                                        </a:t>
            </a:r>
            <a:r>
              <a:rPr lang="cs-CZ" altLang="cs-CZ" sz="1600" dirty="0" err="1"/>
              <a:t>Adventus</a:t>
            </a:r>
            <a:r>
              <a:rPr lang="cs-CZ" altLang="cs-CZ" sz="1600" dirty="0"/>
              <a:t> </a:t>
            </a:r>
            <a:r>
              <a:rPr lang="cs-CZ" altLang="cs-CZ" sz="1600" dirty="0" err="1"/>
              <a:t>regis</a:t>
            </a:r>
            <a:r>
              <a:rPr lang="cs-CZ" altLang="cs-CZ" sz="1600" dirty="0"/>
              <a:t>:  vjezd krále byl jedním z nejdůležitějších rituálů</a:t>
            </a:r>
          </a:p>
          <a:p>
            <a:pPr marL="0" indent="0">
              <a:buNone/>
              <a:defRPr/>
            </a:pPr>
            <a:endParaRPr lang="cs-CZ" altLang="cs-CZ" sz="1600" dirty="0"/>
          </a:p>
          <a:p>
            <a:pPr>
              <a:defRPr/>
            </a:pPr>
            <a:r>
              <a:rPr lang="cs-CZ" sz="1600" b="1" dirty="0" err="1"/>
              <a:t>Festivity</a:t>
            </a:r>
            <a:r>
              <a:rPr lang="cs-CZ" sz="1600" dirty="0"/>
              <a:t>  –  oslavy svátků a slavnosti jako specifický projev každodennosti (mimo všední den) 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a)  soukromé: křty, svatby, pohřby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b)  veřejné  –  dvorské: šlechtické turnaje, korunovace 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                 –  církevní: svátky, poutě</a:t>
            </a:r>
          </a:p>
          <a:p>
            <a:pPr marL="0" indent="0">
              <a:buNone/>
              <a:defRPr/>
            </a:pPr>
            <a:endParaRPr lang="cs-CZ" altLang="cs-CZ" sz="1600" dirty="0"/>
          </a:p>
          <a:p>
            <a:pPr marL="0" indent="0">
              <a:buNone/>
              <a:defRPr/>
            </a:pPr>
            <a:endParaRPr lang="cs-CZ" altLang="cs-CZ" sz="1600" dirty="0"/>
          </a:p>
          <a:p>
            <a:pPr marL="0" indent="0">
              <a:buNone/>
              <a:defRPr/>
            </a:pPr>
            <a:endParaRPr lang="cs-CZ" altLang="cs-CZ" sz="1600" dirty="0"/>
          </a:p>
          <a:p>
            <a:pPr>
              <a:defRPr/>
            </a:pPr>
            <a:endParaRPr lang="cs-CZ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EC4B8706-2D13-3002-4BEC-0DB950454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4288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Ideál křesťanského bojovníka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55A2CC-784B-2DA8-1D56-304922311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323974"/>
            <a:ext cx="11620500" cy="545782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sz="1800" b="1" dirty="0" err="1"/>
              <a:t>Miles</a:t>
            </a:r>
            <a:r>
              <a:rPr lang="cs-CZ" sz="1800" b="1" dirty="0"/>
              <a:t> Christi</a:t>
            </a:r>
            <a:r>
              <a:rPr lang="cs-CZ" sz="1800" dirty="0"/>
              <a:t>   –   bojovník boží:  obrana víry a církve, boj proti jinověrcům spojení světských a duchovních ctností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–   původně pouze mučedník nebo světec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                        –   11. stol.:  urození  (křížové války)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–   12. stol.:  Francie:  turnaje jako součást rytířské a dvorské kultury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–   13. stol:   Čechy:    L. Jan:           za Václava I.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R. Antonín:     některé prvky už ve 12. stol.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–   14. stol.:  panovníci jako obránci víry; ideál:  Alexandr Veliký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–   15: stol.:  husité:   boj za reformu církve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Jagellonci:  renovace rytířství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–   16. stol.:  Erasmus Rotterdamský:  duchovní i skutečný boj (proti Osmanům)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                     ideál křesťanského vládce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Ferdinand I:  boj proti luteránům, rekatolizace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turnaje:  symbolické střety křesťanů s pohany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v Praze i na dvorech katolické i nekatolické šlechty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>
            <a:extLst>
              <a:ext uri="{FF2B5EF4-FFF2-40B4-BE49-F238E27FC236}">
                <a16:creationId xmlns:a16="http://schemas.microsoft.com/office/drawing/2014/main" id="{EA4BC9E1-009B-EA82-1E24-45C7EA704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838" y="14288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    Výchova a životní styl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602E159-C058-6935-6EDD-907A93917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990600"/>
            <a:ext cx="11287125" cy="5867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1800" b="1" dirty="0"/>
              <a:t>Petrus Alfonsi   </a:t>
            </a:r>
            <a:r>
              <a:rPr lang="cs-CZ" sz="1800" dirty="0"/>
              <a:t>–   12: stol.:   španělský konvertita na dvoře Jindřicha I.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–   podle traktátu </a:t>
            </a:r>
            <a:r>
              <a:rPr lang="cs-CZ" sz="1800" b="1" dirty="0" err="1"/>
              <a:t>Disciplina</a:t>
            </a:r>
            <a:r>
              <a:rPr lang="cs-CZ" sz="1800" b="1" dirty="0"/>
              <a:t> </a:t>
            </a:r>
            <a:r>
              <a:rPr lang="cs-CZ" sz="1800" b="1" dirty="0" err="1"/>
              <a:t>clericalis</a:t>
            </a:r>
            <a:r>
              <a:rPr lang="cs-CZ" sz="1800" b="1" dirty="0"/>
              <a:t> </a:t>
            </a:r>
            <a:r>
              <a:rPr lang="cs-CZ" sz="1800" dirty="0"/>
              <a:t>vzdělání rytíře tvořilo </a:t>
            </a:r>
            <a:r>
              <a:rPr lang="cs-CZ" sz="1800" b="1" dirty="0"/>
              <a:t>Sedmero ctn</a:t>
            </a:r>
            <a:r>
              <a:rPr lang="cs-CZ" sz="1800" dirty="0"/>
              <a:t>ostí (Septem </a:t>
            </a:r>
            <a:r>
              <a:rPr lang="cs-CZ" sz="1800" dirty="0" err="1"/>
              <a:t>probitates</a:t>
            </a:r>
            <a:r>
              <a:rPr lang="cs-CZ" sz="1800" dirty="0"/>
              <a:t>)</a:t>
            </a:r>
            <a:endParaRPr lang="cs-CZ" sz="1800" b="1" dirty="0"/>
          </a:p>
          <a:p>
            <a:pPr marL="0" indent="0">
              <a:buNone/>
              <a:defRPr/>
            </a:pPr>
            <a:r>
              <a:rPr lang="cs-CZ" sz="1800" b="1" dirty="0"/>
              <a:t>                                 </a:t>
            </a:r>
            <a:r>
              <a:rPr lang="cs-CZ" sz="1800" dirty="0"/>
              <a:t>–   prvních pět bylo světských, další  duchovní</a:t>
            </a:r>
          </a:p>
          <a:p>
            <a:pPr marL="0" indent="0">
              <a:buNone/>
              <a:defRPr/>
            </a:pPr>
            <a:r>
              <a:rPr lang="cs-CZ" sz="1800" b="1" dirty="0"/>
              <a:t>                                        jízda na koni</a:t>
            </a:r>
            <a:r>
              <a:rPr lang="cs-CZ" sz="1800" dirty="0"/>
              <a:t> (</a:t>
            </a:r>
            <a:r>
              <a:rPr lang="cs-CZ" sz="1800" dirty="0" err="1"/>
              <a:t>equitare</a:t>
            </a:r>
            <a:r>
              <a:rPr lang="cs-CZ" sz="1800" dirty="0"/>
              <a:t>) – turnaje</a:t>
            </a:r>
          </a:p>
          <a:p>
            <a:pPr marL="0" indent="0">
              <a:buNone/>
              <a:defRPr/>
            </a:pPr>
            <a:r>
              <a:rPr lang="cs-CZ" sz="1800" b="1" dirty="0"/>
              <a:t>                                        plavání</a:t>
            </a:r>
            <a:r>
              <a:rPr lang="cs-CZ" sz="1800" dirty="0"/>
              <a:t> (</a:t>
            </a:r>
            <a:r>
              <a:rPr lang="cs-CZ" sz="1800" dirty="0" err="1"/>
              <a:t>natare</a:t>
            </a:r>
            <a:r>
              <a:rPr lang="cs-CZ" sz="1800" dirty="0"/>
              <a:t>) </a:t>
            </a:r>
          </a:p>
          <a:p>
            <a:pPr marL="0" indent="0">
              <a:buNone/>
              <a:defRPr/>
            </a:pPr>
            <a:r>
              <a:rPr lang="cs-CZ" sz="1800" b="1" dirty="0"/>
              <a:t>                                        střelba z luku</a:t>
            </a:r>
            <a:r>
              <a:rPr lang="cs-CZ" sz="1800" dirty="0"/>
              <a:t> (</a:t>
            </a:r>
            <a:r>
              <a:rPr lang="cs-CZ" sz="1800" dirty="0" err="1"/>
              <a:t>sagittare</a:t>
            </a:r>
            <a:r>
              <a:rPr lang="cs-CZ" sz="1800" dirty="0"/>
              <a:t>) </a:t>
            </a:r>
          </a:p>
          <a:p>
            <a:pPr marL="0" indent="0">
              <a:buNone/>
              <a:defRPr/>
            </a:pPr>
            <a:r>
              <a:rPr lang="cs-CZ" sz="1800" b="1" dirty="0"/>
              <a:t>                                        šerm mečem a zápas</a:t>
            </a:r>
            <a:r>
              <a:rPr lang="cs-CZ" sz="1800" dirty="0"/>
              <a:t> (</a:t>
            </a:r>
            <a:r>
              <a:rPr lang="cs-CZ" sz="1800" dirty="0" err="1"/>
              <a:t>caestibus</a:t>
            </a:r>
            <a:r>
              <a:rPr lang="cs-CZ" sz="1800" dirty="0"/>
              <a:t> </a:t>
            </a:r>
            <a:r>
              <a:rPr lang="cs-CZ" sz="1800" dirty="0" err="1"/>
              <a:t>certare</a:t>
            </a:r>
            <a:r>
              <a:rPr lang="cs-CZ" sz="1800" dirty="0"/>
              <a:t>) </a:t>
            </a:r>
          </a:p>
          <a:p>
            <a:pPr marL="0" indent="0">
              <a:buNone/>
              <a:defRPr/>
            </a:pPr>
            <a:r>
              <a:rPr lang="cs-CZ" sz="1800" b="1" dirty="0"/>
              <a:t>                                        lov</a:t>
            </a:r>
            <a:r>
              <a:rPr lang="cs-CZ" sz="1800" dirty="0"/>
              <a:t> (</a:t>
            </a:r>
            <a:r>
              <a:rPr lang="cs-CZ" sz="1800" dirty="0" err="1"/>
              <a:t>aucupari</a:t>
            </a:r>
            <a:r>
              <a:rPr lang="cs-CZ" sz="1800" dirty="0"/>
              <a:t>) </a:t>
            </a:r>
          </a:p>
          <a:p>
            <a:pPr marL="0" indent="0">
              <a:buNone/>
              <a:defRPr/>
            </a:pPr>
            <a:r>
              <a:rPr lang="cs-CZ" sz="1800" b="1" dirty="0"/>
              <a:t>                                        hra v šachy</a:t>
            </a:r>
            <a:r>
              <a:rPr lang="cs-CZ" sz="1800" dirty="0"/>
              <a:t> (</a:t>
            </a:r>
            <a:r>
              <a:rPr lang="cs-CZ" sz="1800" dirty="0" err="1"/>
              <a:t>scacis</a:t>
            </a:r>
            <a:r>
              <a:rPr lang="cs-CZ" sz="1800" dirty="0"/>
              <a:t> udere)</a:t>
            </a:r>
          </a:p>
          <a:p>
            <a:pPr marL="0" indent="0">
              <a:buNone/>
              <a:defRPr/>
            </a:pPr>
            <a:r>
              <a:rPr lang="cs-CZ" sz="1800" b="1" dirty="0"/>
              <a:t>                                        veršování</a:t>
            </a:r>
            <a:r>
              <a:rPr lang="cs-CZ" sz="1800" dirty="0"/>
              <a:t> (</a:t>
            </a:r>
            <a:r>
              <a:rPr lang="cs-CZ" sz="1800" dirty="0" err="1"/>
              <a:t>versificare</a:t>
            </a:r>
            <a:r>
              <a:rPr lang="cs-CZ" sz="1800" dirty="0"/>
              <a:t>)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Rytířské ctnosti  </a:t>
            </a:r>
            <a:r>
              <a:rPr lang="cs-CZ" sz="1800" dirty="0"/>
              <a:t>–   vycházely z křesťanských hodnot a promítaly se do morálních vlastností: 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udatnost a moudrost (</a:t>
            </a:r>
            <a:r>
              <a:rPr lang="cs-CZ" sz="1800" dirty="0" err="1"/>
              <a:t>fortitudo</a:t>
            </a:r>
            <a:r>
              <a:rPr lang="cs-CZ" sz="1800" dirty="0"/>
              <a:t> et </a:t>
            </a:r>
            <a:r>
              <a:rPr lang="cs-CZ" sz="1800" dirty="0" err="1"/>
              <a:t>sapientia</a:t>
            </a:r>
            <a:r>
              <a:rPr lang="cs-CZ" sz="1800" dirty="0"/>
              <a:t>), věrnost (</a:t>
            </a:r>
            <a:r>
              <a:rPr lang="cs-CZ" sz="1800" dirty="0" err="1"/>
              <a:t>fidelitas</a:t>
            </a:r>
            <a:r>
              <a:rPr lang="cs-CZ" sz="1800" dirty="0"/>
              <a:t>), zbožnost (</a:t>
            </a:r>
            <a:r>
              <a:rPr lang="cs-CZ" sz="1800" dirty="0" err="1"/>
              <a:t>pietas</a:t>
            </a:r>
            <a:r>
              <a:rPr lang="cs-CZ" sz="1800" dirty="0"/>
              <a:t>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–  zakotveny v pravidlech dvorské etikety: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způsobné chování (vůči ženám), znalost řečí, umění konverzace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B94F4BE-6B76-DAD1-A7E4-8EA057036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825" y="609600"/>
            <a:ext cx="9782175" cy="62484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sz="1600" b="1" dirty="0"/>
              <a:t>Zemská hotovost    </a:t>
            </a:r>
            <a:r>
              <a:rPr lang="cs-CZ" sz="1600" dirty="0"/>
              <a:t>–   základ vojenského válečnictví, vedena hejtmanem 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         –   rekrutována z řad šlechty a měšťanstva:   přímí leníci krále 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         –   svolávána panovníkem nebo sněmy podle krajů 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         –   vrchní velitel:  král,  velitelé:  velmoži, vysocí církevní činitelé</a:t>
            </a:r>
          </a:p>
          <a:p>
            <a:pPr marL="0" indent="0">
              <a:buNone/>
              <a:defRPr/>
            </a:pPr>
            <a:endParaRPr lang="cs-CZ" sz="1600" dirty="0"/>
          </a:p>
          <a:p>
            <a:pPr marL="0" indent="0">
              <a:buNone/>
              <a:defRPr/>
            </a:pPr>
            <a:r>
              <a:rPr lang="cs-CZ" sz="1600" dirty="0"/>
              <a:t>                                     –  1311:  </a:t>
            </a:r>
            <a:r>
              <a:rPr lang="cs-CZ" sz="1600" b="1" dirty="0"/>
              <a:t>tzv. inaugurační diplom </a:t>
            </a:r>
            <a:r>
              <a:rPr lang="cs-CZ" sz="1600" dirty="0"/>
              <a:t>Jana Lucemburského 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                     –  za své náklady 4 týdny (déle: částečné král) 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                     –  mimo hranice státu na královy náklady  </a:t>
            </a:r>
          </a:p>
          <a:p>
            <a:pPr marL="0" indent="0">
              <a:buNone/>
              <a:defRPr/>
            </a:pPr>
            <a:r>
              <a:rPr lang="cs-CZ" sz="1600" b="1" dirty="0"/>
              <a:t>                                    </a:t>
            </a:r>
            <a:r>
              <a:rPr lang="cs-CZ" sz="1600" dirty="0"/>
              <a:t>–  najímání žoldnéřů:  profesionální vojáci (</a:t>
            </a:r>
            <a:r>
              <a:rPr lang="cs-CZ" sz="1600" dirty="0" err="1"/>
              <a:t>težkooděnci</a:t>
            </a:r>
            <a:r>
              <a:rPr lang="cs-CZ" sz="1600" dirty="0"/>
              <a:t>, střelci, jízdní, pěší)</a:t>
            </a:r>
          </a:p>
          <a:p>
            <a:pPr marL="0" indent="0">
              <a:buNone/>
              <a:defRPr/>
            </a:pPr>
            <a:endParaRPr lang="cs-CZ" sz="1600" dirty="0"/>
          </a:p>
          <a:p>
            <a:pPr>
              <a:defRPr/>
            </a:pPr>
            <a:r>
              <a:rPr lang="cs-CZ" sz="1600" b="1" dirty="0"/>
              <a:t>Vojska velkých leníků</a:t>
            </a:r>
            <a:r>
              <a:rPr lang="cs-CZ" sz="1600" dirty="0"/>
              <a:t>  –  povinnosti podle míry lenní závislosti 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               –  v okolí královských hradů (posádky) </a:t>
            </a:r>
          </a:p>
          <a:p>
            <a:pPr>
              <a:defRPr/>
            </a:pPr>
            <a:endParaRPr lang="cs-CZ" sz="1600" dirty="0"/>
          </a:p>
          <a:p>
            <a:pPr>
              <a:defRPr/>
            </a:pPr>
            <a:r>
              <a:rPr lang="cs-CZ" sz="1600" b="1" dirty="0"/>
              <a:t>Vojenská hotovost měst  </a:t>
            </a:r>
            <a:r>
              <a:rPr lang="cs-CZ" sz="1600" dirty="0"/>
              <a:t>–  povinnost obyvatel podílet se na obraně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                    –  organizovaly městské rady (hejtman jí odléhal) </a:t>
            </a:r>
          </a:p>
          <a:p>
            <a:pPr marL="0" indent="0">
              <a:buNone/>
              <a:defRPr/>
            </a:pPr>
            <a:endParaRPr lang="cs-CZ" sz="1600" b="1" dirty="0"/>
          </a:p>
          <a:p>
            <a:pPr>
              <a:defRPr/>
            </a:pPr>
            <a:r>
              <a:rPr lang="cs-CZ" sz="1600" b="1" dirty="0"/>
              <a:t>Pol. 16. stol.:</a:t>
            </a:r>
            <a:r>
              <a:rPr lang="cs-CZ" sz="1600" dirty="0"/>
              <a:t>  specializované oddíly:  infanterie (pěchoty), kavalerie (jezdectva) 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                                         artilerie (dělostřelectva), </a:t>
            </a:r>
            <a:r>
              <a:rPr lang="cs-CZ" sz="1600" dirty="0" err="1"/>
              <a:t>landsknechti</a:t>
            </a:r>
            <a:r>
              <a:rPr lang="cs-CZ" sz="1600" dirty="0"/>
              <a:t> (zemský sluha)</a:t>
            </a:r>
          </a:p>
          <a:p>
            <a:pPr>
              <a:defRPr/>
            </a:pPr>
            <a:endParaRPr lang="cs-CZ" sz="1600" dirty="0"/>
          </a:p>
          <a:p>
            <a:pPr>
              <a:defRPr/>
            </a:pPr>
            <a:r>
              <a:rPr lang="cs-CZ" sz="1600" b="1" dirty="0"/>
              <a:t>Pol. 17. stol.</a:t>
            </a:r>
            <a:r>
              <a:rPr lang="cs-CZ" sz="1600" dirty="0"/>
              <a:t>  –  po třicetileté válce vznikající jednotky stálých armád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8E1F50-D4C6-AC2E-3650-8ECB92167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419100"/>
            <a:ext cx="12858749" cy="6686550"/>
          </a:xfrm>
        </p:spPr>
        <p:txBody>
          <a:bodyPr>
            <a:normAutofit fontScale="32500" lnSpcReduction="20000"/>
          </a:bodyPr>
          <a:lstStyle/>
          <a:p>
            <a:r>
              <a:rPr lang="cs-CZ" sz="6200" b="1" dirty="0">
                <a:solidFill>
                  <a:srgbClr val="FF0000"/>
                </a:solidFill>
              </a:rPr>
              <a:t>Předbělohorské období:      </a:t>
            </a:r>
            <a:r>
              <a:rPr lang="cs-CZ" sz="4900" dirty="0"/>
              <a:t>kariéry příslušníků aristokratických rodů </a:t>
            </a:r>
            <a:r>
              <a:rPr lang="cs-CZ" sz="4900" b="0" i="0" u="none" strike="noStrike" baseline="0" dirty="0">
                <a:solidFill>
                  <a:srgbClr val="000000"/>
                </a:solidFill>
              </a:rPr>
              <a:t>ve službách habsburského absolutismu a protireformace </a:t>
            </a:r>
          </a:p>
          <a:p>
            <a:endParaRPr lang="cs-CZ" sz="2900" dirty="0">
              <a:solidFill>
                <a:srgbClr val="000000"/>
              </a:solidFill>
            </a:endParaRPr>
          </a:p>
          <a:p>
            <a:r>
              <a:rPr lang="cs-CZ" sz="4500" b="1" dirty="0">
                <a:solidFill>
                  <a:srgbClr val="000000"/>
                </a:solidFill>
              </a:rPr>
              <a:t>Předpoklady  </a:t>
            </a:r>
            <a:r>
              <a:rPr lang="cs-CZ" sz="4500" dirty="0">
                <a:solidFill>
                  <a:srgbClr val="000000"/>
                </a:solidFill>
              </a:rPr>
              <a:t>–</a:t>
            </a:r>
            <a:r>
              <a:rPr lang="cs-CZ" sz="4500" b="1" dirty="0">
                <a:solidFill>
                  <a:srgbClr val="000000"/>
                </a:solidFill>
              </a:rPr>
              <a:t>   </a:t>
            </a:r>
            <a:r>
              <a:rPr lang="cs-CZ" sz="4500" dirty="0">
                <a:solidFill>
                  <a:srgbClr val="000000"/>
                </a:solidFill>
              </a:rPr>
              <a:t>starobylý původ a </a:t>
            </a:r>
            <a:r>
              <a:rPr lang="cs-CZ" sz="4500" b="0" i="0" u="none" strike="noStrike" baseline="0" dirty="0">
                <a:solidFill>
                  <a:srgbClr val="000000"/>
                </a:solidFill>
              </a:rPr>
              <a:t>rodová kontinuita, majetkové zázemí, katolická konfese, vazba na panovníka a stavovské prostředí </a:t>
            </a:r>
          </a:p>
          <a:p>
            <a:pPr marL="0" indent="0">
              <a:buNone/>
            </a:pPr>
            <a:r>
              <a:rPr lang="cs-CZ" sz="4500" b="0" i="0" u="none" strike="noStrike" baseline="0" dirty="0">
                <a:solidFill>
                  <a:srgbClr val="000000"/>
                </a:solidFill>
              </a:rPr>
              <a:t>                              –   po 1600:  stále více šlechticů dávalo přednost úřadům dvorským či vojenské dráze, než stavovským </a:t>
            </a:r>
          </a:p>
          <a:p>
            <a:pPr marL="0" indent="0">
              <a:buNone/>
            </a:pPr>
            <a:endParaRPr lang="cs-CZ" sz="4500" b="1" dirty="0">
              <a:solidFill>
                <a:srgbClr val="FF0000"/>
              </a:solidFill>
            </a:endParaRPr>
          </a:p>
          <a:p>
            <a:r>
              <a:rPr lang="cs-CZ" sz="4500" b="1" dirty="0"/>
              <a:t>Karel z Lichtenštejna  </a:t>
            </a:r>
            <a:r>
              <a:rPr lang="cs-CZ" sz="4500" dirty="0"/>
              <a:t>–  nejvýznamnější zemský úředník: </a:t>
            </a:r>
            <a:r>
              <a:rPr lang="cs-CZ" sz="4500" b="0" u="none" strike="noStrike" baseline="0" dirty="0">
                <a:solidFill>
                  <a:srgbClr val="000000"/>
                </a:solidFill>
              </a:rPr>
              <a:t>nejstarší syn Hartmana z L., od 1212 ve službách Přemysla O. I. </a:t>
            </a:r>
          </a:p>
          <a:p>
            <a:pPr marL="0" indent="0">
              <a:buNone/>
            </a:pPr>
            <a:r>
              <a:rPr lang="cs-CZ" sz="4500" dirty="0">
                <a:solidFill>
                  <a:srgbClr val="000000"/>
                </a:solidFill>
              </a:rPr>
              <a:t>                                             </a:t>
            </a:r>
            <a:r>
              <a:rPr lang="cs-CZ" sz="4500" b="0" u="none" strike="noStrike" baseline="0" dirty="0">
                <a:solidFill>
                  <a:srgbClr val="000000"/>
                </a:solidFill>
              </a:rPr>
              <a:t>–  majetky </a:t>
            </a:r>
            <a:r>
              <a:rPr lang="pl-PL" sz="4500" b="0" i="0" u="none" strike="noStrike" baseline="0" dirty="0">
                <a:solidFill>
                  <a:srgbClr val="000000"/>
                </a:solidFill>
              </a:rPr>
              <a:t>po obou stranách moravsko-rakouské hranice a ve Slezsku </a:t>
            </a:r>
          </a:p>
          <a:p>
            <a:pPr marL="0" indent="0">
              <a:buNone/>
            </a:pPr>
            <a:r>
              <a:rPr lang="pl-PL" sz="4500" b="0" i="0" u="none" strike="noStrike" baseline="0" dirty="0">
                <a:solidFill>
                  <a:srgbClr val="000000"/>
                </a:solidFill>
              </a:rPr>
              <a:t>                                             –   sňatková politika:  spříznění s Boskovici </a:t>
            </a:r>
          </a:p>
          <a:p>
            <a:pPr marL="0" indent="0">
              <a:buNone/>
            </a:pPr>
            <a:r>
              <a:rPr lang="pl-PL" sz="4500" b="0" i="0" u="none" strike="noStrike" baseline="0" dirty="0">
                <a:solidFill>
                  <a:srgbClr val="000000"/>
                </a:solidFill>
              </a:rPr>
              <a:t>                                             –  pobělohorské konfiskace:  na Moravě dvojnásobný nárůst počtu poddaných (Žerotínské statky)</a:t>
            </a:r>
          </a:p>
          <a:p>
            <a:pPr marL="0" indent="0">
              <a:buNone/>
            </a:pPr>
            <a:r>
              <a:rPr lang="pl-PL" sz="4500" b="0" i="0" u="none" strike="noStrike" baseline="0" dirty="0">
                <a:solidFill>
                  <a:srgbClr val="000000"/>
                </a:solidFill>
              </a:rPr>
              <a:t>                                             –  po konverzi: </a:t>
            </a:r>
            <a:r>
              <a:rPr lang="cs-CZ" sz="4500" b="0" i="0" u="none" strike="noStrike" baseline="0" dirty="0">
                <a:solidFill>
                  <a:srgbClr val="000000"/>
                </a:solidFill>
              </a:rPr>
              <a:t>úřad zemského hejtmana, knížecí titul, místodržitelský úřad </a:t>
            </a:r>
            <a:endParaRPr lang="cs-CZ" sz="4500" dirty="0"/>
          </a:p>
          <a:p>
            <a:pPr marL="0" indent="0">
              <a:buNone/>
            </a:pPr>
            <a:endParaRPr lang="cs-CZ" sz="4500" dirty="0"/>
          </a:p>
          <a:p>
            <a:r>
              <a:rPr lang="cs-CZ" sz="4500" b="1" dirty="0"/>
              <a:t>Albrecht z Valdštejna  </a:t>
            </a:r>
            <a:r>
              <a:rPr lang="cs-CZ" sz="4500" dirty="0"/>
              <a:t>–   vojevůdce a </a:t>
            </a:r>
            <a:r>
              <a:rPr lang="cs-CZ" sz="4500" b="0" i="0" u="none" strike="noStrike" baseline="0" dirty="0">
                <a:solidFill>
                  <a:srgbClr val="000000"/>
                </a:solidFill>
              </a:rPr>
              <a:t>císařský generalissimus:  1634 zavražděn v Chebu</a:t>
            </a:r>
          </a:p>
          <a:p>
            <a:pPr marL="0" indent="0">
              <a:buNone/>
            </a:pPr>
            <a:r>
              <a:rPr lang="cs-CZ" sz="4500" dirty="0">
                <a:solidFill>
                  <a:srgbClr val="000000"/>
                </a:solidFill>
              </a:rPr>
              <a:t>                                              </a:t>
            </a:r>
            <a:r>
              <a:rPr lang="cs-CZ" sz="4500" b="0" i="0" u="none" strike="noStrike" baseline="0" dirty="0">
                <a:solidFill>
                  <a:srgbClr val="000000"/>
                </a:solidFill>
              </a:rPr>
              <a:t>–   na Moravě jako první generace rodu  (propojení rodu se starobylými Žerotíny) </a:t>
            </a:r>
          </a:p>
          <a:p>
            <a:pPr marL="0" indent="0">
              <a:buNone/>
            </a:pPr>
            <a:r>
              <a:rPr lang="cs-CZ" sz="4500" b="0" i="0" u="none" strike="noStrike" baseline="0" dirty="0">
                <a:solidFill>
                  <a:srgbClr val="000000"/>
                </a:solidFill>
              </a:rPr>
              <a:t>                                              –   statky v severních Čechách (Jičín) a na Moravě (panství Lukov, Rymice a Vsetín ) </a:t>
            </a:r>
          </a:p>
          <a:p>
            <a:pPr marL="0" indent="0">
              <a:buNone/>
            </a:pPr>
            <a:r>
              <a:rPr lang="cs-CZ" sz="4500" dirty="0">
                <a:solidFill>
                  <a:srgbClr val="000000"/>
                </a:solidFill>
              </a:rPr>
              <a:t>                                              </a:t>
            </a:r>
            <a:r>
              <a:rPr lang="cs-CZ" sz="4500" b="0" i="0" u="none" strike="noStrike" baseline="0" dirty="0">
                <a:solidFill>
                  <a:srgbClr val="000000"/>
                </a:solidFill>
              </a:rPr>
              <a:t>–   po </a:t>
            </a:r>
            <a:r>
              <a:rPr lang="cs-CZ" sz="4500" b="0" i="0" u="none" strike="noStrike" baseline="0" dirty="0" err="1">
                <a:solidFill>
                  <a:srgbClr val="000000"/>
                </a:solidFill>
              </a:rPr>
              <a:t>Lichtenštejnově</a:t>
            </a:r>
            <a:r>
              <a:rPr lang="cs-CZ" sz="4500" b="0" i="0" u="none" strike="noStrike" baseline="0" dirty="0">
                <a:solidFill>
                  <a:srgbClr val="000000"/>
                </a:solidFill>
              </a:rPr>
              <a:t> smrti převzal úřad prezidenta konfiskační komise v Českém království</a:t>
            </a:r>
          </a:p>
          <a:p>
            <a:pPr marL="0" indent="0">
              <a:buNone/>
            </a:pPr>
            <a:endParaRPr lang="cs-CZ" sz="4500" dirty="0"/>
          </a:p>
          <a:p>
            <a:r>
              <a:rPr lang="cs-CZ" sz="4500" b="1" dirty="0"/>
              <a:t>František z </a:t>
            </a:r>
            <a:r>
              <a:rPr lang="cs-CZ" sz="4500" b="1" dirty="0" err="1"/>
              <a:t>Ditrichštejna</a:t>
            </a:r>
            <a:r>
              <a:rPr lang="cs-CZ" sz="4500" b="1" dirty="0"/>
              <a:t>   </a:t>
            </a:r>
            <a:r>
              <a:rPr lang="cs-CZ" sz="4500" dirty="0"/>
              <a:t>–  církevní magnát:  n</a:t>
            </a:r>
            <a:r>
              <a:rPr lang="cs-CZ" sz="4500" b="0" i="0" u="none" strike="noStrike" baseline="0" dirty="0">
                <a:solidFill>
                  <a:srgbClr val="000000"/>
                </a:solidFill>
              </a:rPr>
              <a:t>a Moravě od druhé generace:  mikulovské panství </a:t>
            </a:r>
          </a:p>
          <a:p>
            <a:pPr marL="0" indent="0">
              <a:buNone/>
            </a:pPr>
            <a:r>
              <a:rPr lang="cs-CZ" sz="4500" b="0" i="0" u="none" strike="noStrike" baseline="0" dirty="0">
                <a:solidFill>
                  <a:srgbClr val="000000"/>
                </a:solidFill>
              </a:rPr>
              <a:t>                                                   –  otec Adam císařský diplomat mimo české země;  vzdělání:  Madrid a Řím (neznal řeč) </a:t>
            </a:r>
          </a:p>
          <a:p>
            <a:pPr marL="0" indent="0">
              <a:buNone/>
            </a:pPr>
            <a:r>
              <a:rPr lang="cs-CZ" sz="4500" b="0" i="0" u="none" strike="noStrike" baseline="0" dirty="0">
                <a:solidFill>
                  <a:srgbClr val="000000"/>
                </a:solidFill>
              </a:rPr>
              <a:t>                                                   –  po porážce stavovského povstání dosazen do úřadu zemského hejtmana-místodržitele </a:t>
            </a:r>
          </a:p>
          <a:p>
            <a:pPr marL="0" indent="0">
              <a:buNone/>
            </a:pPr>
            <a:r>
              <a:rPr lang="cs-CZ" sz="4500" dirty="0">
                <a:solidFill>
                  <a:srgbClr val="000000"/>
                </a:solidFill>
              </a:rPr>
              <a:t>                                                   </a:t>
            </a:r>
            <a:r>
              <a:rPr lang="cs-CZ" sz="4500" i="0" u="none" strike="noStrike" baseline="0" dirty="0">
                <a:solidFill>
                  <a:srgbClr val="000000"/>
                </a:solidFill>
              </a:rPr>
              <a:t>–  po smrti Stanislava Pavlovského v čele olomoucké diecéze  (knížecí titul) </a:t>
            </a:r>
          </a:p>
          <a:p>
            <a:pPr marL="0" indent="0">
              <a:buNone/>
            </a:pPr>
            <a:r>
              <a:rPr lang="cs-CZ" sz="4500" dirty="0">
                <a:solidFill>
                  <a:srgbClr val="000000"/>
                </a:solidFill>
              </a:rPr>
              <a:t>                                                   </a:t>
            </a:r>
            <a:r>
              <a:rPr lang="cs-CZ" sz="4500" i="0" u="none" strike="noStrike" baseline="0" dirty="0">
                <a:solidFill>
                  <a:srgbClr val="000000"/>
                </a:solidFill>
              </a:rPr>
              <a:t>–  s Lichtenštejnem předsedal zemskému sněmu </a:t>
            </a:r>
          </a:p>
          <a:p>
            <a:pPr marL="0" indent="0">
              <a:buNone/>
            </a:pPr>
            <a:r>
              <a:rPr lang="cs-CZ" sz="4500" dirty="0">
                <a:solidFill>
                  <a:srgbClr val="000000"/>
                </a:solidFill>
              </a:rPr>
              <a:t>                                                   </a:t>
            </a:r>
            <a:r>
              <a:rPr lang="cs-CZ" sz="4500" b="0" i="0" u="none" strike="noStrike" baseline="0" dirty="0">
                <a:solidFill>
                  <a:srgbClr val="000000"/>
                </a:solidFill>
              </a:rPr>
              <a:t>–  pobělohorské konfiskace:   4 x zvětšil majetek </a:t>
            </a:r>
            <a:endParaRPr lang="cs-CZ" sz="4500" dirty="0"/>
          </a:p>
          <a:p>
            <a:pPr marL="0" indent="0">
              <a:buNone/>
            </a:pPr>
            <a:endParaRPr lang="cs-CZ" sz="45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2787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E39303E-72C6-127C-BFCF-1CFAC4D3D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266002"/>
            <a:ext cx="9267825" cy="5803939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C4FC915-E84B-D64F-2DBC-53C873BC57C1}"/>
              </a:ext>
            </a:extLst>
          </p:cNvPr>
          <p:cNvSpPr txBox="1"/>
          <p:nvPr/>
        </p:nvSpPr>
        <p:spPr>
          <a:xfrm>
            <a:off x="1504950" y="6222666"/>
            <a:ext cx="854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Erb Hartmana z Lichtenštejna v rytířském sále Zemského domu v Brně. 80. léta 17. stol.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2311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>
            <a:extLst>
              <a:ext uri="{FF2B5EF4-FFF2-40B4-BE49-F238E27FC236}">
                <a16:creationId xmlns:a16="http://schemas.microsoft.com/office/drawing/2014/main" id="{A801400F-1932-F261-BD2F-3B18D9128A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750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/>
              <a:t>Znak Karla z Lichtenštejna (1569–1627)</a:t>
            </a:r>
            <a:r>
              <a:rPr lang="cs-CZ" altLang="cs-CZ" b="1" dirty="0"/>
              <a:t> </a:t>
            </a:r>
          </a:p>
        </p:txBody>
      </p:sp>
      <p:sp>
        <p:nvSpPr>
          <p:cNvPr id="74755" name="Rectangle 5">
            <a:extLst>
              <a:ext uri="{FF2B5EF4-FFF2-40B4-BE49-F238E27FC236}">
                <a16:creationId xmlns:a16="http://schemas.microsoft.com/office/drawing/2014/main" id="{40ED2C4B-F2BC-2BC0-A5F6-0E3F6BE21D0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52425" y="1238249"/>
            <a:ext cx="7815739" cy="59356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b="1" dirty="0"/>
              <a:t>Čtvrcený štít s klínem ve špici: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600" b="1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1600" dirty="0"/>
              <a:t>       </a:t>
            </a:r>
            <a:r>
              <a:rPr lang="cs-CZ" altLang="cs-CZ" sz="1600" b="1" dirty="0"/>
              <a:t>1. pole  </a:t>
            </a:r>
            <a:r>
              <a:rPr lang="cs-CZ" sz="1600" dirty="0"/>
              <a:t>–</a:t>
            </a:r>
            <a:r>
              <a:rPr lang="cs-CZ" altLang="cs-CZ" sz="1600" dirty="0"/>
              <a:t>  rodový znak rakouských </a:t>
            </a:r>
            <a:r>
              <a:rPr lang="cs-CZ" altLang="cs-CZ" sz="1600" dirty="0" err="1"/>
              <a:t>Kuenringů</a:t>
            </a:r>
            <a:r>
              <a:rPr lang="cs-CZ" altLang="cs-CZ" sz="1600" dirty="0"/>
              <a:t>, násobně dělený štít s </a:t>
            </a:r>
            <a:r>
              <a:rPr lang="cs-CZ" altLang="cs-CZ" sz="1600" dirty="0" err="1"/>
              <a:t>pokosnou</a:t>
            </a:r>
            <a:r>
              <a:rPr lang="cs-CZ" altLang="cs-CZ" sz="1600" dirty="0"/>
              <a:t> korunou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1600" dirty="0"/>
              <a:t>                          (tzv. routový věnec)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1600" dirty="0"/>
              <a:t>       </a:t>
            </a:r>
            <a:r>
              <a:rPr lang="cs-CZ" altLang="cs-CZ" sz="1600" b="1" dirty="0"/>
              <a:t>2. pole  </a:t>
            </a:r>
            <a:r>
              <a:rPr lang="cs-CZ" sz="1600" dirty="0"/>
              <a:t>– </a:t>
            </a:r>
            <a:r>
              <a:rPr lang="cs-CZ" altLang="cs-CZ" sz="1600" dirty="0"/>
              <a:t> dělený erb Lichtenštejnů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1600" dirty="0"/>
              <a:t>       </a:t>
            </a:r>
            <a:r>
              <a:rPr lang="cs-CZ" altLang="cs-CZ" sz="1600" b="1" dirty="0"/>
              <a:t>3. pole</a:t>
            </a:r>
            <a:r>
              <a:rPr lang="cs-CZ" altLang="cs-CZ" sz="1600" dirty="0"/>
              <a:t> </a:t>
            </a:r>
            <a:r>
              <a:rPr lang="cs-CZ" sz="1600" dirty="0"/>
              <a:t> –</a:t>
            </a:r>
            <a:r>
              <a:rPr lang="cs-CZ" altLang="cs-CZ" sz="1600" dirty="0"/>
              <a:t>  </a:t>
            </a:r>
            <a:r>
              <a:rPr lang="cs-CZ" altLang="cs-CZ" sz="1600" dirty="0" err="1"/>
              <a:t>polcený</a:t>
            </a:r>
            <a:r>
              <a:rPr lang="cs-CZ" altLang="cs-CZ" sz="1600" dirty="0"/>
              <a:t> znak opavského knížectví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1600" b="1" dirty="0"/>
              <a:t>       4. pole  </a:t>
            </a:r>
            <a:r>
              <a:rPr lang="cs-CZ" sz="1600" dirty="0"/>
              <a:t>– </a:t>
            </a:r>
            <a:r>
              <a:rPr lang="cs-CZ" altLang="cs-CZ" sz="1600" dirty="0"/>
              <a:t> slezská orlice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1600" dirty="0"/>
              <a:t>       </a:t>
            </a:r>
            <a:r>
              <a:rPr lang="cs-CZ" altLang="cs-CZ" sz="1600" b="1" dirty="0"/>
              <a:t>klín špice </a:t>
            </a:r>
            <a:r>
              <a:rPr lang="cs-CZ" sz="1600" dirty="0"/>
              <a:t> –</a:t>
            </a:r>
            <a:r>
              <a:rPr lang="cs-CZ" altLang="cs-CZ" sz="1600" dirty="0"/>
              <a:t>  znak krnovského knížectví s loveckou trubkou.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b="1" dirty="0"/>
              <a:t>Dekorování štítu</a:t>
            </a:r>
            <a:r>
              <a:rPr lang="cs-CZ" altLang="cs-CZ" sz="1600" dirty="0"/>
              <a:t> </a:t>
            </a:r>
            <a:r>
              <a:rPr lang="cs-CZ" sz="1600" dirty="0"/>
              <a:t> –   </a:t>
            </a:r>
            <a:r>
              <a:rPr lang="cs-CZ" altLang="cs-CZ" sz="1600" b="1" dirty="0"/>
              <a:t>knížecí koruna </a:t>
            </a:r>
            <a:r>
              <a:rPr lang="cs-CZ" altLang="cs-CZ" sz="1600" dirty="0"/>
              <a:t>a </a:t>
            </a:r>
            <a:r>
              <a:rPr lang="cs-CZ" altLang="cs-CZ" sz="1600" b="1" dirty="0"/>
              <a:t>řád Zlatého rouna </a:t>
            </a:r>
            <a:r>
              <a:rPr lang="cs-CZ" sz="1600" dirty="0"/>
              <a:t> </a:t>
            </a:r>
            <a:endParaRPr lang="cs-CZ" altLang="cs-CZ" sz="16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16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b="1" dirty="0"/>
              <a:t>1. pole </a:t>
            </a:r>
            <a:r>
              <a:rPr lang="cs-CZ" sz="1600" dirty="0"/>
              <a:t> – </a:t>
            </a:r>
            <a:r>
              <a:rPr lang="cs-CZ" altLang="cs-CZ" sz="1600" dirty="0"/>
              <a:t> dědictví po </a:t>
            </a:r>
            <a:r>
              <a:rPr lang="cs-CZ" altLang="cs-CZ" sz="1600" dirty="0" err="1"/>
              <a:t>Kuenrinzích</a:t>
            </a:r>
            <a:r>
              <a:rPr lang="cs-CZ" altLang="cs-CZ" sz="1600" dirty="0"/>
              <a:t> (1594 prodali, užívání znaku povoleno až v r. 1620)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1600" b="1" dirty="0"/>
              <a:t>       2. pole </a:t>
            </a:r>
            <a:r>
              <a:rPr lang="cs-CZ" sz="1600" dirty="0"/>
              <a:t> –</a:t>
            </a:r>
            <a:r>
              <a:rPr lang="cs-CZ" altLang="cs-CZ" sz="1600" dirty="0"/>
              <a:t>  rodové statky v Rakousku:  12. st.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1600" b="1" dirty="0"/>
              <a:t>       3. a 4. pole  </a:t>
            </a:r>
            <a:r>
              <a:rPr lang="cs-CZ" sz="1600" dirty="0"/>
              <a:t> –</a:t>
            </a:r>
            <a:r>
              <a:rPr lang="cs-CZ" altLang="cs-CZ" sz="1600" dirty="0"/>
              <a:t>  titul opavského a slezského vévody:  1613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1600" dirty="0"/>
              <a:t>       </a:t>
            </a:r>
            <a:r>
              <a:rPr lang="cs-CZ" altLang="cs-CZ" sz="1600" b="1" dirty="0"/>
              <a:t>znak ve špici </a:t>
            </a:r>
            <a:r>
              <a:rPr lang="cs-CZ" sz="1600" dirty="0"/>
              <a:t> –</a:t>
            </a:r>
            <a:r>
              <a:rPr lang="cs-CZ" altLang="cs-CZ" sz="1600" dirty="0"/>
              <a:t>  hodnost krnovského vévody:  1623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1600" dirty="0"/>
              <a:t>       </a:t>
            </a:r>
            <a:r>
              <a:rPr lang="cs-CZ" altLang="cs-CZ" sz="1600" b="1" dirty="0"/>
              <a:t>Knížecí koruna nad štítem </a:t>
            </a:r>
            <a:r>
              <a:rPr lang="cs-CZ" sz="1600" dirty="0"/>
              <a:t> – </a:t>
            </a:r>
            <a:r>
              <a:rPr lang="cs-CZ" altLang="cs-CZ" sz="1600" dirty="0"/>
              <a:t> povýšen do knížecího stavu:   20.12.1608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1600" dirty="0"/>
              <a:t>       </a:t>
            </a:r>
            <a:r>
              <a:rPr lang="cs-CZ" altLang="cs-CZ" sz="1600" b="1" dirty="0"/>
              <a:t>Řád Zlatého rouna  </a:t>
            </a:r>
            <a:r>
              <a:rPr lang="cs-CZ" sz="1600" dirty="0"/>
              <a:t> –</a:t>
            </a:r>
            <a:r>
              <a:rPr lang="cs-CZ" altLang="cs-CZ" sz="1600" dirty="0"/>
              <a:t>  nejvyšší světské rytířské vyznamenání:  8. 9. 1622</a:t>
            </a:r>
          </a:p>
        </p:txBody>
      </p:sp>
      <p:pic>
        <p:nvPicPr>
          <p:cNvPr id="45060" name="Picture 7" descr="Athéna (3) 003">
            <a:extLst>
              <a:ext uri="{FF2B5EF4-FFF2-40B4-BE49-F238E27FC236}">
                <a16:creationId xmlns:a16="http://schemas.microsoft.com/office/drawing/2014/main" id="{7FBB5271-127B-C46F-ACAC-E11ECB3A658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7" t="2393" r="21065" b="5061"/>
          <a:stretch>
            <a:fillRect/>
          </a:stretch>
        </p:blipFill>
        <p:spPr>
          <a:xfrm>
            <a:off x="8954005" y="2762250"/>
            <a:ext cx="2701101" cy="34494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22">
            <a:extLst>
              <a:ext uri="{FF2B5EF4-FFF2-40B4-BE49-F238E27FC236}">
                <a16:creationId xmlns:a16="http://schemas.microsoft.com/office/drawing/2014/main" id="{C3E59D82-EEF7-3CE7-1B38-8F1C511A3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7170" y="6256119"/>
            <a:ext cx="23723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200" b="1" dirty="0"/>
              <a:t>Karel z Lichtenštejna,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200" b="1" dirty="0"/>
              <a:t>Opava – „minoritský klášter“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200" b="1" dirty="0"/>
              <a:t> 1. polovina 17. stol.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472BDBC-93DD-1A56-10F0-765326CDED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15" t="2603" r="4237" b="4096"/>
          <a:stretch/>
        </p:blipFill>
        <p:spPr>
          <a:xfrm>
            <a:off x="9107170" y="37190"/>
            <a:ext cx="1977903" cy="225788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956A95A-E37A-0126-EF0B-B568429E98FC}"/>
              </a:ext>
            </a:extLst>
          </p:cNvPr>
          <p:cNvSpPr txBox="1"/>
          <p:nvPr/>
        </p:nvSpPr>
        <p:spPr>
          <a:xfrm>
            <a:off x="8344729" y="2236273"/>
            <a:ext cx="3693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Bartoloměj </a:t>
            </a:r>
            <a:r>
              <a:rPr lang="cs-CZ" sz="16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Paprocký</a:t>
            </a:r>
            <a:r>
              <a:rPr lang="cs-CZ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Zrcadlo slavného </a:t>
            </a:r>
          </a:p>
          <a:p>
            <a:r>
              <a:rPr lang="cs-CZ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Markrabství moravského. Olomouc 1593.</a:t>
            </a:r>
            <a:endParaRPr lang="cs-CZ" sz="16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CE67B9-A7A8-C60F-9868-89AEE938E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5" y="666750"/>
            <a:ext cx="11515725" cy="6191250"/>
          </a:xfrm>
        </p:spPr>
        <p:txBody>
          <a:bodyPr>
            <a:normAutofit/>
          </a:bodyPr>
          <a:lstStyle/>
          <a:p>
            <a:r>
              <a:rPr lang="cs-CZ" sz="1800" b="1" dirty="0"/>
              <a:t>Rytířský řád Zlatého rouna  </a:t>
            </a:r>
            <a:r>
              <a:rPr lang="cs-CZ" sz="1800" dirty="0"/>
              <a:t>–  založen burgundským vévodou Filipem Dobrým v roce 1430 při příležitosti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             sňatku s princeznou Isabelou Portugalskou v Bruggách</a:t>
            </a:r>
          </a:p>
          <a:p>
            <a:pPr marL="0" indent="0">
              <a:buNone/>
            </a:pPr>
            <a:endParaRPr lang="cs-CZ" sz="1800" dirty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sz="1800" dirty="0"/>
              <a:t>                                                     –  </a:t>
            </a:r>
            <a:r>
              <a:rPr lang="cs-CZ" altLang="cs-CZ" sz="1800" dirty="0"/>
              <a:t>sestává z </a:t>
            </a:r>
            <a:r>
              <a:rPr lang="cs-CZ" altLang="cs-CZ" sz="1800" dirty="0" err="1"/>
              <a:t>kloany</a:t>
            </a:r>
            <a:r>
              <a:rPr lang="cs-CZ" altLang="cs-CZ" sz="1800" dirty="0"/>
              <a:t> (řetězu), křesacích kamenů a ocílek s odznakem (klenotem)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altLang="cs-CZ" sz="1800" dirty="0"/>
              <a:t>                                                         v podobě beránka (rouno)</a:t>
            </a:r>
          </a:p>
          <a:p>
            <a:pPr marL="0" indent="0">
              <a:buNone/>
            </a:pPr>
            <a:r>
              <a:rPr lang="cs-CZ" sz="1800" dirty="0"/>
              <a:t> 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        –  držitelé z českých zemí: 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           </a:t>
            </a:r>
            <a:r>
              <a:rPr lang="cs-CZ" sz="1800" b="1" dirty="0">
                <a:effectLst/>
              </a:rPr>
              <a:t>Vratislav Nádherný z Pernštejna </a:t>
            </a:r>
            <a:r>
              <a:rPr lang="cs-CZ" sz="1800" dirty="0">
                <a:effectLst/>
              </a:rPr>
              <a:t>(1556:  první rytíř z českých zemí)  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              </a:t>
            </a:r>
            <a:r>
              <a:rPr lang="cs-CZ" sz="1800" dirty="0">
                <a:effectLst/>
              </a:rPr>
              <a:t>–  1555: </a:t>
            </a:r>
            <a:r>
              <a:rPr lang="cs-CZ" sz="1800" dirty="0"/>
              <a:t>oženil s Marií </a:t>
            </a:r>
            <a:r>
              <a:rPr lang="cs-CZ" sz="1800" dirty="0" err="1"/>
              <a:t>Manrique</a:t>
            </a:r>
            <a:r>
              <a:rPr lang="cs-CZ" sz="1800" dirty="0"/>
              <a:t> de Lara ze starobylého španělského rodu 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              –  1560:  zastupoval Maxmiliána II. na svatbě Filipa II. s Alžbětou z </a:t>
            </a:r>
            <a:r>
              <a:rPr lang="cs-CZ" sz="1800" dirty="0" err="1"/>
              <a:t>Valois</a:t>
            </a:r>
            <a:r>
              <a:rPr lang="cs-CZ" sz="1800" dirty="0"/>
              <a:t> 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                              ztráta pardubického panství, nově Litomyšl Prostějov, Plumlov, Tovačov aj. 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              –  1566:  nejvyšší kancléř království, člen dvorské tajné rady </a:t>
            </a:r>
          </a:p>
          <a:p>
            <a:pPr marL="0" indent="0">
              <a:buNone/>
            </a:pPr>
            <a:r>
              <a:rPr lang="cs-CZ" sz="1900" dirty="0"/>
              <a:t>                                                         –  1567:  v čele české dvorské kanceláře </a:t>
            </a:r>
            <a:r>
              <a:rPr lang="cs-CZ" sz="1900" dirty="0">
                <a:effectLst/>
              </a:rPr>
              <a:t> 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            </a:t>
            </a:r>
            <a:r>
              <a:rPr lang="cs-CZ" sz="1800" b="1" dirty="0">
                <a:effectLst/>
              </a:rPr>
              <a:t>Ondřej Kounic 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            </a:t>
            </a:r>
            <a:r>
              <a:rPr lang="cs-CZ" sz="1800" b="1" dirty="0">
                <a:effectLst/>
              </a:rPr>
              <a:t>Václav Antonín Kounic-</a:t>
            </a:r>
            <a:r>
              <a:rPr lang="cs-CZ" sz="1800" b="1" dirty="0" err="1">
                <a:effectLst/>
              </a:rPr>
              <a:t>Rietberg</a:t>
            </a:r>
            <a:r>
              <a:rPr lang="cs-CZ" sz="1800" b="1" dirty="0">
                <a:effectLst/>
              </a:rPr>
              <a:t>  </a:t>
            </a:r>
            <a:r>
              <a:rPr lang="cs-CZ" sz="1800" dirty="0">
                <a:effectLst/>
              </a:rPr>
              <a:t>(kancléř Marie Terezie)</a:t>
            </a:r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930844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C860676E-66D2-030E-5A1B-55FF8B55EA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14289"/>
            <a:ext cx="7886700" cy="993775"/>
          </a:xfrm>
        </p:spPr>
        <p:txBody>
          <a:bodyPr/>
          <a:lstStyle/>
          <a:p>
            <a:r>
              <a:rPr lang="cs-CZ" altLang="cs-CZ" sz="2400" b="1" dirty="0">
                <a:solidFill>
                  <a:srgbClr val="FF0000"/>
                </a:solidFill>
              </a:rPr>
              <a:t>               Vrcholný a pozdní středověk  (13. – 15. stol.)</a:t>
            </a:r>
            <a:endParaRPr lang="cs-CZ" altLang="cs-CZ" sz="24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05770CD-71B5-2B9D-98D4-8CB2BFAD4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516" y="1008064"/>
            <a:ext cx="11969392" cy="5849937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cs-CZ" sz="3200" b="1" dirty="0"/>
              <a:t>Hierarchie sociální  </a:t>
            </a:r>
            <a:r>
              <a:rPr lang="cs-CZ" sz="3200" dirty="0"/>
              <a:t>–  rozdíly v postavení, spotřebě a životním stylu:  stravování, oblékání, trávení volného času </a:t>
            </a:r>
          </a:p>
          <a:p>
            <a:pPr marL="0" indent="0">
              <a:buNone/>
              <a:defRPr/>
            </a:pPr>
            <a:r>
              <a:rPr lang="cs-CZ" sz="3200" dirty="0"/>
              <a:t>                                       –  rozdíly ve společenském postavení:  porušení pravidel se pokládalo za hřích </a:t>
            </a:r>
          </a:p>
          <a:p>
            <a:pPr>
              <a:defRPr/>
            </a:pPr>
            <a:endParaRPr lang="cs-CZ" sz="3200" dirty="0"/>
          </a:p>
          <a:p>
            <a:pPr marL="0" indent="0">
              <a:buNone/>
              <a:defRPr/>
            </a:pPr>
            <a:r>
              <a:rPr lang="cs-CZ" sz="3200" dirty="0"/>
              <a:t>                                       –   </a:t>
            </a:r>
            <a:r>
              <a:rPr lang="pl-PL" sz="3200" b="1" dirty="0"/>
              <a:t>Adalberon z Laonu (1030):  </a:t>
            </a:r>
            <a:r>
              <a:rPr lang="cs-CZ" sz="3200" b="1" dirty="0"/>
              <a:t>Učení o trojím lidu:  </a:t>
            </a:r>
            <a:r>
              <a:rPr lang="cs-CZ" sz="3200" dirty="0"/>
              <a:t>a)   </a:t>
            </a:r>
            <a:r>
              <a:rPr lang="pt-BR" sz="3200" dirty="0"/>
              <a:t>oratores</a:t>
            </a:r>
            <a:r>
              <a:rPr lang="pt-BR" sz="3200" i="1" dirty="0"/>
              <a:t> </a:t>
            </a:r>
            <a:r>
              <a:rPr lang="pt-BR" sz="3200" dirty="0"/>
              <a:t>(ti, kdo se modl</a:t>
            </a:r>
            <a:r>
              <a:rPr lang="cs-CZ" sz="3200" dirty="0"/>
              <a:t>í):  duchovenstvo </a:t>
            </a:r>
          </a:p>
          <a:p>
            <a:pPr marL="0" indent="0">
              <a:buNone/>
              <a:defRPr/>
            </a:pPr>
            <a:r>
              <a:rPr lang="cs-CZ" sz="3200" dirty="0"/>
              <a:t>                                                                                                                                  b)   </a:t>
            </a:r>
            <a:r>
              <a:rPr lang="pt-BR" sz="3200" dirty="0"/>
              <a:t>bellatores</a:t>
            </a:r>
            <a:r>
              <a:rPr lang="pt-BR" sz="3200" i="1" dirty="0"/>
              <a:t> </a:t>
            </a:r>
            <a:r>
              <a:rPr lang="pt-BR" sz="3200" dirty="0"/>
              <a:t>(ti, kdo bojuj</a:t>
            </a:r>
            <a:r>
              <a:rPr lang="cs-CZ" sz="3200" dirty="0"/>
              <a:t>í</a:t>
            </a:r>
            <a:r>
              <a:rPr lang="pt-BR" sz="3200" dirty="0"/>
              <a:t>)</a:t>
            </a:r>
            <a:r>
              <a:rPr lang="cs-CZ" sz="3200" dirty="0"/>
              <a:t>:  šlechtici, bojovníci </a:t>
            </a:r>
          </a:p>
          <a:p>
            <a:pPr marL="0" indent="0">
              <a:buNone/>
              <a:defRPr/>
            </a:pPr>
            <a:r>
              <a:rPr lang="cs-CZ" sz="3200" dirty="0"/>
              <a:t>                                                                                                                                   c)   </a:t>
            </a:r>
            <a:r>
              <a:rPr lang="pt-BR" sz="3200" dirty="0"/>
              <a:t>laboratores</a:t>
            </a:r>
            <a:r>
              <a:rPr lang="pt-BR" sz="3200" i="1" dirty="0"/>
              <a:t> </a:t>
            </a:r>
            <a:r>
              <a:rPr lang="pt-BR" sz="3200" dirty="0"/>
              <a:t>(ti, kdo pracuj</a:t>
            </a:r>
            <a:r>
              <a:rPr lang="cs-CZ" sz="3200" dirty="0"/>
              <a:t>í</a:t>
            </a:r>
            <a:r>
              <a:rPr lang="pt-BR" sz="3200" dirty="0"/>
              <a:t>)</a:t>
            </a:r>
            <a:r>
              <a:rPr lang="cs-CZ" sz="3200" dirty="0"/>
              <a:t>:  poddaní, rolníci </a:t>
            </a:r>
          </a:p>
          <a:p>
            <a:pPr marL="0" indent="0">
              <a:buNone/>
              <a:defRPr/>
            </a:pPr>
            <a:endParaRPr lang="cs-CZ" sz="3200" dirty="0"/>
          </a:p>
          <a:p>
            <a:pPr>
              <a:defRPr/>
            </a:pPr>
            <a:r>
              <a:rPr lang="cs-CZ" sz="3200" b="1" dirty="0"/>
              <a:t>Struktura  společnosti  </a:t>
            </a:r>
            <a:r>
              <a:rPr lang="cs-CZ" sz="3200" dirty="0"/>
              <a:t>  –      1.  </a:t>
            </a:r>
            <a:r>
              <a:rPr lang="cs-CZ" sz="3200" b="1" dirty="0"/>
              <a:t>horní vrstvy</a:t>
            </a:r>
            <a:r>
              <a:rPr lang="cs-CZ" sz="3200" dirty="0"/>
              <a:t>:  elita  –  panovník, církev, vyšší šlechta </a:t>
            </a:r>
          </a:p>
          <a:p>
            <a:pPr marL="0" indent="0">
              <a:buNone/>
              <a:defRPr/>
            </a:pPr>
            <a:r>
              <a:rPr lang="cs-CZ" sz="3200" dirty="0"/>
              <a:t>                                                        2.  </a:t>
            </a:r>
            <a:r>
              <a:rPr lang="cs-CZ" sz="3200" b="1" dirty="0"/>
              <a:t>střední vrstvy</a:t>
            </a:r>
            <a:r>
              <a:rPr lang="cs-CZ" sz="3200" dirty="0"/>
              <a:t>:  nižší šlechta, měšťané, bohatí kupci</a:t>
            </a:r>
          </a:p>
          <a:p>
            <a:pPr marL="0" indent="0">
              <a:buNone/>
              <a:defRPr/>
            </a:pPr>
            <a:r>
              <a:rPr lang="cs-CZ" sz="3200" dirty="0"/>
              <a:t>                                                        3.  </a:t>
            </a:r>
            <a:r>
              <a:rPr lang="cs-CZ" sz="3200" b="1" dirty="0"/>
              <a:t>nižší vrstvy</a:t>
            </a:r>
            <a:r>
              <a:rPr lang="cs-CZ" sz="3200" dirty="0"/>
              <a:t>:  sedláci, poddaní a chudina</a:t>
            </a:r>
          </a:p>
          <a:p>
            <a:pPr marL="0" indent="0">
              <a:buNone/>
              <a:defRPr/>
            </a:pPr>
            <a:endParaRPr lang="cs-CZ" sz="3200" dirty="0"/>
          </a:p>
          <a:p>
            <a:pPr>
              <a:defRPr/>
            </a:pPr>
            <a:r>
              <a:rPr lang="cs-CZ" sz="3200" dirty="0"/>
              <a:t> </a:t>
            </a:r>
            <a:r>
              <a:rPr lang="cs-CZ" sz="3200" b="1" dirty="0"/>
              <a:t>Hierarchizace</a:t>
            </a:r>
            <a:r>
              <a:rPr lang="cs-CZ" sz="3200" dirty="0"/>
              <a:t>   –   na základě urozenosti a rodové starobylosti:</a:t>
            </a:r>
          </a:p>
          <a:p>
            <a:pPr marL="0" indent="0">
              <a:buNone/>
              <a:defRPr/>
            </a:pPr>
            <a:r>
              <a:rPr lang="cs-CZ" sz="3200" dirty="0"/>
              <a:t>                                  –   </a:t>
            </a:r>
            <a:r>
              <a:rPr lang="cs-CZ" sz="3200" b="1" dirty="0"/>
              <a:t>rod</a:t>
            </a:r>
            <a:r>
              <a:rPr lang="cs-CZ" sz="3200" dirty="0"/>
              <a:t> (</a:t>
            </a:r>
            <a:r>
              <a:rPr lang="cs-CZ" sz="3200" dirty="0" err="1"/>
              <a:t>genere</a:t>
            </a:r>
            <a:r>
              <a:rPr lang="cs-CZ" sz="3200" dirty="0"/>
              <a:t>, </a:t>
            </a:r>
            <a:r>
              <a:rPr lang="cs-CZ" sz="3200" dirty="0" err="1"/>
              <a:t>nobilis</a:t>
            </a:r>
            <a:r>
              <a:rPr lang="cs-CZ" sz="3200" dirty="0"/>
              <a:t>): pokrevně spříznění jedinci s výjimečným spol. statusem </a:t>
            </a:r>
          </a:p>
          <a:p>
            <a:pPr marL="0" indent="0">
              <a:buNone/>
              <a:defRPr/>
            </a:pPr>
            <a:r>
              <a:rPr lang="cs-CZ" sz="3200" dirty="0"/>
              <a:t>                                  –   </a:t>
            </a:r>
            <a:r>
              <a:rPr lang="cs-CZ" sz="3200" b="1" dirty="0"/>
              <a:t>šlechta</a:t>
            </a:r>
            <a:r>
              <a:rPr lang="cs-CZ" sz="3200" dirty="0"/>
              <a:t>:  privilegovaná vrstva pozemkových vlastníků (majetek: půda a lidé)</a:t>
            </a:r>
          </a:p>
          <a:p>
            <a:pPr marL="0" indent="0">
              <a:buNone/>
              <a:defRPr/>
            </a:pPr>
            <a:r>
              <a:rPr lang="cs-CZ" altLang="cs-CZ" sz="3200" b="1" dirty="0"/>
              <a:t>                                                        titul:  </a:t>
            </a:r>
            <a:r>
              <a:rPr lang="cs-CZ" altLang="cs-CZ" sz="3200" dirty="0"/>
              <a:t>právo nosit erb, pečetit červeným voskem, účast na správě státu</a:t>
            </a:r>
          </a:p>
          <a:p>
            <a:pPr marL="0" indent="0">
              <a:buNone/>
              <a:defRPr/>
            </a:pPr>
            <a:r>
              <a:rPr lang="cs-CZ" sz="3200" b="1" dirty="0"/>
              <a:t>                                                        l</a:t>
            </a:r>
            <a:r>
              <a:rPr lang="sk-SK" sz="3200" b="1" dirty="0" err="1"/>
              <a:t>enní</a:t>
            </a:r>
            <a:r>
              <a:rPr lang="sk-SK" sz="3200" b="1" dirty="0"/>
              <a:t> systém:  </a:t>
            </a:r>
            <a:r>
              <a:rPr lang="sk-SK" sz="3200" dirty="0"/>
              <a:t>1158:  </a:t>
            </a:r>
            <a:r>
              <a:rPr lang="cs-CZ" sz="3200" b="1" dirty="0" err="1"/>
              <a:t>Libri</a:t>
            </a:r>
            <a:r>
              <a:rPr lang="cs-CZ" sz="3200" b="1" dirty="0"/>
              <a:t> </a:t>
            </a:r>
            <a:r>
              <a:rPr lang="cs-CZ" sz="3200" b="1" dirty="0" err="1"/>
              <a:t>feudorum</a:t>
            </a:r>
            <a:r>
              <a:rPr lang="cs-CZ" sz="3200" b="1" dirty="0"/>
              <a:t> </a:t>
            </a:r>
            <a:r>
              <a:rPr lang="cs-CZ" sz="3200" dirty="0"/>
              <a:t>(právní příručka</a:t>
            </a:r>
            <a:r>
              <a:rPr lang="cs-CZ" sz="3200" b="1" dirty="0"/>
              <a:t>)  </a:t>
            </a:r>
            <a:r>
              <a:rPr lang="cs-CZ" sz="3200" b="1" i="1" dirty="0"/>
              <a:t>   </a:t>
            </a:r>
          </a:p>
          <a:p>
            <a:pPr marL="0" indent="0">
              <a:buNone/>
              <a:defRPr/>
            </a:pPr>
            <a:r>
              <a:rPr lang="cs-CZ" sz="3200" b="1" i="1" dirty="0"/>
              <a:t>                                                        </a:t>
            </a:r>
            <a:r>
              <a:rPr lang="sk-SK" sz="3200" b="1" dirty="0"/>
              <a:t>feudum:  </a:t>
            </a:r>
            <a:r>
              <a:rPr lang="sk-SK" sz="3200" dirty="0" err="1"/>
              <a:t>dědičná</a:t>
            </a:r>
            <a:r>
              <a:rPr lang="sk-SK" sz="3200" dirty="0"/>
              <a:t> držba;    </a:t>
            </a:r>
            <a:r>
              <a:rPr lang="sk-SK" sz="3200" b="1" dirty="0" err="1"/>
              <a:t>beneficium</a:t>
            </a:r>
            <a:r>
              <a:rPr lang="sk-SK" sz="3200" b="1" dirty="0"/>
              <a:t>:  </a:t>
            </a:r>
            <a:r>
              <a:rPr lang="sk-SK" sz="3200" dirty="0" err="1"/>
              <a:t>podmíněná</a:t>
            </a:r>
            <a:r>
              <a:rPr lang="sk-SK" sz="3200" dirty="0"/>
              <a:t> držba   </a:t>
            </a:r>
          </a:p>
          <a:p>
            <a:pPr marL="0" indent="0">
              <a:buNone/>
              <a:defRPr/>
            </a:pPr>
            <a:r>
              <a:rPr lang="sk-SK" sz="3200" dirty="0"/>
              <a:t>                                                        </a:t>
            </a:r>
            <a:r>
              <a:rPr lang="cs-CZ" sz="3200" b="1" dirty="0"/>
              <a:t>nobilitace: </a:t>
            </a:r>
            <a:r>
              <a:rPr lang="cs-CZ" sz="3200" dirty="0"/>
              <a:t> povýšení (služba a rytířské chování), </a:t>
            </a:r>
            <a:r>
              <a:rPr lang="sk-SK" sz="3200" dirty="0"/>
              <a:t>udelení  titulu, erbu a predikátu (</a:t>
            </a:r>
            <a:r>
              <a:rPr lang="sk-SK" sz="3200" dirty="0" err="1"/>
              <a:t>přídomek</a:t>
            </a:r>
            <a:r>
              <a:rPr lang="sk-SK" sz="3200" dirty="0"/>
              <a:t>)  </a:t>
            </a:r>
          </a:p>
          <a:p>
            <a:pPr>
              <a:defRPr/>
            </a:pPr>
            <a:endParaRPr lang="cs-CZ" sz="3200" dirty="0"/>
          </a:p>
          <a:p>
            <a:pPr>
              <a:defRPr/>
            </a:pPr>
            <a:endParaRPr lang="cs-CZ" sz="1650" b="1" dirty="0"/>
          </a:p>
          <a:p>
            <a:pPr marL="0" indent="0">
              <a:buNone/>
              <a:defRPr/>
            </a:pPr>
            <a:endParaRPr lang="cs-CZ" sz="1650" b="1" dirty="0"/>
          </a:p>
          <a:p>
            <a:pPr marL="0" indent="0">
              <a:buNone/>
              <a:defRPr/>
            </a:pPr>
            <a:endParaRPr lang="cs-CZ" sz="1500" dirty="0"/>
          </a:p>
          <a:p>
            <a:pPr marL="0" indent="0">
              <a:buNone/>
              <a:defRPr/>
            </a:pPr>
            <a:endParaRPr lang="cs-CZ" sz="1500" dirty="0"/>
          </a:p>
          <a:p>
            <a:pPr marL="0" indent="0">
              <a:buNone/>
              <a:defRPr/>
            </a:pPr>
            <a:endParaRPr lang="cs-CZ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A81773E-E1D3-07BB-C01C-E3519E4F4B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067" t="4596" r="2918" b="10430"/>
          <a:stretch/>
        </p:blipFill>
        <p:spPr>
          <a:xfrm>
            <a:off x="245968" y="540335"/>
            <a:ext cx="4317028" cy="599054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649E787-45F3-26B2-6EE4-7B1B7B77D9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156" t="3750" r="3982" b="8611"/>
          <a:stretch/>
        </p:blipFill>
        <p:spPr>
          <a:xfrm>
            <a:off x="8372648" y="1240838"/>
            <a:ext cx="3630188" cy="529004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B57919C-1FEF-2803-B444-A2B45E103C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98" t="3750" r="54763" b="8611"/>
          <a:stretch/>
        </p:blipFill>
        <p:spPr>
          <a:xfrm>
            <a:off x="4658072" y="1240838"/>
            <a:ext cx="3619500" cy="529004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03855500-C694-A0E1-968B-1BAC494E473E}"/>
              </a:ext>
            </a:extLst>
          </p:cNvPr>
          <p:cNvSpPr txBox="1"/>
          <p:nvPr/>
        </p:nvSpPr>
        <p:spPr>
          <a:xfrm>
            <a:off x="5010497" y="40509"/>
            <a:ext cx="6534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Návrhy zbrojí pro Vratislava z Pernštejna </a:t>
            </a:r>
          </a:p>
          <a:p>
            <a:r>
              <a:rPr lang="cs-CZ" dirty="0"/>
              <a:t>–  vystupování v diplomatických funkcích vyžadovalo okázalou zbroj </a:t>
            </a:r>
          </a:p>
          <a:p>
            <a:r>
              <a:rPr lang="cs-CZ" dirty="0"/>
              <a:t>–  významná platnéřská dílna byla v Praze a </a:t>
            </a:r>
            <a:r>
              <a:rPr lang="cs-CZ" dirty="0" err="1"/>
              <a:t>Augsburku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3963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8398656-2AD9-C6D1-EE56-F86F90A2E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762000"/>
            <a:ext cx="11544300" cy="6096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1800" b="1" dirty="0" err="1"/>
              <a:t>Poprávci</a:t>
            </a:r>
            <a:r>
              <a:rPr lang="cs-CZ" sz="1800" dirty="0"/>
              <a:t> (</a:t>
            </a:r>
            <a:r>
              <a:rPr lang="cs-CZ" sz="1800" dirty="0" err="1"/>
              <a:t>Iusticiarii</a:t>
            </a:r>
            <a:r>
              <a:rPr lang="cs-CZ" sz="1800" dirty="0"/>
              <a:t>)  –  měli dohled (popravu) nad bezpečností v zemi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–   trestali zločince a zemské škůdce (hrdelní pravomoc)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–   1349:  krajští </a:t>
            </a:r>
            <a:r>
              <a:rPr lang="cs-CZ" sz="1800" dirty="0" err="1"/>
              <a:t>poprávci</a:t>
            </a:r>
            <a:r>
              <a:rPr lang="cs-CZ" sz="1800" dirty="0"/>
              <a:t> (krajští soudcové)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Krajské </a:t>
            </a:r>
            <a:r>
              <a:rPr lang="cs-CZ" sz="1800" b="1" dirty="0" err="1"/>
              <a:t>landfrýdy</a:t>
            </a:r>
            <a:r>
              <a:rPr lang="cs-CZ" sz="1800" dirty="0"/>
              <a:t>  –  sdružovaly šlechtu a města k zajištění veřejného míru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Husitství</a:t>
            </a:r>
            <a:r>
              <a:rPr lang="cs-CZ" sz="1800" dirty="0"/>
              <a:t>  –  1419 (defenestrace) až 1436 (Zikmund v Praze) bez královské moci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–  vládly městské svazy (Pražský, Táborský aj.), v čele hejtmané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–  1421: čáslavský sněm –  zvolil radu království českého (vláda)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–  5 šlechticů, 7 zemanů, 8 měšťanů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–  4 pražské artikuly (přijímání pod obojí aj.)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–  v Čechách jasné vyhranění 3 stavů: panský, rytířský a měšťanský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–  1434: porážka u Lipan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Stavovská monarchie</a:t>
            </a:r>
            <a:r>
              <a:rPr lang="cs-CZ" sz="1800" dirty="0"/>
              <a:t>:  1435 – 1620:  do 1526:   za Jagellonců převaha šlechty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po 1526:   za Habsburků centrální správa  (až do pol. 18. stol.)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1F6E9F4-5B3A-65F8-0E2E-24CF9D5C5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675" y="381000"/>
            <a:ext cx="11287125" cy="64770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Centrální orgány</a:t>
            </a:r>
            <a:r>
              <a:rPr lang="cs-CZ" sz="1800" dirty="0"/>
              <a:t>  –  Dvorská komora  (finance)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Tajná rada  (politika)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Dvorská kancelář  (úřední agenda)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Dvorská válečná rada  –  1556:  vznik vynucen přeměnou lenního vojska v žoldnéřské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Česká koruna</a:t>
            </a:r>
            <a:r>
              <a:rPr lang="cs-CZ" sz="1800" dirty="0"/>
              <a:t>  –  Generální sněm:  společný orgán všech zemí (každá země 1 hlas)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–  hejtman:   M:  jmenován králem, bez finanční pravomoci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Č:    jmenován přechodně (v počtu 1 až 6)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–  nejvyšší purkrabí:  velel zemské hotovosti, </a:t>
            </a:r>
            <a:r>
              <a:rPr lang="cs-CZ" sz="1800" dirty="0" err="1"/>
              <a:t>nej</a:t>
            </a:r>
            <a:r>
              <a:rPr lang="cs-CZ" sz="1800" dirty="0"/>
              <a:t>. zem. </a:t>
            </a:r>
            <a:r>
              <a:rPr lang="cs-CZ" sz="1800" dirty="0" err="1"/>
              <a:t>poprávce</a:t>
            </a:r>
            <a:r>
              <a:rPr lang="cs-CZ" sz="1800" dirty="0"/>
              <a:t>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–  nejvyšší (zemský) hofmistr:  v čele komorního soudu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–  nejvyšší (zemský) maršálek:  šlechtická </a:t>
            </a:r>
            <a:r>
              <a:rPr lang="cs-CZ" sz="1800" dirty="0" err="1"/>
              <a:t>jusisdikce</a:t>
            </a:r>
            <a:r>
              <a:rPr lang="cs-CZ" sz="1800" dirty="0"/>
              <a:t>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–  nejvyšší komorník:  agenda zemského soudu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–  nejvyšší písař:  zemské desky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–  podkomoří:  správa královských měst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–  karlštejnští purkrabí  (dva:  pán a rytíř)</a:t>
            </a:r>
          </a:p>
          <a:p>
            <a:pPr marL="0" indent="0">
              <a:buNone/>
              <a:defRPr/>
            </a:pPr>
            <a:r>
              <a:rPr lang="cs-CZ" sz="1800" dirty="0"/>
              <a:t> </a:t>
            </a:r>
          </a:p>
          <a:p>
            <a:pPr>
              <a:defRPr/>
            </a:pPr>
            <a:endParaRPr lang="cs-CZ" sz="1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>
            <a:extLst>
              <a:ext uri="{FF2B5EF4-FFF2-40B4-BE49-F238E27FC236}">
                <a16:creationId xmlns:a16="http://schemas.microsoft.com/office/drawing/2014/main" id="{2AB34F4E-4106-0B6C-C19B-51AAA8A02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cs-CZ" altLang="cs-CZ" sz="3200" b="1" dirty="0"/>
            </a:br>
            <a:r>
              <a:rPr lang="cs-CZ" altLang="cs-CZ" sz="3600" dirty="0">
                <a:solidFill>
                  <a:srgbClr val="FF0000"/>
                </a:solidFill>
              </a:rPr>
              <a:t>                         Vrchnostenské dvory </a:t>
            </a:r>
            <a:br>
              <a:rPr lang="cs-CZ" altLang="cs-CZ" sz="3600" dirty="0">
                <a:solidFill>
                  <a:srgbClr val="FF0000"/>
                </a:solidFill>
              </a:rPr>
            </a:br>
            <a:r>
              <a:rPr lang="cs-CZ" altLang="cs-CZ" sz="3600" dirty="0">
                <a:solidFill>
                  <a:srgbClr val="FF0000"/>
                </a:solidFill>
              </a:rPr>
              <a:t>                                  (</a:t>
            </a:r>
            <a:r>
              <a:rPr lang="cs-CZ" altLang="cs-CZ" sz="3600" dirty="0" err="1">
                <a:solidFill>
                  <a:srgbClr val="FF0000"/>
                </a:solidFill>
              </a:rPr>
              <a:t>Hof</a:t>
            </a:r>
            <a:r>
              <a:rPr lang="cs-CZ" altLang="cs-CZ" sz="3600" dirty="0">
                <a:solidFill>
                  <a:srgbClr val="FF0000"/>
                </a:solidFill>
              </a:rPr>
              <a:t>, curia) </a:t>
            </a:r>
            <a:br>
              <a:rPr lang="cs-CZ" altLang="cs-CZ" sz="3600" dirty="0">
                <a:solidFill>
                  <a:srgbClr val="FF0000"/>
                </a:solidFill>
              </a:rPr>
            </a:br>
            <a:endParaRPr lang="cs-CZ" altLang="cs-CZ" sz="36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C2E76B3-FA25-2E08-F9EB-73C11B418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1"/>
            <a:ext cx="11506200" cy="54102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cs-CZ" sz="1800" dirty="0"/>
              <a:t> </a:t>
            </a:r>
            <a:r>
              <a:rPr lang="cs-CZ" sz="1800" b="1" dirty="0"/>
              <a:t>do 16. stol.  </a:t>
            </a:r>
            <a:r>
              <a:rPr lang="cs-CZ" sz="1800" dirty="0"/>
              <a:t>–   trend prodávat dvory sedlákům, poté začíná šlechta sama podnikat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–   velký rozvoj zažívají dvory v pobělohorské době (barokní dvory).</a:t>
            </a:r>
          </a:p>
          <a:p>
            <a:pPr>
              <a:defRPr/>
            </a:pPr>
            <a:endParaRPr lang="cs-CZ" sz="1800" b="1" dirty="0"/>
          </a:p>
          <a:p>
            <a:pPr>
              <a:defRPr/>
            </a:pPr>
            <a:r>
              <a:rPr lang="cs-CZ" sz="1800" b="1" dirty="0" err="1"/>
              <a:t>Funce</a:t>
            </a:r>
            <a:r>
              <a:rPr lang="cs-CZ" sz="1800" dirty="0"/>
              <a:t>  –  hospodářské centra šlechtických velkostatků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–  mohly být i kvalitně ohrazeny a stavby mohou mít i obranou funkci.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–  spravovány správcem:  šafářem (colón), čeleď najímána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–  sloužily jako shromaždiště renty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Robota</a:t>
            </a:r>
            <a:r>
              <a:rPr lang="cs-CZ" sz="1800" dirty="0"/>
              <a:t>  –   uplatňována jen okrajově 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Církevní dvory  </a:t>
            </a:r>
            <a:r>
              <a:rPr lang="cs-CZ" sz="1800" dirty="0"/>
              <a:t>–  na statcích cisterciáků (</a:t>
            </a:r>
            <a:r>
              <a:rPr lang="cs-CZ" sz="1800" dirty="0" err="1"/>
              <a:t>grangie</a:t>
            </a:r>
            <a:r>
              <a:rPr lang="cs-CZ" sz="1800" dirty="0"/>
              <a:t>)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Druhy vrchnostenských dvorů:</a:t>
            </a:r>
            <a:r>
              <a:rPr lang="cs-CZ" sz="1800" dirty="0"/>
              <a:t>   a) </a:t>
            </a:r>
            <a:r>
              <a:rPr lang="cs-CZ" sz="1800" b="1" dirty="0"/>
              <a:t>rezidenční </a:t>
            </a:r>
            <a:r>
              <a:rPr lang="cs-CZ" sz="1800" dirty="0"/>
              <a:t>(dvůr je sídlem majitele)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b)  </a:t>
            </a:r>
            <a:r>
              <a:rPr lang="cs-CZ" sz="1800" b="1" dirty="0"/>
              <a:t>spojen se sídlem </a:t>
            </a:r>
            <a:r>
              <a:rPr lang="cs-CZ" sz="1800" dirty="0"/>
              <a:t>(součást komplexu sídla – tvrze)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c) </a:t>
            </a:r>
            <a:r>
              <a:rPr lang="cs-CZ" sz="1800" b="1" dirty="0"/>
              <a:t>podnikatelský </a:t>
            </a:r>
            <a:r>
              <a:rPr lang="cs-CZ" sz="1800" dirty="0"/>
              <a:t>- k podnikání ve vlastní režii (může být dočasným sídlem)</a:t>
            </a:r>
          </a:p>
          <a:p>
            <a:pPr>
              <a:defRPr/>
            </a:pPr>
            <a:endParaRPr lang="cs-CZ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DD839432-F8F4-0673-20BE-7A65BF24C4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cs-CZ" altLang="cs-CZ" sz="3200" b="1" dirty="0"/>
            </a:br>
            <a:r>
              <a:rPr lang="cs-CZ" altLang="cs-CZ" sz="3200" b="1" dirty="0"/>
              <a:t>                              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Teorie elit    </a:t>
            </a:r>
            <a:br>
              <a:rPr lang="cs-CZ" altLang="cs-CZ" sz="3200" dirty="0">
                <a:solidFill>
                  <a:srgbClr val="FF0000"/>
                </a:solidFill>
              </a:rPr>
            </a:br>
            <a:endParaRPr lang="cs-CZ" altLang="cs-CZ" sz="32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D927607-3B94-9754-25FA-8BB7A5F31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524000"/>
            <a:ext cx="11296650" cy="5105400"/>
          </a:xfrm>
        </p:spPr>
        <p:txBody>
          <a:bodyPr/>
          <a:lstStyle/>
          <a:p>
            <a:pPr>
              <a:defRPr/>
            </a:pPr>
            <a:r>
              <a:rPr lang="cs-CZ" sz="1800" b="1" dirty="0"/>
              <a:t>Elita</a:t>
            </a:r>
            <a:r>
              <a:rPr lang="cs-CZ" sz="1800" dirty="0"/>
              <a:t> – sociologický termín       3 typy elit:    1.  duchovní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     2.  šlechticko-bojovnické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     3.  ekonomické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dirty="0"/>
              <a:t> </a:t>
            </a:r>
            <a:r>
              <a:rPr lang="cs-CZ" sz="1800" b="1" dirty="0"/>
              <a:t>Vznik šlechty </a:t>
            </a:r>
            <a:r>
              <a:rPr lang="cs-CZ" sz="1800" dirty="0"/>
              <a:t>–  souvisí s otázkou konstituování pevné struktury pozemkových vlastníků v zemi během 11. a 12. stol.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dirty="0"/>
              <a:t>2 zdroje moci elity:      a)  služba panovníkovi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b)  vlastnictví půdy a lidí na ní </a:t>
            </a:r>
            <a:r>
              <a:rPr lang="cs-CZ" sz="1800" dirty="0" err="1"/>
              <a:t>osedlých</a:t>
            </a:r>
            <a:endParaRPr lang="cs-CZ" sz="1800" dirty="0"/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dirty="0"/>
              <a:t>Archeologie se snaží sledovat stopy přítomnosti elity v prostředí:</a:t>
            </a:r>
          </a:p>
          <a:p>
            <a:pPr marL="0" indent="0">
              <a:buNone/>
              <a:defRPr/>
            </a:pPr>
            <a:r>
              <a:rPr lang="cs-CZ" sz="1800" dirty="0"/>
              <a:t>     a)  nižším (venkovském) </a:t>
            </a:r>
          </a:p>
          <a:p>
            <a:pPr marL="0" indent="0">
              <a:buNone/>
              <a:defRPr/>
            </a:pPr>
            <a:r>
              <a:rPr lang="cs-CZ" sz="1800" dirty="0"/>
              <a:t>     b)  vyšším (dvorském)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endParaRPr lang="cs-CZ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>
            <a:extLst>
              <a:ext uri="{FF2B5EF4-FFF2-40B4-BE49-F238E27FC236}">
                <a16:creationId xmlns:a16="http://schemas.microsoft.com/office/drawing/2014/main" id="{8419BB3F-E7EC-54E9-1C4B-A2EF4A91E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76200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            Panovník</a:t>
            </a:r>
            <a:endParaRPr lang="cs-CZ" altLang="cs-CZ" sz="3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817E078-7388-AE92-4BE7-B6574BBE2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304925"/>
            <a:ext cx="11496675" cy="5800725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cs-CZ" sz="7200" b="1" dirty="0"/>
              <a:t>Výstavba státu  </a:t>
            </a:r>
            <a:r>
              <a:rPr lang="cs-CZ" sz="7200" dirty="0"/>
              <a:t>–   kombinuje dva principy:</a:t>
            </a:r>
          </a:p>
          <a:p>
            <a:pPr marL="0" indent="0">
              <a:buNone/>
              <a:defRPr/>
            </a:pPr>
            <a:r>
              <a:rPr lang="cs-CZ" sz="7200" dirty="0"/>
              <a:t>                                       a)  </a:t>
            </a:r>
            <a:r>
              <a:rPr lang="cs-CZ" sz="7200" b="1" dirty="0"/>
              <a:t>národní</a:t>
            </a:r>
            <a:r>
              <a:rPr lang="cs-CZ" sz="7200" dirty="0"/>
              <a:t> (nadkmenové)  –  společenství vedeného šlechtou</a:t>
            </a:r>
          </a:p>
          <a:p>
            <a:pPr marL="0" indent="0">
              <a:buNone/>
              <a:defRPr/>
            </a:pPr>
            <a:r>
              <a:rPr lang="cs-CZ" sz="7200" dirty="0"/>
              <a:t>                                       b) „</a:t>
            </a:r>
            <a:r>
              <a:rPr lang="cs-CZ" sz="7200" b="1" dirty="0"/>
              <a:t>knížecí </a:t>
            </a:r>
            <a:r>
              <a:rPr lang="cs-CZ" sz="7200" b="1" dirty="0" err="1"/>
              <a:t>regnum</a:t>
            </a:r>
            <a:r>
              <a:rPr lang="cs-CZ" sz="7200" dirty="0"/>
              <a:t>“ –  institucionální uspořádání </a:t>
            </a:r>
          </a:p>
          <a:p>
            <a:pPr marL="0" indent="0">
              <a:buNone/>
              <a:defRPr/>
            </a:pPr>
            <a:r>
              <a:rPr lang="cs-CZ" sz="7200" dirty="0"/>
              <a:t>                                                                            –  </a:t>
            </a:r>
            <a:r>
              <a:rPr lang="pl-PL" sz="7200" dirty="0"/>
              <a:t>České země: „regnum“ (království)   </a:t>
            </a:r>
          </a:p>
          <a:p>
            <a:pPr marL="0" indent="0">
              <a:buNone/>
              <a:defRPr/>
            </a:pPr>
            <a:endParaRPr lang="cs-CZ" sz="7200" b="1" dirty="0"/>
          </a:p>
          <a:p>
            <a:pPr>
              <a:defRPr/>
            </a:pPr>
            <a:r>
              <a:rPr lang="cs-CZ" sz="7200" b="1" dirty="0"/>
              <a:t>Vztah k zemi a vlastnictví  </a:t>
            </a:r>
            <a:r>
              <a:rPr lang="cs-CZ" sz="7200" dirty="0"/>
              <a:t>–   právo odúmrti: „regál k zemi“ </a:t>
            </a:r>
          </a:p>
          <a:p>
            <a:pPr marL="0" indent="0">
              <a:buNone/>
              <a:defRPr/>
            </a:pPr>
            <a:r>
              <a:rPr lang="cs-CZ" sz="7200" dirty="0"/>
              <a:t>                                                     –   majitel veřejných prostor (bezpečnost) </a:t>
            </a:r>
          </a:p>
          <a:p>
            <a:pPr marL="0" indent="0">
              <a:buNone/>
              <a:defRPr/>
            </a:pPr>
            <a:r>
              <a:rPr lang="cs-CZ" sz="7200" dirty="0"/>
              <a:t>                                                     –  nemohl legitimně vzít půdu svobodným </a:t>
            </a:r>
          </a:p>
          <a:p>
            <a:pPr marL="0" indent="0">
              <a:buNone/>
              <a:defRPr/>
            </a:pPr>
            <a:r>
              <a:rPr lang="cs-CZ" sz="7200" dirty="0"/>
              <a:t>                                                    –   první český král: 1085: Vratislav II. (ne dědičně)</a:t>
            </a:r>
          </a:p>
          <a:p>
            <a:pPr marL="0" indent="0">
              <a:buNone/>
              <a:defRPr/>
            </a:pPr>
            <a:r>
              <a:rPr lang="cs-CZ" sz="7200" dirty="0"/>
              <a:t>                                                    –   lenní držba:  dědičná:   1189-Morava    1222-Čechy </a:t>
            </a:r>
          </a:p>
          <a:p>
            <a:pPr marL="0" indent="0">
              <a:buNone/>
              <a:defRPr/>
            </a:pPr>
            <a:endParaRPr lang="cs-CZ" sz="7200" dirty="0"/>
          </a:p>
          <a:p>
            <a:pPr marL="0" indent="0">
              <a:buNone/>
              <a:defRPr/>
            </a:pPr>
            <a:r>
              <a:rPr lang="cs-CZ" sz="7200" dirty="0"/>
              <a:t>                                                 – </a:t>
            </a:r>
            <a:r>
              <a:rPr lang="cs-CZ" sz="7200" b="1" dirty="0"/>
              <a:t>do pol. 13. stol</a:t>
            </a:r>
            <a:r>
              <a:rPr lang="cs-CZ" sz="7200" dirty="0"/>
              <a:t>.:  </a:t>
            </a:r>
            <a:r>
              <a:rPr lang="cs-CZ" sz="7200" b="1" dirty="0" err="1"/>
              <a:t>princeps</a:t>
            </a:r>
            <a:r>
              <a:rPr lang="cs-CZ" sz="7200" b="1" dirty="0"/>
              <a:t> </a:t>
            </a:r>
            <a:r>
              <a:rPr lang="cs-CZ" sz="7200" b="1" dirty="0" err="1"/>
              <a:t>Bohemorum</a:t>
            </a:r>
            <a:r>
              <a:rPr lang="cs-CZ" sz="7200" b="1" dirty="0"/>
              <a:t> </a:t>
            </a:r>
            <a:r>
              <a:rPr lang="cs-CZ" sz="7200" dirty="0"/>
              <a:t>(„první“ z Č)</a:t>
            </a:r>
          </a:p>
          <a:p>
            <a:pPr marL="0" indent="0">
              <a:buNone/>
              <a:defRPr/>
            </a:pPr>
            <a:r>
              <a:rPr lang="cs-CZ" sz="7200" dirty="0"/>
              <a:t>                                                                                    kolokvia:  sjezdy (setkání) s předáky </a:t>
            </a:r>
          </a:p>
          <a:p>
            <a:pPr marL="0" indent="0">
              <a:buNone/>
              <a:defRPr/>
            </a:pPr>
            <a:endParaRPr lang="cs-CZ" sz="7200" dirty="0"/>
          </a:p>
          <a:p>
            <a:pPr marL="0" indent="0">
              <a:buNone/>
              <a:defRPr/>
            </a:pPr>
            <a:r>
              <a:rPr lang="cs-CZ" sz="7200" dirty="0"/>
              <a:t>                                                –  </a:t>
            </a:r>
            <a:r>
              <a:rPr lang="cs-CZ" sz="7200" b="1" dirty="0"/>
              <a:t>od pol. 13. stol. </a:t>
            </a:r>
            <a:r>
              <a:rPr lang="cs-CZ" sz="7200" dirty="0"/>
              <a:t> –   </a:t>
            </a:r>
            <a:r>
              <a:rPr lang="cs-CZ" sz="7200" b="1" dirty="0" err="1"/>
              <a:t>rex</a:t>
            </a:r>
            <a:r>
              <a:rPr lang="cs-CZ" sz="7200" b="1" dirty="0"/>
              <a:t> </a:t>
            </a:r>
            <a:r>
              <a:rPr lang="cs-CZ" sz="7200" b="1" dirty="0" err="1"/>
              <a:t>Bohemiae</a:t>
            </a:r>
            <a:r>
              <a:rPr lang="cs-CZ" sz="7200" b="1" dirty="0"/>
              <a:t> </a:t>
            </a:r>
            <a:r>
              <a:rPr lang="cs-CZ" sz="7200" dirty="0"/>
              <a:t>(„král“ Čech)</a:t>
            </a:r>
          </a:p>
          <a:p>
            <a:pPr marL="0" indent="0">
              <a:buNone/>
              <a:defRPr/>
            </a:pPr>
            <a:r>
              <a:rPr lang="cs-CZ" sz="7200" dirty="0"/>
              <a:t>                                                                                       zemské sněmy:  </a:t>
            </a:r>
            <a:r>
              <a:rPr lang="cs-CZ" sz="7200" dirty="0" err="1"/>
              <a:t>inst</a:t>
            </a:r>
            <a:r>
              <a:rPr lang="cs-CZ" sz="7200" dirty="0"/>
              <a:t>. shromáždění  </a:t>
            </a:r>
          </a:p>
          <a:p>
            <a:pPr marL="0" indent="0">
              <a:buNone/>
              <a:defRPr/>
            </a:pPr>
            <a:r>
              <a:rPr lang="cs-CZ" sz="7200" dirty="0"/>
              <a:t>                                                                                        (soudy, berně, mír, volba krále) </a:t>
            </a:r>
          </a:p>
          <a:p>
            <a:pPr marL="0" indent="0">
              <a:buNone/>
              <a:defRPr/>
            </a:pPr>
            <a:endParaRPr lang="cs-CZ" sz="3800" dirty="0"/>
          </a:p>
          <a:p>
            <a:pPr marL="0" indent="0">
              <a:buNone/>
              <a:defRPr/>
            </a:pPr>
            <a:endParaRPr lang="cs-CZ" sz="3800" dirty="0"/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>
          <a:xfrm>
            <a:off x="2095500" y="0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Panovnická svrchovanost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19100" y="1143000"/>
            <a:ext cx="10953750" cy="57150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altLang="cs-CZ" sz="1800" b="1" dirty="0"/>
              <a:t>Udělení (polepšení) erbu  </a:t>
            </a:r>
            <a:r>
              <a:rPr lang="cs-CZ" altLang="cs-CZ" sz="1800" dirty="0"/>
              <a:t>–  heraldické právo (erbovní listiny)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                  –  kromě panovníka i jím ustanovení </a:t>
            </a:r>
            <a:r>
              <a:rPr lang="cs-CZ" altLang="cs-CZ" sz="1800" dirty="0" err="1"/>
              <a:t>palatinové</a:t>
            </a:r>
            <a:endParaRPr lang="cs-CZ" altLang="cs-CZ" sz="1800" dirty="0"/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                  –  udělován spolu s </a:t>
            </a:r>
            <a:r>
              <a:rPr lang="cs-CZ" altLang="cs-CZ" sz="1800" b="1" dirty="0"/>
              <a:t>predikátem: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                      přídomek:  doplnění jména názvem sídla  (např. </a:t>
            </a:r>
            <a:r>
              <a:rPr lang="cs-CZ" altLang="cs-CZ" sz="1800" dirty="0" err="1"/>
              <a:t>Idík</a:t>
            </a:r>
            <a:r>
              <a:rPr lang="cs-CZ" altLang="cs-CZ" sz="1800" dirty="0"/>
              <a:t> ze Švábenic, v něm.: von)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                      1500: Vladislavské zemské zřízení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                      1627: Obnovení zřízení zemské</a:t>
            </a:r>
          </a:p>
          <a:p>
            <a:pPr marL="0" indent="0">
              <a:buNone/>
              <a:defRPr/>
            </a:pPr>
            <a:endParaRPr lang="cs-CZ" altLang="cs-CZ" sz="1800" dirty="0"/>
          </a:p>
          <a:p>
            <a:pPr>
              <a:defRPr/>
            </a:pPr>
            <a:r>
              <a:rPr lang="cs-CZ" altLang="cs-CZ" sz="1800" b="1" dirty="0"/>
              <a:t>Dokazování šlechtického původu</a:t>
            </a:r>
            <a:r>
              <a:rPr lang="cs-CZ" altLang="cs-CZ" sz="1800" dirty="0"/>
              <a:t>  –  erbem otce a matky a erby z otcovy a matčiny matky  („do čtvrtého kolena“)</a:t>
            </a:r>
          </a:p>
          <a:p>
            <a:pPr>
              <a:defRPr/>
            </a:pPr>
            <a:endParaRPr lang="cs-CZ" altLang="cs-CZ" sz="1800" dirty="0"/>
          </a:p>
          <a:p>
            <a:pPr>
              <a:defRPr/>
            </a:pPr>
            <a:r>
              <a:rPr lang="cs-CZ" altLang="cs-CZ" sz="1800" b="1" dirty="0"/>
              <a:t>Zbavení šlechtictví  </a:t>
            </a:r>
            <a:r>
              <a:rPr lang="cs-CZ" altLang="cs-CZ" sz="1800" dirty="0"/>
              <a:t>–  nešlechtické zaměstnání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       –  řádný (ctnostný) život podle křesťanských zásad 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       –  úmyslné zlehčování svého stavu</a:t>
            </a:r>
          </a:p>
          <a:p>
            <a:pPr>
              <a:defRPr/>
            </a:pPr>
            <a:endParaRPr lang="cs-CZ" altLang="cs-CZ" sz="1800" dirty="0"/>
          </a:p>
          <a:p>
            <a:pPr>
              <a:defRPr/>
            </a:pPr>
            <a:r>
              <a:rPr lang="cs-CZ" altLang="cs-CZ" sz="1800" b="1" dirty="0"/>
              <a:t>Povyšování rytířů do panského stavu </a:t>
            </a:r>
            <a:r>
              <a:rPr lang="cs-CZ" altLang="cs-CZ" sz="1800" dirty="0"/>
              <a:t> –  Č:  vzrůst po husitských válkách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                                        –  M:  úbytek drobné šlechty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                                             </a:t>
            </a:r>
          </a:p>
          <a:p>
            <a:pPr>
              <a:defRPr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3248178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B223FE7B-8962-E4DC-B2D6-3E8A0ECC7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226" y="3634379"/>
            <a:ext cx="2814638" cy="28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ovéPole 1">
            <a:extLst>
              <a:ext uri="{FF2B5EF4-FFF2-40B4-BE49-F238E27FC236}">
                <a16:creationId xmlns:a16="http://schemas.microsoft.com/office/drawing/2014/main" id="{06B034ED-958E-A53E-3F15-C753CC225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1" y="322263"/>
            <a:ext cx="4670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 dirty="0"/>
              <a:t>Zikmund Lucemburský</a:t>
            </a:r>
          </a:p>
        </p:txBody>
      </p:sp>
      <p:sp>
        <p:nvSpPr>
          <p:cNvPr id="27652" name="TextovéPole 2">
            <a:extLst>
              <a:ext uri="{FF2B5EF4-FFF2-40B4-BE49-F238E27FC236}">
                <a16:creationId xmlns:a16="http://schemas.microsoft.com/office/drawing/2014/main" id="{5602054C-A724-1972-8A87-B2CF7E57A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2993" y="6436316"/>
            <a:ext cx="16033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 dirty="0" err="1"/>
              <a:t>Cimburk</a:t>
            </a:r>
            <a:r>
              <a:rPr lang="cs-CZ" altLang="cs-CZ" sz="1200" b="1" dirty="0"/>
              <a:t> u Koryčan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/>
          </a:p>
        </p:txBody>
      </p:sp>
      <p:pic>
        <p:nvPicPr>
          <p:cNvPr id="27653" name="Picture 3">
            <a:extLst>
              <a:ext uri="{FF2B5EF4-FFF2-40B4-BE49-F238E27FC236}">
                <a16:creationId xmlns:a16="http://schemas.microsoft.com/office/drawing/2014/main" id="{6B1C33C6-69DC-CF3D-CC8C-77E5BFE03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226" y="132956"/>
            <a:ext cx="2814638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ovéPole 5">
            <a:extLst>
              <a:ext uri="{FF2B5EF4-FFF2-40B4-BE49-F238E27FC236}">
                <a16:creationId xmlns:a16="http://schemas.microsoft.com/office/drawing/2014/main" id="{FBD3370C-E955-AA4A-CA1D-8CE3F4AE4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3251" y="3003999"/>
            <a:ext cx="2414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 dirty="0"/>
              <a:t>Brno – Špilberk, poč. 15. stol.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 dirty="0"/>
              <a:t>          Zikmundovo sídlo </a:t>
            </a:r>
            <a:endParaRPr lang="cs-CZ" altLang="cs-CZ" sz="1800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BB10805-48E5-B698-9204-A408620A27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0525" y="1125540"/>
            <a:ext cx="8667749" cy="565626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sz="1900" dirty="0"/>
              <a:t>Česko-uherská personální unie:  druhorozený syn císaře Karla IV. a Alžběty Pomořanské,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                                            vnučky Kazimíra III. </a:t>
            </a:r>
          </a:p>
          <a:p>
            <a:pPr>
              <a:defRPr/>
            </a:pPr>
            <a:r>
              <a:rPr lang="cs-CZ" sz="1900" dirty="0"/>
              <a:t>1376    </a:t>
            </a:r>
            <a:r>
              <a:rPr lang="cs-CZ" altLang="cs-CZ" sz="1900" dirty="0"/>
              <a:t>–</a:t>
            </a:r>
            <a:r>
              <a:rPr lang="cs-CZ" sz="1900" dirty="0"/>
              <a:t>    získává Braniborské markrabství (kurfiřtský hlas)</a:t>
            </a:r>
          </a:p>
          <a:p>
            <a:pPr>
              <a:defRPr/>
            </a:pPr>
            <a:r>
              <a:rPr lang="cs-CZ" sz="1900" dirty="0"/>
              <a:t>1385    </a:t>
            </a:r>
            <a:r>
              <a:rPr lang="cs-CZ" altLang="cs-CZ" sz="1900" dirty="0"/>
              <a:t>–</a:t>
            </a:r>
            <a:r>
              <a:rPr lang="cs-CZ" sz="1900" dirty="0"/>
              <a:t>    sňatek s Marií Uherskou († 1395), dcerou uherského krále Ludvíka I. z Anjou</a:t>
            </a:r>
          </a:p>
          <a:p>
            <a:pPr>
              <a:defRPr/>
            </a:pPr>
            <a:r>
              <a:rPr lang="cs-CZ" sz="1900" dirty="0"/>
              <a:t>1387    </a:t>
            </a:r>
            <a:r>
              <a:rPr lang="cs-CZ" altLang="cs-CZ" sz="1900" dirty="0"/>
              <a:t>–</a:t>
            </a:r>
            <a:r>
              <a:rPr lang="cs-CZ" sz="1900" dirty="0"/>
              <a:t>    korunován uherským králem</a:t>
            </a:r>
          </a:p>
          <a:p>
            <a:pPr>
              <a:defRPr/>
            </a:pPr>
            <a:r>
              <a:rPr lang="cs-CZ" sz="1900" dirty="0"/>
              <a:t>1406    </a:t>
            </a:r>
            <a:r>
              <a:rPr lang="cs-CZ" altLang="cs-CZ" sz="1900" dirty="0"/>
              <a:t>–</a:t>
            </a:r>
            <a:r>
              <a:rPr lang="cs-CZ" sz="1900" dirty="0"/>
              <a:t>    sňatek s Barborou </a:t>
            </a:r>
            <a:r>
              <a:rPr lang="cs-CZ" sz="1900" dirty="0" err="1"/>
              <a:t>Celskou</a:t>
            </a:r>
            <a:endParaRPr lang="cs-CZ" sz="1900" dirty="0"/>
          </a:p>
          <a:p>
            <a:pPr>
              <a:defRPr/>
            </a:pPr>
            <a:r>
              <a:rPr lang="cs-CZ" sz="1900" dirty="0"/>
              <a:t>1408    </a:t>
            </a:r>
            <a:r>
              <a:rPr lang="cs-CZ" altLang="cs-CZ" sz="1900" dirty="0"/>
              <a:t>–</a:t>
            </a:r>
            <a:r>
              <a:rPr lang="cs-CZ" sz="1900" dirty="0"/>
              <a:t>    založení Řádu draka</a:t>
            </a:r>
          </a:p>
          <a:p>
            <a:pPr>
              <a:defRPr/>
            </a:pPr>
            <a:r>
              <a:rPr lang="cs-CZ" sz="1900" dirty="0"/>
              <a:t>1410    </a:t>
            </a:r>
            <a:r>
              <a:rPr lang="cs-CZ" altLang="cs-CZ" sz="1900" dirty="0"/>
              <a:t>–</a:t>
            </a:r>
            <a:r>
              <a:rPr lang="cs-CZ" sz="1900" dirty="0"/>
              <a:t>    zvolen římským králem </a:t>
            </a:r>
          </a:p>
          <a:p>
            <a:pPr>
              <a:defRPr/>
            </a:pPr>
            <a:r>
              <a:rPr lang="cs-CZ" sz="1900" dirty="0"/>
              <a:t>1419    </a:t>
            </a:r>
            <a:r>
              <a:rPr lang="cs-CZ" altLang="cs-CZ" sz="1900" dirty="0"/>
              <a:t>–</a:t>
            </a:r>
            <a:r>
              <a:rPr lang="cs-CZ" sz="1900" dirty="0"/>
              <a:t>    zvolen českým králem</a:t>
            </a:r>
          </a:p>
          <a:p>
            <a:pPr>
              <a:defRPr/>
            </a:pPr>
            <a:r>
              <a:rPr lang="cs-CZ" sz="1900" dirty="0"/>
              <a:t>1421    –    sňatek dcery Alžběty s Albrechtem V. Habsburským</a:t>
            </a:r>
          </a:p>
          <a:p>
            <a:pPr>
              <a:defRPr/>
            </a:pPr>
            <a:r>
              <a:rPr lang="cs-CZ" sz="1900" dirty="0"/>
              <a:t>1431    </a:t>
            </a:r>
            <a:r>
              <a:rPr lang="cs-CZ" altLang="cs-CZ" sz="1900" dirty="0"/>
              <a:t>–</a:t>
            </a:r>
            <a:r>
              <a:rPr lang="cs-CZ" sz="1900" dirty="0"/>
              <a:t>    zvolen římským císařem </a:t>
            </a:r>
          </a:p>
          <a:p>
            <a:pPr>
              <a:defRPr/>
            </a:pPr>
            <a:r>
              <a:rPr lang="cs-CZ" sz="1900" dirty="0"/>
              <a:t>1433   </a:t>
            </a:r>
            <a:r>
              <a:rPr lang="cs-CZ" altLang="cs-CZ" sz="1900" dirty="0"/>
              <a:t> –</a:t>
            </a:r>
            <a:r>
              <a:rPr lang="cs-CZ" sz="1900" dirty="0"/>
              <a:t>    korunován římským císařem (dvouhlavý říšský orel)</a:t>
            </a:r>
          </a:p>
          <a:p>
            <a:pPr marL="0" indent="0">
              <a:buNone/>
              <a:defRPr/>
            </a:pPr>
            <a:endParaRPr lang="cs-CZ" sz="1900" dirty="0"/>
          </a:p>
          <a:p>
            <a:pPr>
              <a:defRPr/>
            </a:pPr>
            <a:r>
              <a:rPr lang="cs-CZ" sz="1900" dirty="0"/>
              <a:t>1. pole  </a:t>
            </a:r>
            <a:r>
              <a:rPr lang="cs-CZ" altLang="cs-CZ" sz="1900" dirty="0"/>
              <a:t>–</a:t>
            </a:r>
            <a:r>
              <a:rPr lang="cs-CZ" sz="1900" dirty="0"/>
              <a:t>  orel:  znak římského krále (1410) </a:t>
            </a:r>
          </a:p>
          <a:p>
            <a:pPr>
              <a:defRPr/>
            </a:pPr>
            <a:r>
              <a:rPr lang="cs-CZ" sz="1900" dirty="0"/>
              <a:t>2. pole  </a:t>
            </a:r>
            <a:r>
              <a:rPr lang="cs-CZ" altLang="cs-CZ" sz="1900" dirty="0"/>
              <a:t> –</a:t>
            </a:r>
            <a:r>
              <a:rPr lang="cs-CZ" sz="1900" dirty="0"/>
              <a:t>  dvouocasý lev: znak českého krále  (1419)</a:t>
            </a:r>
          </a:p>
          <a:p>
            <a:pPr>
              <a:defRPr/>
            </a:pPr>
            <a:r>
              <a:rPr lang="cs-CZ" sz="1900" dirty="0"/>
              <a:t>3. pole  </a:t>
            </a:r>
            <a:r>
              <a:rPr lang="cs-CZ" altLang="cs-CZ" sz="1900" dirty="0"/>
              <a:t> –</a:t>
            </a:r>
            <a:r>
              <a:rPr lang="cs-CZ" sz="1900" dirty="0"/>
              <a:t>  vodorovná břevna:  znak Uher  </a:t>
            </a:r>
          </a:p>
          <a:p>
            <a:pPr>
              <a:defRPr/>
            </a:pPr>
            <a:r>
              <a:rPr lang="cs-CZ" sz="1900" dirty="0"/>
              <a:t>4. pole  </a:t>
            </a:r>
            <a:r>
              <a:rPr lang="cs-CZ" altLang="cs-CZ" sz="1900" dirty="0"/>
              <a:t> –</a:t>
            </a:r>
            <a:r>
              <a:rPr lang="cs-CZ" sz="1900" dirty="0"/>
              <a:t>   moravská orlice:  markrabství moravské (1419) </a:t>
            </a:r>
          </a:p>
          <a:p>
            <a:pPr>
              <a:defRPr/>
            </a:pPr>
            <a:endParaRPr lang="cs-CZ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Brno-Josefská3">
            <a:extLst>
              <a:ext uri="{FF2B5EF4-FFF2-40B4-BE49-F238E27FC236}">
                <a16:creationId xmlns:a16="http://schemas.microsoft.com/office/drawing/2014/main" id="{1EB7BD60-AB98-F80D-845D-DE12138BFA9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72475" y="255652"/>
            <a:ext cx="3142455" cy="30399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5" name="Picture 6" descr="IMG_1353">
            <a:extLst>
              <a:ext uri="{FF2B5EF4-FFF2-40B4-BE49-F238E27FC236}">
                <a16:creationId xmlns:a16="http://schemas.microsoft.com/office/drawing/2014/main" id="{112B3B3A-0940-2054-581E-7C7CC61E158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1675" y="2992379"/>
            <a:ext cx="3454400" cy="34258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6" name="Rectangle 7">
            <a:extLst>
              <a:ext uri="{FF2B5EF4-FFF2-40B4-BE49-F238E27FC236}">
                <a16:creationId xmlns:a16="http://schemas.microsoft.com/office/drawing/2014/main" id="{14A091A8-2908-276E-1C3E-72D09F772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75" y="620714"/>
            <a:ext cx="7429499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FF0000"/>
                </a:solidFill>
              </a:rPr>
              <a:t>Dračí řád </a:t>
            </a:r>
            <a:r>
              <a:rPr lang="cs-CZ" altLang="cs-CZ" sz="1800" b="1" dirty="0"/>
              <a:t>–  založen Zikmundem Lucemburským roku 1408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/>
              <a:t>                –   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elitní společnost rytířů Řádu zlatého rouna</a:t>
            </a:r>
            <a:endParaRPr lang="cs-CZ" altLang="cs-CZ" sz="1800" b="1" dirty="0"/>
          </a:p>
          <a:p>
            <a:r>
              <a:rPr lang="cs-CZ" altLang="cs-CZ" sz="1800" dirty="0"/>
              <a:t>  </a:t>
            </a:r>
            <a:r>
              <a:rPr lang="cs-CZ" altLang="cs-CZ" sz="1600" dirty="0"/>
              <a:t>1. a 4. pole  -  dolnouherská </a:t>
            </a:r>
            <a:r>
              <a:rPr lang="cs-CZ" altLang="cs-CZ" sz="1600" dirty="0" err="1"/>
              <a:t>arpádovská</a:t>
            </a:r>
            <a:r>
              <a:rPr lang="cs-CZ" altLang="cs-CZ" sz="1600" dirty="0"/>
              <a:t> břevna </a:t>
            </a:r>
          </a:p>
          <a:p>
            <a:r>
              <a:rPr lang="cs-CZ" altLang="cs-CZ" sz="1600" dirty="0"/>
              <a:t>  2. a 3. pole   -  trojvrší s </a:t>
            </a:r>
            <a:r>
              <a:rPr lang="cs-CZ" altLang="cs-CZ" sz="1600" dirty="0" err="1"/>
              <a:t>dvojtými</a:t>
            </a:r>
            <a:r>
              <a:rPr lang="cs-CZ" altLang="cs-CZ" sz="1600" dirty="0"/>
              <a:t> </a:t>
            </a:r>
            <a:r>
              <a:rPr lang="cs-CZ" altLang="cs-CZ" sz="1600" dirty="0" err="1"/>
              <a:t>patriaršími</a:t>
            </a:r>
            <a:r>
              <a:rPr lang="cs-CZ" altLang="cs-CZ" sz="1600" dirty="0"/>
              <a:t> kříži Horních Uher (Slovenska)</a:t>
            </a:r>
          </a:p>
          <a:p>
            <a:r>
              <a:rPr lang="cs-CZ" altLang="cs-CZ" sz="1600" dirty="0"/>
              <a:t>  Dekorování: znak ovinut symbolem rytířského Dračího řádu </a:t>
            </a:r>
            <a:endParaRPr lang="cs-CZ" altLang="cs-CZ" sz="16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i="1" dirty="0"/>
              <a:t> </a:t>
            </a:r>
          </a:p>
        </p:txBody>
      </p:sp>
      <p:sp>
        <p:nvSpPr>
          <p:cNvPr id="28677" name="Rectangle 8">
            <a:extLst>
              <a:ext uri="{FF2B5EF4-FFF2-40B4-BE49-F238E27FC236}">
                <a16:creationId xmlns:a16="http://schemas.microsoft.com/office/drawing/2014/main" id="{745EE5B4-A819-6F2D-5FFC-4A5465E9C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4037" y="6457950"/>
            <a:ext cx="3352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200" b="1" dirty="0"/>
              <a:t>Brno – „hrad Špilberk“, po r. 1419</a:t>
            </a:r>
          </a:p>
        </p:txBody>
      </p:sp>
      <p:pic>
        <p:nvPicPr>
          <p:cNvPr id="3" name="Obrázek 2" descr="Obsah obrázku kresba, skica, Umělecký tisk, ilustrace&#10;&#10;Popis byl vytvořen automaticky">
            <a:extLst>
              <a:ext uri="{FF2B5EF4-FFF2-40B4-BE49-F238E27FC236}">
                <a16:creationId xmlns:a16="http://schemas.microsoft.com/office/drawing/2014/main" id="{AFFFF9DD-A189-D244-7E95-19291408C8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927" y="3562418"/>
            <a:ext cx="4908723" cy="279183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>
            <a:extLst>
              <a:ext uri="{FF2B5EF4-FFF2-40B4-BE49-F238E27FC236}">
                <a16:creationId xmlns:a16="http://schemas.microsoft.com/office/drawing/2014/main" id="{6BF84A56-1D7B-5B66-A714-BB3A64720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4288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             Šlechta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566BF8-CD55-E99F-33E9-B55A344C9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057275"/>
            <a:ext cx="11658600" cy="580072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sz="1800" b="1" dirty="0"/>
              <a:t>2. pol. 12. stol. </a:t>
            </a:r>
            <a:r>
              <a:rPr lang="cs-CZ" sz="1800" dirty="0"/>
              <a:t> –  stavovsky a sociálně vyčleněna ze svobodného obyvatelstva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1172–1197: dynastické sváry (šlechta dosazuje knížata)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1. pol. 13. stol.  </a:t>
            </a:r>
            <a:r>
              <a:rPr lang="cs-CZ" sz="1800" dirty="0"/>
              <a:t>–  první jména šlechticů, pánů i rytířů </a:t>
            </a:r>
          </a:p>
          <a:p>
            <a:pPr marL="0" indent="0">
              <a:buNone/>
              <a:defRPr/>
            </a:pPr>
            <a:r>
              <a:rPr lang="cs-CZ" sz="1800" b="1" dirty="0"/>
              <a:t>                                </a:t>
            </a:r>
            <a:r>
              <a:rPr lang="cs-CZ" sz="1800" dirty="0"/>
              <a:t> –  z něm. </a:t>
            </a:r>
            <a:r>
              <a:rPr lang="cs-CZ" sz="1800" dirty="0" err="1"/>
              <a:t>Geschlecht</a:t>
            </a:r>
            <a:r>
              <a:rPr lang="cs-CZ" sz="1800" dirty="0"/>
              <a:t>  –  rod:  princip dědičnosti, alod (</a:t>
            </a:r>
            <a:r>
              <a:rPr lang="cs-CZ" sz="1800" dirty="0" err="1"/>
              <a:t>hereditas</a:t>
            </a:r>
            <a:r>
              <a:rPr lang="cs-CZ" sz="1800" dirty="0"/>
              <a:t>):  označení svob. dědičného majetku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– tzv. panská šlechta:  získala pozemkové majetky a společenské postavení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–  služba panovníkovi:  správní, soudní, vojenská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</a:t>
            </a:r>
          </a:p>
          <a:p>
            <a:pPr>
              <a:defRPr/>
            </a:pPr>
            <a:r>
              <a:rPr lang="cs-CZ" sz="1800" b="1" dirty="0"/>
              <a:t>2. pol. 13. stol. </a:t>
            </a:r>
            <a:r>
              <a:rPr lang="cs-CZ" sz="1800" dirty="0"/>
              <a:t>–</a:t>
            </a:r>
            <a:r>
              <a:rPr lang="cs-CZ" sz="1800" b="1" dirty="0"/>
              <a:t>  </a:t>
            </a:r>
            <a:r>
              <a:rPr lang="cs-CZ" sz="1800" dirty="0"/>
              <a:t>rodová šlechta se stává pozemkovými vlastníky nezávislými na panovníkovi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(soukromé vlastnictví půdy; výjimka: odúmrtě) 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–   šlechta přijímá francouzsko-německý životní styl: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a)  kamenné hrady: staví nejvýznamnější rody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b)  predikáty, německá jména, erby, sňatky, „rytířská němčina“  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urozenost, stará rodová tradice, pozemkový majetek, důležitý úřad 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14./15. stol.  </a:t>
            </a:r>
            <a:r>
              <a:rPr lang="cs-CZ" sz="1800" dirty="0"/>
              <a:t>–  emancipace šlechty:  uznání práv šlechty bylo podmínkou přijetí na český trůn</a:t>
            </a:r>
          </a:p>
          <a:p>
            <a:pPr>
              <a:defRPr/>
            </a:pPr>
            <a:r>
              <a:rPr lang="cs-CZ" sz="1900" u="none" strike="noStrike" baseline="0" dirty="0">
                <a:solidFill>
                  <a:srgbClr val="000000"/>
                </a:solidFill>
              </a:rPr>
              <a:t>16. stol.  </a:t>
            </a:r>
            <a:r>
              <a:rPr lang="cs-CZ" sz="1900" b="0" u="none" strike="noStrike" baseline="0" dirty="0">
                <a:solidFill>
                  <a:srgbClr val="000000"/>
                </a:solidFill>
              </a:rPr>
              <a:t>–  „zlatý věk“ moravské stavovské demokracie</a:t>
            </a:r>
            <a:endParaRPr lang="cs-CZ" sz="1900" dirty="0"/>
          </a:p>
          <a:p>
            <a:pPr marL="0" indent="0">
              <a:buNone/>
              <a:defRPr/>
            </a:pPr>
            <a:endParaRPr lang="cs-CZ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>
            <a:extLst>
              <a:ext uri="{FF2B5EF4-FFF2-40B4-BE49-F238E27FC236}">
                <a16:creationId xmlns:a16="http://schemas.microsoft.com/office/drawing/2014/main" id="{69B2CFFC-342E-6659-A130-6914457B0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         Nižší šlechta</a:t>
            </a:r>
            <a:endParaRPr lang="cs-CZ" altLang="cs-CZ" sz="3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D6040FD-F4C2-BB3B-BBCB-F224DE8BB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143001"/>
            <a:ext cx="11715750" cy="5648324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sz="1800" b="1" dirty="0"/>
              <a:t>14. stol.  </a:t>
            </a:r>
            <a:r>
              <a:rPr lang="cs-CZ" sz="1800" dirty="0"/>
              <a:t>–  první příslušníci drobné šlechty:  páni a rytíři (16. stol. – vladykové mizí)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dělení na vyšší a nižší šlechtu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–  rytíři, zemané, vladykové, panoši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–  nebyli dostatečně urození (krátká rodová historie)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–  znak urozenosti:  vlastnictví statku zapsaného v zemských deskách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–  úřady zastávali jen výjimečně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             –  </a:t>
            </a:r>
            <a:r>
              <a:rPr lang="cs-CZ" sz="1800" b="1" dirty="0"/>
              <a:t>rytíř</a:t>
            </a:r>
            <a:r>
              <a:rPr lang="cs-CZ" sz="1800" dirty="0"/>
              <a:t>:  šlechtický titul a erb za zásluhy v boji (panovníkem pasován)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oslovení: „urozený a statečný rytíř“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–  </a:t>
            </a:r>
            <a:r>
              <a:rPr lang="cs-CZ" sz="1800" b="1" dirty="0"/>
              <a:t>zeman</a:t>
            </a:r>
            <a:r>
              <a:rPr lang="cs-CZ" sz="1800" dirty="0"/>
              <a:t>:  vlastnil menší statek, nebyl pasován (svobodné postavení)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oslovení:  „urozený zeman či vladyka“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–  </a:t>
            </a:r>
            <a:r>
              <a:rPr lang="cs-CZ" sz="1800" b="1" dirty="0"/>
              <a:t>vladyka</a:t>
            </a:r>
            <a:r>
              <a:rPr lang="cs-CZ" sz="1800" dirty="0"/>
              <a:t>: držel menší majetek, nebyl pasován, sídlil na dvoře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–  </a:t>
            </a:r>
            <a:r>
              <a:rPr lang="cs-CZ" sz="1800" b="1" dirty="0"/>
              <a:t>panoš</a:t>
            </a:r>
            <a:r>
              <a:rPr lang="cs-CZ" sz="1800" dirty="0"/>
              <a:t>:  nevlastnil žádný svobodný majetek, ve službě vyšší šlechty.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oslovení: „slovutný panoš“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15/16. stol.  </a:t>
            </a:r>
            <a:r>
              <a:rPr lang="cs-CZ" sz="1800" dirty="0"/>
              <a:t>–  </a:t>
            </a:r>
            <a:r>
              <a:rPr lang="cs-CZ" sz="1800" dirty="0" err="1"/>
              <a:t>nobiliace</a:t>
            </a:r>
            <a:r>
              <a:rPr lang="cs-CZ" sz="1800" dirty="0"/>
              <a:t> měšťanů:  erb (list) a predikát (přídomek), propuštění z poddanství a přijetí do rytířského stavu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3259</Words>
  <Application>Microsoft Office PowerPoint</Application>
  <PresentationFormat>Širokoúhlá obrazovka</PresentationFormat>
  <Paragraphs>364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Motiv Office</vt:lpstr>
      <vt:lpstr>Archeologie českých zemí pozdní středověk, novověk </vt:lpstr>
      <vt:lpstr>               Vrcholný a pozdní středověk  (13. – 15. stol.)</vt:lpstr>
      <vt:lpstr>                                              Teorie elit     </vt:lpstr>
      <vt:lpstr>                                   Panovník</vt:lpstr>
      <vt:lpstr>                    Panovnická svrchovanost</vt:lpstr>
      <vt:lpstr>Prezentace aplikace PowerPoint</vt:lpstr>
      <vt:lpstr>Prezentace aplikace PowerPoint</vt:lpstr>
      <vt:lpstr>                                    Šlechta</vt:lpstr>
      <vt:lpstr>                                Nižší šlechta</vt:lpstr>
      <vt:lpstr>                          Pohusitské období</vt:lpstr>
      <vt:lpstr>                              Nejvyšší úřady</vt:lpstr>
      <vt:lpstr>                           Dvorská kultura</vt:lpstr>
      <vt:lpstr>                     Ideál křesťanského bojovníka</vt:lpstr>
      <vt:lpstr>                           Výchova a životní styl</vt:lpstr>
      <vt:lpstr>Prezentace aplikace PowerPoint</vt:lpstr>
      <vt:lpstr>Prezentace aplikace PowerPoint</vt:lpstr>
      <vt:lpstr>Prezentace aplikace PowerPoint</vt:lpstr>
      <vt:lpstr>Znak Karla z Lichtenštejna (1569–1627) </vt:lpstr>
      <vt:lpstr>Prezentace aplikace PowerPoint</vt:lpstr>
      <vt:lpstr>Prezentace aplikace PowerPoint</vt:lpstr>
      <vt:lpstr>Prezentace aplikace PowerPoint</vt:lpstr>
      <vt:lpstr>Prezentace aplikace PowerPoint</vt:lpstr>
      <vt:lpstr>                          Vrchnostenské dvory                                    (Hof, curia)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Zaniklé vesnice</dc:title>
  <dc:creator>Kuklova</dc:creator>
  <cp:lastModifiedBy>tym0001</cp:lastModifiedBy>
  <cp:revision>27</cp:revision>
  <dcterms:created xsi:type="dcterms:W3CDTF">2017-01-31T16:06:48Z</dcterms:created>
  <dcterms:modified xsi:type="dcterms:W3CDTF">2025-04-13T16:40:56Z</dcterms:modified>
</cp:coreProperties>
</file>