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428" r:id="rId3"/>
    <p:sldId id="427" r:id="rId4"/>
    <p:sldId id="305" r:id="rId5"/>
    <p:sldId id="317" r:id="rId6"/>
    <p:sldId id="313" r:id="rId7"/>
    <p:sldId id="273" r:id="rId8"/>
    <p:sldId id="436" r:id="rId9"/>
    <p:sldId id="298" r:id="rId10"/>
    <p:sldId id="433" r:id="rId11"/>
    <p:sldId id="282" r:id="rId12"/>
    <p:sldId id="283" r:id="rId13"/>
    <p:sldId id="286" r:id="rId14"/>
    <p:sldId id="314" r:id="rId15"/>
    <p:sldId id="434" r:id="rId16"/>
    <p:sldId id="263" r:id="rId17"/>
    <p:sldId id="430" r:id="rId18"/>
    <p:sldId id="435" r:id="rId19"/>
    <p:sldId id="429" r:id="rId20"/>
    <p:sldId id="420" r:id="rId21"/>
    <p:sldId id="431" r:id="rId22"/>
    <p:sldId id="432" r:id="rId23"/>
    <p:sldId id="422" r:id="rId24"/>
    <p:sldId id="421" r:id="rId25"/>
    <p:sldId id="300" r:id="rId26"/>
    <p:sldId id="423" r:id="rId27"/>
    <p:sldId id="424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4325C-443E-4F07-883F-A1C13F22CAD3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337FF-DFF9-4A83-AC37-C41426720E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CC5984-EB7F-495D-9E4A-3C5C11C1A418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132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D92A7-92EB-4620-84E8-2B94CB549C1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88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17.02.2025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Archeologie středověké a novověké vesnice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cs-CZ" sz="3200" b="1" dirty="0"/>
            </a:b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1. Struktura středověkého a novověkého osídlení, metodika studia, prameny, literatura.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53C79-52B4-FDB0-6FDC-C691C8F56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Dějiny bádání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1DE90-4926-FB1A-D7C6-2A9A832C0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228725"/>
            <a:ext cx="11972925" cy="561102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cs-CZ" sz="1800" b="1" dirty="0"/>
              <a:t>18/19. stol.</a:t>
            </a:r>
            <a:r>
              <a:rPr lang="cs-CZ" sz="1800" dirty="0"/>
              <a:t>  –   </a:t>
            </a:r>
            <a:r>
              <a:rPr lang="cs-CZ" sz="1800" b="1" dirty="0"/>
              <a:t>topografické příručky</a:t>
            </a:r>
            <a:r>
              <a:rPr lang="cs-CZ" sz="1800" dirty="0"/>
              <a:t>:  </a:t>
            </a:r>
            <a:r>
              <a:rPr lang="cs-CZ" sz="1800" b="0" i="0" u="none" strike="noStrike" baseline="0" dirty="0"/>
              <a:t>analýzy písemných pramenů a soupisy zaniklých sídel na panstvích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cs-CZ" sz="1800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de-DE" sz="1800" b="1" i="0" u="none" strike="noStrike" baseline="0" dirty="0" err="1"/>
              <a:t>František</a:t>
            </a:r>
            <a:r>
              <a:rPr lang="de-DE" sz="1800" b="1" i="0" u="none" strike="noStrike" baseline="0" dirty="0"/>
              <a:t> Josef </a:t>
            </a:r>
            <a:r>
              <a:rPr lang="de-DE" sz="1800" b="1" i="0" u="none" strike="noStrike" baseline="0" dirty="0" err="1"/>
              <a:t>Schwoy</a:t>
            </a:r>
            <a:r>
              <a:rPr lang="cs-CZ" sz="1800" b="1" i="0" u="none" strike="noStrike" baseline="0" dirty="0"/>
              <a:t>   </a:t>
            </a:r>
            <a:r>
              <a:rPr lang="cs-CZ" sz="1800" b="0" i="0" u="none" strike="noStrike" baseline="0" dirty="0"/>
              <a:t>– </a:t>
            </a:r>
            <a:r>
              <a:rPr lang="de-DE" sz="1800" b="0" i="0" u="none" strike="noStrike" baseline="0" dirty="0"/>
              <a:t> </a:t>
            </a:r>
            <a:r>
              <a:rPr lang="cs-CZ" sz="1800" b="0" i="0" u="none" strike="noStrike" baseline="0" dirty="0"/>
              <a:t>1786:  </a:t>
            </a:r>
            <a:r>
              <a:rPr lang="de-DE" sz="1800" b="0" u="none" strike="noStrike" baseline="0" dirty="0"/>
              <a:t>Topographische Schilderung</a:t>
            </a:r>
            <a:r>
              <a:rPr lang="cs-CZ" sz="1800" b="0" u="none" strike="noStrike" baseline="0" dirty="0"/>
              <a:t> des </a:t>
            </a:r>
            <a:r>
              <a:rPr lang="cs-CZ" sz="1800" b="0" u="none" strike="noStrike" baseline="0" dirty="0" err="1"/>
              <a:t>Markgrafthum</a:t>
            </a:r>
            <a:r>
              <a:rPr lang="cs-CZ" sz="1800" b="0" u="none" strike="noStrike" baseline="0" dirty="0"/>
              <a:t> </a:t>
            </a:r>
            <a:r>
              <a:rPr lang="cs-CZ" sz="1800" b="0" u="none" strike="noStrike" baseline="0" dirty="0" err="1"/>
              <a:t>Mähren</a:t>
            </a:r>
            <a:r>
              <a:rPr lang="cs-CZ" sz="1800" b="0" u="none" strike="noStrike" baseline="0" dirty="0"/>
              <a:t>. </a:t>
            </a:r>
            <a:endParaRPr lang="cs-CZ" sz="1800" b="1" i="0" u="none" strike="noStrike" baseline="0" dirty="0"/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800" b="1" dirty="0"/>
              <a:t>         </a:t>
            </a:r>
            <a:r>
              <a:rPr lang="de-DE" sz="1800" b="0" i="0" u="none" strike="noStrike" baseline="0" dirty="0"/>
              <a:t>(1742–1806)</a:t>
            </a:r>
            <a:r>
              <a:rPr lang="cs-CZ" sz="1800" b="0" i="0" u="none" strike="noStrike" baseline="0" dirty="0"/>
              <a:t>                 </a:t>
            </a:r>
            <a:r>
              <a:rPr lang="cs-CZ" sz="1800" b="0" i="1" u="none" strike="noStrike" baseline="0" dirty="0"/>
              <a:t>–  </a:t>
            </a:r>
            <a:r>
              <a:rPr lang="cs-CZ" sz="1800" b="0" u="none" strike="noStrike" baseline="0" dirty="0"/>
              <a:t>1793, 1794:  </a:t>
            </a:r>
            <a:r>
              <a:rPr lang="cs-CZ" sz="1800" b="0" u="none" strike="noStrike" baseline="0" dirty="0" err="1"/>
              <a:t>Topographie</a:t>
            </a:r>
            <a:r>
              <a:rPr lang="cs-CZ" sz="1800" b="0" u="none" strike="noStrike" baseline="0" dirty="0"/>
              <a:t> </a:t>
            </a:r>
            <a:r>
              <a:rPr lang="cs-CZ" sz="1800" b="0" u="none" strike="noStrike" baseline="0" dirty="0" err="1"/>
              <a:t>vom</a:t>
            </a:r>
            <a:r>
              <a:rPr lang="cs-CZ" sz="1800" b="0" u="none" strike="noStrike" baseline="0" dirty="0"/>
              <a:t> </a:t>
            </a:r>
            <a:r>
              <a:rPr lang="cs-CZ" sz="1800" b="0" u="none" strike="noStrike" baseline="0" dirty="0" err="1"/>
              <a:t>Markgrafthum</a:t>
            </a:r>
            <a:r>
              <a:rPr lang="cs-CZ" sz="1800" b="0" u="none" strike="noStrike" baseline="0" dirty="0"/>
              <a:t> </a:t>
            </a:r>
            <a:r>
              <a:rPr lang="cs-CZ" sz="1800" b="0" u="none" strike="noStrike" baseline="0" dirty="0" err="1"/>
              <a:t>Mähren</a:t>
            </a:r>
            <a:r>
              <a:rPr lang="cs-CZ" sz="1800" b="0" u="none" strike="noStrike" baseline="0" dirty="0"/>
              <a:t>.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cs-CZ" sz="1800" dirty="0"/>
          </a:p>
          <a:p>
            <a:r>
              <a:rPr lang="de-DE" sz="1800" b="1" i="0" u="none" strike="noStrike" baseline="0" dirty="0" err="1">
                <a:cs typeface="Calibri" panose="020F0502020204030204" pitchFamily="34" charset="0"/>
              </a:rPr>
              <a:t>Řehoř</a:t>
            </a:r>
            <a:r>
              <a:rPr lang="de-DE" sz="18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de-DE" sz="1800" b="1" i="0" u="none" strike="noStrike" baseline="0" dirty="0" err="1">
                <a:cs typeface="Calibri" panose="020F0502020204030204" pitchFamily="34" charset="0"/>
              </a:rPr>
              <a:t>Voln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ý</a:t>
            </a:r>
            <a:r>
              <a:rPr lang="de-DE" sz="18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</a:t>
            </a:r>
            <a:r>
              <a:rPr lang="de-DE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de-DE" sz="1800" b="0" u="none" strike="noStrike" baseline="0" dirty="0">
                <a:cs typeface="Calibri" panose="020F0502020204030204" pitchFamily="34" charset="0"/>
              </a:rPr>
              <a:t>Die Markgrafschaft</a:t>
            </a:r>
            <a:r>
              <a:rPr lang="cs-CZ" sz="1800" b="0" u="none" strike="noStrike" baseline="0" dirty="0">
                <a:cs typeface="Calibri" panose="020F0502020204030204" pitchFamily="34" charset="0"/>
              </a:rPr>
              <a:t> </a:t>
            </a:r>
            <a:r>
              <a:rPr lang="de-DE" sz="1800" b="0" u="none" strike="noStrike" baseline="0" dirty="0">
                <a:cs typeface="Calibri" panose="020F0502020204030204" pitchFamily="34" charset="0"/>
              </a:rPr>
              <a:t>Mähren topographisch, statistisch und historisch geschildert</a:t>
            </a:r>
            <a:r>
              <a:rPr lang="cs-CZ" sz="1800" b="0" u="none" strike="noStrike" baseline="0" dirty="0">
                <a:cs typeface="Calibri" panose="020F0502020204030204" pitchFamily="34" charset="0"/>
              </a:rPr>
              <a:t>.</a:t>
            </a:r>
            <a:r>
              <a:rPr lang="de-DE" sz="1800" b="0" u="none" strike="noStrike" baseline="0" dirty="0">
                <a:cs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cs typeface="Calibri" panose="020F0502020204030204" pitchFamily="34" charset="0"/>
              </a:rPr>
              <a:t>(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1</a:t>
            </a:r>
            <a:r>
              <a:rPr lang="de-DE" sz="1800" b="0" i="0" u="none" strike="noStrike" baseline="0" dirty="0">
                <a:cs typeface="Calibri" panose="020F0502020204030204" pitchFamily="34" charset="0"/>
              </a:rPr>
              <a:t>6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dirty="0">
                <a:cs typeface="Calibri" panose="020F0502020204030204" pitchFamily="34" charset="0"/>
              </a:rPr>
              <a:t>s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v.) </a:t>
            </a:r>
          </a:p>
          <a:p>
            <a:pPr marL="0" indent="0">
              <a:buNone/>
            </a:pPr>
            <a:r>
              <a:rPr lang="cs-CZ" sz="1800" dirty="0">
                <a:cs typeface="Calibri" panose="020F0502020204030204" pitchFamily="34" charset="0"/>
              </a:rPr>
              <a:t>    </a:t>
            </a:r>
            <a:r>
              <a:rPr lang="de-DE" sz="1800" b="0" i="0" u="none" strike="noStrike" baseline="0" dirty="0">
                <a:cs typeface="Calibri" panose="020F0502020204030204" pitchFamily="34" charset="0"/>
              </a:rPr>
              <a:t>(1793–1871)</a:t>
            </a:r>
            <a:r>
              <a:rPr lang="cs-CZ" sz="1800" dirty="0">
                <a:cs typeface="Calibri" panose="020F0502020204030204" pitchFamily="34" charset="0"/>
              </a:rPr>
              <a:t>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de-DE" sz="1800" b="0" u="none" strike="noStrike" baseline="0" dirty="0"/>
              <a:t>Kirchliche Topographie von Mähren</a:t>
            </a:r>
            <a:r>
              <a:rPr lang="cs-CZ" sz="1800" b="0" u="none" strike="noStrike" baseline="0" dirty="0"/>
              <a:t>.</a:t>
            </a:r>
            <a:r>
              <a:rPr lang="de-DE" sz="1800" b="0" u="none" strike="noStrike" baseline="0" dirty="0"/>
              <a:t> (10 </a:t>
            </a:r>
            <a:r>
              <a:rPr lang="de-DE" sz="1800" b="0" u="none" strike="noStrike" baseline="0" dirty="0" err="1"/>
              <a:t>sv</a:t>
            </a:r>
            <a:r>
              <a:rPr lang="cs-CZ" sz="1800" b="0" u="none" strike="noStrike" baseline="0" dirty="0"/>
              <a:t>.</a:t>
            </a:r>
            <a:r>
              <a:rPr lang="de-DE" sz="1800" b="0" u="none" strike="noStrike" baseline="0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b="1" i="0" u="none" strike="noStrike" baseline="0" dirty="0"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/>
              <a:t>Ladislav </a:t>
            </a:r>
            <a:r>
              <a:rPr lang="cs-CZ" sz="1800" b="1" i="0" u="none" strike="noStrike" baseline="0" dirty="0" err="1"/>
              <a:t>Hosák</a:t>
            </a:r>
            <a:r>
              <a:rPr lang="cs-CZ" sz="1800" b="1" i="0" u="none" strike="noStrike" baseline="0" dirty="0"/>
              <a:t>   </a:t>
            </a:r>
            <a:r>
              <a:rPr lang="cs-CZ" sz="1800" b="0" i="0" u="none" strike="noStrike" baseline="0" dirty="0"/>
              <a:t>–   Historický místopis země Moravskoslezské (1933–1938, 2004)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(1898–1972)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cs-CZ" sz="1800" b="0" u="none" strike="noStrike" baseline="0" dirty="0">
                <a:cs typeface="Calibri" panose="020F0502020204030204" pitchFamily="34" charset="0"/>
              </a:rPr>
              <a:t>Zaniklé osady na Moravě,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Časopis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Vlasteneckého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spolku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musejního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v Olomouci 1931, </a:t>
            </a:r>
            <a:r>
              <a:rPr lang="cs-CZ" sz="1800" b="0" i="0" u="none" strike="noStrike" baseline="0" dirty="0"/>
              <a:t>XLVI, 33–55.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</a:t>
            </a:r>
            <a:r>
              <a:rPr lang="cs-CZ" sz="1800" b="0" i="0" u="none" strike="noStrike" baseline="0" dirty="0"/>
              <a:t>–   soupisy zaniklých osad a vesnic s lokalizací. na základě písemných pramenů, toponomastiky,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</a:t>
            </a:r>
            <a:r>
              <a:rPr lang="cs-CZ" sz="1800" b="0" i="0" u="none" strike="noStrike" baseline="0" dirty="0"/>
              <a:t>patrocinií, komunikací, hranic a středověké architektury</a:t>
            </a:r>
          </a:p>
          <a:p>
            <a:pPr marL="0" indent="0" algn="l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cs-CZ" sz="1800" b="1" i="0" u="none" strike="noStrike" baseline="0" dirty="0">
                <a:latin typeface="MinionPro-Regular"/>
              </a:rPr>
              <a:t>František Roubík  </a:t>
            </a:r>
            <a:r>
              <a:rPr lang="cs-CZ" sz="1800" b="0" i="0" u="none" strike="noStrike" baseline="0" dirty="0">
                <a:latin typeface="MinionPro-Regular"/>
              </a:rPr>
              <a:t>–   </a:t>
            </a:r>
            <a:r>
              <a:rPr lang="cs-CZ" sz="1800" b="0" u="none" strike="noStrike" baseline="0" dirty="0">
                <a:latin typeface="MinionPro-It"/>
              </a:rPr>
              <a:t>Soupis a mapa zaniklých osad v Čechách</a:t>
            </a:r>
            <a:r>
              <a:rPr lang="cs-CZ" sz="1800" b="0" i="0" u="none" strike="noStrike" baseline="0" dirty="0">
                <a:latin typeface="MinionPro-Regular"/>
              </a:rPr>
              <a:t>, Praha 1959. 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800" dirty="0">
                <a:latin typeface="MinionPro-Regular"/>
              </a:rPr>
              <a:t> 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–   evidoval 1395 zaniklých vesnických sídel</a:t>
            </a:r>
            <a:endParaRPr lang="cs-CZ" sz="1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0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428625" y="866774"/>
            <a:ext cx="11763375" cy="5991225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Čechy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1881</a:t>
            </a:r>
            <a:r>
              <a:rPr lang="cs-CZ" altLang="cs-CZ" sz="2000" dirty="0"/>
              <a:t>:  </a:t>
            </a:r>
            <a:r>
              <a:rPr lang="cs-CZ" altLang="cs-CZ" sz="2000" b="1" dirty="0">
                <a:solidFill>
                  <a:srgbClr val="FF0000"/>
                </a:solidFill>
              </a:rPr>
              <a:t>Mořina u Běštína</a:t>
            </a:r>
            <a:r>
              <a:rPr lang="cs-CZ" altLang="cs-CZ" sz="2000" dirty="0"/>
              <a:t> (o. Beroun) – výzkum první české zaniklé vesnice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–  </a:t>
            </a:r>
            <a:r>
              <a:rPr lang="cs-CZ" altLang="cs-CZ" sz="2000" b="1" dirty="0"/>
              <a:t>Břetislav Jelínek:   </a:t>
            </a:r>
            <a:r>
              <a:rPr lang="cs-CZ" altLang="cs-CZ" sz="2000" dirty="0"/>
              <a:t>původně</a:t>
            </a:r>
            <a:r>
              <a:rPr lang="cs-CZ" altLang="cs-CZ" sz="2000" b="1" dirty="0"/>
              <a:t> </a:t>
            </a:r>
            <a:r>
              <a:rPr lang="cs-CZ" altLang="cs-CZ" sz="2000" dirty="0"/>
              <a:t>ji považoval za slovanský mohylník</a:t>
            </a:r>
          </a:p>
          <a:p>
            <a:pPr>
              <a:buNone/>
            </a:pPr>
            <a:r>
              <a:rPr lang="cs-CZ" altLang="cs-CZ" sz="2000" dirty="0"/>
              <a:t>                –  </a:t>
            </a:r>
            <a:r>
              <a:rPr lang="cs-CZ" altLang="cs-CZ" sz="2000" b="1" dirty="0"/>
              <a:t>1917:   Jan </a:t>
            </a:r>
            <a:r>
              <a:rPr lang="cs-CZ" altLang="cs-CZ" sz="2000" b="1" dirty="0" err="1"/>
              <a:t>Axamit</a:t>
            </a:r>
            <a:r>
              <a:rPr lang="cs-CZ" altLang="cs-CZ" sz="2000" dirty="0"/>
              <a:t>:  identifikoval jako zaniklou ves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2000" b="1" dirty="0"/>
              <a:t>J. L. Píč  </a:t>
            </a:r>
            <a:r>
              <a:rPr lang="cs-CZ" altLang="cs-CZ" sz="2000" dirty="0"/>
              <a:t>–  Čechy za doby knížecí: v seznamu mohyl  z „poslední doby pohanské“ uvedl středověké vesnice: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</a:t>
            </a:r>
            <a:r>
              <a:rPr lang="cs-CZ" altLang="cs-CZ" sz="2000" b="1" dirty="0">
                <a:solidFill>
                  <a:srgbClr val="00B050"/>
                </a:solidFill>
              </a:rPr>
              <a:t>Babice u Mukařova, Opolany u Kostelce, Vyžlovka u Kostelce</a:t>
            </a:r>
          </a:p>
          <a:p>
            <a:pPr marL="0" indent="0" eaLnBrk="1" hangingPunct="1">
              <a:buNone/>
            </a:pPr>
            <a:endParaRPr lang="cs-CZ" altLang="cs-CZ" sz="20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2000" b="1" dirty="0"/>
              <a:t>Jan </a:t>
            </a:r>
            <a:r>
              <a:rPr lang="cs-CZ" altLang="cs-CZ" sz="2000" b="1" dirty="0" err="1"/>
              <a:t>Hellich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 1900:</a:t>
            </a:r>
            <a:r>
              <a:rPr lang="cs-CZ" altLang="cs-CZ" sz="2000" dirty="0"/>
              <a:t>  </a:t>
            </a:r>
            <a:r>
              <a:rPr lang="cs-CZ" altLang="cs-CZ" sz="2000" b="1" dirty="0" err="1">
                <a:solidFill>
                  <a:srgbClr val="00B050"/>
                </a:solidFill>
              </a:rPr>
              <a:t>Poděbradsko</a:t>
            </a:r>
            <a:r>
              <a:rPr lang="cs-CZ" altLang="cs-CZ" sz="2000" b="1" dirty="0">
                <a:solidFill>
                  <a:srgbClr val="00B050"/>
                </a:solidFill>
              </a:rPr>
              <a:t>:  </a:t>
            </a:r>
            <a:r>
              <a:rPr lang="cs-CZ" altLang="cs-CZ" sz="2000" dirty="0"/>
              <a:t> první cílený výzkum středověkých osad (výsledky zveřejnil r. 1923)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Jaroslav  Böhm</a:t>
            </a:r>
            <a:r>
              <a:rPr lang="cs-CZ" altLang="cs-CZ" sz="2000" dirty="0"/>
              <a:t>  –   </a:t>
            </a:r>
            <a:r>
              <a:rPr lang="cs-CZ" altLang="cs-CZ" sz="2000" b="1" dirty="0"/>
              <a:t>1938 a 1939:   </a:t>
            </a:r>
            <a:r>
              <a:rPr lang="cs-CZ" altLang="cs-CZ" sz="2000" dirty="0"/>
              <a:t>ve dvou článcích poukázal na nutnost zkoumání zaniklých vesnic </a:t>
            </a:r>
          </a:p>
          <a:p>
            <a:pPr eaLnBrk="1" hangingPunct="1"/>
            <a:endParaRPr lang="cs-CZ" altLang="cs-CZ" sz="2000" dirty="0"/>
          </a:p>
          <a:p>
            <a:r>
              <a:rPr lang="cs-CZ" altLang="cs-CZ" sz="2000" b="1" dirty="0">
                <a:solidFill>
                  <a:srgbClr val="FF0000"/>
                </a:solidFill>
              </a:rPr>
              <a:t>Morava </a:t>
            </a:r>
            <a:r>
              <a:rPr lang="cs-CZ" altLang="cs-CZ" sz="2000" dirty="0"/>
              <a:t> –   </a:t>
            </a:r>
            <a:r>
              <a:rPr lang="cs-CZ" altLang="cs-CZ" sz="2000" b="1" dirty="0"/>
              <a:t>19. stol:  </a:t>
            </a:r>
            <a:r>
              <a:rPr lang="cs-CZ" altLang="cs-CZ" sz="2000" dirty="0"/>
              <a:t>studium pramenů (zemské desky, lánské rejstříky)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         </a:t>
            </a:r>
            <a:r>
              <a:rPr lang="cs-CZ" sz="1800" b="1" i="0" u="none" strike="noStrike" baseline="0" dirty="0">
                <a:latin typeface="MinionPro-Regular"/>
              </a:rPr>
              <a:t>Václav Čapek a Jan </a:t>
            </a:r>
            <a:r>
              <a:rPr lang="cs-CZ" sz="1800" b="1" i="0" u="none" strike="noStrike" baseline="0" dirty="0" err="1">
                <a:latin typeface="MinionPro-Regular"/>
              </a:rPr>
              <a:t>Knies</a:t>
            </a:r>
            <a:r>
              <a:rPr lang="cs-CZ" sz="1800" b="0" i="0" u="none" strike="noStrike" baseline="0" dirty="0">
                <a:latin typeface="MinionPro-Regular"/>
              </a:rPr>
              <a:t>:  </a:t>
            </a:r>
            <a:r>
              <a:rPr lang="pl-PL" sz="1800" b="0" i="0" u="none" strike="noStrike" baseline="0" dirty="0">
                <a:latin typeface="MinionPro-Regular"/>
              </a:rPr>
              <a:t>Studýň, Potěh a Zbýšov </a:t>
            </a:r>
          </a:p>
          <a:p>
            <a:pPr marL="0" indent="0" algn="l">
              <a:buNone/>
            </a:pPr>
            <a:r>
              <a:rPr lang="pl-PL" altLang="cs-CZ" sz="1800" dirty="0">
                <a:latin typeface="MinionPro-Regular"/>
              </a:rPr>
              <a:t>                                              </a:t>
            </a:r>
            <a:r>
              <a:rPr lang="pl-PL" altLang="cs-CZ" sz="1800" b="1" dirty="0">
                <a:latin typeface="MinionPro-Regular"/>
              </a:rPr>
              <a:t>Inocenc Ladislav Červinka</a:t>
            </a:r>
            <a:r>
              <a:rPr lang="pl-PL" altLang="cs-CZ" sz="1800" dirty="0">
                <a:latin typeface="MinionPro-Regular"/>
              </a:rPr>
              <a:t>:  zaniklé vesnice na přerovském a bystřickém panství</a:t>
            </a:r>
            <a:endParaRPr lang="cs-CZ" alt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691772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idx="1"/>
          </p:nvPr>
        </p:nvSpPr>
        <p:spPr>
          <a:xfrm>
            <a:off x="992777" y="304800"/>
            <a:ext cx="11199223" cy="66865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sz="1900" b="1" dirty="0">
                <a:solidFill>
                  <a:srgbClr val="FF0000"/>
                </a:solidFill>
              </a:rPr>
              <a:t>1956</a:t>
            </a:r>
            <a:r>
              <a:rPr lang="cs-CZ" altLang="cs-CZ" sz="1900" dirty="0"/>
              <a:t> – v Národním muzeu proběhla výstava </a:t>
            </a:r>
            <a:r>
              <a:rPr lang="cs-CZ" altLang="cs-CZ" sz="1900" b="1" dirty="0"/>
              <a:t>Česká vesnice ve středověku </a:t>
            </a:r>
          </a:p>
          <a:p>
            <a:pPr eaLnBrk="1" hangingPunct="1">
              <a:buFontTx/>
              <a:buNone/>
            </a:pPr>
            <a:r>
              <a:rPr lang="cs-CZ" altLang="cs-CZ" sz="1900" b="1" dirty="0"/>
              <a:t>               </a:t>
            </a:r>
            <a:r>
              <a:rPr lang="cs-CZ" altLang="cs-CZ" sz="1900" dirty="0"/>
              <a:t>–</a:t>
            </a:r>
            <a:r>
              <a:rPr lang="cs-CZ" altLang="cs-CZ" sz="1900" b="1" dirty="0"/>
              <a:t> </a:t>
            </a:r>
            <a:r>
              <a:rPr lang="cs-CZ" altLang="cs-CZ" sz="1900" dirty="0"/>
              <a:t>nedostatek dobře datovaného materiálu vedl k doplnění  materiálem z jiných než vesnických lokalit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(</a:t>
            </a:r>
            <a:r>
              <a:rPr lang="cs-CZ" altLang="cs-CZ" sz="1900" dirty="0" err="1"/>
              <a:t>Příběnice</a:t>
            </a:r>
            <a:r>
              <a:rPr lang="cs-CZ" altLang="cs-CZ" sz="1900" dirty="0"/>
              <a:t>, Sezimovo Ústí), část o hrnčířství (cyklus přednášek o hmotné kultuře venkovského lidu) </a:t>
            </a:r>
          </a:p>
          <a:p>
            <a:pPr eaLnBrk="1" hangingPunct="1">
              <a:buFontTx/>
              <a:buNone/>
            </a:pPr>
            <a:endParaRPr lang="cs-CZ" altLang="cs-CZ" sz="1900" dirty="0"/>
          </a:p>
          <a:p>
            <a:pPr eaLnBrk="1" hangingPunct="1">
              <a:buFontTx/>
              <a:buNone/>
            </a:pPr>
            <a:r>
              <a:rPr lang="cs-CZ" altLang="cs-CZ" sz="1900" b="1" dirty="0">
                <a:solidFill>
                  <a:srgbClr val="FF0000"/>
                </a:solidFill>
              </a:rPr>
              <a:t>       </a:t>
            </a:r>
            <a:r>
              <a:rPr lang="cs-CZ" altLang="cs-CZ" sz="1900" b="1" dirty="0"/>
              <a:t>60. léta:</a:t>
            </a:r>
            <a:r>
              <a:rPr lang="cs-CZ" altLang="cs-CZ" sz="1900" b="1" dirty="0">
                <a:solidFill>
                  <a:srgbClr val="FF0000"/>
                </a:solidFill>
              </a:rPr>
              <a:t>        </a:t>
            </a:r>
            <a:r>
              <a:rPr lang="cs-CZ" altLang="cs-CZ" sz="1900" dirty="0"/>
              <a:t> – </a:t>
            </a:r>
            <a:r>
              <a:rPr lang="cs-CZ" altLang="cs-CZ" sz="1900" b="1" dirty="0">
                <a:solidFill>
                  <a:srgbClr val="FF0000"/>
                </a:solidFill>
              </a:rPr>
              <a:t>Zdeněk Smetánka</a:t>
            </a:r>
            <a:r>
              <a:rPr lang="cs-CZ" altLang="cs-CZ" sz="1900" dirty="0"/>
              <a:t>  –  výzkumy:  </a:t>
            </a:r>
            <a:r>
              <a:rPr lang="cs-CZ" altLang="cs-CZ" sz="1900" dirty="0" err="1"/>
              <a:t>Svídna</a:t>
            </a:r>
            <a:r>
              <a:rPr lang="cs-CZ" altLang="cs-CZ" sz="1900" dirty="0"/>
              <a:t> u Kladna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Kravín na Táborsku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                                            Kozojedy na Kolínsku </a:t>
            </a:r>
          </a:p>
          <a:p>
            <a:pPr eaLnBrk="1" hangingPunct="1">
              <a:buFontTx/>
              <a:buNone/>
            </a:pPr>
            <a:endParaRPr lang="cs-CZ" altLang="cs-CZ" sz="1900" dirty="0"/>
          </a:p>
          <a:p>
            <a:pPr marL="0" indent="0">
              <a:buNone/>
            </a:pPr>
            <a:r>
              <a:rPr lang="cs-CZ" sz="1900" b="1" dirty="0"/>
              <a:t>                               </a:t>
            </a:r>
            <a:r>
              <a:rPr lang="cs-CZ" sz="1900" dirty="0"/>
              <a:t> – metodika:  menší sondážní výzkumy, terénní průzkumy centrální lokality (</a:t>
            </a:r>
            <a:r>
              <a:rPr lang="cs-CZ" sz="1900" dirty="0" err="1"/>
              <a:t>Svídna</a:t>
            </a:r>
            <a:r>
              <a:rPr lang="cs-CZ" sz="1900" dirty="0"/>
              <a:t>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geodeticko-topografické, geofyzikální,   stavebně-historické </a:t>
            </a:r>
          </a:p>
          <a:p>
            <a:endParaRPr lang="cs-CZ" altLang="cs-CZ" sz="1900" b="1" dirty="0"/>
          </a:p>
          <a:p>
            <a:r>
              <a:rPr lang="cs-CZ" altLang="cs-CZ" sz="1900" b="1" dirty="0"/>
              <a:t>  70. léta</a:t>
            </a:r>
            <a:r>
              <a:rPr lang="cs-CZ" altLang="cs-CZ" sz="1900" dirty="0"/>
              <a:t>: </a:t>
            </a:r>
            <a:r>
              <a:rPr lang="cs-CZ" sz="1900" dirty="0"/>
              <a:t>  </a:t>
            </a:r>
            <a:r>
              <a:rPr lang="cs-CZ" sz="1900" b="1" dirty="0" err="1">
                <a:solidFill>
                  <a:srgbClr val="00B050"/>
                </a:solidFill>
              </a:rPr>
              <a:t>Černokostelecko</a:t>
            </a:r>
            <a:r>
              <a:rPr lang="cs-CZ" sz="1900" b="1" dirty="0">
                <a:solidFill>
                  <a:srgbClr val="00B050"/>
                </a:solidFill>
              </a:rPr>
              <a:t> </a:t>
            </a:r>
            <a:r>
              <a:rPr lang="cs-CZ" sz="1900" dirty="0"/>
              <a:t>(Vojkov, </a:t>
            </a:r>
            <a:r>
              <a:rPr lang="cs-CZ" sz="1900" dirty="0" err="1"/>
              <a:t>Aldašín</a:t>
            </a:r>
            <a:r>
              <a:rPr lang="cs-CZ" sz="1900" dirty="0"/>
              <a:t>)</a:t>
            </a:r>
            <a:r>
              <a:rPr lang="cs-CZ" sz="1900" dirty="0">
                <a:solidFill>
                  <a:srgbClr val="00B050"/>
                </a:solidFill>
              </a:rPr>
              <a:t> a  </a:t>
            </a:r>
            <a:r>
              <a:rPr lang="cs-CZ" sz="1900" b="1" dirty="0">
                <a:solidFill>
                  <a:srgbClr val="00B050"/>
                </a:solidFill>
              </a:rPr>
              <a:t>Mostecko –</a:t>
            </a:r>
            <a:r>
              <a:rPr lang="cs-CZ" sz="1900" b="1" dirty="0">
                <a:solidFill>
                  <a:srgbClr val="FF0000"/>
                </a:solidFill>
              </a:rPr>
              <a:t> Jan Klápště</a:t>
            </a:r>
          </a:p>
          <a:p>
            <a:pPr>
              <a:buNone/>
            </a:pPr>
            <a:r>
              <a:rPr lang="cs-CZ" sz="1900" b="1" dirty="0">
                <a:solidFill>
                  <a:srgbClr val="00B050"/>
                </a:solidFill>
              </a:rPr>
              <a:t>                        Chrudimsko </a:t>
            </a:r>
            <a:r>
              <a:rPr lang="cs-CZ" sz="1900" b="1" dirty="0"/>
              <a:t>– </a:t>
            </a:r>
            <a:r>
              <a:rPr lang="cs-CZ" sz="1900" b="1" dirty="0">
                <a:solidFill>
                  <a:srgbClr val="FF0000"/>
                </a:solidFill>
              </a:rPr>
              <a:t>Jan Frolík</a:t>
            </a:r>
          </a:p>
          <a:p>
            <a:pPr>
              <a:buNone/>
            </a:pPr>
            <a:r>
              <a:rPr lang="cs-CZ" altLang="cs-CZ" sz="1900" dirty="0"/>
              <a:t>       </a:t>
            </a:r>
            <a:r>
              <a:rPr lang="cs-CZ" altLang="cs-CZ" sz="1900" b="1" dirty="0"/>
              <a:t>80. léta:  </a:t>
            </a:r>
            <a:r>
              <a:rPr lang="cs-CZ" altLang="cs-CZ" sz="1900" b="1" dirty="0">
                <a:solidFill>
                  <a:srgbClr val="00B050"/>
                </a:solidFill>
              </a:rPr>
              <a:t>Táborsko</a:t>
            </a:r>
            <a:r>
              <a:rPr lang="cs-CZ" altLang="cs-CZ" sz="1900" dirty="0"/>
              <a:t> – </a:t>
            </a:r>
            <a:r>
              <a:rPr lang="cs-CZ" altLang="cs-CZ" sz="1900" b="1" dirty="0">
                <a:solidFill>
                  <a:srgbClr val="FF0000"/>
                </a:solidFill>
              </a:rPr>
              <a:t>Rudolf Krajíc</a:t>
            </a:r>
          </a:p>
          <a:p>
            <a:pPr>
              <a:buNone/>
            </a:pPr>
            <a:r>
              <a:rPr lang="cs-CZ" altLang="cs-CZ" sz="1900" b="1" dirty="0"/>
              <a:t>       90. léta:</a:t>
            </a:r>
            <a:r>
              <a:rPr lang="cs-CZ" altLang="cs-CZ" sz="1900" dirty="0"/>
              <a:t>   </a:t>
            </a:r>
            <a:r>
              <a:rPr lang="cs-CZ" altLang="cs-CZ" sz="1900" b="1" dirty="0">
                <a:solidFill>
                  <a:srgbClr val="00B050"/>
                </a:solidFill>
              </a:rPr>
              <a:t>Plzeňsko, Rokycansko, </a:t>
            </a:r>
            <a:r>
              <a:rPr lang="cs-CZ" altLang="cs-CZ" sz="1900" b="1" dirty="0" err="1">
                <a:solidFill>
                  <a:srgbClr val="00B050"/>
                </a:solidFill>
              </a:rPr>
              <a:t>Zbirožsko</a:t>
            </a:r>
            <a:r>
              <a:rPr lang="cs-CZ" altLang="cs-CZ" sz="1900" b="1" dirty="0">
                <a:solidFill>
                  <a:srgbClr val="00B050"/>
                </a:solidFill>
              </a:rPr>
              <a:t>  </a:t>
            </a:r>
            <a:r>
              <a:rPr lang="cs-CZ" altLang="cs-CZ" sz="1900" dirty="0"/>
              <a:t>–  </a:t>
            </a:r>
            <a:r>
              <a:rPr lang="cs-CZ" altLang="cs-CZ" sz="1900" b="1" dirty="0">
                <a:solidFill>
                  <a:srgbClr val="FF0000"/>
                </a:solidFill>
              </a:rPr>
              <a:t>Pavel Vařeka </a:t>
            </a:r>
            <a:r>
              <a:rPr lang="cs-CZ" altLang="cs-CZ" sz="1900" dirty="0"/>
              <a:t>(ZČU) </a:t>
            </a:r>
          </a:p>
          <a:p>
            <a:pPr>
              <a:buNone/>
            </a:pPr>
            <a:r>
              <a:rPr lang="cs-CZ" altLang="cs-CZ" sz="1900" dirty="0"/>
              <a:t>                                                                                     – metodika výzkumu: nedestruktivní metody (letecké snímkování) </a:t>
            </a:r>
          </a:p>
          <a:p>
            <a:pPr>
              <a:buNone/>
            </a:pPr>
            <a:r>
              <a:rPr lang="cs-CZ" altLang="cs-CZ" sz="1900" dirty="0"/>
              <a:t>                                                                                     – výzkum novověkých vesnic (i 19. stol.)</a:t>
            </a:r>
          </a:p>
          <a:p>
            <a:r>
              <a:rPr lang="cs-CZ" altLang="cs-CZ" sz="2400" b="1" dirty="0"/>
              <a:t>   </a:t>
            </a:r>
            <a:r>
              <a:rPr lang="cs-CZ" altLang="cs-CZ" sz="1900" b="1" dirty="0"/>
              <a:t>2005</a:t>
            </a:r>
            <a:r>
              <a:rPr lang="cs-CZ" altLang="cs-CZ" sz="1900" dirty="0"/>
              <a:t>: </a:t>
            </a:r>
            <a:r>
              <a:rPr lang="cs-CZ" sz="1900" dirty="0"/>
              <a:t>projekt plzeňské katedry archeologie – vyhodnocení stávajících poznatků </a:t>
            </a:r>
            <a:endParaRPr lang="cs-CZ" altLang="cs-CZ" sz="1900" dirty="0"/>
          </a:p>
        </p:txBody>
      </p:sp>
    </p:spTree>
    <p:extLst>
      <p:ext uri="{BB962C8B-B14F-4D97-AF65-F5344CB8AC3E}">
        <p14:creationId xmlns:p14="http://schemas.microsoft.com/office/powerpoint/2010/main" val="364438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" y="123553"/>
            <a:ext cx="7345437" cy="66108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59337" y="1724297"/>
            <a:ext cx="4284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ČERNOKOSTELECKO:</a:t>
            </a:r>
          </a:p>
          <a:p>
            <a:endParaRPr lang="cs-CZ" b="1" dirty="0"/>
          </a:p>
          <a:p>
            <a:r>
              <a:rPr lang="cs-CZ" b="1" dirty="0"/>
              <a:t>1</a:t>
            </a:r>
            <a:r>
              <a:rPr lang="cs-CZ" dirty="0"/>
              <a:t> – vsi zaniklé od konce 13. do poč. 15. stol.</a:t>
            </a:r>
          </a:p>
          <a:p>
            <a:r>
              <a:rPr lang="cs-CZ" b="1" dirty="0"/>
              <a:t>2</a:t>
            </a:r>
            <a:r>
              <a:rPr lang="cs-CZ" dirty="0"/>
              <a:t> – existující dodnes, s nálezy 13.-14.století</a:t>
            </a:r>
          </a:p>
          <a:p>
            <a:r>
              <a:rPr lang="cs-CZ" b="1" dirty="0"/>
              <a:t>3</a:t>
            </a:r>
            <a:r>
              <a:rPr lang="cs-CZ" dirty="0"/>
              <a:t> – zaniklé v 17.století, s nálezy 13.-14.stol.</a:t>
            </a:r>
          </a:p>
          <a:p>
            <a:r>
              <a:rPr lang="cs-CZ" b="1" dirty="0"/>
              <a:t>4</a:t>
            </a:r>
            <a:r>
              <a:rPr lang="cs-CZ" dirty="0"/>
              <a:t> – zaniklé v 16.-17.století</a:t>
            </a:r>
          </a:p>
          <a:p>
            <a:r>
              <a:rPr lang="cs-CZ" b="1" dirty="0"/>
              <a:t>5</a:t>
            </a:r>
            <a:r>
              <a:rPr lang="cs-CZ" dirty="0"/>
              <a:t> – existující dodnes</a:t>
            </a:r>
          </a:p>
          <a:p>
            <a:r>
              <a:rPr lang="cs-CZ" b="1" dirty="0"/>
              <a:t>6</a:t>
            </a:r>
            <a:r>
              <a:rPr lang="cs-CZ" dirty="0"/>
              <a:t> – nenáležely ke kolonizačnímu osídlení</a:t>
            </a:r>
          </a:p>
          <a:p>
            <a:r>
              <a:rPr lang="cs-CZ" b="1" dirty="0"/>
              <a:t>7</a:t>
            </a:r>
            <a:r>
              <a:rPr lang="cs-CZ" dirty="0"/>
              <a:t> – osada s tvrzí</a:t>
            </a:r>
          </a:p>
          <a:p>
            <a:r>
              <a:rPr lang="cs-CZ" b="1" dirty="0"/>
              <a:t>8</a:t>
            </a:r>
            <a:r>
              <a:rPr lang="cs-CZ" dirty="0"/>
              <a:t> – osada s kostelem</a:t>
            </a:r>
          </a:p>
        </p:txBody>
      </p:sp>
    </p:spTree>
    <p:extLst>
      <p:ext uri="{BB962C8B-B14F-4D97-AF65-F5344CB8AC3E}">
        <p14:creationId xmlns:p14="http://schemas.microsoft.com/office/powerpoint/2010/main" val="56532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825" y="248194"/>
            <a:ext cx="11772793" cy="7219406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endParaRPr lang="cs-CZ" sz="1500" i="1" dirty="0"/>
          </a:p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Morava</a:t>
            </a:r>
            <a:r>
              <a:rPr lang="cs-CZ" sz="3800" b="1" dirty="0"/>
              <a:t> </a:t>
            </a:r>
            <a:r>
              <a:rPr lang="cs-CZ" sz="3800" dirty="0"/>
              <a:t>– metodika:  systematické plošné terénní odkryvy celých zaniklých vesnic</a:t>
            </a:r>
          </a:p>
          <a:p>
            <a:pPr>
              <a:defRPr/>
            </a:pPr>
            <a:endParaRPr lang="cs-CZ" sz="38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cs-CZ" sz="3800" b="1" dirty="0"/>
              <a:t>50 – 60. léta: </a:t>
            </a:r>
            <a:r>
              <a:rPr lang="cs-CZ" sz="3800" b="1" dirty="0">
                <a:solidFill>
                  <a:srgbClr val="00B050"/>
                </a:solidFill>
              </a:rPr>
              <a:t> Drahanská vrchovina   </a:t>
            </a:r>
            <a:r>
              <a:rPr lang="cs-CZ" sz="3800" dirty="0"/>
              <a:t>–</a:t>
            </a:r>
            <a:r>
              <a:rPr lang="cs-CZ" sz="3800" dirty="0">
                <a:solidFill>
                  <a:srgbClr val="00B050"/>
                </a:solidFill>
              </a:rPr>
              <a:t>  </a:t>
            </a:r>
            <a:r>
              <a:rPr lang="cs-CZ" sz="3800" dirty="0"/>
              <a:t> </a:t>
            </a:r>
            <a:r>
              <a:rPr lang="cs-CZ" sz="3800" b="1" dirty="0">
                <a:solidFill>
                  <a:srgbClr val="FF0000"/>
                </a:solidFill>
              </a:rPr>
              <a:t>Ervín Černý (Křetínský):   </a:t>
            </a:r>
            <a:r>
              <a:rPr lang="cs-CZ" sz="3800" dirty="0"/>
              <a:t>komplexní historicko-geografický průzkum</a:t>
            </a:r>
          </a:p>
          <a:p>
            <a:pPr marL="0" indent="0">
              <a:buNone/>
              <a:defRPr/>
            </a:pPr>
            <a:r>
              <a:rPr lang="cs-CZ" sz="3800" dirty="0"/>
              <a:t>                                                                                                                         terénní prospekce:  objevil 62 zaniklých vsí, 33 zaměřil</a:t>
            </a:r>
          </a:p>
          <a:p>
            <a:pPr marL="0" indent="0">
              <a:buNone/>
              <a:defRPr/>
            </a:pPr>
            <a:r>
              <a:rPr lang="cs-CZ" sz="3800" dirty="0"/>
              <a:t>                                                                        –   </a:t>
            </a:r>
            <a:r>
              <a:rPr lang="cs-CZ" sz="4000" b="1" dirty="0"/>
              <a:t>Bystřec u Jedovnic</a:t>
            </a:r>
            <a:r>
              <a:rPr lang="cs-CZ" sz="4000" b="1" dirty="0">
                <a:solidFill>
                  <a:srgbClr val="00B050"/>
                </a:solidFill>
              </a:rPr>
              <a:t> </a:t>
            </a:r>
            <a:r>
              <a:rPr lang="cs-CZ" sz="4000" dirty="0"/>
              <a:t>(1975) </a:t>
            </a:r>
            <a:r>
              <a:rPr lang="cs-CZ" sz="4000" b="1" dirty="0">
                <a:solidFill>
                  <a:srgbClr val="00B050"/>
                </a:solidFill>
              </a:rPr>
              <a:t> </a:t>
            </a:r>
            <a:r>
              <a:rPr lang="cs-CZ" sz="4000" dirty="0"/>
              <a:t>–  </a:t>
            </a:r>
            <a:r>
              <a:rPr lang="cs-CZ" sz="4000" b="1" dirty="0"/>
              <a:t>E. Černý, V. Nekuda, </a:t>
            </a:r>
            <a:r>
              <a:rPr lang="cs-CZ" sz="4000" b="1" dirty="0">
                <a:solidFill>
                  <a:srgbClr val="FF0000"/>
                </a:solidFill>
              </a:rPr>
              <a:t>Ludvík </a:t>
            </a:r>
            <a:r>
              <a:rPr lang="cs-CZ" sz="4000" b="1" dirty="0" err="1">
                <a:solidFill>
                  <a:srgbClr val="FF0000"/>
                </a:solidFill>
              </a:rPr>
              <a:t>Belcredi</a:t>
            </a:r>
            <a:endParaRPr lang="cs-CZ" sz="4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3800" dirty="0"/>
          </a:p>
          <a:p>
            <a:pPr>
              <a:defRPr/>
            </a:pPr>
            <a:r>
              <a:rPr lang="cs-CZ" sz="3800" b="1" dirty="0"/>
              <a:t>60 – 70. léta:   </a:t>
            </a:r>
            <a:r>
              <a:rPr lang="cs-CZ" sz="3800" b="1" dirty="0" err="1">
                <a:solidFill>
                  <a:srgbClr val="00B050"/>
                </a:solidFill>
              </a:rPr>
              <a:t>Slavkovsko</a:t>
            </a:r>
            <a:r>
              <a:rPr lang="cs-CZ" sz="3800" b="1" dirty="0">
                <a:solidFill>
                  <a:srgbClr val="00B050"/>
                </a:solidFill>
              </a:rPr>
              <a:t>:  </a:t>
            </a:r>
            <a:r>
              <a:rPr lang="cs-CZ" sz="3800" b="1" dirty="0" err="1"/>
              <a:t>Konůvky</a:t>
            </a:r>
            <a:r>
              <a:rPr lang="cs-CZ" sz="3800" b="1" dirty="0"/>
              <a:t> u Heršpic  </a:t>
            </a:r>
            <a:r>
              <a:rPr lang="cs-CZ" sz="3800" b="1" dirty="0">
                <a:solidFill>
                  <a:srgbClr val="00B050"/>
                </a:solidFill>
              </a:rPr>
              <a:t> </a:t>
            </a:r>
            <a:r>
              <a:rPr lang="cs-CZ" sz="3800" dirty="0"/>
              <a:t>–</a:t>
            </a:r>
            <a:r>
              <a:rPr lang="cs-CZ" sz="3800" b="1" dirty="0">
                <a:solidFill>
                  <a:srgbClr val="00B050"/>
                </a:solidFill>
              </a:rPr>
              <a:t>  </a:t>
            </a:r>
            <a:r>
              <a:rPr lang="cs-CZ" sz="3800" b="1" dirty="0">
                <a:solidFill>
                  <a:srgbClr val="FF0000"/>
                </a:solidFill>
              </a:rPr>
              <a:t>Dagmar </a:t>
            </a:r>
            <a:r>
              <a:rPr lang="cs-CZ" sz="3800" b="1" dirty="0" err="1">
                <a:solidFill>
                  <a:srgbClr val="FF0000"/>
                </a:solidFill>
              </a:rPr>
              <a:t>Šaurová</a:t>
            </a:r>
            <a:r>
              <a:rPr lang="cs-CZ" sz="3800" dirty="0">
                <a:solidFill>
                  <a:srgbClr val="FF0000"/>
                </a:solidFill>
              </a:rPr>
              <a:t>, </a:t>
            </a:r>
            <a:r>
              <a:rPr lang="cs-CZ" sz="3800" b="1" dirty="0">
                <a:solidFill>
                  <a:srgbClr val="FF0000"/>
                </a:solidFill>
              </a:rPr>
              <a:t>Zdeňka Měchurová </a:t>
            </a:r>
          </a:p>
          <a:p>
            <a:pPr marL="0" indent="0">
              <a:buNone/>
              <a:defRPr/>
            </a:pPr>
            <a:r>
              <a:rPr lang="cs-CZ" sz="3800" b="1" dirty="0">
                <a:solidFill>
                  <a:srgbClr val="FF0000"/>
                </a:solidFill>
              </a:rPr>
              <a:t>                               </a:t>
            </a:r>
            <a:r>
              <a:rPr lang="cs-CZ" sz="3800" b="1" dirty="0">
                <a:solidFill>
                  <a:srgbClr val="00B050"/>
                </a:solidFill>
              </a:rPr>
              <a:t>Vyškovsko:  </a:t>
            </a:r>
            <a:r>
              <a:rPr lang="cs-CZ" sz="3800" b="1" dirty="0"/>
              <a:t>Vilémov  </a:t>
            </a:r>
            <a:r>
              <a:rPr lang="cs-CZ" sz="3800" b="1" dirty="0">
                <a:solidFill>
                  <a:srgbClr val="FF0000"/>
                </a:solidFill>
              </a:rPr>
              <a:t> </a:t>
            </a:r>
            <a:r>
              <a:rPr lang="cs-CZ" sz="3800" dirty="0">
                <a:solidFill>
                  <a:srgbClr val="FF0000"/>
                </a:solidFill>
              </a:rPr>
              <a:t>–   </a:t>
            </a:r>
            <a:r>
              <a:rPr lang="cs-CZ" sz="3800" b="1" dirty="0">
                <a:solidFill>
                  <a:srgbClr val="FF0000"/>
                </a:solidFill>
              </a:rPr>
              <a:t>Dagmar </a:t>
            </a:r>
            <a:r>
              <a:rPr lang="cs-CZ" sz="3800" b="1" dirty="0" err="1">
                <a:solidFill>
                  <a:srgbClr val="FF0000"/>
                </a:solidFill>
              </a:rPr>
              <a:t>Šaurová</a:t>
            </a:r>
            <a:r>
              <a:rPr lang="cs-CZ" sz="38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cs-CZ" sz="33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3300" b="1" dirty="0" err="1">
                <a:solidFill>
                  <a:srgbClr val="00B050"/>
                </a:solidFill>
              </a:rPr>
              <a:t>Jindřichohradecko</a:t>
            </a:r>
            <a:r>
              <a:rPr lang="cs-CZ" sz="3300" b="1" dirty="0">
                <a:solidFill>
                  <a:srgbClr val="00B050"/>
                </a:solidFill>
              </a:rPr>
              <a:t>:  </a:t>
            </a:r>
            <a:r>
              <a:rPr lang="cs-CZ" sz="3300" b="1" dirty="0" err="1"/>
              <a:t>Pfaffenschlagu</a:t>
            </a:r>
            <a:r>
              <a:rPr lang="cs-CZ" sz="3300" b="1" dirty="0"/>
              <a:t> Slavonic </a:t>
            </a:r>
            <a:r>
              <a:rPr lang="cs-CZ" sz="3300" dirty="0"/>
              <a:t>(první kompletně odkrytá) –  </a:t>
            </a:r>
            <a:r>
              <a:rPr lang="cs-CZ" sz="3300" b="1" dirty="0">
                <a:solidFill>
                  <a:srgbClr val="FF0000"/>
                </a:solidFill>
              </a:rPr>
              <a:t>Vladimír Nekuda </a:t>
            </a:r>
            <a:endParaRPr lang="cs-CZ" sz="33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3300" dirty="0">
                <a:solidFill>
                  <a:srgbClr val="FF0000"/>
                </a:solidFill>
              </a:rPr>
              <a:t>      </a:t>
            </a:r>
            <a:r>
              <a:rPr lang="cs-CZ" sz="3300" b="1" dirty="0">
                <a:solidFill>
                  <a:srgbClr val="00B050"/>
                </a:solidFill>
              </a:rPr>
              <a:t>Třebíčsko:                  </a:t>
            </a:r>
            <a:r>
              <a:rPr lang="cs-CZ" sz="3300" b="1" dirty="0" err="1"/>
              <a:t>Mstěnice</a:t>
            </a:r>
            <a:r>
              <a:rPr lang="cs-CZ" sz="3300" b="1" dirty="0"/>
              <a:t> u Hrotovic   </a:t>
            </a:r>
            <a:r>
              <a:rPr lang="cs-CZ" sz="3300" dirty="0"/>
              <a:t>–   </a:t>
            </a:r>
            <a:r>
              <a:rPr lang="cs-CZ" sz="3300" b="1" dirty="0">
                <a:solidFill>
                  <a:srgbClr val="FF0000"/>
                </a:solidFill>
              </a:rPr>
              <a:t>Vladimír a Rostislav Nekudové </a:t>
            </a:r>
          </a:p>
          <a:p>
            <a:pPr marL="0" indent="0">
              <a:buNone/>
              <a:defRPr/>
            </a:pPr>
            <a:endParaRPr lang="cs-CZ" sz="3300" b="1" dirty="0"/>
          </a:p>
          <a:p>
            <a:pPr>
              <a:defRPr/>
            </a:pPr>
            <a:r>
              <a:rPr lang="cs-CZ" sz="3300" b="1" dirty="0">
                <a:solidFill>
                  <a:srgbClr val="00B050"/>
                </a:solidFill>
              </a:rPr>
              <a:t>Uherskohradišťsko</a:t>
            </a:r>
            <a:r>
              <a:rPr lang="cs-CZ" sz="3300" b="1" dirty="0"/>
              <a:t>:  </a:t>
            </a:r>
            <a:r>
              <a:rPr lang="cs-CZ" sz="3300" b="1" dirty="0" err="1"/>
              <a:t>Záblacany</a:t>
            </a:r>
            <a:r>
              <a:rPr lang="cs-CZ" sz="3300" b="1" dirty="0"/>
              <a:t> u Polešovic   </a:t>
            </a:r>
            <a:r>
              <a:rPr lang="cs-CZ" sz="3300" dirty="0"/>
              <a:t>–   výzkum:  </a:t>
            </a:r>
            <a:r>
              <a:rPr lang="cs-CZ" sz="3300" b="1" dirty="0">
                <a:solidFill>
                  <a:srgbClr val="FF0000"/>
                </a:solidFill>
              </a:rPr>
              <a:t>Rudolf </a:t>
            </a:r>
            <a:r>
              <a:rPr lang="cs-CZ" sz="3300" b="1" dirty="0" err="1">
                <a:solidFill>
                  <a:srgbClr val="FF0000"/>
                </a:solidFill>
              </a:rPr>
              <a:t>Snášil</a:t>
            </a:r>
            <a:r>
              <a:rPr lang="cs-CZ" sz="33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3300" b="1" dirty="0"/>
              <a:t>                                                                                    </a:t>
            </a:r>
            <a:r>
              <a:rPr lang="cs-CZ" sz="3300" dirty="0"/>
              <a:t>–    vyhodnocení materiálu: </a:t>
            </a:r>
            <a:r>
              <a:rPr lang="cs-CZ" sz="3300" b="1" dirty="0">
                <a:solidFill>
                  <a:srgbClr val="FF0000"/>
                </a:solidFill>
              </a:rPr>
              <a:t>Peter </a:t>
            </a:r>
            <a:r>
              <a:rPr lang="cs-CZ" sz="3300" b="1" dirty="0" err="1">
                <a:solidFill>
                  <a:srgbClr val="FF0000"/>
                </a:solidFill>
              </a:rPr>
              <a:t>Kováčik</a:t>
            </a:r>
            <a:endParaRPr lang="cs-CZ" sz="33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33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cs-CZ" sz="3300" b="1" dirty="0">
                <a:solidFill>
                  <a:srgbClr val="00B050"/>
                </a:solidFill>
              </a:rPr>
              <a:t>Břeclavsko:    </a:t>
            </a:r>
            <a:r>
              <a:rPr lang="cs-CZ" sz="3300" b="1" dirty="0"/>
              <a:t>Bulhary, Brumovice, </a:t>
            </a:r>
            <a:r>
              <a:rPr lang="cs-CZ" sz="3300" b="1" dirty="0" err="1"/>
              <a:t>Klášterka</a:t>
            </a:r>
            <a:r>
              <a:rPr lang="cs-CZ" sz="3300" b="1" dirty="0"/>
              <a:t> u Pohořelic, </a:t>
            </a:r>
            <a:r>
              <a:rPr lang="cs-CZ" sz="3300" b="1" dirty="0" err="1"/>
              <a:t>Narvice</a:t>
            </a:r>
            <a:r>
              <a:rPr lang="cs-CZ" sz="3300" b="1" dirty="0"/>
              <a:t>, Šakvice,</a:t>
            </a:r>
          </a:p>
          <a:p>
            <a:pPr marL="0" indent="0">
              <a:buNone/>
              <a:defRPr/>
            </a:pPr>
            <a:r>
              <a:rPr lang="cs-CZ" sz="3300" b="1" dirty="0">
                <a:solidFill>
                  <a:srgbClr val="00B050"/>
                </a:solidFill>
              </a:rPr>
              <a:t>                              </a:t>
            </a:r>
            <a:r>
              <a:rPr lang="cs-CZ" sz="3300" b="1" dirty="0"/>
              <a:t>Bořanovice u Přibic   </a:t>
            </a:r>
            <a:r>
              <a:rPr lang="cs-CZ" sz="3300" dirty="0"/>
              <a:t>– </a:t>
            </a:r>
            <a:r>
              <a:rPr lang="cs-CZ" sz="3300" b="1" dirty="0"/>
              <a:t> </a:t>
            </a:r>
            <a:r>
              <a:rPr lang="cs-CZ" sz="3300" b="1" dirty="0">
                <a:solidFill>
                  <a:srgbClr val="FF0000"/>
                </a:solidFill>
              </a:rPr>
              <a:t>Josef Unger</a:t>
            </a:r>
          </a:p>
          <a:p>
            <a:pPr marL="0" indent="0">
              <a:buNone/>
              <a:defRPr/>
            </a:pPr>
            <a:r>
              <a:rPr lang="cs-CZ" sz="3300" b="1" dirty="0"/>
              <a:t>                             Topolany u Vranovic  </a:t>
            </a:r>
            <a:r>
              <a:rPr lang="cs-CZ" sz="3300" dirty="0"/>
              <a:t>–</a:t>
            </a:r>
            <a:r>
              <a:rPr lang="cs-CZ" sz="3300" b="1" dirty="0"/>
              <a:t>  </a:t>
            </a:r>
            <a:r>
              <a:rPr lang="cs-CZ" sz="3300" b="1" dirty="0">
                <a:solidFill>
                  <a:srgbClr val="FF0000"/>
                </a:solidFill>
              </a:rPr>
              <a:t>Josef Unger, Pavel Michna</a:t>
            </a:r>
          </a:p>
          <a:p>
            <a:pPr marL="0" indent="0">
              <a:buNone/>
              <a:defRPr/>
            </a:pPr>
            <a:r>
              <a:rPr lang="cs-CZ" sz="3300" b="1" dirty="0">
                <a:solidFill>
                  <a:srgbClr val="00B050"/>
                </a:solidFill>
              </a:rPr>
              <a:t>                              </a:t>
            </a:r>
            <a:r>
              <a:rPr lang="cs-CZ" sz="3300" b="1" dirty="0" err="1"/>
              <a:t>Koválov</a:t>
            </a:r>
            <a:r>
              <a:rPr lang="cs-CZ" sz="3300" b="1" dirty="0"/>
              <a:t> u Žabčic  –  </a:t>
            </a:r>
            <a:r>
              <a:rPr lang="cs-CZ" sz="3300" b="1" dirty="0">
                <a:solidFill>
                  <a:srgbClr val="FF0000"/>
                </a:solidFill>
              </a:rPr>
              <a:t>Josef Unger, Zděněk Měřínský</a:t>
            </a:r>
          </a:p>
          <a:p>
            <a:pPr marL="0" indent="0">
              <a:buNone/>
              <a:defRPr/>
            </a:pPr>
            <a:r>
              <a:rPr lang="cs-CZ" sz="3300" b="1" dirty="0"/>
              <a:t>                              Přítluky</a:t>
            </a:r>
            <a:r>
              <a:rPr lang="cs-CZ" sz="3300" b="1" dirty="0">
                <a:solidFill>
                  <a:srgbClr val="00B050"/>
                </a:solidFill>
              </a:rPr>
              <a:t> </a:t>
            </a:r>
            <a:r>
              <a:rPr lang="cs-CZ" sz="3300" dirty="0"/>
              <a:t>(11.-12. stol.) </a:t>
            </a:r>
            <a:r>
              <a:rPr lang="cs-CZ" sz="3300" b="1" dirty="0">
                <a:solidFill>
                  <a:srgbClr val="00B050"/>
                </a:solidFill>
              </a:rPr>
              <a:t> </a:t>
            </a:r>
            <a:r>
              <a:rPr lang="cs-CZ" sz="3300" b="1" dirty="0"/>
              <a:t>–  </a:t>
            </a:r>
            <a:r>
              <a:rPr lang="cs-CZ" sz="3300" b="1" dirty="0">
                <a:solidFill>
                  <a:srgbClr val="FF0000"/>
                </a:solidFill>
              </a:rPr>
              <a:t>Josef </a:t>
            </a:r>
            <a:r>
              <a:rPr lang="cs-CZ" sz="3300" b="1" dirty="0" err="1">
                <a:solidFill>
                  <a:srgbClr val="FF0000"/>
                </a:solidFill>
              </a:rPr>
              <a:t>Poulík</a:t>
            </a:r>
            <a:endParaRPr lang="cs-CZ" sz="33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3300" b="1" dirty="0"/>
          </a:p>
          <a:p>
            <a:pPr marL="0" indent="0">
              <a:buNone/>
              <a:defRPr/>
            </a:pPr>
            <a:r>
              <a:rPr lang="cs-CZ" sz="3300" dirty="0"/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58817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38825-264E-28EF-90BC-C543EF53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247650"/>
            <a:ext cx="11249025" cy="6496049"/>
          </a:xfrm>
        </p:spPr>
        <p:txBody>
          <a:bodyPr/>
          <a:lstStyle/>
          <a:p>
            <a:pPr algn="l"/>
            <a:r>
              <a:rPr lang="pt-BR" sz="1800" b="1" i="0" u="none" strike="noStrike" baseline="0" dirty="0">
                <a:solidFill>
                  <a:srgbClr val="FF0000"/>
                </a:solidFill>
                <a:latin typeface="MinionPro-Regular"/>
              </a:rPr>
              <a:t>Z</a:t>
            </a:r>
            <a:r>
              <a:rPr lang="cs-CZ" sz="1800" b="1" i="0" u="none" strike="noStrike" baseline="0" dirty="0" err="1">
                <a:solidFill>
                  <a:srgbClr val="FF0000"/>
                </a:solidFill>
                <a:latin typeface="MinionPro-Regular"/>
              </a:rPr>
              <a:t>deněk</a:t>
            </a:r>
            <a:r>
              <a:rPr lang="pt-BR" sz="1800" b="1" i="0" u="none" strike="noStrike" baseline="0" dirty="0">
                <a:solidFill>
                  <a:srgbClr val="FF0000"/>
                </a:solidFill>
                <a:latin typeface="MinionPro-Regular"/>
              </a:rPr>
              <a:t> Měřínsk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MinionPro-Regular"/>
              </a:rPr>
              <a:t>ý</a:t>
            </a:r>
            <a:r>
              <a:rPr lang="cs-CZ" sz="1800" b="1" dirty="0">
                <a:solidFill>
                  <a:srgbClr val="FF0000"/>
                </a:solidFill>
                <a:latin typeface="MinionPro-Regular"/>
              </a:rPr>
              <a:t>  </a:t>
            </a:r>
            <a:r>
              <a:rPr lang="cs-CZ" sz="1800" dirty="0">
                <a:latin typeface="MinionPro-Regular"/>
              </a:rPr>
              <a:t>–  zkoumal zaniklé vsi na </a:t>
            </a:r>
            <a:r>
              <a:rPr lang="cs-CZ" sz="1800" b="0" i="0" u="none" strike="noStrike" baseline="0" dirty="0">
                <a:latin typeface="MinionPro-Regular"/>
              </a:rPr>
              <a:t>Českomoravské vysočině: brtnické panství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–  první zamření reliktů:  Bradlo u Jihlavy, </a:t>
            </a:r>
            <a:r>
              <a:rPr lang="cs-CZ" sz="1800" b="0" i="0" u="none" strike="noStrike" baseline="0" dirty="0" err="1">
                <a:latin typeface="MinionPro-Regular"/>
              </a:rPr>
              <a:t>Stančice</a:t>
            </a:r>
            <a:r>
              <a:rPr lang="cs-CZ" sz="1800" b="0" i="0" u="none" strike="noStrike" baseline="0" dirty="0">
                <a:latin typeface="MinionPro-Regular"/>
              </a:rPr>
              <a:t> a </a:t>
            </a:r>
            <a:r>
              <a:rPr lang="cs-CZ" sz="1800" b="0" i="0" u="none" strike="noStrike" baseline="0" dirty="0" err="1">
                <a:latin typeface="MinionPro-Regular"/>
              </a:rPr>
              <a:t>Střenčí</a:t>
            </a:r>
            <a:endParaRPr lang="cs-CZ" sz="1800" b="0" i="0" u="none" strike="noStrike" baseline="0" dirty="0">
              <a:latin typeface="MinionPro-Regular"/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00B050"/>
                </a:solidFill>
              </a:rPr>
              <a:t>Českomoravská vrchovina  </a:t>
            </a:r>
            <a:r>
              <a:rPr lang="cs-CZ" sz="1800" i="0" u="none" strike="noStrike" baseline="0" dirty="0"/>
              <a:t>– </a:t>
            </a:r>
            <a:r>
              <a:rPr lang="cs-CZ" sz="1800" b="1" i="0" u="none" strike="noStrike" baseline="0" dirty="0"/>
              <a:t> </a:t>
            </a:r>
            <a:r>
              <a:rPr lang="cs-CZ" sz="1800" i="0" u="none" strike="noStrike" baseline="0" dirty="0"/>
              <a:t>ÚAM FF MU v Brně:  komplexní výzkum – 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Jana </a:t>
            </a:r>
            <a:r>
              <a:rPr lang="cs-CZ" sz="1800" b="1" i="0" u="none" strike="noStrike" baseline="0" dirty="0" err="1">
                <a:solidFill>
                  <a:srgbClr val="FF0000"/>
                </a:solidFill>
              </a:rPr>
              <a:t>Mazáčková</a:t>
            </a:r>
            <a:endParaRPr lang="cs-CZ" sz="1800" b="1" i="0" u="none" strike="noStrike" baseline="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1800" b="1" dirty="0"/>
          </a:p>
          <a:p>
            <a:pPr algn="l"/>
            <a:endParaRPr lang="cs-CZ" sz="1800" dirty="0">
              <a:latin typeface="MinionPro-Regular"/>
            </a:endParaRPr>
          </a:p>
          <a:p>
            <a:pPr algn="l"/>
            <a:endParaRPr lang="cs-CZ" sz="1800" dirty="0">
              <a:latin typeface="MinionPro-Regular"/>
            </a:endParaRPr>
          </a:p>
          <a:p>
            <a:pPr marL="0" indent="0" algn="l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695968-B389-9CC0-B83F-B8BC7AFB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75" y="1759074"/>
            <a:ext cx="7042499" cy="498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9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kotouc"/>
          <p:cNvPicPr>
            <a:picLocks noChangeAspect="1" noChangeArrowheads="1"/>
          </p:cNvPicPr>
          <p:nvPr/>
        </p:nvPicPr>
        <p:blipFill>
          <a:blip r:embed="rId3" cstate="print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" y="0"/>
            <a:ext cx="4795518" cy="35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" y="3529185"/>
            <a:ext cx="4855945" cy="32903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" t="13593" r="-393" b="42971"/>
          <a:stretch/>
        </p:blipFill>
        <p:spPr>
          <a:xfrm>
            <a:off x="4855945" y="2380343"/>
            <a:ext cx="7336055" cy="253027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428" y="14514"/>
            <a:ext cx="4795517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Kotouč u </a:t>
            </a:r>
            <a:r>
              <a:rPr lang="cs-CZ" sz="4000" b="1" dirty="0" err="1">
                <a:solidFill>
                  <a:srgbClr val="FFFF00"/>
                </a:solidFill>
              </a:rPr>
              <a:t>Štramberka</a:t>
            </a:r>
            <a:endParaRPr lang="cs-CZ" sz="4000" b="1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041195" y="5180845"/>
            <a:ext cx="7199086" cy="247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b="1" dirty="0"/>
              <a:t>1660:</a:t>
            </a:r>
            <a:r>
              <a:rPr lang="cs-CZ" altLang="cs-CZ" sz="2000" dirty="0"/>
              <a:t>  </a:t>
            </a:r>
            <a:r>
              <a:rPr lang="cs-CZ" altLang="cs-CZ" sz="2000" b="1" dirty="0"/>
              <a:t>Matěj </a:t>
            </a:r>
            <a:r>
              <a:rPr lang="cs-CZ" altLang="cs-CZ" sz="2000" b="1" dirty="0" err="1"/>
              <a:t>Taner</a:t>
            </a:r>
            <a:r>
              <a:rPr lang="cs-CZ" altLang="cs-CZ" sz="2000" b="1" dirty="0"/>
              <a:t> </a:t>
            </a:r>
            <a:r>
              <a:rPr lang="cs-CZ" altLang="cs-CZ" sz="2000" dirty="0"/>
              <a:t>(první zmínky o nálezech na „hoře Olivetské“)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1880:</a:t>
            </a:r>
            <a:r>
              <a:rPr lang="cs-CZ" altLang="cs-CZ" sz="2000" dirty="0"/>
              <a:t>  </a:t>
            </a:r>
            <a:r>
              <a:rPr lang="cs-CZ" altLang="cs-CZ" sz="2000" b="1" dirty="0"/>
              <a:t>K. J. Maška </a:t>
            </a:r>
            <a:r>
              <a:rPr lang="cs-CZ" altLang="cs-CZ" sz="2000" dirty="0"/>
              <a:t>(neandrtálská čelist, penězokazecká dílna) 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1927:</a:t>
            </a:r>
            <a:r>
              <a:rPr lang="cs-CZ" altLang="cs-CZ" sz="2000" dirty="0"/>
              <a:t>  </a:t>
            </a:r>
            <a:r>
              <a:rPr lang="cs-CZ" altLang="cs-CZ" sz="2000" b="1" dirty="0"/>
              <a:t>Gustav </a:t>
            </a:r>
            <a:r>
              <a:rPr lang="cs-CZ" altLang="cs-CZ" sz="2000" b="1" dirty="0" err="1"/>
              <a:t>Stumpf</a:t>
            </a:r>
            <a:r>
              <a:rPr lang="cs-CZ" altLang="cs-CZ" sz="2000" b="1" dirty="0"/>
              <a:t> </a:t>
            </a:r>
            <a:r>
              <a:rPr lang="cs-CZ" altLang="cs-CZ" sz="2000" dirty="0"/>
              <a:t>(popsal význam lokality) </a:t>
            </a:r>
          </a:p>
          <a:p>
            <a:pPr>
              <a:lnSpc>
                <a:spcPct val="80000"/>
              </a:lnSpc>
            </a:pPr>
            <a:r>
              <a:rPr lang="cs-CZ" sz="2000" b="1" dirty="0"/>
              <a:t>1939:</a:t>
            </a:r>
            <a:r>
              <a:rPr lang="cs-CZ" sz="2000" dirty="0"/>
              <a:t>   </a:t>
            </a:r>
            <a:r>
              <a:rPr lang="de-DE" sz="2000" b="1" dirty="0"/>
              <a:t>J. Hoffmann</a:t>
            </a:r>
            <a:r>
              <a:rPr lang="cs-CZ" sz="2000" b="1" dirty="0"/>
              <a:t> </a:t>
            </a:r>
            <a:r>
              <a:rPr lang="de-DE" sz="2000" dirty="0"/>
              <a:t>z</a:t>
            </a:r>
            <a:r>
              <a:rPr lang="cs-CZ" sz="2000" dirty="0"/>
              <a:t> </a:t>
            </a:r>
            <a:r>
              <a:rPr lang="de-DE" sz="2000" dirty="0" err="1"/>
              <a:t>teplického</a:t>
            </a:r>
            <a:r>
              <a:rPr lang="de-DE" sz="2000" dirty="0"/>
              <a:t> Amt für Vorgeschichte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1950–1951:</a:t>
            </a:r>
            <a:r>
              <a:rPr lang="cs-CZ" altLang="cs-CZ" sz="2000" dirty="0"/>
              <a:t>  </a:t>
            </a:r>
            <a:r>
              <a:rPr lang="cs-CZ" altLang="cs-CZ" sz="2000" b="1" dirty="0"/>
              <a:t>Lumír </a:t>
            </a:r>
            <a:r>
              <a:rPr lang="cs-CZ" altLang="cs-CZ" sz="2000" b="1" dirty="0" err="1"/>
              <a:t>Jisl</a:t>
            </a:r>
            <a:r>
              <a:rPr lang="cs-CZ" altLang="cs-CZ" sz="2000" b="1" dirty="0"/>
              <a:t> </a:t>
            </a:r>
            <a:r>
              <a:rPr lang="cs-CZ" altLang="cs-CZ" sz="2000" dirty="0"/>
              <a:t>( U kříže, Na </a:t>
            </a:r>
            <a:r>
              <a:rPr lang="cs-CZ" altLang="cs-CZ" sz="2000" dirty="0" err="1"/>
              <a:t>brdách</a:t>
            </a:r>
            <a:r>
              <a:rPr lang="cs-CZ" altLang="cs-CZ" sz="2000" dirty="0"/>
              <a:t>, Panská vyhlídka)</a:t>
            </a:r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1959:</a:t>
            </a:r>
            <a:r>
              <a:rPr lang="cs-CZ" altLang="cs-CZ" sz="2000" dirty="0"/>
              <a:t> </a:t>
            </a:r>
            <a:r>
              <a:rPr lang="cs-CZ" altLang="cs-CZ" sz="2000" b="1" dirty="0"/>
              <a:t>Jiří </a:t>
            </a:r>
            <a:r>
              <a:rPr lang="cs-CZ" altLang="cs-CZ" sz="2000" b="1" dirty="0" err="1"/>
              <a:t>Pavelčík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Vl</a:t>
            </a:r>
            <a:r>
              <a:rPr lang="cs-CZ" altLang="cs-CZ" sz="2000" b="1" dirty="0"/>
              <a:t>. Šikulová </a:t>
            </a:r>
            <a:r>
              <a:rPr lang="cs-CZ" altLang="cs-CZ" sz="2000" dirty="0"/>
              <a:t>(Panská vyhlídka, Jurův kámen, ves)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908602" y="2990910"/>
            <a:ext cx="251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jeskyně Čertova díra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70763" y="4075249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Psí kostelík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947311" y="3705917"/>
            <a:ext cx="14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jeskyně Šipka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t="7982" b="52487"/>
          <a:stretch/>
        </p:blipFill>
        <p:spPr>
          <a:xfrm>
            <a:off x="4880593" y="59409"/>
            <a:ext cx="7311407" cy="222311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461631" y="906974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Panská vyhlídka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935587" y="1276306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Jurův kámen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670763" y="1915494"/>
            <a:ext cx="331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Vesnice (tzv. Mírová studánka)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041194" y="183791"/>
            <a:ext cx="215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2. pol. 13. – 14. stol.</a:t>
            </a:r>
          </a:p>
        </p:txBody>
      </p:sp>
    </p:spTree>
    <p:extLst>
      <p:ext uri="{BB962C8B-B14F-4D97-AF65-F5344CB8AC3E}">
        <p14:creationId xmlns:p14="http://schemas.microsoft.com/office/powerpoint/2010/main" val="80515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9F818A-8DAC-9D55-3719-9C6518154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466725"/>
            <a:ext cx="12020550" cy="6677025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cs-CZ" sz="5000" b="1" i="0" u="none" strike="noStrike" baseline="0" dirty="0">
                <a:solidFill>
                  <a:srgbClr val="FF0000"/>
                </a:solidFill>
              </a:rPr>
              <a:t>Slezsko: </a:t>
            </a:r>
          </a:p>
          <a:p>
            <a:pPr algn="l"/>
            <a:endParaRPr lang="cs-CZ" sz="2000" b="1" dirty="0"/>
          </a:p>
          <a:p>
            <a:pPr algn="l"/>
            <a:r>
              <a:rPr lang="cs-CZ" sz="3400" b="1" i="0" u="none" strike="noStrike" baseline="0" dirty="0"/>
              <a:t>30. léta</a:t>
            </a:r>
            <a:r>
              <a:rPr lang="cs-CZ" sz="3400" b="0" i="0" u="none" strike="noStrike" baseline="0" dirty="0"/>
              <a:t>:   </a:t>
            </a:r>
            <a:r>
              <a:rPr lang="cs-CZ" sz="3400" b="1" i="0" u="none" strike="noStrike" baseline="0" dirty="0" err="1"/>
              <a:t>Rábov</a:t>
            </a:r>
            <a:r>
              <a:rPr lang="cs-CZ" sz="3400" b="1" i="0" u="none" strike="noStrike" baseline="0" dirty="0"/>
              <a:t> </a:t>
            </a:r>
            <a:r>
              <a:rPr lang="cs-CZ" sz="3400" b="0" i="0" u="none" strike="noStrike" baseline="0" dirty="0"/>
              <a:t>(</a:t>
            </a:r>
            <a:r>
              <a:rPr lang="cs-CZ" sz="3400" b="0" i="0" u="none" strike="noStrike" baseline="0" dirty="0" err="1"/>
              <a:t>Rabensdorf</a:t>
            </a:r>
            <a:r>
              <a:rPr lang="cs-CZ" sz="3400" b="0" i="0" u="none" strike="noStrike" baseline="0" dirty="0"/>
              <a:t>) u Horního Benešova  </a:t>
            </a:r>
          </a:p>
          <a:p>
            <a:pPr marL="0" indent="0" algn="l">
              <a:buNone/>
            </a:pPr>
            <a:r>
              <a:rPr lang="cs-CZ" sz="3400" dirty="0"/>
              <a:t>                    </a:t>
            </a:r>
            <a:r>
              <a:rPr lang="cs-CZ" sz="3400" b="0" i="0" u="none" strike="noStrike" baseline="0" dirty="0"/>
              <a:t>  –  Karel </a:t>
            </a:r>
            <a:r>
              <a:rPr lang="cs-CZ" sz="3400" b="0" i="0" u="none" strike="noStrike" baseline="0" dirty="0" err="1"/>
              <a:t>Schirmeisen</a:t>
            </a:r>
            <a:r>
              <a:rPr lang="cs-CZ" sz="3400" b="0" i="0" u="none" strike="noStrike" baseline="0" dirty="0"/>
              <a:t>:  amatérský výzkum 2 reliktů domů </a:t>
            </a:r>
          </a:p>
          <a:p>
            <a:pPr marL="0" indent="0" algn="l">
              <a:buNone/>
            </a:pPr>
            <a:r>
              <a:rPr lang="cs-CZ" sz="3400" dirty="0"/>
              <a:t>                      </a:t>
            </a:r>
            <a:r>
              <a:rPr lang="cs-CZ" sz="3400" b="0" i="0" u="none" strike="noStrike" baseline="0" dirty="0"/>
              <a:t>–  jednořadová lesní lánová ves podél vodoteče:  2. pol. 13. – 1. pol. 14. stol.</a:t>
            </a:r>
          </a:p>
          <a:p>
            <a:pPr marL="0" indent="0" algn="l">
              <a:buNone/>
            </a:pPr>
            <a:r>
              <a:rPr lang="cs-CZ" sz="3400" dirty="0"/>
              <a:t>                        </a:t>
            </a:r>
            <a:r>
              <a:rPr lang="cs-CZ" sz="3400" b="0" i="0" u="none" strike="noStrike" baseline="0" dirty="0"/>
              <a:t>–  zakreslil půdorys vesnice s 9 usedlostmi  (vzdálené: 163 – 85 – 165 – 200 – 190 – 28 – 175 m)</a:t>
            </a:r>
          </a:p>
          <a:p>
            <a:pPr marL="0" indent="0" algn="l">
              <a:buNone/>
            </a:pPr>
            <a:endParaRPr lang="cs-CZ" sz="3400" b="0" i="0" u="none" strike="noStrike" baseline="0" dirty="0"/>
          </a:p>
          <a:p>
            <a:pPr marL="0" indent="0" algn="l">
              <a:buNone/>
            </a:pPr>
            <a:r>
              <a:rPr lang="cs-CZ" sz="3400" dirty="0"/>
              <a:t>    </a:t>
            </a:r>
            <a:r>
              <a:rPr lang="cs-CZ" sz="3400" b="0" i="0" u="none" strike="noStrike" baseline="0" dirty="0"/>
              <a:t> –  </a:t>
            </a:r>
            <a:r>
              <a:rPr lang="cs-CZ" sz="3400" b="1" i="0" u="none" strike="noStrike" baseline="0" dirty="0"/>
              <a:t>70. léta</a:t>
            </a:r>
            <a:r>
              <a:rPr lang="cs-CZ" sz="3400" b="0" i="0" u="none" strike="noStrike" baseline="0" dirty="0"/>
              <a:t>:  existenci v terénu ověřil </a:t>
            </a:r>
            <a:r>
              <a:rPr lang="cs-CZ" sz="3400" b="1" i="0" u="none" strike="noStrike" baseline="0" dirty="0"/>
              <a:t>Vladimír </a:t>
            </a:r>
            <a:r>
              <a:rPr lang="cs-CZ" sz="3400" b="1" i="0" u="none" strike="noStrike" baseline="0" dirty="0" err="1"/>
              <a:t>Goš</a:t>
            </a:r>
            <a:endParaRPr lang="cs-CZ" sz="3400" b="1" i="0" u="none" strike="noStrike" baseline="0" dirty="0"/>
          </a:p>
          <a:p>
            <a:pPr marL="0" indent="0" algn="l">
              <a:buNone/>
            </a:pPr>
            <a:r>
              <a:rPr lang="cs-CZ" sz="3400" b="0" i="0" u="none" strike="noStrike" baseline="0" dirty="0"/>
              <a:t>                             </a:t>
            </a:r>
            <a:r>
              <a:rPr lang="cs-CZ" sz="3400" b="0" i="0" u="none" strike="noStrike" baseline="0" dirty="0" err="1"/>
              <a:t>Goš</a:t>
            </a:r>
            <a:r>
              <a:rPr lang="cs-CZ" sz="3400" b="0" i="0" u="none" strike="noStrike" baseline="0" dirty="0"/>
              <a:t>, V. </a:t>
            </a:r>
            <a:r>
              <a:rPr lang="cs-CZ" sz="3400" b="0" u="none" strike="noStrike" baseline="0" dirty="0"/>
              <a:t>Zaniklá osada </a:t>
            </a:r>
            <a:r>
              <a:rPr lang="cs-CZ" sz="3400" b="0" u="none" strike="noStrike" baseline="0" dirty="0" err="1"/>
              <a:t>Rabendorf</a:t>
            </a:r>
            <a:r>
              <a:rPr lang="cs-CZ" sz="3400" b="0" u="none" strike="noStrike" baseline="0" dirty="0"/>
              <a:t> (</a:t>
            </a:r>
            <a:r>
              <a:rPr lang="cs-CZ" sz="3400" b="0" u="none" strike="noStrike" baseline="0" dirty="0" err="1"/>
              <a:t>Rábov</a:t>
            </a:r>
            <a:r>
              <a:rPr lang="cs-CZ" sz="3400" b="0" u="none" strike="noStrike" baseline="0" dirty="0"/>
              <a:t>) u Horního Benešova</a:t>
            </a:r>
            <a:r>
              <a:rPr lang="cs-CZ" sz="3400" dirty="0"/>
              <a:t>, </a:t>
            </a:r>
            <a:r>
              <a:rPr lang="cs-CZ" sz="3400" b="0" i="0" u="none" strike="noStrike" baseline="0" dirty="0"/>
              <a:t>Vlastivědný věstník moravský” 1979, XXXI, 64–66.</a:t>
            </a:r>
            <a:endParaRPr lang="cs-CZ" sz="3400" dirty="0"/>
          </a:p>
          <a:p>
            <a:pPr marL="0" indent="0" algn="l">
              <a:buNone/>
            </a:pPr>
            <a:endParaRPr lang="cs-CZ" sz="3400" b="0" i="0" u="none" strike="noStrike" baseline="0" dirty="0"/>
          </a:p>
          <a:p>
            <a:pPr marL="0" indent="0">
              <a:buNone/>
            </a:pPr>
            <a:r>
              <a:rPr lang="cs-CZ" sz="3400" dirty="0"/>
              <a:t>                         </a:t>
            </a:r>
            <a:r>
              <a:rPr lang="cs-CZ" sz="3400" b="0" i="0" u="none" strike="noStrike" baseline="0" dirty="0"/>
              <a:t> 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ZEZULA, M. – MORAVEC, Z. – HLAS, J. – PRIX, D. – THEUER, J., 2022: </a:t>
            </a:r>
            <a:r>
              <a:rPr lang="cs-CZ" sz="3400" dirty="0" err="1">
                <a:effectLst/>
                <a:ea typeface="Times New Roman" panose="02020603050405020304" pitchFamily="18" charset="0"/>
              </a:rPr>
              <a:t>Rabensdorf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 – zaniklá hornická ves.</a:t>
            </a:r>
          </a:p>
          <a:p>
            <a:pPr marL="0" indent="0">
              <a:buNone/>
            </a:pPr>
            <a:r>
              <a:rPr lang="cs-CZ" sz="3400" dirty="0">
                <a:ea typeface="Times New Roman" panose="02020603050405020304" pitchFamily="18" charset="0"/>
              </a:rPr>
              <a:t>                          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 In: V. Kočí Dudková – P. Kováčik (</a:t>
            </a:r>
            <a:r>
              <a:rPr lang="cs-CZ" sz="3400" dirty="0" err="1">
                <a:effectLst/>
                <a:ea typeface="Times New Roman" panose="02020603050405020304" pitchFamily="18" charset="0"/>
              </a:rPr>
              <a:t>eds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.), Paměť krajiny slezských a moravských Sudet v ohrožení. </a:t>
            </a:r>
          </a:p>
          <a:p>
            <a:pPr marL="0" indent="0">
              <a:buNone/>
            </a:pPr>
            <a:r>
              <a:rPr lang="cs-CZ" sz="3400" dirty="0">
                <a:ea typeface="Times New Roman" panose="02020603050405020304" pitchFamily="18" charset="0"/>
              </a:rPr>
              <a:t>                          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Kritický katalog výstavy, 210–237, Opava. </a:t>
            </a:r>
          </a:p>
          <a:p>
            <a:pPr marL="0" indent="0">
              <a:buNone/>
            </a:pPr>
            <a:endParaRPr lang="cs-CZ" sz="34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400" b="1" dirty="0">
                <a:ea typeface="Times New Roman" panose="02020603050405020304" pitchFamily="18" charset="0"/>
              </a:rPr>
              <a:t>        </a:t>
            </a:r>
            <a:r>
              <a:rPr lang="cs-CZ" sz="3400" b="1" dirty="0" err="1">
                <a:effectLst/>
                <a:ea typeface="Times New Roman" panose="02020603050405020304" pitchFamily="18" charset="0"/>
              </a:rPr>
              <a:t>Střítěž</a:t>
            </a:r>
            <a:r>
              <a:rPr lang="cs-CZ" sz="3400" b="1" dirty="0">
                <a:effectLst/>
                <a:ea typeface="Times New Roman" panose="02020603050405020304" pitchFamily="18" charset="0"/>
              </a:rPr>
              <a:t> (k. </a:t>
            </a:r>
            <a:r>
              <a:rPr lang="cs-CZ" sz="3400" b="1" dirty="0" err="1">
                <a:effectLst/>
                <a:ea typeface="Times New Roman" panose="02020603050405020304" pitchFamily="18" charset="0"/>
              </a:rPr>
              <a:t>ú.</a:t>
            </a:r>
            <a:r>
              <a:rPr lang="cs-CZ" sz="34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3400" b="1" dirty="0">
                <a:ea typeface="Times New Roman" panose="02020603050405020304" pitchFamily="18" charset="0"/>
              </a:rPr>
              <a:t>S</a:t>
            </a:r>
            <a:r>
              <a:rPr lang="cs-CZ" sz="3400" b="1" dirty="0">
                <a:effectLst/>
                <a:ea typeface="Times New Roman" panose="02020603050405020304" pitchFamily="18" charset="0"/>
              </a:rPr>
              <a:t>vinov u Pavlova)  </a:t>
            </a:r>
            <a:r>
              <a:rPr lang="cs-CZ" sz="3400" dirty="0">
                <a:effectLst/>
                <a:ea typeface="Times New Roman" panose="02020603050405020304" pitchFamily="18" charset="0"/>
              </a:rPr>
              <a:t>–  u </a:t>
            </a:r>
            <a:r>
              <a:rPr lang="cs-CZ" sz="3400" dirty="0">
                <a:effectLst/>
                <a:ea typeface="Calibri" panose="020F0502020204030204" pitchFamily="34" charset="0"/>
              </a:rPr>
              <a:t>komunikace spojující </a:t>
            </a:r>
            <a:r>
              <a:rPr lang="cs-CZ" sz="3400" dirty="0" err="1">
                <a:effectLst/>
                <a:ea typeface="Calibri" panose="020F0502020204030204" pitchFamily="34" charset="0"/>
              </a:rPr>
              <a:t>Mohelnicko</a:t>
            </a:r>
            <a:r>
              <a:rPr lang="cs-CZ" sz="3400" dirty="0">
                <a:effectLst/>
                <a:ea typeface="Calibri" panose="020F0502020204030204" pitchFamily="34" charset="0"/>
              </a:rPr>
              <a:t> s Malou Hanou a Moravskotřebovskem </a:t>
            </a:r>
          </a:p>
          <a:p>
            <a:pPr marL="0" indent="0">
              <a:buNone/>
            </a:pPr>
            <a:r>
              <a:rPr lang="cs-CZ" sz="3400" dirty="0">
                <a:effectLst/>
                <a:ea typeface="Calibri" panose="020F0502020204030204" pitchFamily="34" charset="0"/>
              </a:rPr>
              <a:t>                                                                 –  1351:  Bernard z </a:t>
            </a:r>
            <a:r>
              <a:rPr lang="cs-CZ" sz="3400" dirty="0" err="1">
                <a:effectLst/>
                <a:ea typeface="Calibri" panose="020F0502020204030204" pitchFamily="34" charset="0"/>
              </a:rPr>
              <a:t>Mrdic</a:t>
            </a:r>
            <a:r>
              <a:rPr lang="cs-CZ" sz="3400" dirty="0">
                <a:effectLst/>
                <a:ea typeface="Calibri" panose="020F0502020204030204" pitchFamily="34" charset="0"/>
              </a:rPr>
              <a:t> postoupil bratřím Závišovi a Benešovi hrad Vraní Horu s vesnicemi</a:t>
            </a:r>
          </a:p>
          <a:p>
            <a:pPr marL="0" indent="0">
              <a:buNone/>
            </a:pPr>
            <a:r>
              <a:rPr lang="cs-CZ" sz="3400" dirty="0">
                <a:effectLst/>
                <a:ea typeface="Calibri" panose="020F0502020204030204" pitchFamily="34" charset="0"/>
              </a:rPr>
              <a:t>                                                                 –  1497:  z neznámých příčin zpustla </a:t>
            </a:r>
          </a:p>
          <a:p>
            <a:pPr marL="0" indent="0">
              <a:buNone/>
            </a:pPr>
            <a:r>
              <a:rPr lang="cs-CZ" sz="3400" dirty="0">
                <a:effectLst/>
                <a:ea typeface="Calibri" panose="020F0502020204030204" pitchFamily="34" charset="0"/>
              </a:rPr>
              <a:t>                                                                 –  16. stol.:  obnoven pouze dvůr</a:t>
            </a:r>
          </a:p>
          <a:p>
            <a:pPr marL="0" indent="0">
              <a:buNone/>
            </a:pPr>
            <a:r>
              <a:rPr lang="cs-CZ" sz="3400" dirty="0">
                <a:ea typeface="Calibri" panose="020F0502020204030204" pitchFamily="34" charset="0"/>
              </a:rPr>
              <a:t>                                                                 </a:t>
            </a:r>
            <a:r>
              <a:rPr lang="cs-CZ" sz="3400" dirty="0">
                <a:effectLst/>
                <a:ea typeface="Calibri" panose="020F0502020204030204" pitchFamily="34" charset="0"/>
              </a:rPr>
              <a:t>–  1883:  lesník F. Mayer </a:t>
            </a:r>
            <a:r>
              <a:rPr lang="cs-CZ" sz="3400" dirty="0">
                <a:ea typeface="Calibri" panose="020F0502020204030204" pitchFamily="34" charset="0"/>
              </a:rPr>
              <a:t>objevil </a:t>
            </a:r>
            <a:r>
              <a:rPr lang="cs-CZ" sz="3400" dirty="0">
                <a:effectLst/>
                <a:ea typeface="Calibri" panose="020F0502020204030204" pitchFamily="34" charset="0"/>
              </a:rPr>
              <a:t>lidské kosti </a:t>
            </a:r>
          </a:p>
          <a:p>
            <a:pPr marL="0" indent="0">
              <a:buNone/>
            </a:pPr>
            <a:r>
              <a:rPr lang="cs-CZ" sz="3400" dirty="0">
                <a:effectLst/>
                <a:ea typeface="Calibri" panose="020F0502020204030204" pitchFamily="34" charset="0"/>
              </a:rPr>
              <a:t>                                                                 –  1998:  tvrz ve Stříteži zmínil F. Musil v práci o šlechtických sídlech na Šumpersku </a:t>
            </a:r>
          </a:p>
          <a:p>
            <a:pPr marL="0" indent="0">
              <a:buNone/>
            </a:pPr>
            <a:r>
              <a:rPr lang="cs-CZ" sz="3400" dirty="0">
                <a:ea typeface="Calibri" panose="020F0502020204030204" pitchFamily="34" charset="0"/>
              </a:rPr>
              <a:t>                                                                        </a:t>
            </a:r>
            <a:endParaRPr lang="cs-CZ" sz="3400" b="0" i="0" u="none" strike="noStrike" baseline="0" dirty="0"/>
          </a:p>
          <a:p>
            <a:pPr marL="0" indent="0" algn="l">
              <a:buNone/>
            </a:pPr>
            <a:r>
              <a:rPr lang="cs-CZ" sz="34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2194061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791B309-ECCE-49A7-BFB4-72418511B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/>
          <a:stretch/>
        </p:blipFill>
        <p:spPr>
          <a:xfrm>
            <a:off x="0" y="-20772"/>
            <a:ext cx="5962649" cy="458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99CEF6-9706-4594-86FA-A51FC1FD4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11" y="998442"/>
            <a:ext cx="3150791" cy="44481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96A912-9E53-4D34-845A-252BC5B6F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10" y="1639698"/>
            <a:ext cx="3150790" cy="44481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ACEB1A3-DF33-45D9-9DB2-3BEA69B10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65" y="3692335"/>
            <a:ext cx="2242346" cy="316566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C2BB8C4-9987-457E-8B18-BB1CEAE905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990725" cy="26543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A5CD766-F8AE-44C9-861A-8DFE67A69A0B}"/>
              </a:ext>
            </a:extLst>
          </p:cNvPr>
          <p:cNvSpPr txBox="1"/>
          <p:nvPr/>
        </p:nvSpPr>
        <p:spPr>
          <a:xfrm>
            <a:off x="6284686" y="304169"/>
            <a:ext cx="439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Střítěž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: z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aložena ve 2. pol. –  poč. 14. století.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798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6B65AC-4CB6-3D0B-6344-1D2F90E20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828675"/>
            <a:ext cx="11715750" cy="5348288"/>
          </a:xfrm>
        </p:spPr>
        <p:txBody>
          <a:bodyPr>
            <a:normAutofit/>
          </a:bodyPr>
          <a:lstStyle/>
          <a:p>
            <a:r>
              <a:rPr lang="cs-CZ" sz="2000" b="1" dirty="0">
                <a:effectLst/>
              </a:rPr>
              <a:t>Mezinárodní kongresy historických věd:    </a:t>
            </a:r>
            <a:r>
              <a:rPr lang="cs-CZ" sz="2000" dirty="0">
                <a:effectLst/>
              </a:rPr>
              <a:t>zaměření na výzkum vesnického osídlení</a:t>
            </a:r>
          </a:p>
          <a:p>
            <a:endParaRPr lang="cs-CZ" sz="2000" b="1" dirty="0">
              <a:effectLst/>
            </a:endParaRPr>
          </a:p>
          <a:p>
            <a:pPr marL="0" indent="0">
              <a:buNone/>
            </a:pPr>
            <a:r>
              <a:rPr lang="cs-CZ" sz="2000" dirty="0">
                <a:effectLst/>
              </a:rPr>
              <a:t>    –  </a:t>
            </a:r>
            <a:r>
              <a:rPr lang="cs-CZ" sz="2000" b="1" dirty="0">
                <a:effectLst/>
              </a:rPr>
              <a:t>1950:</a:t>
            </a:r>
            <a:r>
              <a:rPr lang="cs-CZ" sz="2000" dirty="0">
                <a:effectLst/>
              </a:rPr>
              <a:t>  v Paříži </a:t>
            </a:r>
          </a:p>
          <a:p>
            <a:pPr marL="0" indent="0">
              <a:buNone/>
            </a:pPr>
            <a:r>
              <a:rPr lang="cs-CZ" sz="2000" dirty="0"/>
              <a:t>  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>
                <a:effectLst/>
              </a:rPr>
              <a:t>1955: </a:t>
            </a:r>
            <a:r>
              <a:rPr lang="cs-CZ" sz="2000" dirty="0">
                <a:effectLst/>
              </a:rPr>
              <a:t> v Římě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– </a:t>
            </a:r>
            <a:r>
              <a:rPr lang="cs-CZ" sz="2000" b="1" dirty="0">
                <a:effectLst/>
              </a:rPr>
              <a:t>1965:</a:t>
            </a:r>
            <a:r>
              <a:rPr lang="cs-CZ" sz="2000" dirty="0">
                <a:effectLst/>
              </a:rPr>
              <a:t>  </a:t>
            </a:r>
            <a:r>
              <a:rPr lang="cs-CZ" sz="2000" b="1" dirty="0">
                <a:effectLst/>
              </a:rPr>
              <a:t>v Mnichově</a:t>
            </a:r>
            <a:r>
              <a:rPr lang="cs-CZ" sz="2000" dirty="0">
                <a:effectLst/>
              </a:rPr>
              <a:t>:  otázky zaniklých vesnic v evropských hospodářských dějinách 11. – 18. stol.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sborník  –  </a:t>
            </a:r>
            <a:r>
              <a:rPr lang="cs-CZ" sz="2000" dirty="0" err="1">
                <a:effectLst/>
              </a:rPr>
              <a:t>Villages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désertés</a:t>
            </a:r>
            <a:r>
              <a:rPr lang="cs-CZ" sz="2000" dirty="0">
                <a:effectLst/>
              </a:rPr>
              <a:t> et </a:t>
            </a:r>
            <a:r>
              <a:rPr lang="cs-CZ" sz="2000" dirty="0" err="1">
                <a:effectLst/>
              </a:rPr>
              <a:t>histoire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économique</a:t>
            </a:r>
            <a:r>
              <a:rPr lang="cs-CZ" sz="2000" dirty="0">
                <a:effectLst/>
              </a:rPr>
              <a:t> XIͤ -XVIIIͤ </a:t>
            </a:r>
            <a:r>
              <a:rPr lang="cs-CZ" sz="2000" dirty="0" err="1">
                <a:effectLst/>
              </a:rPr>
              <a:t>siěcle</a:t>
            </a:r>
            <a:r>
              <a:rPr lang="cs-CZ" sz="2000" dirty="0"/>
              <a:t>.  (</a:t>
            </a:r>
            <a:r>
              <a:rPr lang="cs-CZ" sz="2000" dirty="0">
                <a:effectLst/>
              </a:rPr>
              <a:t>přes 619 stran)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–   </a:t>
            </a:r>
            <a:r>
              <a:rPr lang="cs-CZ" sz="2000" dirty="0">
                <a:effectLst/>
              </a:rPr>
              <a:t>metodické problémy zjišťování a zkoumání zaniklých osad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</a:t>
            </a:r>
            <a:r>
              <a:rPr lang="cs-CZ" sz="2000" dirty="0">
                <a:effectLst/>
              </a:rPr>
              <a:t>–   metodika archeologického výzkumu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</a:t>
            </a:r>
            <a:r>
              <a:rPr lang="cs-CZ" sz="2000" dirty="0">
                <a:effectLst/>
              </a:rPr>
              <a:t>–   Anglie, Francie, Španělsko, Itálie, Řecko, Německo, Dánsko, Norsko, Švédsko, Polsko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832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Vesnice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057275"/>
            <a:ext cx="11782425" cy="58007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 dirty="0"/>
              <a:t>Sídliště venkovského typu </a:t>
            </a:r>
            <a:r>
              <a:rPr lang="cs-CZ" sz="1800" dirty="0"/>
              <a:t>sestávající z objektů sídleních (obytné s vazbou na sakrální stavbu) a hospodářských,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1800" dirty="0"/>
              <a:t>    spojených se zemědělskou činností a chovem domácích zvířat. 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8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 dirty="0">
                <a:solidFill>
                  <a:srgbClr val="FF0000"/>
                </a:solidFill>
              </a:rPr>
              <a:t> 6. –  12.  stol</a:t>
            </a:r>
            <a:r>
              <a:rPr lang="cs-CZ" sz="1800" dirty="0">
                <a:solidFill>
                  <a:srgbClr val="FF0000"/>
                </a:solidFill>
              </a:rPr>
              <a:t>.:   </a:t>
            </a:r>
            <a:r>
              <a:rPr lang="cs-CZ" sz="1800" b="1" dirty="0">
                <a:solidFill>
                  <a:srgbClr val="FF0000"/>
                </a:solidFill>
              </a:rPr>
              <a:t>raně středověké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800" b="1" dirty="0">
                <a:solidFill>
                  <a:srgbClr val="FF0000"/>
                </a:solidFill>
              </a:rPr>
              <a:t>13. – 15.  stol</a:t>
            </a:r>
            <a:r>
              <a:rPr lang="cs-CZ" sz="1800" dirty="0">
                <a:solidFill>
                  <a:srgbClr val="FF0000"/>
                </a:solidFill>
              </a:rPr>
              <a:t>.:   </a:t>
            </a:r>
            <a:r>
              <a:rPr lang="cs-CZ" sz="1800" b="1" dirty="0">
                <a:solidFill>
                  <a:srgbClr val="FF0000"/>
                </a:solidFill>
              </a:rPr>
              <a:t>vrcholně a pozdně středověké 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>
                <a:solidFill>
                  <a:srgbClr val="FF0000"/>
                </a:solidFill>
              </a:rPr>
              <a:t>16. – 18. stol.:   raně novověké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1800" b="1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1800" b="1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1800" b="1" dirty="0"/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18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cs-CZ" altLang="cs-CZ" sz="1800" b="1" dirty="0"/>
              <a:t>6. – 9/10. stol.  </a:t>
            </a:r>
            <a:r>
              <a:rPr lang="cs-CZ" altLang="cs-CZ" sz="1800" dirty="0"/>
              <a:t>–   slovanské osídlení v nížinách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–   osady na terasách, nad inundacemi, na ostrožnách </a:t>
            </a:r>
          </a:p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1800" dirty="0"/>
              <a:t>                                –  časně slovanské:  různě uspořádaná zástavba 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800" dirty="0"/>
              <a:t>                                     Březno u Loun, Roztoky, Mutěnice, Břeclav-</a:t>
            </a:r>
            <a:r>
              <a:rPr lang="cs-CZ" altLang="cs-CZ" sz="1800" dirty="0" err="1"/>
              <a:t>Pohansko</a:t>
            </a:r>
            <a:endParaRPr lang="cs-CZ" altLang="cs-CZ" sz="18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</a:pPr>
            <a:endParaRPr lang="cs-CZ" altLang="cs-CZ" sz="16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8644241-584B-3D01-6E1F-36970563C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/>
          <a:stretch/>
        </p:blipFill>
        <p:spPr bwMode="auto">
          <a:xfrm>
            <a:off x="6610350" y="1480759"/>
            <a:ext cx="5086349" cy="343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AA631-05F9-9B0B-7FE2-55503A41C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0" y="626724"/>
            <a:ext cx="11822130" cy="6231276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Anglie:   </a:t>
            </a:r>
            <a:r>
              <a:rPr lang="cs-CZ" altLang="cs-CZ" sz="2000" dirty="0"/>
              <a:t>konec 18. stol.  –   počátky archeologického zkoumání zaniklých středověkých osad  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laický výzkum inicioval bádání v rámci památková péče </a:t>
            </a:r>
          </a:p>
          <a:p>
            <a:pPr marL="0" indent="0">
              <a:buNone/>
            </a:pPr>
            <a:r>
              <a:rPr lang="cs-CZ" altLang="cs-CZ" sz="2000" dirty="0"/>
              <a:t>                       po 2. sv. válce  –   rozvoj archeologických výzkumů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</a:t>
            </a:r>
            <a:r>
              <a:rPr lang="cs-CZ" altLang="cs-CZ" sz="2000" b="1" dirty="0"/>
              <a:t>1967</a:t>
            </a:r>
            <a:r>
              <a:rPr lang="cs-CZ" altLang="cs-CZ" sz="2000" dirty="0"/>
              <a:t>   –  </a:t>
            </a:r>
            <a:r>
              <a:rPr lang="cs-CZ" sz="2000" b="1" i="0" u="none" strike="noStrike" baseline="0" dirty="0"/>
              <a:t>Society </a:t>
            </a:r>
            <a:r>
              <a:rPr lang="cs-CZ" sz="2000" b="1" i="0" u="none" strike="noStrike" baseline="0" dirty="0" err="1"/>
              <a:t>for</a:t>
            </a:r>
            <a:r>
              <a:rPr lang="cs-CZ" sz="2000" b="1" i="0" u="none" strike="noStrike" baseline="0" dirty="0"/>
              <a:t> Medieval Archeology  </a:t>
            </a:r>
            <a:r>
              <a:rPr lang="cs-CZ" sz="2000" i="0" u="none" strike="noStrike" baseline="0" dirty="0"/>
              <a:t>(Společnost pro středověkou archeologii)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1950</a:t>
            </a:r>
            <a:r>
              <a:rPr lang="cs-CZ" altLang="cs-CZ" sz="2000" dirty="0"/>
              <a:t>   –   </a:t>
            </a:r>
            <a:r>
              <a:rPr lang="cs-CZ" altLang="cs-CZ" sz="2000" b="1" dirty="0" err="1"/>
              <a:t>Wharram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Percy</a:t>
            </a:r>
            <a:r>
              <a:rPr lang="cs-CZ" altLang="cs-CZ" sz="2000" b="1" dirty="0"/>
              <a:t>:   </a:t>
            </a:r>
            <a:r>
              <a:rPr lang="cs-CZ" sz="2200" dirty="0"/>
              <a:t>v hrabství </a:t>
            </a:r>
            <a:r>
              <a:rPr lang="cs-CZ" sz="2200" dirty="0" err="1"/>
              <a:t>Yorkshire</a:t>
            </a:r>
            <a:r>
              <a:rPr lang="cs-CZ" sz="2200" dirty="0"/>
              <a:t>  –  </a:t>
            </a:r>
            <a:r>
              <a:rPr lang="cs-CZ" altLang="cs-CZ" sz="2000" dirty="0"/>
              <a:t>komplexní plošný odkryv:  prameny historické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přebudování během jedné generace  (orientace domů o 90⁰)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1952</a:t>
            </a:r>
            <a:r>
              <a:rPr lang="cs-CZ" altLang="cs-CZ" sz="2000" dirty="0"/>
              <a:t>  –  </a:t>
            </a:r>
            <a:r>
              <a:rPr lang="en-US" sz="2000" b="1" i="0" u="none" strike="noStrike" baseline="0" dirty="0"/>
              <a:t>The Deserted Medieval Research Group </a:t>
            </a:r>
            <a:r>
              <a:rPr lang="cs-CZ" altLang="cs-CZ" sz="2000" dirty="0"/>
              <a:t>  (Skupina pro výzkum středověkých vesnic)</a:t>
            </a:r>
            <a:r>
              <a:rPr lang="cs-CZ" altLang="cs-CZ" sz="2000" b="1" dirty="0"/>
              <a:t> </a:t>
            </a:r>
          </a:p>
          <a:p>
            <a:pPr marL="0" indent="0" algn="l">
              <a:buNone/>
            </a:pPr>
            <a:r>
              <a:rPr lang="cs-CZ" altLang="cs-CZ" sz="2000" b="1" dirty="0"/>
              <a:t>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Maurice </a:t>
            </a:r>
            <a:r>
              <a:rPr lang="cs-CZ" altLang="cs-CZ" sz="2000" b="1" dirty="0" err="1">
                <a:solidFill>
                  <a:srgbClr val="FF0000"/>
                </a:solidFill>
              </a:rPr>
              <a:t>Bresford</a:t>
            </a:r>
            <a:r>
              <a:rPr lang="cs-CZ" altLang="cs-CZ" sz="2000" b="1" dirty="0">
                <a:solidFill>
                  <a:srgbClr val="FF0000"/>
                </a:solidFill>
              </a:rPr>
              <a:t> a John Gilbert </a:t>
            </a:r>
            <a:r>
              <a:rPr lang="cs-CZ" altLang="cs-CZ" sz="2000" b="1" dirty="0" err="1">
                <a:solidFill>
                  <a:srgbClr val="FF0000"/>
                </a:solidFill>
              </a:rPr>
              <a:t>Hurst</a:t>
            </a:r>
            <a:r>
              <a:rPr lang="cs-CZ" altLang="cs-CZ" sz="2000" b="1" dirty="0">
                <a:solidFill>
                  <a:srgbClr val="FF0000"/>
                </a:solidFill>
              </a:rPr>
              <a:t>:   </a:t>
            </a:r>
            <a:r>
              <a:rPr lang="cs-CZ" altLang="cs-CZ" sz="2000" dirty="0"/>
              <a:t>h</a:t>
            </a:r>
            <a:r>
              <a:rPr lang="cs-CZ" sz="2000" i="0" u="none" strike="noStrike" baseline="0" dirty="0"/>
              <a:t>istorikové, archeologové, geografové a architekti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Annual</a:t>
            </a:r>
            <a:r>
              <a:rPr lang="cs-CZ" altLang="cs-CZ" sz="2000" dirty="0"/>
              <a:t> Report)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                    </a:t>
            </a:r>
            <a:r>
              <a:rPr lang="cs-CZ" altLang="cs-CZ" sz="2000" dirty="0"/>
              <a:t>evidence zaniklých osad  na 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Ministry of Public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Building and Works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vývoj domu:   dřevěný:   anglosaské období pol. 5. – pol. 11. stol.</a:t>
            </a:r>
          </a:p>
          <a:p>
            <a:pPr eaLnBrk="1" hangingPunct="1">
              <a:buFontTx/>
              <a:buNone/>
            </a:pPr>
            <a:r>
              <a:rPr lang="cs-CZ" sz="2000" b="1" dirty="0">
                <a:cs typeface="Calibri" panose="020F0502020204030204" pitchFamily="34" charset="0"/>
              </a:rPr>
              <a:t>                                                                                             </a:t>
            </a:r>
            <a:r>
              <a:rPr lang="cs-CZ" sz="2000" dirty="0">
                <a:cs typeface="Calibri" panose="020F0502020204030204" pitchFamily="34" charset="0"/>
              </a:rPr>
              <a:t>kamenný:   od pol. 12. stol.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       a)  </a:t>
            </a:r>
            <a:r>
              <a:rPr lang="cs-CZ" sz="2000" i="0" u="none" strike="noStrike" baseline="0" dirty="0"/>
              <a:t>jedno- nebo dvouprostorová chata  (tzv. </a:t>
            </a:r>
            <a:r>
              <a:rPr lang="cs-CZ" sz="2000" i="0" u="none" strike="noStrike" baseline="0" dirty="0" err="1"/>
              <a:t>peasant</a:t>
            </a:r>
            <a:r>
              <a:rPr lang="cs-CZ" sz="2000" i="0" u="none" strike="noStrike" baseline="0" dirty="0"/>
              <a:t> </a:t>
            </a:r>
            <a:r>
              <a:rPr lang="cs-CZ" sz="2000" i="0" u="none" strike="noStrike" baseline="0" dirty="0" err="1"/>
              <a:t>cot</a:t>
            </a:r>
            <a:r>
              <a:rPr lang="cs-CZ" sz="2000" i="0" u="none" strike="noStrike" baseline="0" dirty="0"/>
              <a:t>)</a:t>
            </a:r>
            <a:r>
              <a:rPr lang="cs-CZ" sz="2000" dirty="0"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       b)  </a:t>
            </a:r>
            <a:r>
              <a:rPr lang="en-US" sz="2000" i="0" u="none" strike="noStrike" baseline="0" dirty="0" err="1">
                <a:cs typeface="Calibri" panose="020F0502020204030204" pitchFamily="34" charset="0"/>
              </a:rPr>
              <a:t>tzv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. </a:t>
            </a:r>
            <a:r>
              <a:rPr lang="en-US" sz="2000" i="0" u="none" strike="noStrike" baseline="0" dirty="0" err="1">
                <a:cs typeface="Calibri" panose="020F0502020204030204" pitchFamily="34" charset="0"/>
              </a:rPr>
              <a:t>dlouh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ý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 d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ů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m 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</a:t>
            </a:r>
            <a:r>
              <a:rPr lang="en-US" sz="2000" i="0" u="none" strike="noStrike" baseline="0" dirty="0">
                <a:cs typeface="Calibri" panose="020F0502020204030204" pitchFamily="34" charset="0"/>
              </a:rPr>
              <a:t>(long house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)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       c)  tzv. farma  (dům – stodola – chlév:  odděleny)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výzkumy šlechtického sídla a kostela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zanikání:   </a:t>
            </a:r>
            <a:r>
              <a:rPr lang="cs-CZ" sz="2000" i="0" u="none" strike="noStrike" baseline="0" dirty="0"/>
              <a:t>pastviny pro ovce, shánění venkovského obyvatelstva z půdy</a:t>
            </a:r>
            <a:endParaRPr lang="cs-CZ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58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říroda&#10;&#10;Popis byl vytvořen automaticky">
            <a:extLst>
              <a:ext uri="{FF2B5EF4-FFF2-40B4-BE49-F238E27FC236}">
                <a16:creationId xmlns:a16="http://schemas.microsoft.com/office/drawing/2014/main" id="{2E96E1C2-FDCE-421B-A746-CFC19062B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23939"/>
            <a:ext cx="7558217" cy="50388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A032F4-1B77-2BE0-5206-DF813F016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16" y="-95250"/>
            <a:ext cx="4633784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CDF44C7-4E92-99F5-B8DF-C0ADE0889414}"/>
              </a:ext>
            </a:extLst>
          </p:cNvPr>
          <p:cNvSpPr txBox="1"/>
          <p:nvPr/>
        </p:nvSpPr>
        <p:spPr>
          <a:xfrm>
            <a:off x="266700" y="95250"/>
            <a:ext cx="6855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Archeologický výzkum:  1951 – 1985</a:t>
            </a:r>
          </a:p>
          <a:p>
            <a:r>
              <a:rPr lang="cs-CZ" dirty="0"/>
              <a:t>Zánik:   16. stol.</a:t>
            </a:r>
          </a:p>
          <a:p>
            <a:r>
              <a:rPr lang="cs-CZ" dirty="0"/>
              <a:t>Kostel, dvě šlechtická sídla, mlýn, zemědělské usedlosti</a:t>
            </a:r>
          </a:p>
          <a:p>
            <a:r>
              <a:rPr lang="cs-CZ" dirty="0" err="1"/>
              <a:t>Antrolologický</a:t>
            </a:r>
            <a:r>
              <a:rPr lang="cs-CZ" dirty="0"/>
              <a:t> rozbor 11 koster z 11. – 14. stol. (v jamách)</a:t>
            </a:r>
          </a:p>
          <a:p>
            <a:r>
              <a:rPr lang="cs-CZ" dirty="0"/>
              <a:t>Doklady </a:t>
            </a:r>
            <a:r>
              <a:rPr lang="cs-CZ" dirty="0" err="1"/>
              <a:t>protivampyrických</a:t>
            </a:r>
            <a:r>
              <a:rPr lang="cs-CZ" dirty="0"/>
              <a:t> zásahů: dekapitace, sekání, ohořelé kosti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8086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skála&#10;&#10;Popis byl vytvořen automaticky">
            <a:extLst>
              <a:ext uri="{FF2B5EF4-FFF2-40B4-BE49-F238E27FC236}">
                <a16:creationId xmlns:a16="http://schemas.microsoft.com/office/drawing/2014/main" id="{CEE56F63-62C4-8F35-6175-0A8F2C42A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49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5263C-4976-40B9-4FB8-116511CD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542926"/>
            <a:ext cx="11668018" cy="6315074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Francie </a:t>
            </a:r>
            <a:r>
              <a:rPr lang="cs-CZ" sz="2000" dirty="0"/>
              <a:t>   –   zpočátku na základě písemných pramenů, později archeologických (válečné události) </a:t>
            </a:r>
          </a:p>
          <a:p>
            <a:pPr marL="0" indent="0">
              <a:buNone/>
            </a:pPr>
            <a:r>
              <a:rPr lang="cs-CZ" sz="2000" dirty="0"/>
              <a:t>                        –   </a:t>
            </a:r>
            <a:r>
              <a:rPr lang="cs-CZ" sz="2000" i="0" u="none" strike="noStrike" baseline="0" dirty="0"/>
              <a:t>střediska výzkumu pro historická studia:  Paříž, </a:t>
            </a:r>
            <a:r>
              <a:rPr lang="cs-CZ" sz="2000" i="0" u="none" strike="noStrike" baseline="0" dirty="0" err="1"/>
              <a:t>Caen</a:t>
            </a:r>
            <a:r>
              <a:rPr lang="cs-CZ" sz="2000" i="0" u="none" strike="noStrike" baseline="0" dirty="0"/>
              <a:t>, </a:t>
            </a:r>
            <a:r>
              <a:rPr lang="cs-CZ" sz="2000" i="0" u="none" strike="noStrike" baseline="0" dirty="0" err="1"/>
              <a:t>Aix</a:t>
            </a:r>
            <a:r>
              <a:rPr lang="cs-CZ" sz="2000" i="0" u="none" strike="noStrike" baseline="0" dirty="0"/>
              <a:t>-en Provence</a:t>
            </a:r>
          </a:p>
          <a:p>
            <a:pPr marL="0" indent="0">
              <a:buNone/>
            </a:pPr>
            <a:r>
              <a:rPr lang="cs-CZ" sz="2000" i="0" u="none" strike="noStrike" baseline="0" dirty="0"/>
              <a:t> </a:t>
            </a:r>
            <a:endParaRPr lang="cs-CZ" sz="2000" dirty="0"/>
          </a:p>
          <a:p>
            <a:pPr algn="l"/>
            <a:r>
              <a:rPr lang="cs-CZ" sz="2000" b="1" dirty="0"/>
              <a:t>60. léta: </a:t>
            </a:r>
            <a:r>
              <a:rPr lang="cs-CZ" sz="2000" dirty="0"/>
              <a:t>  </a:t>
            </a:r>
            <a:r>
              <a:rPr lang="cs-CZ" sz="2000" b="0" i="0" u="none" strike="noStrike" baseline="0" dirty="0"/>
              <a:t>spolupráce s polskými archeology při výzkumu zaniklých osad (W. </a:t>
            </a:r>
            <a:r>
              <a:rPr lang="cs-CZ" sz="2000" b="0" i="0" u="none" strike="noStrike" baseline="0" dirty="0" err="1"/>
              <a:t>Hensel</a:t>
            </a:r>
            <a:r>
              <a:rPr lang="cs-CZ" sz="2000" b="0" i="0" u="none" strike="noStrike" baseline="0" dirty="0"/>
              <a:t>) </a:t>
            </a:r>
          </a:p>
          <a:p>
            <a:pPr algn="l"/>
            <a:endParaRPr lang="cs-CZ" sz="2000" b="0" i="0" u="none" strike="noStrike" baseline="0" dirty="0"/>
          </a:p>
          <a:p>
            <a:pPr marL="0" indent="0" algn="l">
              <a:buNone/>
            </a:pPr>
            <a:r>
              <a:rPr lang="cs-CZ" sz="2000" dirty="0"/>
              <a:t>                      </a:t>
            </a:r>
            <a:r>
              <a:rPr lang="cs-CZ" sz="2000" b="1" i="0" u="none" strike="noStrike" baseline="0" dirty="0"/>
              <a:t>Saint-Jean de </a:t>
            </a:r>
            <a:r>
              <a:rPr lang="cs-CZ" sz="2000" b="1" i="0" u="none" strike="noStrike" baseline="0" dirty="0" err="1"/>
              <a:t>Froid</a:t>
            </a:r>
            <a:r>
              <a:rPr lang="cs-CZ" sz="2000" b="0" i="0" u="none" strike="noStrike" baseline="0" dirty="0"/>
              <a:t>   –   rolnická usedlost 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985 m n. m., první zmínka z konce 11. stol.  (kostel)</a:t>
            </a:r>
            <a:endParaRPr lang="cs-CZ" sz="20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/>
              <a:t> </a:t>
            </a:r>
            <a:r>
              <a:rPr lang="cs-CZ" sz="2000" b="0" i="0" u="none" strike="noStrike" baseline="0" dirty="0"/>
              <a:t>                     </a:t>
            </a:r>
            <a:r>
              <a:rPr lang="cs-CZ" sz="2000" b="1" i="0" u="none" strike="noStrike" baseline="0" dirty="0" err="1"/>
              <a:t>Dracy</a:t>
            </a:r>
            <a:r>
              <a:rPr lang="cs-CZ" sz="2000" b="1" i="0" u="none" strike="noStrike" baseline="0" dirty="0"/>
              <a:t> u Dijonu  </a:t>
            </a:r>
            <a:r>
              <a:rPr lang="cs-CZ" sz="2000" b="0" i="0" u="none" strike="noStrike" baseline="0" dirty="0"/>
              <a:t>–  písemné zmínky:   1</a:t>
            </a:r>
            <a:r>
              <a:rPr lang="cs-CZ" sz="2000" i="0" u="none" strike="noStrike" baseline="0" dirty="0"/>
              <a:t>285:  15 domů (ohnišť), 1393–1400: 4 ohniště, 1423:  pustá </a:t>
            </a:r>
          </a:p>
          <a:p>
            <a:pPr marL="0" indent="0" algn="l">
              <a:buNone/>
            </a:pPr>
            <a:r>
              <a:rPr lang="cs-CZ" sz="2000" dirty="0"/>
              <a:t>                      </a:t>
            </a:r>
            <a:r>
              <a:rPr lang="cs-CZ" sz="2000" b="1" i="0" u="none" strike="noStrike" baseline="0" dirty="0" err="1"/>
              <a:t>Condorcet</a:t>
            </a:r>
            <a:r>
              <a:rPr lang="cs-CZ" sz="2000" b="1" i="0" u="none" strike="noStrike" baseline="0" dirty="0"/>
              <a:t> u Orange  </a:t>
            </a:r>
            <a:r>
              <a:rPr lang="cs-CZ" sz="2000" b="0" i="0" u="none" strike="noStrike" baseline="0" dirty="0"/>
              <a:t>–   nejstarší zprávy z 10. stol.</a:t>
            </a:r>
            <a:r>
              <a:rPr lang="cs-CZ" sz="2000" dirty="0"/>
              <a:t>                      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  <a:p>
            <a:pPr marL="0" marR="230" indent="0" algn="just">
              <a:buNone/>
            </a:pPr>
            <a:r>
              <a:rPr lang="cs-CZ" sz="2000" b="1" i="0" u="none" strike="noStrike" baseline="0" dirty="0"/>
              <a:t>                      </a:t>
            </a:r>
            <a:r>
              <a:rPr lang="cs-CZ" sz="2000" b="1" i="0" u="none" strike="noStrike" baseline="0" dirty="0" err="1"/>
              <a:t>Montaigut</a:t>
            </a:r>
            <a:r>
              <a:rPr lang="cs-CZ" sz="2000" b="1" i="0" u="none" strike="noStrike" baseline="0" dirty="0"/>
              <a:t>  u Toulouse   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–   3 fáze:   a)  10. stol.:   výzkum valového opevnění a příkopu  (požár)</a:t>
            </a:r>
          </a:p>
          <a:p>
            <a:pPr marL="0" marR="230" indent="0" algn="just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b)  11. a 12. stol.:  zdí opevněné sídlo a </a:t>
            </a:r>
            <a:r>
              <a:rPr lang="cs-CZ" sz="2000" dirty="0" err="1">
                <a:cs typeface="Calibri" panose="020F0502020204030204" pitchFamily="34" charset="0"/>
              </a:rPr>
              <a:t>hosp</a:t>
            </a:r>
            <a:r>
              <a:rPr lang="cs-CZ" sz="2000" dirty="0">
                <a:cs typeface="Calibri" panose="020F0502020204030204" pitchFamily="34" charset="0"/>
              </a:rPr>
              <a:t>. část (zbouráno)</a:t>
            </a:r>
          </a:p>
          <a:p>
            <a:pPr marL="0" marR="230" indent="0" algn="just">
              <a:buNone/>
            </a:pPr>
            <a:r>
              <a:rPr lang="cs-CZ" sz="2000" i="0" u="none" strike="noStrike" baseline="0" dirty="0">
                <a:cs typeface="Calibri" panose="020F0502020204030204" pitchFamily="34" charset="0"/>
              </a:rPr>
              <a:t>                                                                                      c)  13. a 14. stol.:  osídlení do 16. a 17. stol.</a:t>
            </a: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</a:t>
            </a:r>
            <a:r>
              <a:rPr lang="cs-CZ" sz="2000" b="1" dirty="0"/>
              <a:t>monografie:</a:t>
            </a:r>
            <a:r>
              <a:rPr lang="cs-CZ" sz="2000" dirty="0"/>
              <a:t>   </a:t>
            </a:r>
            <a:r>
              <a:rPr lang="fr-FR" sz="2000" i="0" u="none" strike="noStrike" baseline="0" dirty="0">
                <a:cs typeface="Calibri" panose="020F0502020204030204" pitchFamily="34" charset="0"/>
              </a:rPr>
              <a:t>Archeologie du Village Deserte (1970)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.</a:t>
            </a:r>
          </a:p>
          <a:p>
            <a:pPr marL="0" indent="0" algn="l">
              <a:buNone/>
            </a:pPr>
            <a:endParaRPr lang="cs-CZ" sz="2000" dirty="0">
              <a:cs typeface="Calibri" panose="020F0502020204030204" pitchFamily="34" charset="0"/>
            </a:endParaRPr>
          </a:p>
          <a:p>
            <a:pPr marR="40" algn="just"/>
            <a:r>
              <a:rPr lang="cs-CZ" sz="2400" b="1" dirty="0">
                <a:solidFill>
                  <a:srgbClr val="FF0000"/>
                </a:solidFill>
              </a:rPr>
              <a:t>Dánsko</a:t>
            </a:r>
            <a:r>
              <a:rPr lang="cs-CZ" sz="2000" b="1" dirty="0"/>
              <a:t>  </a:t>
            </a:r>
            <a:r>
              <a:rPr lang="cs-CZ" sz="2000" dirty="0"/>
              <a:t>– </a:t>
            </a:r>
            <a:r>
              <a:rPr lang="cs-CZ" sz="2000" b="1" dirty="0"/>
              <a:t> Axel </a:t>
            </a:r>
            <a:r>
              <a:rPr lang="cs-CZ" sz="2000" b="1" i="0" u="none" strike="noStrike" baseline="0" dirty="0" err="1"/>
              <a:t>Steensberg</a:t>
            </a:r>
            <a:r>
              <a:rPr lang="cs-CZ" sz="2000" b="1" i="0" u="none" strike="noStrike" baseline="0" dirty="0"/>
              <a:t>  </a:t>
            </a:r>
            <a:r>
              <a:rPr lang="cs-CZ" sz="2000" i="0" u="none" strike="noStrike" baseline="0" dirty="0"/>
              <a:t>– </a:t>
            </a:r>
            <a:r>
              <a:rPr lang="cs-CZ" sz="2000" b="1" i="0" u="none" strike="noStrike" baseline="0" dirty="0"/>
              <a:t> </a:t>
            </a:r>
            <a:r>
              <a:rPr lang="nl-NL" sz="2000" b="1" i="0" u="none" strike="noStrike" baseline="0" dirty="0"/>
              <a:t>J. L. Christensen</a:t>
            </a:r>
            <a:r>
              <a:rPr lang="cs-CZ" sz="2000" b="1" i="0" u="none" strike="noStrike" baseline="0" dirty="0"/>
              <a:t>:  1974:</a:t>
            </a:r>
            <a:r>
              <a:rPr lang="cs-CZ" sz="2000" i="0" u="none" strike="noStrike" baseline="0" dirty="0"/>
              <a:t>  </a:t>
            </a:r>
            <a:r>
              <a:rPr lang="pl-PL" sz="2000" b="0" i="0" u="none" strike="noStrike" baseline="0" dirty="0"/>
              <a:t>vývoj dánské vesnice od 9. do 18. stol.  </a:t>
            </a:r>
            <a:r>
              <a:rPr lang="nl-NL" sz="2000" b="1" i="0" u="none" strike="noStrike" baseline="0" dirty="0"/>
              <a:t> </a:t>
            </a:r>
            <a:endParaRPr lang="cs-CZ" sz="2000" dirty="0"/>
          </a:p>
          <a:p>
            <a:pPr marL="0" indent="0">
              <a:buNone/>
            </a:pPr>
            <a:r>
              <a:rPr lang="cs-CZ" sz="2000" i="0" u="none" strike="noStrike" baseline="0" dirty="0"/>
              <a:t>                                                                                                             osady Bole, </a:t>
            </a:r>
            <a:r>
              <a:rPr lang="cs-CZ" sz="2000" i="0" u="none" strike="noStrike" baseline="0" dirty="0" err="1"/>
              <a:t>Asa</a:t>
            </a:r>
            <a:r>
              <a:rPr lang="cs-CZ" sz="2000" i="0" u="none" strike="noStrike" baseline="0" dirty="0"/>
              <a:t>, </a:t>
            </a:r>
            <a:r>
              <a:rPr lang="cs-CZ" sz="2000" i="0" u="none" strike="noStrike" baseline="0" dirty="0" err="1"/>
              <a:t>Store</a:t>
            </a:r>
            <a:r>
              <a:rPr lang="cs-CZ" sz="2000" i="0" u="none" strike="noStrike" baseline="0" dirty="0"/>
              <a:t> Valby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397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BC295B-C57B-757F-B9AD-002B75E06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616448"/>
            <a:ext cx="11877781" cy="624155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sz="2800" b="1" dirty="0">
                <a:solidFill>
                  <a:srgbClr val="FF0000"/>
                </a:solidFill>
              </a:rPr>
              <a:t>Německo  </a:t>
            </a:r>
            <a:r>
              <a:rPr lang="cs-CZ" altLang="cs-CZ" sz="2200" b="1" dirty="0"/>
              <a:t>–</a:t>
            </a:r>
            <a:r>
              <a:rPr lang="cs-CZ" altLang="cs-CZ" sz="2200" dirty="0"/>
              <a:t>  </a:t>
            </a:r>
            <a:r>
              <a:rPr lang="cs-CZ" altLang="cs-CZ" sz="2200" b="1" dirty="0"/>
              <a:t>30. léta:  </a:t>
            </a:r>
            <a:r>
              <a:rPr lang="cs-CZ" altLang="cs-CZ" sz="2200" b="1" dirty="0">
                <a:solidFill>
                  <a:srgbClr val="FF0000"/>
                </a:solidFill>
              </a:rPr>
              <a:t>Paul Grimm</a:t>
            </a:r>
            <a:r>
              <a:rPr lang="cs-CZ" altLang="cs-CZ" sz="2200" dirty="0"/>
              <a:t>:   výzkumy v </a:t>
            </a:r>
            <a:r>
              <a:rPr lang="cs-CZ" sz="2200" b="0" i="0" u="none" strike="noStrike" baseline="0" dirty="0" err="1"/>
              <a:t>Altenrode</a:t>
            </a:r>
            <a:r>
              <a:rPr lang="cs-CZ" sz="2200" b="0" i="0" u="none" strike="noStrike" baseline="0" dirty="0"/>
              <a:t> (zánik v 12. stol.) a 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Hohenrode</a:t>
            </a:r>
            <a:r>
              <a:rPr lang="cs-CZ" altLang="cs-CZ" sz="2200" dirty="0"/>
              <a:t> v </a:t>
            </a:r>
            <a:r>
              <a:rPr lang="cs-CZ" altLang="cs-CZ" sz="2200" dirty="0" err="1"/>
              <a:t>Harzu</a:t>
            </a:r>
            <a:r>
              <a:rPr lang="cs-CZ" altLang="cs-CZ" sz="2200" dirty="0"/>
              <a:t> </a:t>
            </a:r>
          </a:p>
          <a:p>
            <a:pPr marL="0" indent="0" algn="l">
              <a:buNone/>
            </a:pPr>
            <a:r>
              <a:rPr lang="cs-CZ" altLang="cs-CZ" sz="2200" dirty="0"/>
              <a:t>                                                                            význam archeologie pro zkoumání zaniklých osad a hmotné kultury</a:t>
            </a:r>
          </a:p>
          <a:p>
            <a:pPr marL="0" marR="190" indent="0" algn="just">
              <a:buNone/>
            </a:pPr>
            <a:r>
              <a:rPr lang="cs-CZ" sz="2200" dirty="0"/>
              <a:t>                                                   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Hohenrode</a:t>
            </a:r>
            <a:r>
              <a:rPr lang="cs-CZ" sz="2200" b="1" dirty="0">
                <a:cs typeface="Calibri" panose="020F0502020204030204" pitchFamily="34" charset="0"/>
              </a:rPr>
              <a:t>:  </a:t>
            </a:r>
            <a:r>
              <a:rPr lang="cs-CZ" sz="2200" dirty="0">
                <a:cs typeface="Calibri" panose="020F0502020204030204" pitchFamily="34" charset="0"/>
              </a:rPr>
              <a:t>2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fáze:   a)  10. – 12. stol.:  zahloubené s ohništěm v rohu (slovanské) </a:t>
            </a:r>
          </a:p>
          <a:p>
            <a:pPr marL="0" marR="190" indent="0" algn="just">
              <a:buNone/>
            </a:pPr>
            <a:r>
              <a:rPr lang="cs-CZ" sz="2200" dirty="0">
                <a:cs typeface="Calibri" panose="020F0502020204030204" pitchFamily="34" charset="0"/>
              </a:rPr>
              <a:t>                                                                                           b) 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12. – 14. stol.:   domy na kam. podezdívkách</a:t>
            </a:r>
          </a:p>
          <a:p>
            <a:pPr marL="0" indent="0" algn="l">
              <a:buNone/>
            </a:pPr>
            <a:r>
              <a:rPr lang="cs-CZ" altLang="cs-CZ" sz="2200" dirty="0">
                <a:cs typeface="Calibri" panose="020F0502020204030204" pitchFamily="34" charset="0"/>
              </a:rPr>
              <a:t>                                                                                                                             obytné s ohništěm (</a:t>
            </a:r>
            <a:r>
              <a:rPr lang="cs-CZ" sz="2200" i="0" u="none" strike="noStrike" baseline="0" dirty="0" err="1">
                <a:cs typeface="Calibri" panose="020F0502020204030204" pitchFamily="34" charset="0"/>
              </a:rPr>
              <a:t>Feuerhäuser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), špýchar</a:t>
            </a:r>
            <a:endParaRPr lang="cs-CZ" altLang="cs-CZ" sz="22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                                                                                                     (kol. 1400 opuštěna)</a:t>
            </a:r>
            <a:endParaRPr lang="cs-CZ" sz="22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pl-PL" sz="2200" b="1" i="0" u="none" strike="noStrike" baseline="0" dirty="0">
                <a:cs typeface="Calibri" panose="020F0502020204030204" pitchFamily="34" charset="0"/>
              </a:rPr>
              <a:t>60. léta:    Dessau-Mossigkau:   </a:t>
            </a:r>
            <a:r>
              <a:rPr lang="cs-CZ" sz="2200" b="0" i="0" u="none" strike="noStrike" baseline="0" dirty="0">
                <a:cs typeface="Calibri" panose="020F0502020204030204" pitchFamily="34" charset="0"/>
              </a:rPr>
              <a:t>Bruno </a:t>
            </a:r>
            <a:r>
              <a:rPr lang="cs-CZ" sz="2200" b="0" i="0" u="none" strike="noStrike" baseline="0" dirty="0" err="1">
                <a:cs typeface="Calibri" panose="020F0502020204030204" pitchFamily="34" charset="0"/>
              </a:rPr>
              <a:t>Krüger</a:t>
            </a:r>
            <a:r>
              <a:rPr lang="cs-CZ" sz="2200" b="0" i="0" u="none" strike="noStrike" baseline="0" dirty="0">
                <a:cs typeface="Calibri" panose="020F0502020204030204" pitchFamily="34" charset="0"/>
              </a:rPr>
              <a:t>  –  výzkum </a:t>
            </a:r>
            <a:r>
              <a:rPr lang="pl-PL" sz="2200" i="0" u="none" strike="noStrike" baseline="0" dirty="0">
                <a:cs typeface="Calibri" panose="020F0502020204030204" pitchFamily="34" charset="0"/>
              </a:rPr>
              <a:t>slovanské vesnice ze 7. až poč. 8. stol.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Berlín -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Zehlendorf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:  </a:t>
            </a:r>
            <a:r>
              <a:rPr lang="cs-CZ" sz="2200" dirty="0">
                <a:cs typeface="Calibri" panose="020F0502020204030204" pitchFamily="34" charset="0"/>
              </a:rPr>
              <a:t>E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wald</a:t>
            </a:r>
            <a:r>
              <a:rPr lang="cs-CZ" sz="2200" b="0" i="0" u="none" strike="noStrike" baseline="0" dirty="0">
                <a:cs typeface="Calibri" panose="020F0502020204030204" pitchFamily="34" charset="0"/>
              </a:rPr>
              <a:t> Müller  –   6 usedlostí z 2. pol. 12. a 13. stol.</a:t>
            </a:r>
            <a:endParaRPr lang="pl-PL" altLang="cs-CZ" sz="2200" dirty="0">
              <a:cs typeface="Calibri" panose="020F0502020204030204" pitchFamily="34" charset="0"/>
            </a:endParaRPr>
          </a:p>
          <a:p>
            <a:pPr marL="0" marR="140" indent="0" algn="just">
              <a:buNone/>
            </a:pPr>
            <a:r>
              <a:rPr lang="pl-PL" sz="2200" dirty="0">
                <a:cs typeface="Calibri" panose="020F0502020204030204" pitchFamily="34" charset="0"/>
              </a:rPr>
              <a:t>                     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Berlín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-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Mahlsdorf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: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  Joachim Hermann:  8. – 10. stol.</a:t>
            </a:r>
          </a:p>
          <a:p>
            <a:pPr marL="0" marR="140" indent="0" algn="just">
              <a:buNone/>
            </a:pPr>
            <a:r>
              <a:rPr lang="cs-CZ" sz="2200" dirty="0">
                <a:cs typeface="Calibri" panose="020F0502020204030204" pitchFamily="34" charset="0"/>
              </a:rPr>
              <a:t>                     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Berlín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-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Kaulsdorf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: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  </a:t>
            </a:r>
            <a:r>
              <a:rPr lang="cs-CZ" sz="2200" i="0" u="none" strike="noStrike" baseline="0" dirty="0" err="1">
                <a:cs typeface="Calibri" panose="020F0502020204030204" pitchFamily="34" charset="0"/>
              </a:rPr>
              <a:t>Joachm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200" dirty="0">
                <a:cs typeface="Calibri" panose="020F0502020204030204" pitchFamily="34" charset="0"/>
              </a:rPr>
              <a:t>H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ermann:  10. – 12. stol.</a:t>
            </a:r>
          </a:p>
          <a:p>
            <a:pPr marL="0" marR="140" indent="0" algn="just">
              <a:buNone/>
            </a:pPr>
            <a:r>
              <a:rPr lang="cs-CZ" sz="2200" dirty="0">
                <a:cs typeface="Calibri" panose="020F0502020204030204" pitchFamily="34" charset="0"/>
              </a:rPr>
              <a:t>                                      </a:t>
            </a:r>
            <a:r>
              <a:rPr lang="cs-CZ" sz="2200" b="1" dirty="0" err="1">
                <a:cs typeface="Calibri" panose="020F0502020204030204" pitchFamily="34" charset="0"/>
              </a:rPr>
              <a:t>Tornow</a:t>
            </a:r>
            <a:r>
              <a:rPr lang="cs-CZ" sz="2200" b="1" dirty="0">
                <a:cs typeface="Calibri" panose="020F0502020204030204" pitchFamily="34" charset="0"/>
              </a:rPr>
              <a:t>:</a:t>
            </a:r>
            <a:r>
              <a:rPr lang="cs-CZ" sz="2200" dirty="0">
                <a:cs typeface="Calibri" panose="020F0502020204030204" pitchFamily="34" charset="0"/>
              </a:rPr>
              <a:t> 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7.—10. stol.:    7. stol.:  </a:t>
            </a:r>
            <a:r>
              <a:rPr lang="cs-CZ" sz="2200" i="0" u="none" strike="noStrike" baseline="0" dirty="0" err="1">
                <a:cs typeface="Calibri" panose="020F0502020204030204" pitchFamily="34" charset="0"/>
              </a:rPr>
              <a:t>velkodomy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uprostřed dvora, hospodářské budovy </a:t>
            </a:r>
          </a:p>
          <a:p>
            <a:pPr marL="0" marR="140" indent="0" algn="just">
              <a:buNone/>
            </a:pPr>
            <a:r>
              <a:rPr lang="cs-CZ" sz="2200" dirty="0">
                <a:cs typeface="Calibri" panose="020F0502020204030204" pitchFamily="34" charset="0"/>
              </a:rPr>
              <a:t>                                                                                 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8. stol.:  menší domy.</a:t>
            </a:r>
            <a:endParaRPr lang="pl-PL" altLang="cs-CZ" sz="2200" dirty="0">
              <a:cs typeface="Calibri" panose="020F0502020204030204" pitchFamily="34" charset="0"/>
            </a:endParaRPr>
          </a:p>
          <a:p>
            <a:pPr algn="l"/>
            <a:r>
              <a:rPr lang="cs-CZ" sz="22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Střední Ň.  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–  </a:t>
            </a:r>
            <a:r>
              <a:rPr lang="cs-CZ" sz="2200" b="1" i="0" u="none" strike="noStrike" baseline="0" dirty="0" err="1"/>
              <a:t>Königshagen</a:t>
            </a:r>
            <a:r>
              <a:rPr lang="cs-CZ" sz="2200" b="1" dirty="0"/>
              <a:t>:  </a:t>
            </a:r>
            <a:r>
              <a:rPr lang="cs-CZ" sz="2200" i="0" u="none" strike="noStrike" baseline="0" dirty="0"/>
              <a:t>Walter Janssen  –  3 typy domů:   malé (8 x 6 m), </a:t>
            </a:r>
            <a:r>
              <a:rPr lang="pl-PL" altLang="cs-CZ" sz="2200" dirty="0">
                <a:cs typeface="Calibri" panose="020F0502020204030204" pitchFamily="34" charset="0"/>
              </a:rPr>
              <a:t>usedlosti s obytnou budovou</a:t>
            </a:r>
          </a:p>
          <a:p>
            <a:pPr marL="0" marR="190" indent="0" algn="just">
              <a:buNone/>
            </a:pPr>
            <a:r>
              <a:rPr lang="pl-PL" altLang="cs-CZ" sz="2200" dirty="0">
                <a:cs typeface="Calibri" panose="020F0502020204030204" pitchFamily="34" charset="0"/>
              </a:rPr>
              <a:t>                                                                                                                    usedlosti s obestavěným dvorem </a:t>
            </a:r>
          </a:p>
          <a:p>
            <a:pPr marL="0" marR="190" indent="0" algn="just">
              <a:buNone/>
            </a:pPr>
            <a:r>
              <a:rPr lang="pl-PL" altLang="cs-CZ" sz="2200" dirty="0">
                <a:cs typeface="Calibri" panose="020F0502020204030204" pitchFamily="34" charset="0"/>
              </a:rPr>
              <a:t>                                                                                    –   </a:t>
            </a:r>
            <a:r>
              <a:rPr lang="cs-CZ" sz="2200" b="1" i="0" u="none" strike="noStrike" baseline="0" dirty="0"/>
              <a:t>1968:  </a:t>
            </a:r>
            <a:r>
              <a:rPr lang="cs-CZ" sz="2200" i="0" u="none" strike="noStrike" baseline="0" dirty="0"/>
              <a:t>přehled výzkumů zaniklých osad v Německu</a:t>
            </a:r>
            <a:endParaRPr lang="pl-PL" altLang="cs-CZ" sz="2200" dirty="0">
              <a:cs typeface="Calibri" panose="020F0502020204030204" pitchFamily="34" charset="0"/>
            </a:endParaRPr>
          </a:p>
          <a:p>
            <a:pPr algn="l"/>
            <a:r>
              <a:rPr lang="pl-PL" altLang="cs-CZ" sz="2200" b="1" dirty="0">
                <a:cs typeface="Calibri" panose="020F0502020204030204" pitchFamily="34" charset="0"/>
              </a:rPr>
              <a:t>Jihozápadní</a:t>
            </a:r>
            <a:r>
              <a:rPr lang="pl-PL" altLang="cs-CZ" sz="2200" dirty="0">
                <a:cs typeface="Calibri" panose="020F0502020204030204" pitchFamily="34" charset="0"/>
              </a:rPr>
              <a:t>  </a:t>
            </a:r>
            <a:r>
              <a:rPr lang="pl-PL" altLang="cs-CZ" sz="2200" b="1" dirty="0">
                <a:cs typeface="Calibri" panose="020F0502020204030204" pitchFamily="34" charset="0"/>
              </a:rPr>
              <a:t>Ň.</a:t>
            </a:r>
            <a:r>
              <a:rPr lang="pl-PL" altLang="cs-CZ" sz="2200" dirty="0">
                <a:cs typeface="Calibri" panose="020F0502020204030204" pitchFamily="34" charset="0"/>
              </a:rPr>
              <a:t> –  </a:t>
            </a:r>
            <a:r>
              <a:rPr lang="cs-CZ" sz="2200" b="1" i="0" u="none" strike="noStrike" baseline="0" dirty="0" err="1"/>
              <a:t>Sindelfingen</a:t>
            </a:r>
            <a:r>
              <a:rPr lang="cs-CZ" sz="2200" b="1" dirty="0"/>
              <a:t>:  </a:t>
            </a:r>
            <a:r>
              <a:rPr lang="cs-CZ" sz="2200" dirty="0"/>
              <a:t>usedlost </a:t>
            </a:r>
            <a:r>
              <a:rPr lang="cs-CZ" sz="2200" i="0" u="none" strike="noStrike" baseline="0" dirty="0"/>
              <a:t>40 x 18 m;  </a:t>
            </a:r>
            <a:r>
              <a:rPr lang="cs-CZ" sz="2200" b="1" i="0" u="none" strike="noStrike" baseline="0" dirty="0"/>
              <a:t>Günter P. </a:t>
            </a:r>
            <a:r>
              <a:rPr lang="cs-CZ" sz="2200" b="1" i="0" u="none" strike="noStrike" baseline="0" dirty="0" err="1"/>
              <a:t>Fehring</a:t>
            </a:r>
            <a:r>
              <a:rPr lang="cs-CZ" sz="2200" b="1" i="0" u="none" strike="noStrike" baseline="0" dirty="0"/>
              <a:t>.:  </a:t>
            </a:r>
            <a:r>
              <a:rPr lang="cs-CZ" sz="2200" i="0" u="none" strike="noStrike" baseline="0" dirty="0"/>
              <a:t>kamenné základy od 11. a 12. stol.</a:t>
            </a:r>
            <a:endParaRPr lang="pl-PL" altLang="cs-CZ" sz="22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altLang="cs-CZ" sz="2200" dirty="0"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111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73ED5DD7-113F-DCED-5F91-4A6B8F73C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480" y="445401"/>
            <a:ext cx="635371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Tornow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62377EB8-8589-839C-D1D6-F896287E503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6580" y="2284851"/>
            <a:ext cx="6030930" cy="45259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Hradiště  –  severně od Berlína v rovinatém terénu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–  refugium pro obyvatele sídlišť v okolí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Opevnění  –  </a:t>
            </a:r>
            <a:r>
              <a:rPr lang="cs-CZ" altLang="cs-CZ" sz="1800" dirty="0"/>
              <a:t>příkopy a </a:t>
            </a:r>
            <a:r>
              <a:rPr lang="cs-CZ" altLang="cs-CZ" sz="1800" dirty="0" err="1"/>
              <a:t>dřevohlinitou</a:t>
            </a:r>
            <a:r>
              <a:rPr lang="cs-CZ" altLang="cs-CZ" sz="1800" dirty="0"/>
              <a:t> hradbou </a:t>
            </a:r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Fáze A:   7. – 8. stol.</a:t>
            </a:r>
          </a:p>
          <a:p>
            <a:pPr eaLnBrk="1" hangingPunct="1"/>
            <a:r>
              <a:rPr lang="cs-CZ" altLang="cs-CZ" sz="1800" dirty="0"/>
              <a:t>Fáze B:   8. – 9. stol. (sídlo elity)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Nálezy  – předměty luxusního charakteru a importy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Joachim </a:t>
            </a:r>
            <a:r>
              <a:rPr lang="cs-CZ" altLang="cs-CZ" sz="1800" dirty="0" err="1"/>
              <a:t>Herrmann</a:t>
            </a:r>
            <a:r>
              <a:rPr lang="cs-CZ" altLang="cs-CZ" sz="1800" b="1" i="1" dirty="0"/>
              <a:t>:  </a:t>
            </a:r>
            <a:r>
              <a:rPr lang="cs-CZ" altLang="cs-CZ" sz="1800" dirty="0"/>
              <a:t>Die </a:t>
            </a:r>
            <a:r>
              <a:rPr lang="cs-CZ" altLang="cs-CZ" sz="1800" dirty="0" err="1"/>
              <a:t>Slawen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Deutschland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Berlin</a:t>
            </a:r>
            <a:r>
              <a:rPr lang="cs-CZ" altLang="cs-CZ" sz="1800" dirty="0"/>
              <a:t> 1985.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12292" name="Picture 8" descr="as135">
            <a:extLst>
              <a:ext uri="{FF2B5EF4-FFF2-40B4-BE49-F238E27FC236}">
                <a16:creationId xmlns:a16="http://schemas.microsoft.com/office/drawing/2014/main" id="{58C1BEA0-29C4-F20A-9ECB-3DF3DDE6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186826"/>
            <a:ext cx="5775580" cy="367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as136">
            <a:extLst>
              <a:ext uri="{FF2B5EF4-FFF2-40B4-BE49-F238E27FC236}">
                <a16:creationId xmlns:a16="http://schemas.microsoft.com/office/drawing/2014/main" id="{514A2775-CD66-77AD-08EC-243F2E5A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24300"/>
            <a:ext cx="4262014" cy="31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5DF634C-062C-176E-8DD1-22C771CA7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4" b="53749"/>
          <a:stretch/>
        </p:blipFill>
        <p:spPr bwMode="auto">
          <a:xfrm>
            <a:off x="4786182" y="206750"/>
            <a:ext cx="2619636" cy="180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6CC3CD-18D0-BDF2-EB23-851A5E7B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14350"/>
            <a:ext cx="11430000" cy="6343649"/>
          </a:xfrm>
        </p:spPr>
        <p:txBody>
          <a:bodyPr/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cs-CZ" sz="2400" b="1" i="0" u="none" strike="noStrike" baseline="0" dirty="0"/>
              <a:t>Polsko</a:t>
            </a:r>
            <a:r>
              <a:rPr lang="cs-CZ" sz="1800" b="1" i="0" u="none" strike="noStrike" baseline="0" dirty="0"/>
              <a:t>   </a:t>
            </a:r>
            <a:r>
              <a:rPr lang="cs-CZ" sz="2000" i="0" u="none" strike="noStrike" baseline="0" dirty="0"/>
              <a:t>–   výzkumy počátků měst </a:t>
            </a:r>
            <a:r>
              <a:rPr lang="pl-PL" sz="2000" i="0" u="none" strike="noStrike" baseline="0" dirty="0"/>
              <a:t>v souvislosti s miléniem polského státu </a:t>
            </a:r>
          </a:p>
          <a:p>
            <a:pPr marL="0" indent="0" algn="l">
              <a:buNone/>
            </a:pPr>
            <a:r>
              <a:rPr lang="pl-PL" sz="2000" dirty="0"/>
              <a:t>                      </a:t>
            </a:r>
            <a:r>
              <a:rPr lang="pl-PL" sz="2000" i="0" u="none" strike="noStrike" baseline="0" dirty="0"/>
              <a:t>–   při tom zkoumány raně středověké </a:t>
            </a:r>
            <a:r>
              <a:rPr lang="cs-CZ" sz="2000" i="0" u="none" strike="noStrike" baseline="0" dirty="0"/>
              <a:t>vesnice: </a:t>
            </a:r>
          </a:p>
          <a:p>
            <a:pPr marL="0" marR="40" indent="0" algn="just">
              <a:buNone/>
            </a:pPr>
            <a:r>
              <a:rPr lang="cs-CZ" sz="2000" b="1" dirty="0"/>
              <a:t>                            Władysław</a:t>
            </a:r>
            <a:r>
              <a:rPr lang="cs-CZ" sz="2000" b="1" i="0" u="none" strike="noStrike" baseline="0" dirty="0"/>
              <a:t> </a:t>
            </a:r>
            <a:r>
              <a:rPr lang="cs-CZ" sz="2000" b="1" i="0" u="none" strike="noStrike" baseline="0" dirty="0" err="1"/>
              <a:t>Filipowiak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1955</a:t>
            </a:r>
            <a:r>
              <a:rPr lang="cs-CZ" sz="2000" dirty="0"/>
              <a:t>:   </a:t>
            </a:r>
            <a:r>
              <a:rPr lang="cs-CZ" sz="2000" i="0" u="none" strike="noStrike" baseline="0" dirty="0" err="1"/>
              <a:t>Szczecin-Msciecino</a:t>
            </a:r>
            <a:r>
              <a:rPr lang="cs-CZ" sz="2000" i="0" u="none" strike="noStrike" baseline="0" dirty="0"/>
              <a:t> (9. – 11. stol.) </a:t>
            </a:r>
          </a:p>
          <a:p>
            <a:pPr marL="0" marR="40" indent="0" algn="just">
              <a:buNone/>
            </a:pPr>
            <a:r>
              <a:rPr lang="cs-CZ" sz="2000" b="1" dirty="0"/>
              <a:t>                            </a:t>
            </a:r>
            <a:r>
              <a:rPr lang="cs-CZ" sz="2000" b="1" i="0" u="none" strike="noStrike" baseline="0" dirty="0"/>
              <a:t>W. </a:t>
            </a:r>
            <a:r>
              <a:rPr lang="cs-CZ" sz="2000" b="1" i="0" u="none" strike="noStrike" baseline="0" dirty="0" err="1"/>
              <a:t>Szcnicowa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1964:   </a:t>
            </a:r>
            <a:r>
              <a:rPr lang="cs-CZ" sz="2000" i="0" u="none" strike="noStrike" baseline="0" dirty="0" err="1"/>
              <a:t>Wesólki</a:t>
            </a:r>
            <a:r>
              <a:rPr lang="cs-CZ" sz="2000" i="0" u="none" strike="noStrike" baseline="0" dirty="0"/>
              <a:t> </a:t>
            </a:r>
          </a:p>
          <a:p>
            <a:pPr marL="0" marR="40" indent="0" algn="just">
              <a:buNone/>
            </a:pPr>
            <a:r>
              <a:rPr lang="cs-CZ" sz="2000" b="1" dirty="0"/>
              <a:t>                            </a:t>
            </a:r>
            <a:r>
              <a:rPr lang="cs-CZ" sz="2000" b="1" i="0" u="none" strike="noStrike" baseline="0" dirty="0"/>
              <a:t>Ryta </a:t>
            </a:r>
            <a:r>
              <a:rPr lang="cs-CZ" sz="2000" b="1" i="0" u="none" strike="noStrike" baseline="0" dirty="0" err="1"/>
              <a:t>Kozlowska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1964:   </a:t>
            </a:r>
            <a:r>
              <a:rPr lang="cs-CZ" sz="2000" i="0" u="none" strike="noStrike" baseline="0" dirty="0" err="1"/>
              <a:t>Piwonice</a:t>
            </a:r>
            <a:endParaRPr lang="cs-CZ" sz="2000" i="0" u="none" strike="noStrike" baseline="0" dirty="0"/>
          </a:p>
          <a:p>
            <a:pPr marL="0" marR="40" indent="0" algn="just">
              <a:buNone/>
            </a:pPr>
            <a:r>
              <a:rPr lang="cs-CZ" sz="2000" b="1" dirty="0"/>
              <a:t>                            </a:t>
            </a:r>
            <a:r>
              <a:rPr lang="cs-CZ" sz="2000" b="1" i="0" u="none" strike="noStrike" baseline="0" dirty="0"/>
              <a:t>W. a Z. </a:t>
            </a:r>
            <a:r>
              <a:rPr lang="cs-CZ" sz="2000" b="1" i="0" u="none" strike="noStrike" baseline="0" dirty="0" err="1"/>
              <a:t>Szafraňski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1961: </a:t>
            </a:r>
            <a:r>
              <a:rPr lang="cs-CZ" sz="2000" dirty="0" err="1"/>
              <a:t>Biskupin</a:t>
            </a:r>
            <a:r>
              <a:rPr lang="cs-CZ" sz="2000" b="1" dirty="0"/>
              <a:t>:  </a:t>
            </a:r>
            <a:r>
              <a:rPr lang="cs-CZ" sz="2000" dirty="0"/>
              <a:t>odkryv</a:t>
            </a:r>
            <a:r>
              <a:rPr lang="cs-CZ" sz="2000" i="0" u="none" strike="noStrike" baseline="0" dirty="0"/>
              <a:t> osady z 11. – 12. stol. (15 objektů)</a:t>
            </a:r>
          </a:p>
          <a:p>
            <a:pPr marL="0" marR="40" indent="0" algn="just">
              <a:buNone/>
            </a:pPr>
            <a:endParaRPr lang="cs-CZ" sz="2000" i="0" u="none" strike="noStrike" baseline="0" dirty="0"/>
          </a:p>
          <a:p>
            <a:pPr algn="just"/>
            <a:r>
              <a:rPr lang="pl-PL" sz="2000" b="1" i="0" u="none" strike="noStrike" baseline="0" dirty="0">
                <a:cs typeface="Calibri" panose="020F0502020204030204" pitchFamily="34" charset="0"/>
              </a:rPr>
              <a:t>Witold Hessel   </a:t>
            </a:r>
            <a:r>
              <a:rPr lang="pl-PL" sz="200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pl-PL" sz="2000" b="1" i="0" u="none" strike="noStrike" baseline="0" dirty="0">
                <a:cs typeface="Calibri" panose="020F0502020204030204" pitchFamily="34" charset="0"/>
              </a:rPr>
              <a:t>1950, 1953, 1959:  </a:t>
            </a:r>
            <a:r>
              <a:rPr lang="pl-PL" sz="2000" i="0" u="none" strike="noStrike" baseline="0" dirty="0">
                <a:cs typeface="Calibri" panose="020F0502020204030204" pitchFamily="34" charset="0"/>
              </a:rPr>
              <a:t>Studia i materiály do osadnictwa Wielkopolski wczesnohistorycznej </a:t>
            </a:r>
          </a:p>
          <a:p>
            <a:pPr marL="0" indent="0" algn="just">
              <a:buNone/>
            </a:pPr>
            <a:r>
              <a:rPr lang="pl-PL" sz="2000" dirty="0">
                <a:cs typeface="Calibri" panose="020F0502020204030204" pitchFamily="34" charset="0"/>
              </a:rPr>
              <a:t>                                </a:t>
            </a:r>
            <a:r>
              <a:rPr lang="pl-PL" sz="2000" i="0" u="none" strike="noStrike" baseline="0" dirty="0">
                <a:cs typeface="Calibri" panose="020F0502020204030204" pitchFamily="34" charset="0"/>
              </a:rPr>
              <a:t>–  zabýval se vývojem osídlení a materiální kulturou</a:t>
            </a:r>
            <a:endParaRPr lang="cs-CZ" sz="2000" dirty="0">
              <a:cs typeface="Calibri" panose="020F0502020204030204" pitchFamily="34" charset="0"/>
            </a:endParaRPr>
          </a:p>
          <a:p>
            <a:pPr algn="l"/>
            <a:endParaRPr lang="cs-CZ" sz="2000" b="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/>
            <a:r>
              <a:rPr lang="cs-CZ" sz="2000" b="1" dirty="0" err="1"/>
              <a:t>Zdzisław</a:t>
            </a:r>
            <a:r>
              <a:rPr lang="cs-CZ" sz="2000" b="1" dirty="0"/>
              <a:t> Adam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Rajewski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1955: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metodika výzkumu raně středověkých vesnických sídlišť</a:t>
            </a:r>
            <a:endParaRPr lang="cs-CZ" sz="2000" i="0" u="none" strike="noStrike" baseline="0" dirty="0">
              <a:cs typeface="Calibri" panose="020F0502020204030204" pitchFamily="34" charset="0"/>
            </a:endParaRPr>
          </a:p>
          <a:p>
            <a:pPr marR="40" algn="just"/>
            <a:endParaRPr lang="cs-CZ" sz="1800" dirty="0"/>
          </a:p>
          <a:p>
            <a:pPr algn="l"/>
            <a:r>
              <a:rPr lang="cs-CZ" sz="1800" b="1" dirty="0"/>
              <a:t>1965: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I. kongres slovanské archeologie ve Varšavě:  přehled stavu bádání v JV Polsku</a:t>
            </a:r>
          </a:p>
          <a:p>
            <a:pPr algn="l"/>
            <a:r>
              <a:rPr lang="pl-PL" sz="2000" b="1" dirty="0"/>
              <a:t>Současnost:   </a:t>
            </a:r>
            <a:r>
              <a:rPr lang="pl-PL" sz="2000" dirty="0"/>
              <a:t>výzkumy zaniklých vesnic finacuje Narodowe Centrum Nauki</a:t>
            </a:r>
            <a:endParaRPr lang="cs-CZ" sz="2000" u="none" strike="noStrike" baseline="0" dirty="0"/>
          </a:p>
          <a:p>
            <a:pPr marR="40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9505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9A1A46-B975-10B5-BE15-BA7EBF26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704850"/>
            <a:ext cx="11772900" cy="5981700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Rakousko </a:t>
            </a:r>
            <a:r>
              <a:rPr lang="cs-CZ" dirty="0"/>
              <a:t> </a:t>
            </a:r>
            <a:r>
              <a:rPr lang="cs-CZ" sz="2000" dirty="0"/>
              <a:t>–  výzkum drobných opevněných sídel:  </a:t>
            </a:r>
            <a:r>
              <a:rPr lang="cs-CZ" sz="2000" b="1" i="0" u="none" strike="noStrike" baseline="0" dirty="0" err="1"/>
              <a:t>Gaiselberg</a:t>
            </a:r>
            <a:r>
              <a:rPr lang="cs-CZ" sz="2000" b="1" i="0" u="none" strike="noStrike" baseline="0" dirty="0"/>
              <a:t>  –  Fritz </a:t>
            </a:r>
            <a:r>
              <a:rPr lang="cs-CZ" sz="2000" b="1" i="0" u="none" strike="noStrike" baseline="0" dirty="0" err="1"/>
              <a:t>Felgenhauer</a:t>
            </a:r>
            <a:r>
              <a:rPr lang="cs-CZ" sz="2000" b="1" i="0" u="none" strike="noStrike" baseline="0" dirty="0"/>
              <a:t>:  </a:t>
            </a:r>
            <a:r>
              <a:rPr lang="cs-CZ" sz="2000" i="0" u="none" strike="noStrike" baseline="0" dirty="0"/>
              <a:t>osada </a:t>
            </a:r>
            <a:r>
              <a:rPr lang="cs-CZ" sz="2000" i="0" u="none" strike="noStrike" baseline="0" dirty="0" err="1"/>
              <a:t>Gars</a:t>
            </a:r>
            <a:endParaRPr lang="cs-CZ" sz="2000" i="0" u="none" strike="noStrike" baseline="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                u obce </a:t>
            </a:r>
            <a:r>
              <a:rPr lang="cs-CZ" sz="2000" dirty="0" err="1"/>
              <a:t>Orth</a:t>
            </a:r>
            <a:r>
              <a:rPr lang="cs-CZ" sz="2000" dirty="0"/>
              <a:t> (</a:t>
            </a:r>
            <a:r>
              <a:rPr lang="cs-CZ" sz="2000" dirty="0" err="1"/>
              <a:t>Dol</a:t>
            </a:r>
            <a:r>
              <a:rPr lang="cs-CZ" sz="2000" dirty="0"/>
              <a:t>. R.)</a:t>
            </a:r>
            <a:endParaRPr lang="cs-CZ" sz="2000" i="0" u="none" strike="noStrike" baseline="0" dirty="0"/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                            </a:t>
            </a:r>
            <a:r>
              <a:rPr lang="cs-CZ" sz="2000" b="1" i="0" u="none" strike="noStrike" baseline="0" dirty="0"/>
              <a:t> Tábor v </a:t>
            </a:r>
            <a:r>
              <a:rPr lang="cs-CZ" sz="2000" b="1" i="0" u="none" strike="noStrike" baseline="0" dirty="0" err="1"/>
              <a:t>Garsu</a:t>
            </a:r>
            <a:r>
              <a:rPr lang="cs-CZ" sz="2000" b="1" i="0" u="none" strike="noStrike" baseline="0" dirty="0"/>
              <a:t>  –  Alexandrine </a:t>
            </a:r>
            <a:r>
              <a:rPr lang="cs-CZ" sz="2000" b="1" i="0" u="none" strike="noStrike" baseline="0" dirty="0" err="1"/>
              <a:t>Eibner</a:t>
            </a:r>
            <a:endParaRPr lang="cs-CZ" sz="2000" b="1" i="0" u="none" strike="noStrike" baseline="0" dirty="0"/>
          </a:p>
          <a:p>
            <a:pPr marL="0" indent="0">
              <a:buNone/>
            </a:pPr>
            <a:endParaRPr lang="cs-CZ" sz="1800" b="1" i="0" u="none" strike="noStrike" baseline="0" dirty="0"/>
          </a:p>
          <a:p>
            <a:pPr algn="l"/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Maďarsko  </a:t>
            </a:r>
            <a:r>
              <a:rPr lang="cs-CZ" sz="2000" b="1" dirty="0">
                <a:cs typeface="Calibri" panose="020F0502020204030204" pitchFamily="34" charset="0"/>
              </a:rPr>
              <a:t> </a:t>
            </a:r>
            <a:r>
              <a:rPr lang="cs-CZ" sz="2000" dirty="0">
                <a:cs typeface="Calibri" panose="020F0502020204030204" pitchFamily="34" charset="0"/>
              </a:rPr>
              <a:t>–</a:t>
            </a:r>
            <a:r>
              <a:rPr lang="cs-CZ" sz="2000" b="1" dirty="0">
                <a:cs typeface="Calibri" panose="020F0502020204030204" pitchFamily="34" charset="0"/>
              </a:rPr>
              <a:t>  60. léta:   </a:t>
            </a:r>
            <a:r>
              <a:rPr lang="cs-CZ" sz="2000" b="1" i="0" u="none" strike="noStrike" baseline="0" dirty="0"/>
              <a:t>Imre </a:t>
            </a:r>
            <a:r>
              <a:rPr lang="cs-CZ" sz="2000" b="1" i="0" u="none" strike="noStrike" baseline="0" dirty="0" err="1"/>
              <a:t>Holl</a:t>
            </a:r>
            <a:r>
              <a:rPr lang="cs-CZ" sz="2000" b="1" i="0" u="none" strike="noStrike" baseline="0" dirty="0"/>
              <a:t>   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–   výzkumy osad z 10. – 13. stol.: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nepravidelné, rozptýlené půdorysy </a:t>
            </a:r>
            <a:endParaRPr lang="cs-CZ" sz="200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b="1" dirty="0"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Tiszalök-Razom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Bashalom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Doboz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Szarvas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Kardoskút</a:t>
            </a:r>
            <a:r>
              <a:rPr lang="cs-CZ" sz="2000" b="1" dirty="0"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–  pozdně středověké osady:  pravidelné uspořádání:</a:t>
            </a:r>
          </a:p>
          <a:p>
            <a:pPr marL="0" indent="0" algn="l">
              <a:buNone/>
            </a:pPr>
            <a:r>
              <a:rPr lang="cs-CZ" sz="2000" b="1" i="0" u="none" strike="noStrike" baseline="0" dirty="0">
                <a:cs typeface="Calibri" panose="020F0502020204030204" pitchFamily="34" charset="0"/>
              </a:rPr>
              <a:t>                                 </a:t>
            </a:r>
            <a:r>
              <a:rPr lang="cs-CZ" sz="2000" b="1" i="0" u="none" strike="noStrike" baseline="0" dirty="0"/>
              <a:t>Moric </a:t>
            </a:r>
            <a:r>
              <a:rPr lang="cs-CZ" sz="2000" i="0" u="none" strike="noStrike" baseline="0" dirty="0"/>
              <a:t>(15. – 16. stol.)</a:t>
            </a:r>
            <a:r>
              <a:rPr lang="cs-CZ" sz="2000" b="1" i="0" u="none" strike="noStrike" baseline="0" dirty="0"/>
              <a:t>, </a:t>
            </a:r>
            <a:r>
              <a:rPr lang="cs-CZ" sz="2000" b="1" i="0" u="none" strike="noStrike" baseline="0" dirty="0" err="1"/>
              <a:t>Csút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(15. stol.) </a:t>
            </a:r>
            <a:r>
              <a:rPr lang="cs-CZ" sz="2000" b="1" i="0" u="none" strike="noStrike" baseline="0" dirty="0"/>
              <a:t>a </a:t>
            </a:r>
            <a:r>
              <a:rPr lang="cs-CZ" sz="2000" b="1" i="0" u="none" strike="noStrike" baseline="0" dirty="0" err="1"/>
              <a:t>Nyársapát</a:t>
            </a:r>
            <a:r>
              <a:rPr lang="cs-CZ" sz="2000" b="1" i="0" u="none" strike="noStrike" baseline="0" dirty="0"/>
              <a:t> </a:t>
            </a:r>
            <a:r>
              <a:rPr lang="cs-CZ" sz="2000" i="0" u="none" strike="noStrike" baseline="0" dirty="0"/>
              <a:t>(15. – 17. stol., 2 řady podél potoka, kostel)</a:t>
            </a:r>
          </a:p>
          <a:p>
            <a:pPr marL="0" indent="0" algn="l">
              <a:buNone/>
            </a:pPr>
            <a:r>
              <a:rPr lang="cs-CZ" sz="2000" i="0" u="none" strike="noStrike" baseline="0" dirty="0"/>
              <a:t> </a:t>
            </a:r>
            <a:endParaRPr lang="cs-CZ" sz="2000" dirty="0">
              <a:cs typeface="Calibri" panose="020F0502020204030204" pitchFamily="34" charset="0"/>
            </a:endParaRPr>
          </a:p>
          <a:p>
            <a:pPr algn="l"/>
            <a:r>
              <a:rPr lang="cs-CZ" sz="2400" b="1" dirty="0">
                <a:solidFill>
                  <a:srgbClr val="FF0000"/>
                </a:solidFill>
              </a:rPr>
              <a:t>Rusko</a:t>
            </a:r>
            <a:r>
              <a:rPr lang="cs-CZ" sz="1800" b="1" dirty="0"/>
              <a:t>   </a:t>
            </a:r>
            <a:r>
              <a:rPr lang="cs-CZ" sz="2000" b="1" dirty="0">
                <a:cs typeface="Calibri" panose="020F0502020204030204" pitchFamily="34" charset="0"/>
              </a:rPr>
              <a:t>–   </a:t>
            </a:r>
            <a:r>
              <a:rPr lang="cs-CZ" sz="2200" b="1" dirty="0"/>
              <a:t>Boris </a:t>
            </a:r>
            <a:r>
              <a:rPr lang="cs-CZ" sz="2200" b="1" dirty="0" err="1"/>
              <a:t>Aleksandrovič</a:t>
            </a:r>
            <a:r>
              <a:rPr lang="cs-CZ" sz="2200" b="1" dirty="0">
                <a:cs typeface="Calibri" panose="020F0502020204030204" pitchFamily="34" charset="0"/>
              </a:rPr>
              <a:t> </a:t>
            </a:r>
            <a:r>
              <a:rPr lang="cs-CZ" sz="2000" b="1" dirty="0" err="1">
                <a:cs typeface="Calibri" panose="020F0502020204030204" pitchFamily="34" charset="0"/>
              </a:rPr>
              <a:t>Rybakov</a:t>
            </a:r>
            <a:r>
              <a:rPr lang="cs-CZ" sz="2000" b="1" dirty="0">
                <a:cs typeface="Calibri" panose="020F0502020204030204" pitchFamily="34" charset="0"/>
              </a:rPr>
              <a:t>:  1956, 1969, 1967:  </a:t>
            </a:r>
            <a:r>
              <a:rPr lang="cs-CZ" sz="2000" i="0" u="none" strike="noStrike" baseline="0" dirty="0" err="1">
                <a:cs typeface="Calibri" panose="020F0502020204030204" pitchFamily="34" charset="0"/>
              </a:rPr>
              <a:t>Očerki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po </a:t>
            </a:r>
            <a:r>
              <a:rPr lang="cs-CZ" sz="2000" i="0" u="none" strike="noStrike" baseline="0" dirty="0" err="1">
                <a:cs typeface="Calibri" panose="020F0502020204030204" pitchFamily="34" charset="0"/>
              </a:rPr>
              <a:t>istorii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i="0" u="none" strike="noStrike" baseline="0" dirty="0" err="1">
                <a:cs typeface="Calibri" panose="020F0502020204030204" pitchFamily="34" charset="0"/>
              </a:rPr>
              <a:t>ruskoj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i="0" u="none" strike="noStrike" baseline="0" dirty="0" err="1">
                <a:cs typeface="Calibri" panose="020F0502020204030204" pitchFamily="34" charset="0"/>
              </a:rPr>
              <a:t>děrevni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 X.—XIII. v. (3 svazky)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</a:t>
            </a:r>
            <a:r>
              <a:rPr lang="cs-CZ" sz="2000" i="0" u="none" strike="noStrike" baseline="0" dirty="0">
                <a:cs typeface="Calibri" panose="020F0502020204030204" pitchFamily="34" charset="0"/>
              </a:rPr>
              <a:t>–   </a:t>
            </a:r>
            <a:r>
              <a:rPr lang="cs-CZ" sz="2000" b="1" i="0" u="none" strike="noStrike" baseline="0" dirty="0"/>
              <a:t>A. V. </a:t>
            </a:r>
            <a:r>
              <a:rPr lang="cs-CZ" sz="2000" b="1" i="0" u="none" strike="noStrike" baseline="0" dirty="0" err="1"/>
              <a:t>Uspenska</a:t>
            </a:r>
            <a:r>
              <a:rPr lang="cs-CZ" sz="2000" b="1" dirty="0"/>
              <a:t>: </a:t>
            </a:r>
            <a:r>
              <a:rPr lang="cs-CZ" sz="2000" b="1" i="0" u="none" strike="noStrike" baseline="0" dirty="0"/>
              <a:t> 1970:  </a:t>
            </a:r>
            <a:r>
              <a:rPr lang="cs-CZ" sz="2000" b="1" i="0" u="none" strike="noStrike" baseline="0" dirty="0" err="1"/>
              <a:t>Bienicy</a:t>
            </a:r>
            <a:r>
              <a:rPr lang="cs-CZ" sz="2000" b="1" i="0" u="none" strike="noStrike" baseline="0" dirty="0"/>
              <a:t>  </a:t>
            </a:r>
            <a:r>
              <a:rPr lang="cs-CZ" sz="2000" i="0" u="none" strike="noStrike" baseline="0" dirty="0"/>
              <a:t>–  systematický výzkum, v 11 a 12. stol.  řadový půdorys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cs typeface="Calibri" panose="020F0502020204030204" pitchFamily="34" charset="0"/>
              </a:rPr>
              <a:t>                                                                                         pece:  kamenné, hliněné, železářské, hrnčířské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cs typeface="Calibri" panose="020F0502020204030204" pitchFamily="34" charset="0"/>
              </a:rPr>
              <a:t>                                                                                         16. stol.:  přeložena o půl kilometru dál</a:t>
            </a:r>
          </a:p>
          <a:p>
            <a:pPr marL="0" indent="0" algn="l">
              <a:buNone/>
            </a:pPr>
            <a:r>
              <a:rPr lang="cs-CZ" sz="2400" i="0" u="none" strike="noStrike" baseline="0" dirty="0">
                <a:cs typeface="Calibri" panose="020F0502020204030204" pitchFamily="34" charset="0"/>
              </a:rPr>
              <a:t>                                                         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Dubno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–  doklady železářské výroby </a:t>
            </a:r>
          </a:p>
          <a:p>
            <a:pPr marL="0" indent="0" algn="l">
              <a:buNone/>
            </a:pPr>
            <a:r>
              <a:rPr lang="cs-CZ" sz="2200" i="0" u="none" strike="noStrike" baseline="0" dirty="0">
                <a:cs typeface="Calibri" panose="020F0502020204030204" pitchFamily="34" charset="0"/>
              </a:rPr>
              <a:t>                  –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V. I.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Dovženok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:  1968: 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problematika ruské vesnice v období Kyjevské Rusi, vpád </a:t>
            </a:r>
            <a:r>
              <a:rPr lang="cs-CZ" sz="2200" dirty="0">
                <a:cs typeface="Calibri" panose="020F0502020204030204" pitchFamily="34" charset="0"/>
              </a:rPr>
              <a:t>M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ongolů </a:t>
            </a:r>
          </a:p>
          <a:p>
            <a:pPr marL="0" indent="0" algn="l">
              <a:buNone/>
            </a:pPr>
            <a:r>
              <a:rPr lang="cs-CZ" sz="2200" i="0" u="none" strike="noStrike" baseline="0" dirty="0">
                <a:cs typeface="Calibri" panose="020F0502020204030204" pitchFamily="34" charset="0"/>
              </a:rPr>
              <a:t>                  –  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M. V.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Fechnerová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, Valentin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Vasiljevič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200" b="1" i="0" u="none" strike="noStrike" baseline="0" dirty="0" err="1">
                <a:cs typeface="Calibri" panose="020F0502020204030204" pitchFamily="34" charset="0"/>
              </a:rPr>
              <a:t>Sedov</a:t>
            </a:r>
            <a:r>
              <a:rPr lang="cs-CZ" sz="22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200" i="0" u="none" strike="noStrike" baseline="0" dirty="0">
                <a:cs typeface="Calibri" panose="020F0502020204030204" pitchFamily="34" charset="0"/>
              </a:rPr>
              <a:t> </a:t>
            </a:r>
          </a:p>
          <a:p>
            <a:pPr algn="l"/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49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20117F-896D-BB32-C737-D0389880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676275"/>
            <a:ext cx="11715750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11. až 12/13.. stol.  </a:t>
            </a:r>
            <a:r>
              <a:rPr lang="cs-CZ" altLang="cs-CZ" sz="1800" dirty="0"/>
              <a:t>–  </a:t>
            </a:r>
            <a:r>
              <a:rPr lang="cs-CZ" altLang="cs-CZ" sz="1800" b="1" dirty="0">
                <a:solidFill>
                  <a:srgbClr val="FF0000"/>
                </a:solidFill>
              </a:rPr>
              <a:t>mlado- a pozdně hradištní</a:t>
            </a:r>
            <a:r>
              <a:rPr lang="cs-CZ" altLang="cs-CZ" sz="1800" dirty="0">
                <a:solidFill>
                  <a:srgbClr val="FF0000"/>
                </a:solidFill>
              </a:rPr>
              <a:t>:</a:t>
            </a:r>
            <a:r>
              <a:rPr lang="cs-CZ" altLang="cs-CZ" sz="1800" dirty="0"/>
              <a:t>   malé vesnice s náznakem řadového uspořádání   </a:t>
            </a:r>
          </a:p>
          <a:p>
            <a:pPr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</a:t>
            </a:r>
            <a:r>
              <a:rPr lang="cs-CZ" altLang="cs-CZ" sz="1800" b="1" dirty="0" err="1"/>
              <a:t>Záblacany</a:t>
            </a:r>
            <a:r>
              <a:rPr lang="cs-CZ" altLang="cs-CZ" sz="1800" b="1" dirty="0"/>
              <a:t> u Polešovic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Uh.H</a:t>
            </a:r>
            <a:r>
              <a:rPr lang="cs-CZ" altLang="cs-CZ" sz="1800" dirty="0"/>
              <a:t>)  –  osada  v 10. až 1. pol. 13. stol. několikrát přeložena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–  ves rozptýleného typu se shlukově spořádanými usedlostmi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</a:t>
            </a:r>
            <a:r>
              <a:rPr lang="cs-CZ" altLang="cs-CZ" sz="1800" b="1" dirty="0" err="1"/>
              <a:t>Pfaffenschlag</a:t>
            </a:r>
            <a:r>
              <a:rPr lang="cs-CZ" altLang="cs-CZ" sz="1800" b="1" dirty="0"/>
              <a:t> u Slavonic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sz="1800" dirty="0"/>
              <a:t>11. až pol. 12. stol.:  </a:t>
            </a:r>
            <a:r>
              <a:rPr lang="cs-CZ" sz="1800" dirty="0" err="1"/>
              <a:t>mladohradištní</a:t>
            </a:r>
            <a:r>
              <a:rPr lang="cs-CZ" sz="1800" dirty="0"/>
              <a:t> sídliště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                                                                           </a:t>
            </a:r>
            <a:r>
              <a:rPr lang="cs-CZ" sz="1800" dirty="0"/>
              <a:t>–   2. pol. 13. stol.: vrcholně středověká ves (</a:t>
            </a:r>
            <a:r>
              <a:rPr lang="cs-CZ" altLang="cs-CZ" sz="1800" dirty="0"/>
              <a:t>řadová, d. 150 m)</a:t>
            </a:r>
          </a:p>
          <a:p>
            <a:pPr marL="0" indent="0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</a:t>
            </a:r>
            <a:r>
              <a:rPr lang="cs-CZ" altLang="cs-CZ" sz="1800" b="1" dirty="0" err="1"/>
              <a:t>Mstěnice</a:t>
            </a:r>
            <a:r>
              <a:rPr lang="cs-CZ" altLang="cs-CZ" sz="1800" b="1" dirty="0"/>
              <a:t> u Hrotovic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sz="1800" dirty="0"/>
              <a:t>9. až 13. stol.:  několikrát posunuta (</a:t>
            </a:r>
            <a:r>
              <a:rPr lang="cs-CZ" altLang="cs-CZ" sz="1800" dirty="0"/>
              <a:t>návesního typu)</a:t>
            </a:r>
          </a:p>
          <a:p>
            <a:pPr>
              <a:defRPr/>
            </a:pPr>
            <a:endParaRPr lang="cs-CZ" altLang="cs-CZ" sz="1800" b="1" dirty="0"/>
          </a:p>
          <a:p>
            <a:pPr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12/13. stol.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Morava:</a:t>
            </a:r>
            <a:r>
              <a:rPr lang="cs-CZ" altLang="cs-CZ" sz="1800" dirty="0"/>
              <a:t>   osídlení:  od Hrubého Jeseníku k Dolní Bečvě a úpatí Hostýnských vrchů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enklávové v sídelních komorách:   u Hranic, Kelče, Suchdolu n. O., Jičína, </a:t>
            </a:r>
            <a:r>
              <a:rPr lang="cs-CZ" altLang="cs-CZ" sz="1800" dirty="0" err="1"/>
              <a:t>Příbora</a:t>
            </a:r>
            <a:endParaRPr lang="cs-CZ" altLang="cs-CZ" sz="1800" b="1" dirty="0"/>
          </a:p>
          <a:p>
            <a:pPr>
              <a:defRPr/>
            </a:pPr>
            <a:endParaRPr lang="cs-CZ" altLang="cs-CZ" sz="1800" b="1" dirty="0"/>
          </a:p>
          <a:p>
            <a:pPr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1800" b="1" dirty="0"/>
              <a:t>13. stol.   </a:t>
            </a:r>
            <a:r>
              <a:rPr lang="cs-CZ" altLang="cs-CZ" sz="1800" dirty="0"/>
              <a:t>–  osídlování vrchovin nad 400 m domácím obyvatelstvem:  Drahanská a Českomoravská vrchovina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5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2895600" y="304800"/>
            <a:ext cx="6343650" cy="6858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Vrcholně středověké vesnice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692332" y="1143000"/>
            <a:ext cx="11499668" cy="5715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13. stol.   </a:t>
            </a:r>
            <a:r>
              <a:rPr lang="cs-CZ" sz="1800" dirty="0"/>
              <a:t>–   rozptýlená raně středověká sídelní struktura  mizí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 vesnice zakládány úmyslně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 </a:t>
            </a:r>
            <a:r>
              <a:rPr lang="cs-CZ" sz="1800" b="1" dirty="0">
                <a:solidFill>
                  <a:srgbClr val="FF0000"/>
                </a:solidFill>
              </a:rPr>
              <a:t>síť kompaktních stabilizovaných vesnic</a:t>
            </a:r>
            <a:r>
              <a:rPr lang="cs-CZ" sz="1800" dirty="0">
                <a:solidFill>
                  <a:srgbClr val="FF0000"/>
                </a:solidFill>
              </a:rPr>
              <a:t>:   </a:t>
            </a:r>
            <a:r>
              <a:rPr lang="cs-CZ" sz="1800" dirty="0"/>
              <a:t>a)   shlukové či plánovité uspořádání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b)   pevně vymezené parcely a komunikační plochy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c)   nově uspořádaná lánová </a:t>
            </a:r>
            <a:r>
              <a:rPr lang="cs-CZ" sz="1800" dirty="0" err="1"/>
              <a:t>plužina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pole uzpůsobena regulovaným systémům obdělávání:  </a:t>
            </a:r>
            <a:r>
              <a:rPr lang="cs-CZ" sz="1800" dirty="0" err="1"/>
              <a:t>zákupní</a:t>
            </a:r>
            <a:r>
              <a:rPr lang="cs-CZ" sz="1800" dirty="0"/>
              <a:t> (emfyteutická – dědičná) poddanská držba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vsi a </a:t>
            </a:r>
            <a:r>
              <a:rPr lang="cs-CZ" sz="1800" dirty="0" err="1"/>
              <a:t>plužiny</a:t>
            </a:r>
            <a:r>
              <a:rPr lang="cs-CZ" sz="1800" dirty="0"/>
              <a:t> (pole) s pravidelným  geometrickým uspořádáním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rozšiřování obytné zástavby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usedlosti s </a:t>
            </a:r>
            <a:r>
              <a:rPr lang="cs-CZ" sz="1800" dirty="0" err="1"/>
              <a:t>trojprostorovým</a:t>
            </a:r>
            <a:r>
              <a:rPr lang="cs-CZ" sz="1800" dirty="0"/>
              <a:t> domem  (jizba – síň – komora)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r>
              <a:rPr lang="cs-CZ" altLang="cs-CZ" sz="1800" b="1" dirty="0"/>
              <a:t>Počet usedlostí   </a:t>
            </a:r>
            <a:r>
              <a:rPr lang="cs-CZ" altLang="cs-CZ" sz="1800" dirty="0"/>
              <a:t>–   13 až 14. stol.:    10-15 usedlostí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 </a:t>
            </a:r>
            <a:r>
              <a:rPr lang="cs-CZ" altLang="cs-CZ" sz="1800" dirty="0"/>
              <a:t>15. stol:           20 až 25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   větší kolonizační vsi, ale i menší tzv. sedliště:   2 až 3 usedlosti 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0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695325"/>
            <a:ext cx="11277600" cy="64892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2200" b="1" dirty="0"/>
              <a:t>14./15. stol.    </a:t>
            </a:r>
            <a:r>
              <a:rPr lang="cs-CZ" sz="2200" dirty="0"/>
              <a:t>–    základní zdroj příjmů majitele pozemků tvoří feudální renta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  snahy o zvětšení stálého příjmu šlechty ze zemědělské činnosti (rozšiřování polností)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  zásobení poddanských měst potravinami z venkova (poskytování služeb a směna zboží)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                          </a:t>
            </a:r>
            <a:r>
              <a:rPr lang="cs-CZ" sz="2200" dirty="0"/>
              <a:t>–  </a:t>
            </a:r>
            <a:r>
              <a:rPr lang="cs-CZ" sz="2200" b="1" dirty="0"/>
              <a:t>hospodářský</a:t>
            </a:r>
            <a:r>
              <a:rPr lang="cs-CZ" sz="2200" dirty="0"/>
              <a:t> </a:t>
            </a:r>
            <a:r>
              <a:rPr lang="cs-CZ" sz="2200" b="1" dirty="0"/>
              <a:t>a populační regres:</a:t>
            </a:r>
            <a:r>
              <a:rPr lang="cs-CZ" sz="2200" dirty="0"/>
              <a:t>   zhoršení klimatu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krizové jevy:  morové epidemie a hladomory: 1349, 1357, 1380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války:  markraběcí, husitské a uherské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                          </a:t>
            </a:r>
          </a:p>
          <a:p>
            <a:pPr>
              <a:defRPr/>
            </a:pPr>
            <a:r>
              <a:rPr lang="cs-CZ" sz="2200" b="1" dirty="0"/>
              <a:t>2. pol. 15. stol.</a:t>
            </a:r>
            <a:r>
              <a:rPr lang="cs-CZ" sz="2200" dirty="0"/>
              <a:t>  –  </a:t>
            </a:r>
            <a:r>
              <a:rPr lang="cs-CZ" sz="2200" b="1" dirty="0"/>
              <a:t>populační vzestup</a:t>
            </a:r>
            <a:r>
              <a:rPr lang="cs-CZ" sz="2200" dirty="0"/>
              <a:t>:     Č:  1 mil.    M:  0,5 mil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–  zvýšení mobility poddaných:    přesun obyvatel do měst (zákazy)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16. stol.  </a:t>
            </a:r>
            <a:r>
              <a:rPr lang="cs-CZ" sz="2200" dirty="0"/>
              <a:t>–  hospodářská konjunktura: </a:t>
            </a:r>
            <a:r>
              <a:rPr lang="cs-CZ" sz="2200" b="1" dirty="0"/>
              <a:t>  </a:t>
            </a:r>
            <a:r>
              <a:rPr lang="cs-CZ" sz="2200" dirty="0"/>
              <a:t>nové zdroje příjmů z podnikání (zemědělství, rybníkářství, železářství)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   rozvoj vrchnostenského velkostatku (panské dvory)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   zakládání nových vesnic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dirty="0"/>
              <a:t>                    –  důsledky zámořských objevů:   příliv levného stříbra:   snížení hodnoty peněz a zvýšení cen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839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371196-23F8-9D22-A410-783DA479E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603250"/>
            <a:ext cx="11630025" cy="6540500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2000" b="1" dirty="0"/>
              <a:t>Poč. 17. stol.  </a:t>
            </a:r>
            <a:r>
              <a:rPr lang="cs-CZ" sz="2000" dirty="0"/>
              <a:t>–  </a:t>
            </a:r>
            <a:r>
              <a:rPr lang="cs-CZ" sz="2000" b="1" dirty="0"/>
              <a:t>kolonizace výše položených oblastí:   </a:t>
            </a:r>
            <a:r>
              <a:rPr lang="cs-CZ" sz="2000" dirty="0"/>
              <a:t>pastevectví, chov ovcí – soukenictví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–  </a:t>
            </a:r>
            <a:r>
              <a:rPr lang="cs-CZ" sz="2000" b="1" dirty="0"/>
              <a:t>reorganizace režijního hospodářství:   </a:t>
            </a:r>
            <a:r>
              <a:rPr lang="cs-CZ" sz="2000" dirty="0"/>
              <a:t>přesidlování obyvatel  </a:t>
            </a:r>
            <a:endParaRPr lang="cs-CZ" sz="2000" b="1" dirty="0"/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1. pol. 17. stol.</a:t>
            </a:r>
            <a:r>
              <a:rPr lang="cs-CZ" sz="2000" dirty="0"/>
              <a:t>  –  </a:t>
            </a:r>
            <a:r>
              <a:rPr lang="cs-CZ" sz="2000" b="1" dirty="0"/>
              <a:t>hospodářská stagnace</a:t>
            </a:r>
            <a:r>
              <a:rPr lang="cs-CZ" sz="2000" dirty="0"/>
              <a:t>:  třicetiletá válka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</a:t>
            </a:r>
            <a:r>
              <a:rPr lang="cs-CZ" sz="2000" b="1" dirty="0"/>
              <a:t>snížení počtu obyvatel</a:t>
            </a:r>
            <a:r>
              <a:rPr lang="cs-CZ" sz="2000" dirty="0"/>
              <a:t>:    před třicetiletou válkou:   1,7 mil.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po třicetileté válce:   1 mil.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trvale zanikly desítky vesnic:    Z. Smetánka:  celkově okolo 4000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</a:t>
            </a:r>
            <a:r>
              <a:rPr lang="cs-CZ" sz="2000" dirty="0" err="1"/>
              <a:t>Černokostelecko</a:t>
            </a:r>
            <a:r>
              <a:rPr lang="cs-CZ" sz="2000" dirty="0"/>
              <a:t>:  36 %  (1622: Vojkov vypálen pro výstrahu)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Rokycansko: cca 30%, Uherskohradišťsko:  32%, Kyjovsko: 35%,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</a:t>
            </a:r>
            <a:r>
              <a:rPr lang="cs-CZ" sz="2000" dirty="0" err="1"/>
              <a:t>Brtnicko</a:t>
            </a:r>
            <a:r>
              <a:rPr lang="cs-CZ" sz="2000" dirty="0"/>
              <a:t>:  24,6 %,  Břeclavsko:  38,4%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–   příčiny odchodu rolníků ze vsí:   špatná půda, odbytové potíže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poddanské povinnostmi vůči vrchnosti (robota)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bezpečnost 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431074" y="895350"/>
            <a:ext cx="11760926" cy="5962649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1800" b="1" dirty="0">
                <a:solidFill>
                  <a:srgbClr val="FF0000"/>
                </a:solidFill>
              </a:rPr>
              <a:t>1.</a:t>
            </a:r>
            <a:r>
              <a:rPr lang="cs-CZ" altLang="cs-CZ" sz="1800" b="1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Historické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písemné</a:t>
            </a:r>
            <a:r>
              <a:rPr lang="cs-CZ" altLang="cs-CZ" sz="1800" dirty="0"/>
              <a:t>:  listiny, zemské desky (</a:t>
            </a:r>
            <a:r>
              <a:rPr lang="cs-CZ" altLang="cs-CZ" sz="1800" dirty="0" err="1"/>
              <a:t>půhonné</a:t>
            </a:r>
            <a:r>
              <a:rPr lang="cs-CZ" altLang="cs-CZ" sz="1800" dirty="0"/>
              <a:t>, trhové, zápisné, památné), urbáře, lánové rejstříky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ikonografické</a:t>
            </a:r>
            <a:r>
              <a:rPr lang="cs-CZ" altLang="cs-CZ" sz="1800" dirty="0"/>
              <a:t>:  kodexy (Saké zrcadlo), bible, cestopisy, kalendáře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kartografické</a:t>
            </a:r>
            <a:r>
              <a:rPr lang="cs-CZ" altLang="cs-CZ" sz="1800" dirty="0"/>
              <a:t>: mapy (1. a 2. vojenského mapování, stabilní katastr)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jazykové</a:t>
            </a:r>
            <a:r>
              <a:rPr lang="cs-CZ" altLang="cs-CZ" sz="1800" dirty="0"/>
              <a:t>: topografické (toponomastika), </a:t>
            </a:r>
            <a:r>
              <a:rPr lang="cs-CZ" altLang="cs-CZ" sz="1800" dirty="0" err="1"/>
              <a:t>antroponomastika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patrocínia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</a:t>
            </a:r>
            <a:r>
              <a:rPr lang="cs-CZ" altLang="cs-CZ" sz="1800" b="1" dirty="0"/>
              <a:t>etnografické:</a:t>
            </a:r>
            <a:r>
              <a:rPr lang="cs-CZ" altLang="cs-CZ" sz="1800" dirty="0"/>
              <a:t>  zvyky, tradice</a:t>
            </a:r>
          </a:p>
          <a:p>
            <a:pPr marL="0" indent="0">
              <a:buNone/>
            </a:pPr>
            <a:r>
              <a:rPr lang="cs-CZ" altLang="cs-CZ" sz="1800" dirty="0"/>
              <a:t> </a:t>
            </a:r>
          </a:p>
          <a:p>
            <a:pPr marL="609600" indent="-609600"/>
            <a:r>
              <a:rPr lang="cs-CZ" altLang="cs-CZ" sz="1800" b="1" dirty="0">
                <a:solidFill>
                  <a:srgbClr val="FF0000"/>
                </a:solidFill>
              </a:rPr>
              <a:t>Písemné prameny – terminologie:</a:t>
            </a:r>
          </a:p>
          <a:p>
            <a:pPr marL="609600" indent="-609600"/>
            <a:r>
              <a:rPr lang="cs-CZ" altLang="cs-CZ" sz="1800" b="1" dirty="0"/>
              <a:t>vesnice</a:t>
            </a:r>
            <a:r>
              <a:rPr lang="cs-CZ" altLang="cs-CZ" sz="1800" dirty="0"/>
              <a:t>  –  lat. </a:t>
            </a:r>
            <a:r>
              <a:rPr lang="cs-CZ" altLang="cs-CZ" sz="1800" dirty="0" err="1"/>
              <a:t>villa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villa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rustica</a:t>
            </a:r>
            <a:r>
              <a:rPr lang="cs-CZ" altLang="cs-CZ" sz="1800" dirty="0"/>
              <a:t> (asi 60 ha) </a:t>
            </a:r>
            <a:r>
              <a:rPr lang="cs-CZ" altLang="cs-CZ" sz="1800" dirty="0" err="1"/>
              <a:t>deserta</a:t>
            </a:r>
            <a:r>
              <a:rPr lang="cs-CZ" altLang="cs-CZ" sz="1800" dirty="0"/>
              <a:t> (zaniklá)</a:t>
            </a:r>
          </a:p>
          <a:p>
            <a:pPr marL="609600" indent="-609600"/>
            <a:r>
              <a:rPr lang="cs-CZ" altLang="cs-CZ" sz="1800" b="1" dirty="0"/>
              <a:t>dědina</a:t>
            </a:r>
            <a:r>
              <a:rPr lang="cs-CZ" altLang="cs-CZ" sz="1800" dirty="0"/>
              <a:t>  –  statek s příslušenstvím zděděný po předcích</a:t>
            </a:r>
          </a:p>
          <a:p>
            <a:pPr marL="609600" indent="-609600"/>
            <a:r>
              <a:rPr lang="cs-CZ" altLang="cs-CZ" sz="1800" b="1" dirty="0" err="1"/>
              <a:t>terra</a:t>
            </a:r>
            <a:r>
              <a:rPr lang="cs-CZ" altLang="cs-CZ" sz="1800" dirty="0"/>
              <a:t>  –  kolonizované území (země)</a:t>
            </a:r>
          </a:p>
          <a:p>
            <a:pPr marL="609600" indent="-609600"/>
            <a:r>
              <a:rPr lang="cs-CZ" altLang="cs-CZ" sz="1800" b="1" dirty="0"/>
              <a:t>Lhota </a:t>
            </a:r>
            <a:r>
              <a:rPr lang="cs-CZ" altLang="cs-CZ" sz="1800" dirty="0"/>
              <a:t>– mladší termín pro vesnici na </a:t>
            </a:r>
            <a:r>
              <a:rPr lang="cs-CZ" altLang="cs-CZ" sz="1800" dirty="0" err="1"/>
              <a:t>zákupním</a:t>
            </a:r>
            <a:r>
              <a:rPr lang="cs-CZ" altLang="cs-CZ" sz="1800" dirty="0"/>
              <a:t> (emfyteutickém) právu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marL="609600" indent="-609600"/>
            <a:r>
              <a:rPr lang="cs-CZ" altLang="cs-CZ" sz="1800" b="1" dirty="0" err="1"/>
              <a:t>rustici</a:t>
            </a:r>
            <a:r>
              <a:rPr lang="cs-CZ" altLang="cs-CZ" sz="1800" dirty="0"/>
              <a:t>  –  sedláci: oráči, hlavní nositelé agrární ekonomicky</a:t>
            </a:r>
          </a:p>
          <a:p>
            <a:pPr marL="609600" indent="-609600"/>
            <a:r>
              <a:rPr lang="cs-CZ" altLang="cs-CZ" sz="1800" b="1" dirty="0" err="1"/>
              <a:t>heredes</a:t>
            </a:r>
            <a:r>
              <a:rPr lang="cs-CZ" altLang="cs-CZ" sz="1800" dirty="0"/>
              <a:t>  –  dědici: svobodní dědiční držitelé statků</a:t>
            </a:r>
          </a:p>
          <a:p>
            <a:pPr marL="609600" indent="-609600"/>
            <a:r>
              <a:rPr lang="cs-CZ" altLang="cs-CZ" sz="1800" b="1" dirty="0" err="1"/>
              <a:t>hospites</a:t>
            </a:r>
            <a:r>
              <a:rPr lang="cs-CZ" altLang="cs-CZ" sz="1800" dirty="0"/>
              <a:t>  –  svobodní sedláci: usazováni panovníkem</a:t>
            </a:r>
          </a:p>
          <a:p>
            <a:pPr marL="609600" indent="-609600"/>
            <a:r>
              <a:rPr lang="cs-CZ" altLang="cs-CZ" sz="1800" b="1" dirty="0"/>
              <a:t>servi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poddaní: bezzemci, závislá čeleď, domácí otroci</a:t>
            </a:r>
          </a:p>
          <a:p>
            <a:pPr marL="609600" indent="-609600">
              <a:buNone/>
            </a:pPr>
            <a:endParaRPr lang="cs-CZ" alt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26703C0-8E4B-8FCA-1227-0707C0216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9" y="2549705"/>
            <a:ext cx="2581275" cy="356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40BFBD-C2A4-5B88-1B00-E5F038D4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985" y="6198988"/>
            <a:ext cx="35218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dirty="0"/>
              <a:t>Urbář brtnického panství 1533–1538</a:t>
            </a:r>
            <a:r>
              <a:rPr lang="cs-CZ" altLang="cs-CZ" sz="1600" i="1" dirty="0"/>
              <a:t> </a:t>
            </a:r>
            <a:r>
              <a:rPr lang="cs-CZ" altLang="cs-CZ" sz="1600" dirty="0"/>
              <a:t>pro Panskou Lhotu (výnos pozemků)</a:t>
            </a:r>
          </a:p>
        </p:txBody>
      </p:sp>
    </p:spTree>
    <p:extLst>
      <p:ext uri="{BB962C8B-B14F-4D97-AF65-F5344CB8AC3E}">
        <p14:creationId xmlns:p14="http://schemas.microsoft.com/office/powerpoint/2010/main" val="75311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D90954-FA3E-40E2-87B7-E0D645AD3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21" y="1583027"/>
            <a:ext cx="3122741" cy="483765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01A71C-B928-434D-AD3F-C911A9C92585}"/>
              </a:ext>
            </a:extLst>
          </p:cNvPr>
          <p:cNvSpPr txBox="1"/>
          <p:nvPr/>
        </p:nvSpPr>
        <p:spPr>
          <a:xfrm>
            <a:off x="6907280" y="252411"/>
            <a:ext cx="539405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Urbář paskovského panství z roku 1699</a:t>
            </a:r>
          </a:p>
          <a:p>
            <a:r>
              <a:rPr lang="cs-CZ" sz="2400" i="1" dirty="0"/>
              <a:t>           </a:t>
            </a:r>
            <a:r>
              <a:rPr lang="cs-CZ" sz="2000" b="1" dirty="0" err="1"/>
              <a:t>Urbarium</a:t>
            </a:r>
            <a:r>
              <a:rPr lang="cs-CZ" sz="2000" b="1" dirty="0"/>
              <a:t> des </a:t>
            </a:r>
            <a:r>
              <a:rPr lang="cs-CZ" sz="2000" b="1" dirty="0" err="1"/>
              <a:t>Guths</a:t>
            </a:r>
            <a:r>
              <a:rPr lang="cs-CZ" sz="2000" b="1" dirty="0"/>
              <a:t> </a:t>
            </a:r>
            <a:r>
              <a:rPr lang="cs-CZ" sz="2000" b="1" dirty="0" err="1"/>
              <a:t>Patzkow</a:t>
            </a:r>
            <a:endParaRPr lang="cs-CZ" sz="2000" b="1" dirty="0"/>
          </a:p>
          <a:p>
            <a:r>
              <a:rPr lang="cs-CZ" sz="2000" b="1" dirty="0">
                <a:solidFill>
                  <a:srgbClr val="FF0000"/>
                </a:solidFill>
              </a:rPr>
              <a:t>    </a:t>
            </a:r>
            <a:r>
              <a:rPr lang="cs-CZ" sz="2000" dirty="0"/>
              <a:t>(Paskovský zámek – hrabě z </a:t>
            </a:r>
            <a:r>
              <a:rPr lang="cs-CZ" sz="2000" dirty="0" err="1"/>
              <a:t>Oppersdorfu</a:t>
            </a:r>
            <a:r>
              <a:rPr lang="cs-CZ" sz="2000" dirty="0"/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E12A84-C76C-453B-AB00-A5BFEB555F5E}"/>
              </a:ext>
            </a:extLst>
          </p:cNvPr>
          <p:cNvSpPr txBox="1"/>
          <p:nvPr/>
        </p:nvSpPr>
        <p:spPr>
          <a:xfrm>
            <a:off x="306872" y="821798"/>
            <a:ext cx="81314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Hrabůvka</a:t>
            </a:r>
            <a:r>
              <a:rPr lang="cs-CZ" dirty="0"/>
              <a:t> – 1699:     1 dědičný fojt</a:t>
            </a:r>
          </a:p>
          <a:p>
            <a:r>
              <a:rPr lang="cs-CZ" dirty="0"/>
              <a:t>                                  14 sedláků (celých </a:t>
            </a:r>
            <a:r>
              <a:rPr lang="cs-CZ" dirty="0" err="1"/>
              <a:t>gruntovníků</a:t>
            </a:r>
            <a:r>
              <a:rPr lang="cs-CZ" dirty="0"/>
              <a:t>)</a:t>
            </a:r>
          </a:p>
          <a:p>
            <a:r>
              <a:rPr lang="cs-CZ" dirty="0"/>
              <a:t>                                   4 zahradníci (poloviční </a:t>
            </a:r>
            <a:r>
              <a:rPr lang="cs-CZ" dirty="0" err="1"/>
              <a:t>gruntovníci</a:t>
            </a:r>
            <a:r>
              <a:rPr lang="cs-CZ" dirty="0"/>
              <a:t>)</a:t>
            </a:r>
          </a:p>
          <a:p>
            <a:r>
              <a:rPr lang="cs-CZ" dirty="0"/>
              <a:t>                                   3 chalupníci</a:t>
            </a:r>
          </a:p>
          <a:p>
            <a:r>
              <a:rPr lang="cs-CZ" dirty="0"/>
              <a:t>Vybírané poplatky:  (1 zl. = 60 </a:t>
            </a:r>
            <a:r>
              <a:rPr lang="cs-CZ" dirty="0" err="1"/>
              <a:t>kr.</a:t>
            </a:r>
            <a:r>
              <a:rPr lang="cs-CZ" dirty="0"/>
              <a:t> a 1 </a:t>
            </a:r>
            <a:r>
              <a:rPr lang="cs-CZ" dirty="0" err="1"/>
              <a:t>kr.</a:t>
            </a:r>
            <a:r>
              <a:rPr lang="cs-CZ" dirty="0"/>
              <a:t> = 3 denáry)</a:t>
            </a:r>
          </a:p>
          <a:p>
            <a:r>
              <a:rPr lang="cs-CZ" dirty="0"/>
              <a:t>·         gruntovní plat o sv. Jiří:   13 zl. 12 </a:t>
            </a:r>
            <a:r>
              <a:rPr lang="cs-CZ" dirty="0" err="1"/>
              <a:t>kr.</a:t>
            </a:r>
            <a:r>
              <a:rPr lang="cs-CZ" dirty="0"/>
              <a:t> </a:t>
            </a:r>
          </a:p>
          <a:p>
            <a:r>
              <a:rPr lang="cs-CZ" dirty="0"/>
              <a:t>·         platba za hlásku o sv. Janu:  45 </a:t>
            </a:r>
            <a:r>
              <a:rPr lang="cs-CZ" dirty="0" err="1"/>
              <a:t>kr.</a:t>
            </a:r>
            <a:r>
              <a:rPr lang="cs-CZ" dirty="0"/>
              <a:t>   (ozbrojená hlídka u panského sídla)</a:t>
            </a:r>
          </a:p>
          <a:p>
            <a:r>
              <a:rPr lang="cs-CZ" dirty="0"/>
              <a:t>·         gruntovní plat o sv. Václavu:   13 zl. 42 </a:t>
            </a:r>
            <a:r>
              <a:rPr lang="cs-CZ" dirty="0" err="1"/>
              <a:t>kr.</a:t>
            </a:r>
            <a:r>
              <a:rPr lang="cs-CZ" dirty="0"/>
              <a:t> </a:t>
            </a:r>
          </a:p>
          <a:p>
            <a:r>
              <a:rPr lang="cs-CZ" dirty="0"/>
              <a:t>·         gruntovní plat o Vánocích 3 zl. 41 </a:t>
            </a:r>
            <a:r>
              <a:rPr lang="cs-CZ" dirty="0" err="1"/>
              <a:t>kr.</a:t>
            </a:r>
            <a:endParaRPr lang="cs-CZ" dirty="0"/>
          </a:p>
          <a:p>
            <a:r>
              <a:rPr lang="cs-CZ" dirty="0"/>
              <a:t>·         plat za hlásku o Vánocích 45 </a:t>
            </a:r>
            <a:r>
              <a:rPr lang="cs-CZ" dirty="0" err="1"/>
              <a:t>kr.</a:t>
            </a:r>
            <a:endParaRPr lang="cs-CZ" dirty="0"/>
          </a:p>
          <a:p>
            <a:pPr algn="just"/>
            <a:r>
              <a:rPr lang="cs-CZ" dirty="0">
                <a:effectLst/>
              </a:rPr>
              <a:t>·       na sv. Martina 19 kusů hus po 12. </a:t>
            </a:r>
            <a:r>
              <a:rPr lang="cs-CZ" dirty="0" err="1">
                <a:effectLst/>
              </a:rPr>
              <a:t>kr.</a:t>
            </a:r>
            <a:r>
              <a:rPr lang="cs-CZ" dirty="0">
                <a:effectLst/>
              </a:rPr>
              <a:t>, </a:t>
            </a:r>
          </a:p>
          <a:p>
            <a:pPr algn="just"/>
            <a:r>
              <a:rPr lang="cs-CZ" dirty="0"/>
              <a:t>                                  </a:t>
            </a:r>
            <a:r>
              <a:rPr lang="cs-CZ" dirty="0">
                <a:effectLst/>
              </a:rPr>
              <a:t>42 slepic po 7 </a:t>
            </a:r>
            <a:r>
              <a:rPr lang="cs-CZ" dirty="0" err="1">
                <a:effectLst/>
              </a:rPr>
              <a:t>kr.</a:t>
            </a:r>
            <a:r>
              <a:rPr lang="cs-CZ" dirty="0">
                <a:effectLst/>
              </a:rPr>
              <a:t> </a:t>
            </a:r>
          </a:p>
          <a:p>
            <a:pPr algn="just"/>
            <a:r>
              <a:rPr lang="cs-CZ" dirty="0"/>
              <a:t>                                 </a:t>
            </a:r>
            <a:r>
              <a:rPr lang="cs-CZ" dirty="0">
                <a:effectLst/>
              </a:rPr>
              <a:t> 2 kuřata po 4 </a:t>
            </a:r>
            <a:r>
              <a:rPr lang="cs-CZ" dirty="0" err="1">
                <a:effectLst/>
              </a:rPr>
              <a:t>kr.</a:t>
            </a:r>
            <a:endParaRPr lang="cs-CZ" dirty="0"/>
          </a:p>
          <a:p>
            <a:pPr algn="just"/>
            <a:r>
              <a:rPr lang="cs-CZ" dirty="0">
                <a:effectLst/>
              </a:rPr>
              <a:t>                                43 měřic ovsa </a:t>
            </a:r>
          </a:p>
          <a:p>
            <a:pPr algn="just"/>
            <a:r>
              <a:rPr lang="cs-CZ" dirty="0" err="1">
                <a:effectLst/>
              </a:rPr>
              <a:t>D</a:t>
            </a:r>
            <a:r>
              <a:rPr lang="cs-CZ" dirty="0" err="1"/>
              <a:t>dvojí</a:t>
            </a:r>
            <a:r>
              <a:rPr lang="cs-CZ" dirty="0"/>
              <a:t> plat – v </a:t>
            </a:r>
            <a:r>
              <a:rPr lang="cs-CZ" b="1" dirty="0"/>
              <a:t>naturáliích</a:t>
            </a:r>
            <a:r>
              <a:rPr lang="cs-CZ" dirty="0"/>
              <a:t> a v </a:t>
            </a:r>
            <a:r>
              <a:rPr lang="cs-CZ" b="1" dirty="0"/>
              <a:t>penězích: </a:t>
            </a:r>
            <a:r>
              <a:rPr lang="cs-CZ" dirty="0"/>
              <a:t>na </a:t>
            </a:r>
            <a:r>
              <a:rPr lang="cs-CZ" b="1" dirty="0"/>
              <a:t>sv. Jiří</a:t>
            </a:r>
            <a:r>
              <a:rPr lang="cs-CZ" dirty="0"/>
              <a:t> (23. dubna)</a:t>
            </a:r>
          </a:p>
          <a:p>
            <a:pPr algn="just"/>
            <a:r>
              <a:rPr lang="cs-CZ" b="1" dirty="0"/>
              <a:t>                                                                            sv. Václava</a:t>
            </a:r>
            <a:r>
              <a:rPr lang="cs-CZ" dirty="0"/>
              <a:t> (28. září) </a:t>
            </a:r>
          </a:p>
          <a:p>
            <a:pPr algn="just"/>
            <a:r>
              <a:rPr lang="cs-CZ" dirty="0"/>
              <a:t>                                                                            o </a:t>
            </a:r>
            <a:r>
              <a:rPr lang="cs-CZ" b="1" dirty="0"/>
              <a:t>Vánocích</a:t>
            </a:r>
          </a:p>
          <a:p>
            <a:pPr algn="just"/>
            <a:endParaRPr lang="cs-CZ" b="1" dirty="0">
              <a:effectLst/>
            </a:endParaRPr>
          </a:p>
          <a:p>
            <a:pPr algn="just"/>
            <a:r>
              <a:rPr lang="cs-CZ" b="1" dirty="0"/>
              <a:t>Sedláci</a:t>
            </a:r>
            <a:r>
              <a:rPr lang="cs-CZ" dirty="0"/>
              <a:t> + </a:t>
            </a:r>
            <a:r>
              <a:rPr lang="cs-CZ" dirty="0" err="1"/>
              <a:t>gruntovníci</a:t>
            </a:r>
            <a:r>
              <a:rPr lang="cs-CZ" dirty="0"/>
              <a:t>: potažní a pěší robota od sv. Jana do sv. Václava: 6 dní v týdnu </a:t>
            </a:r>
          </a:p>
          <a:p>
            <a:pPr algn="just"/>
            <a:r>
              <a:rPr lang="cs-CZ" dirty="0"/>
              <a:t>                                                                             os sv. Václava do sv. Jana:  3 dny v týdnu</a:t>
            </a:r>
            <a:endParaRPr lang="cs-CZ" dirty="0">
              <a:effectLst/>
            </a:endParaRPr>
          </a:p>
          <a:p>
            <a:r>
              <a:rPr lang="cs-CZ" b="1" dirty="0"/>
              <a:t>Zahradníci</a:t>
            </a:r>
            <a:r>
              <a:rPr lang="cs-CZ" dirty="0"/>
              <a:t> (poloviční </a:t>
            </a:r>
            <a:r>
              <a:rPr lang="cs-CZ" dirty="0" err="1"/>
              <a:t>gruntovníci</a:t>
            </a:r>
            <a:r>
              <a:rPr lang="cs-CZ" dirty="0"/>
              <a:t>):  stejné robotní povinnosti (účast na honech)</a:t>
            </a:r>
          </a:p>
          <a:p>
            <a:r>
              <a:rPr lang="cs-CZ" b="1" dirty="0"/>
              <a:t>Chalupníci:  </a:t>
            </a:r>
            <a:r>
              <a:rPr lang="cs-CZ" dirty="0"/>
              <a:t>po celý rok 2 dny roboty týdně (za robotu 2 zl. Ročně)</a:t>
            </a:r>
          </a:p>
        </p:txBody>
      </p:sp>
    </p:spTree>
    <p:extLst>
      <p:ext uri="{BB962C8B-B14F-4D97-AF65-F5344CB8AC3E}">
        <p14:creationId xmlns:p14="http://schemas.microsoft.com/office/powerpoint/2010/main" val="243767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022" t="27947" r="15430" b="18349"/>
          <a:stretch/>
        </p:blipFill>
        <p:spPr>
          <a:xfrm>
            <a:off x="4815148" y="331380"/>
            <a:ext cx="7271399" cy="5847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2128" y="526642"/>
            <a:ext cx="4154983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Mandevillův</a:t>
            </a:r>
            <a:r>
              <a:rPr lang="cs-CZ" altLang="cs-CZ" sz="2000" b="1" dirty="0"/>
              <a:t> cestopis, 1300-1372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1198" y="1384663"/>
            <a:ext cx="42759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Žánr </a:t>
            </a:r>
            <a:r>
              <a:rPr lang="cs-CZ" dirty="0"/>
              <a:t> –  oblíbený středověký cestopis,</a:t>
            </a:r>
          </a:p>
          <a:p>
            <a:r>
              <a:rPr lang="cs-CZ" dirty="0"/>
              <a:t>             který vznikl na dvoře Václava IV. </a:t>
            </a:r>
          </a:p>
          <a:p>
            <a:r>
              <a:rPr lang="cs-CZ" dirty="0"/>
              <a:t>             zásluhou Vavřince z Březové </a:t>
            </a:r>
          </a:p>
          <a:p>
            <a:r>
              <a:rPr lang="cs-CZ" dirty="0"/>
              <a:t>             (překlad od metského kanovníka </a:t>
            </a:r>
          </a:p>
          <a:p>
            <a:r>
              <a:rPr lang="cs-CZ" dirty="0"/>
              <a:t>              Otty von </a:t>
            </a:r>
            <a:r>
              <a:rPr lang="cs-CZ" dirty="0" err="1"/>
              <a:t>Diemeringen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b="1" dirty="0"/>
              <a:t>Autor originálu</a:t>
            </a:r>
            <a:r>
              <a:rPr lang="cs-CZ" dirty="0"/>
              <a:t>: lutyšský lékař </a:t>
            </a:r>
          </a:p>
          <a:p>
            <a:r>
              <a:rPr lang="cs-CZ" dirty="0"/>
              <a:t>                             Jean de </a:t>
            </a:r>
            <a:r>
              <a:rPr lang="cs-CZ" dirty="0" err="1"/>
              <a:t>Burgoigne</a:t>
            </a:r>
            <a:r>
              <a:rPr lang="cs-CZ" dirty="0"/>
              <a:t> nebo</a:t>
            </a:r>
          </a:p>
          <a:p>
            <a:r>
              <a:rPr lang="cs-CZ" dirty="0"/>
              <a:t>                             lutyšský klerik</a:t>
            </a:r>
          </a:p>
          <a:p>
            <a:r>
              <a:rPr lang="cs-CZ" dirty="0"/>
              <a:t>                             Jean de </a:t>
            </a:r>
            <a:r>
              <a:rPr lang="cs-CZ" dirty="0" err="1"/>
              <a:t>Outremeusse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Hl. hrdina </a:t>
            </a:r>
            <a:r>
              <a:rPr lang="cs-CZ" dirty="0"/>
              <a:t>– anglický rytíř </a:t>
            </a:r>
          </a:p>
          <a:p>
            <a:r>
              <a:rPr lang="cs-CZ" dirty="0"/>
              <a:t>                      John de </a:t>
            </a:r>
            <a:r>
              <a:rPr lang="cs-CZ" dirty="0" err="1"/>
              <a:t>Mandeville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Obsah</a:t>
            </a:r>
            <a:r>
              <a:rPr lang="cs-CZ" dirty="0"/>
              <a:t> –  fiktivní popis cizích </a:t>
            </a:r>
            <a:r>
              <a:rPr lang="cs-CZ" dirty="0" err="1"/>
              <a:t>cizích</a:t>
            </a:r>
            <a:r>
              <a:rPr lang="cs-CZ" dirty="0"/>
              <a:t> krajin </a:t>
            </a:r>
          </a:p>
          <a:p>
            <a:r>
              <a:rPr lang="cs-CZ" dirty="0"/>
              <a:t>                 jejich obyvatel (Evropa, </a:t>
            </a:r>
            <a:r>
              <a:rPr lang="cs-CZ" dirty="0" err="1"/>
              <a:t>sev</a:t>
            </a:r>
            <a:r>
              <a:rPr lang="cs-CZ" dirty="0"/>
              <a:t>. Afrika,</a:t>
            </a:r>
          </a:p>
          <a:p>
            <a:r>
              <a:rPr lang="cs-CZ" dirty="0"/>
              <a:t>                 Asi: Palestina, Egypt)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840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3620</Words>
  <Application>Microsoft Office PowerPoint</Application>
  <PresentationFormat>Širokoúhlá obrazovka</PresentationFormat>
  <Paragraphs>383</Paragraphs>
  <Slides>27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MinionPro-It</vt:lpstr>
      <vt:lpstr>MinionPro-Regular</vt:lpstr>
      <vt:lpstr>Times New Roman</vt:lpstr>
      <vt:lpstr>Motiv Office</vt:lpstr>
      <vt:lpstr>Archeologie středověké a novověké vesnice  </vt:lpstr>
      <vt:lpstr>                                    Vesnice </vt:lpstr>
      <vt:lpstr>Prezentace aplikace PowerPoint</vt:lpstr>
      <vt:lpstr>        Vrcholně středověké vesnice  </vt:lpstr>
      <vt:lpstr>Prezentace aplikace PowerPoint</vt:lpstr>
      <vt:lpstr>Prezentace aplikace PowerPoint</vt:lpstr>
      <vt:lpstr>                                   Prameny</vt:lpstr>
      <vt:lpstr>Prezentace aplikace PowerPoint</vt:lpstr>
      <vt:lpstr>Prezentace aplikace PowerPoint</vt:lpstr>
      <vt:lpstr>                               Dějiny bádání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Tornow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226</cp:revision>
  <dcterms:created xsi:type="dcterms:W3CDTF">2017-01-31T16:06:48Z</dcterms:created>
  <dcterms:modified xsi:type="dcterms:W3CDTF">2025-02-17T18:33:23Z</dcterms:modified>
</cp:coreProperties>
</file>