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57" r:id="rId9"/>
    <p:sldId id="265" r:id="rId10"/>
    <p:sldId id="267" r:id="rId11"/>
    <p:sldId id="266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9" autoAdjust="0"/>
    <p:restoredTop sz="94660"/>
  </p:normalViewPr>
  <p:slideViewPr>
    <p:cSldViewPr snapToGrid="0">
      <p:cViewPr>
        <p:scale>
          <a:sx n="66" d="100"/>
          <a:sy n="66" d="100"/>
        </p:scale>
        <p:origin x="6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8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69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30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924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343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537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3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80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50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9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8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DEC70-E3B1-4825-B7FB-7DDBFBFEBD55}" type="datetimeFigureOut">
              <a:rPr lang="cs-CZ" smtClean="0"/>
              <a:t>28.04.2025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A2602-44AF-410B-ABB0-F258B3BBE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9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Archeologie středověké a novověké vesnice</a:t>
            </a:r>
            <a:b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3200" b="1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cs-CZ" dirty="0"/>
          </a:p>
          <a:p>
            <a:r>
              <a:rPr lang="cs-CZ" b="1" dirty="0">
                <a:effectLst/>
                <a:latin typeface="Times New Roman" panose="02020603050405020304" pitchFamily="18" charset="0"/>
                <a:ea typeface="TimesNewRomanPSMT"/>
              </a:rPr>
              <a:t>13. Zvyky a rituální praktiky spojené s každodenním životem na vesnici.</a:t>
            </a:r>
            <a:endParaRPr lang="cs-CZ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65874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95740829-E2D9-42D3-A536-01A06A704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8448" y="2997807"/>
            <a:ext cx="1873303" cy="2681058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E313E71F-9EF4-4336-9DA3-AB34FE8E0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919" y="1593052"/>
            <a:ext cx="4976261" cy="493972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D032B1D-0220-4AB1-ABAE-622D1B6E55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2059" y="2930874"/>
            <a:ext cx="3959795" cy="2934187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23ED03EE-D3C1-434D-9975-A31FED62B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2612" y="1319439"/>
            <a:ext cx="6319139" cy="1200226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F974FC02-766B-4C84-961C-99A85D3C89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249" y="195509"/>
            <a:ext cx="5188931" cy="2795086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221325B3-FFCF-4C26-B047-370A25E14591}"/>
              </a:ext>
            </a:extLst>
          </p:cNvPr>
          <p:cNvSpPr txBox="1"/>
          <p:nvPr/>
        </p:nvSpPr>
        <p:spPr>
          <a:xfrm flipH="1">
            <a:off x="7925880" y="385011"/>
            <a:ext cx="165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Hukvaldy</a:t>
            </a:r>
          </a:p>
        </p:txBody>
      </p:sp>
    </p:spTree>
    <p:extLst>
      <p:ext uri="{BB962C8B-B14F-4D97-AF65-F5344CB8AC3E}">
        <p14:creationId xmlns:p14="http://schemas.microsoft.com/office/powerpoint/2010/main" val="321894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43505B-6A54-47A9-9ABB-F31A40A27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265" y="664143"/>
            <a:ext cx="11633735" cy="5958038"/>
          </a:xfrm>
        </p:spPr>
        <p:txBody>
          <a:bodyPr>
            <a:normAutofit/>
          </a:bodyPr>
          <a:lstStyle/>
          <a:p>
            <a:r>
              <a:rPr lang="cs-CZ" sz="2400" b="1" dirty="0"/>
              <a:t>Podmínky určení obětiny:</a:t>
            </a:r>
          </a:p>
          <a:p>
            <a:endParaRPr lang="cs-CZ" sz="2000" dirty="0"/>
          </a:p>
          <a:p>
            <a:r>
              <a:rPr lang="cs-CZ" sz="2000" b="1" dirty="0"/>
              <a:t>3 faktory  </a:t>
            </a:r>
            <a:r>
              <a:rPr lang="cs-CZ" sz="2000" dirty="0"/>
              <a:t>–  1.  poloha nálezu </a:t>
            </a:r>
          </a:p>
          <a:p>
            <a:pPr marL="0" indent="0">
              <a:buNone/>
            </a:pPr>
            <a:r>
              <a:rPr lang="cs-CZ" sz="2000" dirty="0"/>
              <a:t>                      –  2.  analogie na různých lokalitách  (vyloučení náhodnosti) </a:t>
            </a:r>
          </a:p>
          <a:p>
            <a:pPr marL="0" indent="0">
              <a:buNone/>
            </a:pPr>
            <a:r>
              <a:rPr lang="cs-CZ" sz="2000" dirty="0"/>
              <a:t>                      –  3.  stratigrafické doložení  (uložení v době stavby)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99766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57486E-4577-47FD-9BA8-CD0CECF6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57"/>
            <a:ext cx="10515600" cy="1325563"/>
          </a:xfrm>
        </p:spPr>
        <p:txBody>
          <a:bodyPr/>
          <a:lstStyle/>
          <a:p>
            <a:r>
              <a:rPr lang="cs-CZ" dirty="0"/>
              <a:t>                          </a:t>
            </a:r>
            <a:r>
              <a:rPr lang="cs-CZ" sz="3200" b="1" dirty="0">
                <a:solidFill>
                  <a:srgbClr val="FF0000"/>
                </a:solidFill>
              </a:rPr>
              <a:t>Náboženské představy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BF1C9E-6BBF-420A-9100-DEE71DE12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323206"/>
            <a:ext cx="11662611" cy="5534794"/>
          </a:xfrm>
        </p:spPr>
        <p:txBody>
          <a:bodyPr>
            <a:noAutofit/>
          </a:bodyPr>
          <a:lstStyle/>
          <a:p>
            <a:r>
              <a:rPr lang="cs-CZ" sz="2000" b="1" i="0" u="none" strike="noStrike" baseline="0" dirty="0">
                <a:solidFill>
                  <a:srgbClr val="FF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Lidová zbožnost  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součást duchovní kultury:  kombinuje křesťanství s pozůstatky pohanství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 dnes:  paralelní náboženské představy</a:t>
            </a:r>
          </a:p>
          <a:p>
            <a:pPr marL="0" indent="0">
              <a:buNone/>
            </a:pPr>
            <a:endParaRPr lang="cs-CZ" sz="2000" i="0" u="none" strike="noStrike" baseline="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</a:t>
            </a:r>
            <a:r>
              <a:rPr lang="cs-CZ" sz="2000" b="1" i="0" u="none" strike="noStrike" baseline="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interpretatio</a:t>
            </a:r>
            <a:r>
              <a:rPr lang="cs-CZ" sz="2000" b="1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1" i="0" u="none" strike="noStrike" baseline="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christiana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:  prvky starého náboženství se přenáší do křesťanské podoby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</a:t>
            </a:r>
            <a:r>
              <a:rPr lang="cs-CZ" sz="2000" b="1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christianizace: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napřed misijní činnost, pak křest panovníka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496:  první v E  –  franský král z rodu Merovejců </a:t>
            </a:r>
            <a:r>
              <a:rPr lang="cs-CZ" sz="20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Chlodvík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v Remeši</a:t>
            </a:r>
            <a:endParaRPr lang="cs-CZ" sz="2000" i="0" u="none" strike="noStrike" baseline="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828:  bavorský biskup </a:t>
            </a:r>
            <a:r>
              <a:rPr lang="cs-CZ" sz="20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Adalram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vysvětil knížeti </a:t>
            </a:r>
            <a:r>
              <a:rPr lang="cs-CZ" sz="20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Pribinovi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kostel v Nitře </a:t>
            </a:r>
          </a:p>
          <a:p>
            <a:pPr marL="0" indent="0">
              <a:buNone/>
            </a:pP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831:  pasovský biskup </a:t>
            </a:r>
            <a:r>
              <a:rPr lang="cs-CZ" sz="2000" i="0" u="none" strike="noStrike" baseline="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Reginhard</a:t>
            </a:r>
            <a:r>
              <a:rPr lang="cs-CZ" sz="200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pokřtil knížete Mojmíra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845:  křest 14ti českých knížat na dvoře </a:t>
            </a:r>
            <a:r>
              <a:rPr lang="cs-CZ" sz="20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východofr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krále Ludvíka Němce</a:t>
            </a:r>
            <a:endParaRPr lang="cs-CZ" sz="2000" i="0" u="none" strike="noStrike" baseline="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863:  misie soluňských bratří (Cyrila a Metoděje) ke knížeti Rostislavovi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883–884:  křest knížete Bořivoje arcibiskupem Metodějem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1386:  poslední v E  –  litevský velkokníže </a:t>
            </a:r>
            <a:r>
              <a:rPr lang="cs-CZ" sz="20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Jagello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v Krakově 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sňatkem s </a:t>
            </a:r>
            <a:r>
              <a:rPr lang="cs-CZ" sz="2000" dirty="0"/>
              <a:t>Hedvikou z Anjou  (Vladislav II.)</a:t>
            </a:r>
            <a:endParaRPr lang="cs-CZ" sz="20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000" i="0" u="none" strike="noStrike" baseline="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</a:t>
            </a:r>
            <a:endParaRPr lang="cs-CZ" sz="2000" dirty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90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07FBDB-E3D3-4FC5-9B59-A3C012690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556" y="942741"/>
            <a:ext cx="11675444" cy="6251608"/>
          </a:xfrm>
        </p:spPr>
        <p:txBody>
          <a:bodyPr/>
          <a:lstStyle/>
          <a:p>
            <a:r>
              <a:rPr lang="cs-CZ" sz="2000" b="1" dirty="0"/>
              <a:t>1215</a:t>
            </a:r>
            <a:r>
              <a:rPr lang="cs-CZ" sz="2000" dirty="0"/>
              <a:t>  –   </a:t>
            </a:r>
            <a:r>
              <a:rPr lang="cs-CZ" sz="2000" b="1" dirty="0">
                <a:solidFill>
                  <a:srgbClr val="FF0000"/>
                </a:solidFill>
              </a:rPr>
              <a:t>čtvrtý lateránský koncil</a:t>
            </a:r>
            <a:r>
              <a:rPr lang="cs-CZ" sz="2000" b="1" dirty="0"/>
              <a:t>:</a:t>
            </a:r>
            <a:r>
              <a:rPr lang="cs-CZ" sz="2000" dirty="0"/>
              <a:t>  svolal papež Inocenc III.:  vyhlášení 5. křížové výpravy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–  </a:t>
            </a:r>
            <a:r>
              <a:rPr lang="cs-CZ" sz="2000" b="1" dirty="0"/>
              <a:t>71 dekretů (tzv. kánon):  </a:t>
            </a:r>
            <a:r>
              <a:rPr lang="cs-CZ" sz="2000" dirty="0"/>
              <a:t>ustanovení morální obrody křesťanského Západu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zdrženlivý, střídmý a cudný život kleriků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(proti:  svatokupectví, nestřídmosti, opilectví, hazardním hrám,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účasti v soubojích, hromadění majetku)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vliv na morálku každodenního života všech vrstev společnosti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  –  </a:t>
            </a:r>
            <a:r>
              <a:rPr lang="cs-CZ" sz="2000" b="1" dirty="0"/>
              <a:t>duchovenstvo:  </a:t>
            </a:r>
            <a:r>
              <a:rPr lang="cs-CZ" sz="2000" dirty="0"/>
              <a:t>oddělená sociální vrstva  (chováním, oblečením, vystupováním)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vzdělání kněží  (kázali základy víry – přijímání svátostí, příbuzenské sňatky aj.)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sz="2000" b="1" dirty="0"/>
              <a:t>13. stol. </a:t>
            </a:r>
            <a:r>
              <a:rPr lang="cs-CZ" sz="2000" dirty="0"/>
              <a:t> –  budování farní sítě:  lidé z měst a venkova získávají pravidelný přístup do kostela  (1. pol. 14. stol.)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farní kostel (centrum farnosti), farář (duchovní), desátky (zdroj příjmu)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19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6ED9E9-D0A9-47AB-8B40-7C38B32AD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891" y="863600"/>
            <a:ext cx="11624109" cy="6268720"/>
          </a:xfrm>
        </p:spPr>
        <p:txBody>
          <a:bodyPr>
            <a:normAutofit lnSpcReduction="10000"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Písemné prameny  </a:t>
            </a:r>
            <a:r>
              <a:rPr lang="cs-CZ" sz="2000" dirty="0"/>
              <a:t>–  zmínky o lidových pověrách </a:t>
            </a:r>
          </a:p>
          <a:p>
            <a:endParaRPr lang="cs-CZ" sz="2000" dirty="0"/>
          </a:p>
          <a:p>
            <a:r>
              <a:rPr lang="cs-CZ" sz="2000" dirty="0"/>
              <a:t> </a:t>
            </a:r>
            <a:r>
              <a:rPr lang="cs-CZ" sz="2000" b="1" dirty="0"/>
              <a:t>Zpovědní knihy </a:t>
            </a:r>
            <a:r>
              <a:rPr lang="cs-CZ" sz="2000" dirty="0"/>
              <a:t>(</a:t>
            </a:r>
            <a:r>
              <a:rPr lang="cs-CZ" sz="2000" dirty="0" err="1"/>
              <a:t>penitenciály</a:t>
            </a:r>
            <a:r>
              <a:rPr lang="cs-CZ" sz="2000" dirty="0"/>
              <a:t>):  příručky pro kněží s výčtem hříchů a pokání </a:t>
            </a:r>
          </a:p>
          <a:p>
            <a:endParaRPr lang="cs-CZ" sz="2000" dirty="0"/>
          </a:p>
          <a:p>
            <a:r>
              <a:rPr lang="cs-CZ" sz="2000" dirty="0"/>
              <a:t> </a:t>
            </a:r>
            <a:r>
              <a:rPr lang="cs-CZ" sz="2000" b="1" dirty="0" err="1"/>
              <a:t>Summa</a:t>
            </a:r>
            <a:r>
              <a:rPr lang="cs-CZ" sz="2000" b="1" dirty="0"/>
              <a:t> de </a:t>
            </a:r>
            <a:r>
              <a:rPr lang="cs-CZ" sz="2000" b="1" dirty="0" err="1"/>
              <a:t>confessionis</a:t>
            </a:r>
            <a:r>
              <a:rPr lang="cs-CZ" sz="2000" b="1" dirty="0"/>
              <a:t> </a:t>
            </a:r>
            <a:r>
              <a:rPr lang="cs-CZ" sz="2000" b="1" dirty="0" err="1"/>
              <a:t>discretione</a:t>
            </a:r>
            <a:r>
              <a:rPr lang="cs-CZ" sz="2000" dirty="0"/>
              <a:t>  –  příručka pro zpovědníky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pol. 13. stol.:  sestavil </a:t>
            </a:r>
            <a:r>
              <a:rPr lang="cs-CZ" sz="2000" b="1" dirty="0"/>
              <a:t>bratr Rudolf klášteře v Rudách u Ratiboře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spis uložen ve Vratislavi  (ztracen za II. sv. v.)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část publikoval na základě předválečných prací: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Edward </a:t>
            </a:r>
            <a:r>
              <a:rPr lang="cs-CZ" sz="2000" dirty="0" err="1"/>
              <a:t>Karwot</a:t>
            </a:r>
            <a:r>
              <a:rPr lang="cs-CZ" sz="2000" dirty="0"/>
              <a:t>:  Rudolfův katalog magie, 1955.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PAVELČÍK, Jiří: Rudolfův katalog magie: nedoceněný pramen naší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etnografie. Těšínsko 4, 1992, 24–25.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1. kap.:  praktiky s narozením dítěte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2. kap.:  hříchy milenek a mladých žen  (čarodějné praktiky)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–   kap. 8., 9., 10.:  problematika lidové zbožnosti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29314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F5DEBF-77FB-4ABC-92A9-F69D92425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853440"/>
            <a:ext cx="11572240" cy="6004560"/>
          </a:xfrm>
        </p:spPr>
        <p:txBody>
          <a:bodyPr>
            <a:normAutofit/>
          </a:bodyPr>
          <a:lstStyle/>
          <a:p>
            <a:r>
              <a:rPr lang="cs-CZ" sz="2000" b="1" dirty="0"/>
              <a:t>Kap. VIII.:  O modlářství, které provádějí ženy při čarodějných praktikách s dětmi </a:t>
            </a:r>
          </a:p>
          <a:p>
            <a:pPr marL="0" indent="0">
              <a:buNone/>
            </a:pPr>
            <a:r>
              <a:rPr lang="cs-CZ" sz="2000" b="1" dirty="0"/>
              <a:t>                        </a:t>
            </a:r>
            <a:r>
              <a:rPr lang="cs-CZ" sz="2000" dirty="0"/>
              <a:t>–  praktiky k zajištění dětí:  moudrosti, krásy, lásky otce, aj.</a:t>
            </a:r>
          </a:p>
          <a:p>
            <a:pPr marL="0" indent="0">
              <a:buNone/>
            </a:pPr>
            <a:r>
              <a:rPr lang="pl-PL" sz="2000" dirty="0"/>
              <a:t>                             aby bylo chytré:  ruku mu pokládají na knihu; 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Kap. IX:  O čarodějných praktikách zlých dívek a žen: </a:t>
            </a:r>
          </a:p>
          <a:p>
            <a:pPr marL="0" indent="0">
              <a:buNone/>
            </a:pPr>
            <a:r>
              <a:rPr lang="cs-CZ" sz="2000" dirty="0"/>
              <a:t>                   –  praktiky žen, aby byly krásné, zajistily si lásku manžela, zjistily, kdo jím bude, zabránění početí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Kap. X:   O čarodějných praktikách k dosažení štěstí:   </a:t>
            </a:r>
            <a:r>
              <a:rPr lang="cs-CZ" sz="2000" dirty="0"/>
              <a:t>dosažení štěstí, bohatství, majetku, úrody aj.:</a:t>
            </a:r>
          </a:p>
          <a:p>
            <a:pPr marL="0" indent="0">
              <a:buNone/>
            </a:pPr>
            <a:r>
              <a:rPr lang="cs-CZ" sz="2000" dirty="0"/>
              <a:t>                        „v den apoštolů Filipa a Jakuba dávají na střechy trnité větve, aby měl jejich dobytek dost mléka“</a:t>
            </a:r>
          </a:p>
          <a:p>
            <a:pPr marL="0" indent="0">
              <a:buNone/>
            </a:pPr>
            <a:r>
              <a:rPr lang="cs-CZ" sz="2000" dirty="0"/>
              <a:t>                   –   předkládání obětí domácím duchům a dalším bytostem: </a:t>
            </a:r>
          </a:p>
          <a:p>
            <a:pPr marL="0" indent="0">
              <a:buNone/>
            </a:pPr>
            <a:r>
              <a:rPr lang="cs-CZ" sz="2000" dirty="0"/>
              <a:t>                        „v nových domech, nebo v těch, kam nově přicházejí, zakopávají pod zem do rohů a někdy</a:t>
            </a:r>
          </a:p>
          <a:p>
            <a:pPr marL="0" indent="0">
              <a:buNone/>
            </a:pPr>
            <a:r>
              <a:rPr lang="cs-CZ" sz="2000" dirty="0"/>
              <a:t>                         za pec hrnce plné různých věcí“</a:t>
            </a:r>
          </a:p>
          <a:p>
            <a:pPr marL="0" indent="0">
              <a:buNone/>
            </a:pPr>
            <a:r>
              <a:rPr lang="cs-CZ" sz="2000" dirty="0"/>
              <a:t>                        „domácím bůžkům….někdy tam hodí trochu ze svého jídla, aby byli obyvatelům domu</a:t>
            </a:r>
          </a:p>
          <a:p>
            <a:pPr marL="0" indent="0">
              <a:buNone/>
            </a:pPr>
            <a:r>
              <a:rPr lang="cs-CZ" sz="2000" dirty="0"/>
              <a:t>                          příznivě nakloněni“ </a:t>
            </a:r>
          </a:p>
          <a:p>
            <a:pPr marL="0" indent="0">
              <a:buNone/>
            </a:pPr>
            <a:r>
              <a:rPr lang="cs-CZ" sz="2000" dirty="0"/>
              <a:t>                   –  ovlivňování manžela:  přidávání nezvyklých přísad do jídla  (např. vlasy)</a:t>
            </a:r>
          </a:p>
        </p:txBody>
      </p:sp>
    </p:spTree>
    <p:extLst>
      <p:ext uri="{BB962C8B-B14F-4D97-AF65-F5344CB8AC3E}">
        <p14:creationId xmlns:p14="http://schemas.microsoft.com/office/powerpoint/2010/main" val="2923379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D4B3A8-B3AA-4823-819C-08D3428BB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61" y="683394"/>
            <a:ext cx="11944952" cy="6174606"/>
          </a:xfrm>
        </p:spPr>
        <p:txBody>
          <a:bodyPr>
            <a:normAutofit/>
          </a:bodyPr>
          <a:lstStyle/>
          <a:p>
            <a:r>
              <a:rPr lang="cs-CZ" sz="2000" b="1" dirty="0"/>
              <a:t>Dělení praktik podle účelu   </a:t>
            </a:r>
            <a:r>
              <a:rPr lang="cs-CZ" sz="2000" dirty="0"/>
              <a:t>–  </a:t>
            </a:r>
            <a:r>
              <a:rPr lang="cs-CZ" sz="2000" b="1" dirty="0"/>
              <a:t>1.  k dobru:  </a:t>
            </a:r>
            <a:r>
              <a:rPr lang="pl-PL" sz="2000" dirty="0"/>
              <a:t>zajištění blahobytu, úrody, zdraví dítěte, manželského štěstí </a:t>
            </a:r>
          </a:p>
          <a:p>
            <a:endParaRPr lang="pl-PL" sz="2000" dirty="0"/>
          </a:p>
          <a:p>
            <a:pPr marL="0" indent="0">
              <a:buNone/>
            </a:pPr>
            <a:r>
              <a:rPr lang="pl-PL" sz="2000" dirty="0"/>
              <a:t>                                                       –  </a:t>
            </a:r>
            <a:r>
              <a:rPr lang="pl-PL" sz="2000" b="1" dirty="0"/>
              <a:t>2.  ke zlu:</a:t>
            </a:r>
            <a:r>
              <a:rPr lang="pl-PL" sz="2000" dirty="0"/>
              <a:t>  s cílem uškodit  –  protiví se Bohu </a:t>
            </a:r>
          </a:p>
          <a:p>
            <a:pPr marL="0" indent="0">
              <a:buNone/>
            </a:pPr>
            <a:r>
              <a:rPr lang="pl-PL" sz="2000" dirty="0"/>
              <a:t>                                                                                                           –  podobizny z vosku, z těsta aj. materiálu házejí </a:t>
            </a:r>
          </a:p>
          <a:p>
            <a:pPr marL="0" indent="0">
              <a:buNone/>
            </a:pPr>
            <a:r>
              <a:rPr lang="pl-PL" sz="2000" dirty="0"/>
              <a:t>                                                                                                               do ohně nebo mraveniště, aby lidé trpěli </a:t>
            </a:r>
          </a:p>
          <a:p>
            <a:pPr marL="0" indent="0">
              <a:buNone/>
            </a:pPr>
            <a:r>
              <a:rPr lang="pl-PL" sz="2000" dirty="0"/>
              <a:t>                                                                                                           –  „na začátku velkého postu jedí maso, aby jejich</a:t>
            </a:r>
          </a:p>
          <a:p>
            <a:pPr marL="0" indent="0">
              <a:buNone/>
            </a:pPr>
            <a:r>
              <a:rPr lang="pl-PL" sz="2000" dirty="0"/>
              <a:t>                                                                                                                obilí dobře rostlo“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dirty="0"/>
              <a:t>                                                       –  </a:t>
            </a:r>
            <a:r>
              <a:rPr lang="pl-PL" sz="2000" b="1" dirty="0"/>
              <a:t>neškodné:</a:t>
            </a:r>
            <a:r>
              <a:rPr lang="pl-PL" sz="2000" dirty="0"/>
              <a:t>  Rudolf je považuje za pošetilé a bláhové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Dodnes</a:t>
            </a:r>
            <a:r>
              <a:rPr lang="cs-CZ" sz="2000" dirty="0"/>
              <a:t>  –  tradice lití olova (24. prosince):  nahlédnutí do budoucnosti </a:t>
            </a:r>
          </a:p>
          <a:p>
            <a:pPr marL="0" indent="0">
              <a:buNone/>
            </a:pPr>
            <a:r>
              <a:rPr lang="cs-CZ" sz="2000" dirty="0"/>
              <a:t>                    –  Barborka (4. prosince):  vykvetla-li do štědrého dne, dívka se do roka vdala </a:t>
            </a:r>
          </a:p>
          <a:p>
            <a:pPr marL="0" indent="0">
              <a:buNone/>
            </a:pPr>
            <a:r>
              <a:rPr lang="cs-CZ" sz="2000" dirty="0"/>
              <a:t>                    –  Velký pátek (před velikonoční nedělí):  bohoslužby bez hudby, zvonění, svící  (smutek, půst)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                otvírání pokladů, umývání za svítání přinášelo zdraví, krásu</a:t>
            </a:r>
          </a:p>
          <a:p>
            <a:pPr marL="0" indent="0">
              <a:buNone/>
            </a:pPr>
            <a:r>
              <a:rPr lang="cs-CZ" sz="2000" dirty="0"/>
              <a:t>                    –  pálení čarodějnic (30. dubna):  oheň – očistná funkce, odehnání zla, nemocí, neštěstí</a:t>
            </a:r>
          </a:p>
        </p:txBody>
      </p:sp>
    </p:spTree>
    <p:extLst>
      <p:ext uri="{BB962C8B-B14F-4D97-AF65-F5344CB8AC3E}">
        <p14:creationId xmlns:p14="http://schemas.microsoft.com/office/powerpoint/2010/main" val="1588317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F42F04-B303-4BB3-A173-410F79FA9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770020"/>
            <a:ext cx="11662611" cy="6087979"/>
          </a:xfrm>
        </p:spPr>
        <p:txBody>
          <a:bodyPr>
            <a:normAutofit/>
          </a:bodyPr>
          <a:lstStyle/>
          <a:p>
            <a:r>
              <a:rPr lang="cs-CZ" sz="2000" b="1" dirty="0"/>
              <a:t>Homiliář opatovický  </a:t>
            </a:r>
            <a:r>
              <a:rPr lang="cs-CZ" sz="2000" dirty="0"/>
              <a:t>–  první pol. 12. stol.: sbírka kázání nazvaná podle kláštera v Opatovicích nad Labem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–  autor:   zřejmě pražský biskup Heřman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–  v Opatovicích uchováván do husitských válek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–  kárá nekřesťanské smýšlení a praktiky:  čarodějné  nebo modloslužebné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–  uvádí náboženské praktiky, které považuje za pohanské: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„všechno lidské pokolení bylo již od něho, prvního člověka Adama, poskvrněno nesčetnými nepravostmi</a:t>
            </a:r>
          </a:p>
          <a:p>
            <a:pPr marL="0" indent="0">
              <a:buNone/>
            </a:pPr>
            <a:r>
              <a:rPr lang="cs-CZ" sz="2000" dirty="0"/>
              <a:t>a především uctíváním model. Protože zapomněli na svého pána stvořitele, jedni uctívají slunce, měsíc a</a:t>
            </a:r>
          </a:p>
          <a:p>
            <a:pPr marL="0" indent="0">
              <a:buNone/>
            </a:pPr>
            <a:r>
              <a:rPr lang="cs-CZ" sz="2000" dirty="0"/>
              <a:t> hvězdy, jiní řeky a oheň, jiné hory a lesy, tak jak i dosud mnozí pohané činí. A mnozí ještě i v této naší zemi</a:t>
            </a:r>
          </a:p>
          <a:p>
            <a:pPr marL="0" indent="0">
              <a:buNone/>
            </a:pPr>
            <a:r>
              <a:rPr lang="cs-CZ" sz="2000" dirty="0"/>
              <a:t> uctívají bůžky a toliko křesťany se nazývajíce, jsou horší než pohané“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„co jsou tedy díla ďáblova? Je to pýcha, modloslužebnictví, závist, nenávist, znevažování, lhaní,</a:t>
            </a:r>
          </a:p>
          <a:p>
            <a:pPr marL="0" indent="0">
              <a:buNone/>
            </a:pPr>
            <a:r>
              <a:rPr lang="cs-CZ" sz="2000" dirty="0"/>
              <a:t>křivopřísežnictví, smilstvo, cizoložství, všechna poskvrnění, vražda, krádež, křivé svědectví, loupež, lakota,</a:t>
            </a:r>
          </a:p>
          <a:p>
            <a:pPr marL="0" indent="0">
              <a:buNone/>
            </a:pPr>
            <a:r>
              <a:rPr lang="cs-CZ" sz="2000" dirty="0"/>
              <a:t> obžerství, opilství, škaredá mluva, hádky, hněv, travičství, vyhledávání zaříkávání a </a:t>
            </a:r>
            <a:r>
              <a:rPr lang="cs-CZ" sz="2000" dirty="0" err="1"/>
              <a:t>losníků</a:t>
            </a:r>
            <a:r>
              <a:rPr lang="cs-CZ" sz="2000" dirty="0"/>
              <a:t>, víra ve strigy a</a:t>
            </a:r>
          </a:p>
          <a:p>
            <a:pPr marL="0" indent="0">
              <a:buNone/>
            </a:pPr>
            <a:r>
              <a:rPr lang="cs-CZ" sz="2000" dirty="0"/>
              <a:t> vlkodlaky, vyvolávání potratů, neposlušnost pánům, nošení amuletů“</a:t>
            </a:r>
          </a:p>
        </p:txBody>
      </p:sp>
    </p:spTree>
    <p:extLst>
      <p:ext uri="{BB962C8B-B14F-4D97-AF65-F5344CB8AC3E}">
        <p14:creationId xmlns:p14="http://schemas.microsoft.com/office/powerpoint/2010/main" val="95237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963750-383D-40AA-B906-A011102B7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823" y="18255"/>
            <a:ext cx="10515600" cy="1325563"/>
          </a:xfrm>
        </p:spPr>
        <p:txBody>
          <a:bodyPr/>
          <a:lstStyle/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   </a:t>
            </a:r>
            <a:r>
              <a:rPr lang="pl-PL" sz="3200" b="1" i="0" u="none" strike="noStrike" baseline="0" dirty="0">
                <a:solidFill>
                  <a:srgbClr val="FF0000"/>
                </a:solidFill>
                <a:ea typeface="Calibri Light" panose="020F0302020204030204" pitchFamily="34" charset="0"/>
                <a:cs typeface="Calibri Light" panose="020F0302020204030204" pitchFamily="34" charset="0"/>
              </a:rPr>
              <a:t>Zvyky spojené se stavební činností </a:t>
            </a:r>
            <a:endParaRPr lang="cs-CZ" sz="3200" b="1" dirty="0">
              <a:solidFill>
                <a:srgbClr val="FF0000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FC1BC9-1F17-419A-B1BC-E7FE0BA8B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0" y="1203158"/>
            <a:ext cx="11566357" cy="5776251"/>
          </a:xfrm>
        </p:spPr>
        <p:txBody>
          <a:bodyPr>
            <a:normAutofit fontScale="92500" lnSpcReduction="10000"/>
          </a:bodyPr>
          <a:lstStyle/>
          <a:p>
            <a:r>
              <a:rPr lang="cs-CZ" sz="2000" b="1" dirty="0"/>
              <a:t>Stavební obětiny  </a:t>
            </a:r>
            <a:r>
              <a:rPr lang="cs-CZ" sz="1900" dirty="0"/>
              <a:t>–  sakrální o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chrana před nepříznivými silami:  </a:t>
            </a:r>
            <a:r>
              <a:rPr lang="cs-CZ" sz="1900" b="0" i="0" u="none" strike="noStrike" baseline="0" dirty="0" err="1">
                <a:solidFill>
                  <a:srgbClr val="000000"/>
                </a:solidFill>
              </a:rPr>
              <a:t>apotropaická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 (ochranná) funkce </a:t>
            </a:r>
          </a:p>
          <a:p>
            <a:pPr marL="0" indent="0">
              <a:buNone/>
            </a:pPr>
            <a:r>
              <a:rPr lang="cs-CZ" sz="1900" b="0" i="0" u="none" strike="noStrike" baseline="0" dirty="0">
                <a:solidFill>
                  <a:srgbClr val="000000"/>
                </a:solidFill>
              </a:rPr>
              <a:t>                                      –  zajišťuje „zpevnění“ (ukotvení):  fortifikace (hradby, valů), mosty, stavby </a:t>
            </a:r>
          </a:p>
          <a:p>
            <a:pPr marL="0" indent="0">
              <a:buNone/>
            </a:pPr>
            <a:r>
              <a:rPr lang="cs-CZ" sz="1900" dirty="0">
                <a:solidFill>
                  <a:srgbClr val="000000"/>
                </a:solidFill>
              </a:rPr>
              <a:t>                                    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–  přinášení oběti při zahájení stavebních prací nebo při položení základů </a:t>
            </a:r>
          </a:p>
          <a:p>
            <a:pPr marL="0" indent="0">
              <a:buNone/>
            </a:pPr>
            <a:r>
              <a:rPr lang="cs-CZ" sz="1900" dirty="0">
                <a:solidFill>
                  <a:srgbClr val="000000"/>
                </a:solidFill>
              </a:rPr>
              <a:t>                                    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–  přinášeny místním nadpřirozeným silám, božstvům či démonům</a:t>
            </a:r>
          </a:p>
          <a:p>
            <a:pPr marL="0" indent="0">
              <a:buNone/>
            </a:pPr>
            <a:r>
              <a:rPr lang="cs-CZ" sz="1900" dirty="0">
                <a:solidFill>
                  <a:srgbClr val="000000"/>
                </a:solidFill>
              </a:rPr>
              <a:t>                                    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–  je přechodovým rituálem:  změna příbytku </a:t>
            </a:r>
          </a:p>
          <a:p>
            <a:pPr marL="0" indent="0">
              <a:buNone/>
            </a:pPr>
            <a:r>
              <a:rPr lang="cs-CZ" sz="1900" dirty="0">
                <a:solidFill>
                  <a:srgbClr val="000000"/>
                </a:solidFill>
              </a:rPr>
              <a:t>                                    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–   v archeologii:  trojrozměrný doklad pověr a zvyklostí spjatých s domem a jeho stavbou </a:t>
            </a:r>
          </a:p>
          <a:p>
            <a:pPr marL="0" indent="0">
              <a:buNone/>
            </a:pPr>
            <a:r>
              <a:rPr lang="cs-CZ" sz="1900" dirty="0">
                <a:solidFill>
                  <a:srgbClr val="000000"/>
                </a:solidFill>
              </a:rPr>
              <a:t>                                    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–   u</a:t>
            </a:r>
            <a:r>
              <a:rPr lang="cs-CZ" sz="1900" dirty="0"/>
              <a:t>místění:  do základu, pod práh, do vazby prvního trámu </a:t>
            </a:r>
          </a:p>
          <a:p>
            <a:pPr marL="0" indent="0">
              <a:buNone/>
            </a:pPr>
            <a:r>
              <a:rPr lang="cs-CZ" sz="1900" dirty="0"/>
              <a:t>                                      –  </a:t>
            </a:r>
            <a:r>
              <a:rPr lang="cs-CZ" sz="1900" b="0" i="0" u="none" strike="noStrike" baseline="0" dirty="0">
                <a:solidFill>
                  <a:srgbClr val="000000"/>
                </a:solidFill>
              </a:rPr>
              <a:t>krvavé oběti nahrazovány nekrvavými:   symbolické předměty   (zvířecí oběť nahrazena srstí) </a:t>
            </a:r>
            <a:endParaRPr lang="cs-CZ" sz="1900" dirty="0"/>
          </a:p>
          <a:p>
            <a:pPr marL="0" indent="0">
              <a:buNone/>
            </a:pPr>
            <a:endParaRPr lang="cs-CZ" sz="1900" dirty="0"/>
          </a:p>
          <a:p>
            <a:r>
              <a:rPr lang="cs-CZ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cs-CZ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omové obětiny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 předměty s ochrannou funkcí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 dary přinášené ochranným domácím duchům  (šotek, skřítek, </a:t>
            </a:r>
            <a:r>
              <a:rPr lang="cs-CZ" sz="20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chozjain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 ochraňuje dobytek, zmnožuje majetek, nesmí se mu ublížit, jinak je zlý a mstivý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 umístění:  pod ohništěm, podlahou, stolem, zdí v místě okna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tzv. svatý kout (diagonálně proti topeništi), 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 trámy, krokve, komín</a:t>
            </a:r>
            <a:endParaRPr lang="cs-CZ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práh (had </a:t>
            </a:r>
            <a:r>
              <a:rPr lang="cs-CZ" sz="20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hospodáříček</a:t>
            </a: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blahobyt a rodinné štěstí) 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</a:t>
            </a:r>
            <a:endParaRPr lang="cs-CZ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889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7F000C-3658-4200-9C0B-2FABAEAC9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63" y="798896"/>
            <a:ext cx="11749238" cy="6179420"/>
          </a:xfrm>
        </p:spPr>
        <p:txBody>
          <a:bodyPr>
            <a:normAutofit fontScale="70000" lnSpcReduction="20000"/>
          </a:bodyPr>
          <a:lstStyle/>
          <a:p>
            <a:r>
              <a:rPr lang="cs-CZ" sz="3400" b="1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Oběti</a:t>
            </a:r>
            <a:r>
              <a:rPr lang="cs-CZ" sz="2000" b="1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 podle účelu:   záslibné, prosebné, děkovné, přísežné, stavební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 zvířata  (živá i mrtvá);  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rostliny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–   potraviny, obilná zrna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–   nádoby  –  </a:t>
            </a:r>
            <a:r>
              <a:rPr lang="cs-CZ" sz="24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Hradišťsko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u Davle:  1. pol. 13. stol: ve 3 zemnicích pod podlahou hrneček s pokličkou, korbel, hrnec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–  Rýmařov-Bezručova ul.: 2. pol. 13. stol:  ve 3 zemnicích a </a:t>
            </a:r>
            <a:r>
              <a:rPr lang="cs-CZ" sz="24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trojprostorovém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domě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–  Hukvaldy  2. pol. 14. stol.:  8 hrnců ve výšce 12 m (6 ústím ven, 2 dovnitř, s kůstkou)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–  Radošovice na Strakonicku:  2. pol. 15. až 16. stol.:  střepy z nádob ve štítě sýpky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–  Opava-Panská ul.:  16. stol:  v nice zazděná prázdná pokladnička tvaru cihly a kachel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–  Malhostovice u Brna:  16. stol.:  v kam. základech domu mísa s </a:t>
            </a:r>
            <a:r>
              <a:rPr lang="cs-CZ" sz="2400" dirty="0" err="1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troníkem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Leopolda I (1657—1705)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–   mince, šperky  –  </a:t>
            </a:r>
            <a:r>
              <a:rPr lang="cs-CZ" sz="2400" dirty="0"/>
              <a:t>Praha 9-Hostavice  –  1. pol. 13. stol.:  bronzová náušnice v plentě šíjové zemnice </a:t>
            </a:r>
          </a:p>
          <a:p>
            <a:pPr marL="0" indent="0">
              <a:buNone/>
            </a:pPr>
            <a:r>
              <a:rPr lang="cs-CZ" sz="2400" dirty="0"/>
              <a:t>                                                   –  </a:t>
            </a:r>
            <a:r>
              <a:rPr lang="cs-CZ" sz="2400" dirty="0" err="1"/>
              <a:t>Gronau</a:t>
            </a:r>
            <a:r>
              <a:rPr lang="cs-CZ" sz="2400" dirty="0"/>
              <a:t> v Dolním Sasku  –  16. stol.:  náramek v konvici </a:t>
            </a:r>
          </a:p>
          <a:p>
            <a:pPr marL="0" indent="0">
              <a:buNone/>
            </a:pPr>
            <a:r>
              <a:rPr lang="cs-CZ" sz="2400" dirty="0"/>
              <a:t>                   –  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svěcená voda  (v nádobě), svěcené předměty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–   podkovy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–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tzv. hromové klíny  –  pravěké sekery, sekeromlaty:  ochrana před bleskem (do krovu) </a:t>
            </a:r>
          </a:p>
          <a:p>
            <a:pPr marL="0" indent="0">
              <a:buNone/>
            </a:pP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–  </a:t>
            </a: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ystřec na Drahanské vrchovině:  měděná sekerka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Křivoklát-Zlatá bašta:  15/16. stol., ve vrstvá destrukce krovu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kosti a lebky předků  (ze hřbitova)  –  zmiňuje Homiliář opatovický 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</a:t>
            </a:r>
            <a:r>
              <a:rPr lang="cs-CZ" sz="2400" b="0" i="0" u="none" strike="noStrike" baseline="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–  etnograficky doloženo na Valašsku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7026368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1523</Words>
  <Application>Microsoft Office PowerPoint</Application>
  <PresentationFormat>Širokoúhlá obrazovka</PresentationFormat>
  <Paragraphs>134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Motiv Office</vt:lpstr>
      <vt:lpstr>Archeologie středověké a novověké vesnice  </vt:lpstr>
      <vt:lpstr>                          Náboženské představy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                                     Zvyky spojené se stavební činností 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Zaniklé vesnice</dc:title>
  <dc:creator>Kuklova</dc:creator>
  <cp:lastModifiedBy>tym0001</cp:lastModifiedBy>
  <cp:revision>111</cp:revision>
  <dcterms:created xsi:type="dcterms:W3CDTF">2017-01-31T16:06:48Z</dcterms:created>
  <dcterms:modified xsi:type="dcterms:W3CDTF">2025-04-28T18:36:55Z</dcterms:modified>
</cp:coreProperties>
</file>