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88" r:id="rId3"/>
    <p:sldId id="331" r:id="rId4"/>
    <p:sldId id="357" r:id="rId5"/>
    <p:sldId id="338" r:id="rId6"/>
    <p:sldId id="389" r:id="rId7"/>
    <p:sldId id="390" r:id="rId8"/>
    <p:sldId id="297" r:id="rId9"/>
    <p:sldId id="365" r:id="rId10"/>
    <p:sldId id="395" r:id="rId11"/>
    <p:sldId id="391" r:id="rId12"/>
    <p:sldId id="367" r:id="rId13"/>
    <p:sldId id="394" r:id="rId14"/>
    <p:sldId id="302" r:id="rId15"/>
    <p:sldId id="393" r:id="rId16"/>
    <p:sldId id="30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74374-F47C-458E-AE7F-AA07C75CBDAF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82B39-E4A1-4E92-A13B-12D73C83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30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Archeologie středověké a novověké vesnice</a:t>
            </a:r>
            <a:br>
              <a:rPr lang="cs-CZ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TimesNewRomanPSMT"/>
              </a:rPr>
              <a:t>2. Proměny venkovského osídlení, kolonizace, emfyteuze, zanikání vesnic.</a:t>
            </a:r>
            <a:endParaRPr lang="cs-CZ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215C31-2504-AE57-D605-9971C32CD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7" y="609600"/>
            <a:ext cx="8920163" cy="6248400"/>
          </a:xfrm>
        </p:spPr>
        <p:txBody>
          <a:bodyPr/>
          <a:lstStyle/>
          <a:p>
            <a:pPr>
              <a:defRPr/>
            </a:pPr>
            <a:r>
              <a:rPr lang="cs-CZ" sz="1800" b="1" dirty="0"/>
              <a:t>Hájek z Libočan: Kronika Česká. Praha, 1933, s. 47.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„Provazec zemský i lesní je roven 42 loket a k tomuto po každém provazci, když měří, aby se přidalo „naděl </a:t>
            </a:r>
            <a:r>
              <a:rPr lang="cs-CZ" sz="1800" dirty="0" err="1"/>
              <a:t>Buoh</a:t>
            </a:r>
            <a:r>
              <a:rPr lang="cs-CZ" sz="1800" dirty="0"/>
              <a:t>“ a to jest </a:t>
            </a:r>
            <a:r>
              <a:rPr lang="cs-CZ" sz="1800" dirty="0" err="1"/>
              <a:t>vzdýlí</a:t>
            </a:r>
            <a:r>
              <a:rPr lang="cs-CZ" sz="1800" dirty="0"/>
              <a:t> na 2 pěsti, aneb aby byl na 2 pěsti delší provazec. A k tomu aby byli zvláštní </a:t>
            </a:r>
            <a:r>
              <a:rPr lang="cs-CZ" sz="1800" dirty="0" err="1"/>
              <a:t>ouředníci</a:t>
            </a:r>
            <a:r>
              <a:rPr lang="cs-CZ" sz="1800" dirty="0"/>
              <a:t>, kteří by měřili a aby měli přísahu na to obzvláště vydanou. Také měřič lesní i zemský, každý z nich aby měl provazec řetízkový, aby jeho </a:t>
            </a:r>
            <a:r>
              <a:rPr lang="cs-CZ" sz="1800" dirty="0" err="1"/>
              <a:t>rosú</a:t>
            </a:r>
            <a:r>
              <a:rPr lang="cs-CZ" sz="1800" dirty="0"/>
              <a:t> neb vlhkostí nemohlo ubýti, ani suchem přibýti a ten řetízek aby nerezavěl deštěm ani </a:t>
            </a:r>
            <a:r>
              <a:rPr lang="cs-CZ" sz="1800" dirty="0" err="1"/>
              <a:t>rosau</a:t>
            </a:r>
            <a:r>
              <a:rPr lang="cs-CZ" sz="1800" dirty="0"/>
              <a:t>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Sedláček, A.: Paměti a doklady o staročeských mírách a váhách. Praha, 1923, s. 283 – 284.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„Měřič se učíval od měřiče, jako učedník od řemeslníka a že se mu dostávalo tedy vědomostí geometrických jen tolik, co jim tehdejší škola obecná poskytnouti mohla. ... Avšak lze za to míti, že kdekoli na království vysazováno, darováno nebo prodáno, potřebováno k tomu zkušeného měřiče. Jest možné, že někdy vzat </a:t>
            </a:r>
            <a:r>
              <a:rPr lang="pl-PL" sz="1800" dirty="0"/>
              <a:t>i měřič z ciziny.“</a:t>
            </a:r>
          </a:p>
          <a:p>
            <a:pPr>
              <a:defRPr/>
            </a:pPr>
            <a:endParaRPr lang="pl-PL" sz="1800" dirty="0"/>
          </a:p>
          <a:p>
            <a:pPr>
              <a:defRPr/>
            </a:pPr>
            <a:r>
              <a:rPr lang="pl-PL" sz="1800" b="1" dirty="0"/>
              <a:t>Hoffmann, </a:t>
            </a:r>
            <a:r>
              <a:rPr lang="cs-CZ" sz="1800" b="1" dirty="0"/>
              <a:t>Gustav</a:t>
            </a:r>
            <a:r>
              <a:rPr lang="cs-CZ" sz="1800" dirty="0"/>
              <a:t>, Metrologická příručka pro Čechy, Moravu a Slezsko do zavedení metrické soustavy. Plzeň: Státní oblastní archiv v Plzni 1984.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EBBD09D-C622-C475-9CF4-9B96F7DD1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3" y="3133724"/>
            <a:ext cx="2533650" cy="34573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D56D98-C0D4-D6FC-4FAF-3961CEF46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438150"/>
            <a:ext cx="10407650" cy="64198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600" b="1" dirty="0"/>
              <a:t>Bratronice</a:t>
            </a:r>
            <a:r>
              <a:rPr lang="cs-CZ" sz="1600" dirty="0"/>
              <a:t>  –  na Kladensku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–  před 1352:  vysazeny Janem Lucemburským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–  13 ¾ lánů:    rychtář:   3 ½ lánu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9 </a:t>
            </a:r>
            <a:r>
              <a:rPr lang="cs-CZ" sz="1600" dirty="0" err="1"/>
              <a:t>osedlých</a:t>
            </a:r>
            <a:r>
              <a:rPr lang="cs-CZ" sz="1600" dirty="0"/>
              <a:t>:   10 ¼ lánu</a:t>
            </a:r>
          </a:p>
          <a:p>
            <a:pPr marL="0" indent="0">
              <a:buNone/>
              <a:defRPr/>
            </a:pPr>
            <a:endParaRPr lang="cs-CZ" sz="1600" b="1" dirty="0"/>
          </a:p>
          <a:p>
            <a:pPr>
              <a:defRPr/>
            </a:pPr>
            <a:r>
              <a:rPr lang="cs-CZ" sz="1600" b="1" dirty="0"/>
              <a:t>Mutějovice</a:t>
            </a:r>
            <a:r>
              <a:rPr lang="cs-CZ" sz="1600" dirty="0"/>
              <a:t>  –  na Rakovnicku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–  před 1325 král Jan Lucemburský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–  33 lánů:  farář:  2 lány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rychtář:  2 lány (svobodný, poplatný)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krčma s masným krámem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osadníci:  31 lánů 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Kožlany</a:t>
            </a:r>
            <a:r>
              <a:rPr lang="cs-CZ" sz="1600" dirty="0"/>
              <a:t>  –  na Plzeňsku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–  1313:  vysadil jakýsi Ota  se svolením Jana Lucemburského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–   rychtář Bartoň:  1 lán polí s loukami a jinými místy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4 měřice výsevku, krčma, rybář, kovář, švec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mohl si postavit při potoce svobodný mlýn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–   osadníci:  60 lánů po 36 jitrech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DEFBB53-EF28-4167-7397-79B1EBD4F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78" y="1081087"/>
            <a:ext cx="5614522" cy="46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2">
            <a:extLst>
              <a:ext uri="{FF2B5EF4-FFF2-40B4-BE49-F238E27FC236}">
                <a16:creationId xmlns:a16="http://schemas.microsoft.com/office/drawing/2014/main" id="{715E4B29-B4DB-B9F0-84BB-C4454A0F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365" y="99596"/>
            <a:ext cx="579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 dirty="0"/>
              <a:t>Bratronice </a:t>
            </a:r>
            <a:r>
              <a:rPr lang="cs-CZ" altLang="cs-CZ" sz="1600" dirty="0"/>
              <a:t>– císařský otisk mapy stabilního katastru, 1842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21B058CA-5028-D9A0-ACE0-C13A0760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28575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Zaniklé osady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EBD78B-A8CC-9456-7068-F64B72BF0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952500"/>
            <a:ext cx="10706100" cy="6496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Ervín Černý  </a:t>
            </a:r>
            <a:r>
              <a:rPr lang="cs-CZ" sz="1800" dirty="0"/>
              <a:t>–   rozlišení ZSO: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600" dirty="0"/>
              <a:t>     </a:t>
            </a:r>
            <a:r>
              <a:rPr lang="cs-CZ" sz="1600" b="1" dirty="0"/>
              <a:t>1. trvale zaniklé  </a:t>
            </a:r>
            <a:r>
              <a:rPr lang="cs-CZ" sz="1600" dirty="0"/>
              <a:t>–   místo, kde osada stála a jsou na ní stále patrny pozůstatky staveb, anebo různé reliéfové, barevné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nebo jiné přímé či nepřímé stopy existence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</a:t>
            </a:r>
            <a:r>
              <a:rPr lang="cs-CZ" sz="1600" b="1" dirty="0"/>
              <a:t>2. dočasně zaniklé  </a:t>
            </a:r>
            <a:r>
              <a:rPr lang="cs-CZ" sz="1600" dirty="0"/>
              <a:t>–  místo, kde osada evidentně stála a na jejím místě, anebo v její bezprostřední blízkosti byla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vybudována nová ves stejného jména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</a:t>
            </a:r>
            <a:r>
              <a:rPr lang="cs-CZ" sz="1600" b="1" dirty="0"/>
              <a:t>3</a:t>
            </a:r>
            <a:r>
              <a:rPr lang="cs-CZ" sz="1600" dirty="0"/>
              <a:t>. </a:t>
            </a:r>
            <a:r>
              <a:rPr lang="cs-CZ" sz="1600" b="1" dirty="0"/>
              <a:t>nově založené  </a:t>
            </a:r>
            <a:r>
              <a:rPr lang="cs-CZ" sz="1600" dirty="0"/>
              <a:t>–   nově vzniklá ves postavená ve větší vzdálenosti od původní ZSO, jejíž </a:t>
            </a:r>
            <a:r>
              <a:rPr lang="cs-CZ" sz="1600" dirty="0" err="1"/>
              <a:t>plužina</a:t>
            </a:r>
            <a:r>
              <a:rPr lang="cs-CZ" sz="1600" dirty="0"/>
              <a:t> zčásti překrývá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a nese stejný název</a:t>
            </a:r>
          </a:p>
          <a:p>
            <a:pPr marL="0" indent="0">
              <a:buNone/>
              <a:defRPr/>
            </a:pPr>
            <a:r>
              <a:rPr lang="cs-CZ" sz="1600" dirty="0"/>
              <a:t>. </a:t>
            </a:r>
          </a:p>
          <a:p>
            <a:pPr marL="0" indent="0">
              <a:buNone/>
              <a:defRPr/>
            </a:pPr>
            <a:r>
              <a:rPr lang="cs-CZ" sz="1600" b="1" dirty="0"/>
              <a:t>      4. pusté   </a:t>
            </a:r>
            <a:r>
              <a:rPr lang="cs-CZ" sz="1600" dirty="0"/>
              <a:t>–  pustnutí:   první stupeň zániku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–  osady, jejichž usedlosti nejsou obývány a </a:t>
            </a:r>
            <a:r>
              <a:rPr lang="cs-CZ" sz="1600" dirty="0" err="1"/>
              <a:t>plužina</a:t>
            </a:r>
            <a:r>
              <a:rPr lang="cs-CZ" sz="1600" dirty="0"/>
              <a:t> není neobdělávána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–  usedlosti jsou stavebně zachovalé, ale jeví mírný stupeň destrukce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–  osada může být bez větších stavebních zásahů znovu osídlena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–  zánik osady:  úplná destrukce usedlostí včetně zalesnění pastvin a luk</a:t>
            </a:r>
          </a:p>
          <a:p>
            <a:pPr marL="0" indent="0">
              <a:buNone/>
              <a:defRPr/>
            </a:pPr>
            <a:r>
              <a:rPr lang="cs-CZ" sz="16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66434C-C626-725E-8E66-B398DBE6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520" y="4118"/>
            <a:ext cx="4808381" cy="68538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C0312D1-139B-C513-8AFE-61A5102568CB}"/>
              </a:ext>
            </a:extLst>
          </p:cNvPr>
          <p:cNvSpPr txBox="1"/>
          <p:nvPr/>
        </p:nvSpPr>
        <p:spPr>
          <a:xfrm>
            <a:off x="183488" y="11246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i="0" u="none" strike="noStrike" baseline="0" dirty="0">
                <a:latin typeface="SakkalMajalla"/>
              </a:rPr>
              <a:t>Drahanská vrchovina: </a:t>
            </a:r>
          </a:p>
          <a:p>
            <a:r>
              <a:rPr lang="cs-CZ" sz="1800" b="0" i="0" u="none" strike="noStrike" baseline="0" dirty="0">
                <a:latin typeface="SakkalMajalla"/>
              </a:rPr>
              <a:t>zaniklé vsi zkoumané E. Černým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0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202179" y="0"/>
            <a:ext cx="8634547" cy="892175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Příčiny zanikání vesnic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028700"/>
            <a:ext cx="11630025" cy="58293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Vliv přírodních podmínek </a:t>
            </a:r>
            <a:r>
              <a:rPr lang="cs-CZ" sz="1800" dirty="0"/>
              <a:t> –  zhoršení klimatu:    </a:t>
            </a:r>
            <a:r>
              <a:rPr lang="cs-CZ" sz="1800" b="1" dirty="0"/>
              <a:t>1430 až 1464</a:t>
            </a:r>
            <a:r>
              <a:rPr lang="cs-CZ" sz="1800" dirty="0"/>
              <a:t>:  ochlazení způsobilo neúrodu a demografický regres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–  změna hydrologických poměrů:  vysychání:  </a:t>
            </a:r>
            <a:r>
              <a:rPr lang="cs-CZ" sz="1800" dirty="0" err="1"/>
              <a:t>Koválov</a:t>
            </a:r>
            <a:r>
              <a:rPr lang="cs-CZ" sz="1800" dirty="0"/>
              <a:t> u Žabčic, </a:t>
            </a:r>
            <a:r>
              <a:rPr lang="cs-CZ" sz="1800" dirty="0" err="1"/>
              <a:t>Svídna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záplavy:  přesun z dosahu inundací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komplikovaný přístup k polím: </a:t>
            </a:r>
            <a:r>
              <a:rPr lang="cs-CZ" sz="1800" dirty="0" err="1"/>
              <a:t>Záblacany</a:t>
            </a:r>
            <a:r>
              <a:rPr lang="cs-CZ" sz="1800" dirty="0"/>
              <a:t>, Šakvice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Poohří: 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1341–2 zničeny Mury, nově založeny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Nové Dvory 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–  odlesňování:  eroze a znehodnocení orné půdy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Dobrovolné nedobrovolné opouštění   </a:t>
            </a:r>
            <a:r>
              <a:rPr lang="cs-CZ" sz="1800" dirty="0"/>
              <a:t>–   přesídlení na kvalitnější půdy:  </a:t>
            </a:r>
            <a:r>
              <a:rPr lang="cs-CZ" sz="1800" dirty="0" err="1"/>
              <a:t>Černokostelecko</a:t>
            </a:r>
            <a:r>
              <a:rPr lang="cs-CZ" sz="1800" dirty="0"/>
              <a:t>, </a:t>
            </a:r>
            <a:r>
              <a:rPr lang="cs-CZ" sz="1800" dirty="0" err="1"/>
              <a:t>Pffafenschlag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–   sbíhání vesničanů do měst:  u nás nelze přeceňovat   (Uhry:  despotismus šlechty)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Podnikání  </a:t>
            </a:r>
            <a:r>
              <a:rPr lang="cs-CZ" sz="1800" b="1" dirty="0"/>
              <a:t>–</a:t>
            </a:r>
            <a:r>
              <a:rPr lang="cs-CZ" sz="1800" b="1" dirty="0">
                <a:solidFill>
                  <a:srgbClr val="FF0000"/>
                </a:solidFill>
              </a:rPr>
              <a:t>  </a:t>
            </a:r>
            <a:r>
              <a:rPr lang="cs-CZ" sz="1800" b="1" dirty="0"/>
              <a:t>šlechty:  </a:t>
            </a:r>
            <a:r>
              <a:rPr lang="cs-CZ" sz="1800" dirty="0"/>
              <a:t>budování velkostatků kvůli zvyšování výnosů (obilnářství, rybníkářství)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lovecké revíry:  1579:  zřízení obory pro králíky 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Vilémem z Rožmberka v </a:t>
            </a:r>
            <a:r>
              <a:rPr lang="cs-CZ" sz="1800" dirty="0"/>
              <a:t>okolí 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Kratochvíle, kde</a:t>
            </a:r>
          </a:p>
          <a:p>
            <a:pPr marL="0" indent="0">
              <a:buNone/>
              <a:defRPr/>
            </a:pPr>
            <a:r>
              <a:rPr lang="cs-CZ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trvale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zaniklo 5 vsí</a:t>
            </a:r>
            <a:endParaRPr lang="cs-CZ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cs-CZ" sz="1800" dirty="0"/>
              <a:t>                        –  </a:t>
            </a:r>
            <a:r>
              <a:rPr lang="cs-CZ" sz="1800" b="1" dirty="0"/>
              <a:t>církve:</a:t>
            </a:r>
            <a:r>
              <a:rPr lang="cs-CZ" sz="1800" dirty="0"/>
              <a:t>  zřizování </a:t>
            </a:r>
            <a:r>
              <a:rPr lang="cs-CZ" sz="1800" dirty="0" err="1"/>
              <a:t>grangií</a:t>
            </a:r>
            <a:r>
              <a:rPr lang="cs-CZ" sz="1800" dirty="0"/>
              <a:t> (hospodářských dvorů) – cisterciáci </a:t>
            </a: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Administrativní nařízení  </a:t>
            </a:r>
            <a:r>
              <a:rPr lang="cs-CZ" sz="1800" dirty="0"/>
              <a:t>–  výstavba pevností:  Terezín a Josefov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86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8DB53-42C5-55E0-A7CA-BE303454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04874"/>
            <a:ext cx="11430001" cy="5629275"/>
          </a:xfrm>
        </p:spPr>
        <p:txBody>
          <a:bodyPr/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Války vojenská tažení   </a:t>
            </a:r>
            <a:r>
              <a:rPr lang="cs-CZ" sz="2000" dirty="0"/>
              <a:t>–  </a:t>
            </a:r>
            <a:r>
              <a:rPr lang="cs-CZ" sz="2000" b="1" dirty="0"/>
              <a:t>1. třetina 14. stol.:</a:t>
            </a:r>
            <a:r>
              <a:rPr lang="cs-CZ" sz="2000" dirty="0"/>
              <a:t>  </a:t>
            </a:r>
            <a:r>
              <a:rPr lang="cs-CZ" sz="2000" dirty="0" err="1"/>
              <a:t>Matůš</a:t>
            </a:r>
            <a:r>
              <a:rPr lang="cs-CZ" sz="2000" dirty="0"/>
              <a:t> čák </a:t>
            </a:r>
            <a:r>
              <a:rPr lang="cs-CZ" sz="2000" dirty="0" err="1"/>
              <a:t>Trenčanský</a:t>
            </a:r>
            <a:r>
              <a:rPr lang="cs-CZ" sz="2000" dirty="0"/>
              <a:t> (stěhování obyvatel dobytých </a:t>
            </a:r>
            <a:r>
              <a:rPr lang="cs-CZ" sz="2000" dirty="0" err="1"/>
              <a:t>vesnicú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      </a:t>
            </a:r>
            <a:r>
              <a:rPr lang="cs-CZ" sz="2000" b="1" dirty="0"/>
              <a:t>  </a:t>
            </a:r>
            <a:r>
              <a:rPr lang="cs-CZ" sz="2000" dirty="0"/>
              <a:t>–  </a:t>
            </a:r>
            <a:r>
              <a:rPr lang="cs-CZ" sz="2000" b="1" dirty="0"/>
              <a:t>konec 14. stol</a:t>
            </a:r>
            <a:r>
              <a:rPr lang="cs-CZ" sz="2000" dirty="0"/>
              <a:t>.:  markraběcí boje (Jošt – Prokop)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–  </a:t>
            </a:r>
            <a:r>
              <a:rPr lang="cs-CZ" sz="2000" b="1" dirty="0"/>
              <a:t>první třetina 15. sto</a:t>
            </a:r>
            <a:r>
              <a:rPr lang="cs-CZ" sz="2000" dirty="0"/>
              <a:t>l.:  husitské války  (</a:t>
            </a:r>
            <a:r>
              <a:rPr lang="cs-CZ" sz="2000" dirty="0" err="1"/>
              <a:t>Pffafenschlag</a:t>
            </a:r>
            <a:r>
              <a:rPr lang="cs-CZ" sz="2000" dirty="0"/>
              <a:t>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–  </a:t>
            </a:r>
            <a:r>
              <a:rPr lang="cs-CZ" sz="2000" b="1" dirty="0"/>
              <a:t>2. pol. 15. stol</a:t>
            </a:r>
            <a:r>
              <a:rPr lang="cs-CZ" sz="2000" dirty="0"/>
              <a:t>.:  uherské války za tažení Matyáše Korvína (</a:t>
            </a:r>
            <a:r>
              <a:rPr lang="cs-CZ" sz="2000" dirty="0" err="1"/>
              <a:t>Konůvky</a:t>
            </a:r>
            <a:r>
              <a:rPr lang="cs-CZ" sz="2000" dirty="0"/>
              <a:t>, </a:t>
            </a:r>
            <a:r>
              <a:rPr lang="cs-CZ" sz="2000" dirty="0" err="1"/>
              <a:t>Mstěnice</a:t>
            </a:r>
            <a:r>
              <a:rPr lang="cs-CZ" sz="2000" dirty="0"/>
              <a:t>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–  </a:t>
            </a:r>
            <a:r>
              <a:rPr lang="cs-CZ" sz="2000" b="1" dirty="0"/>
              <a:t>1530:  </a:t>
            </a:r>
            <a:r>
              <a:rPr lang="cs-CZ" sz="2000" dirty="0"/>
              <a:t>turecké nájezdy  –  vyplenění  Zlatých Moravců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–  </a:t>
            </a:r>
            <a:r>
              <a:rPr lang="cs-CZ" sz="2000" b="1" dirty="0"/>
              <a:t>1633:</a:t>
            </a:r>
            <a:r>
              <a:rPr lang="cs-CZ" sz="2000" dirty="0"/>
              <a:t>         -  „  -               –  v okolí Trenčína vypleněno 17 vesnic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–  </a:t>
            </a:r>
            <a:r>
              <a:rPr lang="cs-CZ" sz="2000" b="1" dirty="0"/>
              <a:t>1. pol. 17. stol</a:t>
            </a:r>
            <a:r>
              <a:rPr lang="cs-CZ" sz="2000" dirty="0"/>
              <a:t>.:   třicetiletá válka, 1/3 úbytek obyvatel  (švédská vojska)</a:t>
            </a:r>
          </a:p>
          <a:p>
            <a:pPr marL="0" indent="0">
              <a:buNone/>
              <a:defRPr/>
            </a:pPr>
            <a:r>
              <a:rPr lang="cs-CZ" sz="2800" dirty="0"/>
              <a:t>           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87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1"/>
            <a:ext cx="10609218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                                      Zanikání vesnic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66563" name="Rectangle 5"/>
          <p:cNvSpPr>
            <a:spLocks noGrp="1" noChangeArrowheads="1"/>
          </p:cNvSpPr>
          <p:nvPr>
            <p:ph idx="1"/>
          </p:nvPr>
        </p:nvSpPr>
        <p:spPr>
          <a:xfrm>
            <a:off x="600076" y="1485900"/>
            <a:ext cx="11417754" cy="537209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1. vlna:  12. –  13. stol</a:t>
            </a:r>
            <a:r>
              <a:rPr lang="cs-CZ" altLang="cs-CZ" sz="1800" dirty="0"/>
              <a:t>.:   z celkem 3000 vesnic zaniklo asi 370, tj. 12,3 %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</a:t>
            </a:r>
            <a:r>
              <a:rPr lang="cs-CZ" altLang="cs-CZ" sz="1800" b="1" dirty="0"/>
              <a:t>příčiny:</a:t>
            </a:r>
            <a:r>
              <a:rPr lang="cs-CZ" altLang="cs-CZ" sz="1800" dirty="0"/>
              <a:t>   nová organizace v uspořádání polí  –  zavádění lánového hospodaření a trojpolního systému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</a:t>
            </a:r>
            <a:r>
              <a:rPr lang="cs-CZ" altLang="cs-CZ" sz="1800" dirty="0" err="1"/>
              <a:t>zákupní</a:t>
            </a:r>
            <a:r>
              <a:rPr lang="cs-CZ" altLang="cs-CZ" sz="1800" dirty="0"/>
              <a:t> (emfyteutické) právo  –  zaručovalo držbu a dědictví gruntů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2. vlna: 14. a 15. století</a:t>
            </a:r>
            <a:r>
              <a:rPr lang="cs-CZ" altLang="cs-CZ" sz="1800" dirty="0"/>
              <a:t>  –  nejvíce vsí zaniklo:    Uherskohradišťsko 32%,  Kyjovsko 35 %, Břeclavsko 38 %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–   2. pol. 14. stol. a kol. 1400:   Drahanská vrchovina 41 % (6 zaniklých vsí na 100 km²)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–   příčiny:  zbíhání poddaných kvůli platbě renty do měst, válečné události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–  1341:  markrabě Karel vydal zákaz sbíhání poddaných pro cisterciácké kláštery na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</a:t>
            </a:r>
            <a:r>
              <a:rPr lang="cs-CZ" altLang="cs-CZ" sz="1800" dirty="0" err="1"/>
              <a:t>Oslavansku</a:t>
            </a:r>
            <a:r>
              <a:rPr lang="cs-CZ" altLang="cs-CZ" sz="1800" dirty="0"/>
              <a:t>, Žďársku a </a:t>
            </a:r>
            <a:r>
              <a:rPr lang="cs-CZ" altLang="cs-CZ" sz="1800" dirty="0" err="1"/>
              <a:t>Velehradsku</a:t>
            </a:r>
            <a:r>
              <a:rPr lang="cs-CZ" altLang="cs-CZ" sz="1800" dirty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–  1380:  zákaz rozšířil na celou Moravu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3. vlna:  do r. 1600  </a:t>
            </a:r>
            <a:r>
              <a:rPr lang="cs-CZ" altLang="cs-CZ" sz="1800" dirty="0"/>
              <a:t>–  existovalo asi 3600 vsí, z toho zaniklo více než 800, tj. 22%</a:t>
            </a:r>
          </a:p>
        </p:txBody>
      </p:sp>
    </p:spTree>
    <p:extLst>
      <p:ext uri="{BB962C8B-B14F-4D97-AF65-F5344CB8AC3E}">
        <p14:creationId xmlns:p14="http://schemas.microsoft.com/office/powerpoint/2010/main" val="391499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>
            <a:extLst>
              <a:ext uri="{FF2B5EF4-FFF2-40B4-BE49-F238E27FC236}">
                <a16:creationId xmlns:a16="http://schemas.microsoft.com/office/drawing/2014/main" id="{1AF1A5EC-F9EE-4472-9A21-AD47E6D2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88" y="0"/>
            <a:ext cx="82296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FF0000"/>
                </a:solidFill>
              </a:rPr>
              <a:t>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Kolonizace</a:t>
            </a:r>
          </a:p>
        </p:txBody>
      </p:sp>
      <p:sp>
        <p:nvSpPr>
          <p:cNvPr id="76803" name="Zástupný symbol pro obsah 2">
            <a:extLst>
              <a:ext uri="{FF2B5EF4-FFF2-40B4-BE49-F238E27FC236}">
                <a16:creationId xmlns:a16="http://schemas.microsoft.com/office/drawing/2014/main" id="{E406CFE1-EDE8-5E84-7A3B-7C7D984B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149350"/>
            <a:ext cx="11058525" cy="5632450"/>
          </a:xfrm>
        </p:spPr>
        <p:txBody>
          <a:bodyPr/>
          <a:lstStyle/>
          <a:p>
            <a:r>
              <a:rPr lang="cs-CZ" altLang="cs-CZ" sz="2000" b="1" dirty="0"/>
              <a:t>„Co se nazývá obyčejně velikou </a:t>
            </a:r>
            <a:r>
              <a:rPr lang="cs-CZ" altLang="cs-CZ" sz="2000" b="1" dirty="0" err="1"/>
              <a:t>kolonisací</a:t>
            </a:r>
            <a:r>
              <a:rPr lang="cs-CZ" altLang="cs-CZ" sz="2000" b="1" dirty="0"/>
              <a:t> německou a se jeví ve zpětném průmětném pohledu jako jednotný, velkolepý, soustavně promyšlený podnik, jest ve skutečnosti nepřehledná spleť drobných dějů, vznikající z kolika přímo různých podnětů a příčin, probíhá pak většinou pod hladinou veřejného dění, málokdy patrně, i nelze jí namnoze postihnouti, až v posledních výsledcích, ba někde se i jich pouze dohadovati a domýšleti. … Jinozemci tito věru nepřicházeli do zemí slovanských s ideální myšlenkou, aby sem přinášeli světlo, poznání, ušlechtilý mrav, nýbrž jen a jen za vlastním prospěchem. … Příchod pak těchto nových živlů způsobil pronikavé změny v složení Českého státu: hospodářské, třídní, politické a též národnostní, jakkoli vědomě nezamýšlené.“</a:t>
            </a:r>
          </a:p>
          <a:p>
            <a:endParaRPr lang="cs-CZ" altLang="cs-CZ" sz="1600" dirty="0"/>
          </a:p>
          <a:p>
            <a:r>
              <a:rPr lang="cs-CZ" altLang="cs-CZ" sz="1600" dirty="0"/>
              <a:t>Šimák J. V.: Pronikání Němců do Čech kolonizací ve 13. a 14. století. Praha 1938, s. 3.</a:t>
            </a:r>
          </a:p>
          <a:p>
            <a:endParaRPr lang="cs-CZ" altLang="cs-CZ" sz="1600" dirty="0"/>
          </a:p>
          <a:p>
            <a:r>
              <a:rPr lang="cs-CZ" altLang="cs-CZ" sz="2000" b="1" dirty="0"/>
              <a:t>„Středověké inovace (asymetrická orba, pluh, chomout, trojhonný systém, vodní mlýny) se účinně uplatňovaly v tzv. „technologickém balíčku“. Toto pozorování samo o sobě podporuje názor o postupném šíření rozličně modifikovaných souborů inovací a o jejich přejímání v různých částech Evropy. Mnohé z jednotlivých položek ovšem nepřicházely jako úplné novinky, neboť různou měrou nahrazovaly technologie osvojené už předchozími generacemi.“</a:t>
            </a:r>
          </a:p>
          <a:p>
            <a:endParaRPr lang="cs-CZ" altLang="cs-CZ" sz="1600" b="1" dirty="0"/>
          </a:p>
          <a:p>
            <a:r>
              <a:rPr lang="cs-CZ" altLang="cs-CZ" sz="1600" dirty="0"/>
              <a:t>Klápště Jan: Proměna českých zemí ve středověku. Praha, 2005, s. 292.</a:t>
            </a:r>
          </a:p>
          <a:p>
            <a:endParaRPr lang="cs-CZ" altLang="cs-CZ" sz="1600" dirty="0"/>
          </a:p>
          <a:p>
            <a:endParaRPr lang="cs-CZ" altLang="cs-CZ" sz="1600" dirty="0"/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F9753004-0205-F574-9C9E-6F42CD58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2399"/>
            <a:ext cx="7886700" cy="993775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                                               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397037-5E61-7D1B-66E5-32A9CE7A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4776"/>
            <a:ext cx="10734675" cy="5330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/>
              <a:t>13. stol.  </a:t>
            </a:r>
            <a:r>
              <a:rPr lang="cs-CZ" sz="1800" dirty="0"/>
              <a:t>–  </a:t>
            </a:r>
            <a:r>
              <a:rPr lang="cs-CZ" sz="1800" b="1" dirty="0"/>
              <a:t>kolonizace</a:t>
            </a:r>
            <a:r>
              <a:rPr lang="cs-CZ" sz="1800" dirty="0"/>
              <a:t> neosídlených zemědělsky nevhodných ploch tzv. hvozdu ve výše položených oblastech: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a)  nárůst počtu obyvatelstva (sociální rozvrstvení)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b)  hospodaření církevních institucí a šlechty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14. stol  </a:t>
            </a:r>
            <a:r>
              <a:rPr lang="cs-CZ" sz="1800" dirty="0"/>
              <a:t>–   </a:t>
            </a:r>
            <a:r>
              <a:rPr lang="cs-CZ" sz="1800" b="1" dirty="0"/>
              <a:t>osidlování</a:t>
            </a:r>
            <a:r>
              <a:rPr lang="cs-CZ" sz="1800" dirty="0"/>
              <a:t> neúrodných oblastí iniciovalo: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a)  vznik specializovaného hospodářství (např. chov dobytka)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b)  pěstování obilovin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c)  těžbu a zpracování surovin (kovy, dřevo – stavebnictví)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</a:t>
            </a:r>
            <a:r>
              <a:rPr lang="cs-CZ" sz="1800" b="1" dirty="0"/>
              <a:t>rozvoj:</a:t>
            </a:r>
            <a:r>
              <a:rPr lang="cs-CZ" sz="1800" dirty="0"/>
              <a:t>  a)  pěstování plodin a organizace zemědělsky obdělávaných ploch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b)  technického vybavení a technologie pracovních postupů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EE4E1190-51DC-4E31-9D12-87E31AB45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Lokátor - </a:t>
            </a:r>
            <a:r>
              <a:rPr lang="cs-CZ" altLang="cs-CZ" sz="3200" b="1" dirty="0" err="1">
                <a:solidFill>
                  <a:srgbClr val="FF0000"/>
                </a:solidFill>
              </a:rPr>
              <a:t>šoltýs</a:t>
            </a:r>
            <a:r>
              <a:rPr lang="cs-CZ" altLang="cs-CZ" sz="3200" b="1" dirty="0">
                <a:solidFill>
                  <a:srgbClr val="FF0000"/>
                </a:solidFill>
              </a:rPr>
              <a:t>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                </a:t>
            </a:r>
            <a:r>
              <a:rPr lang="cs-CZ" altLang="cs-CZ" sz="2000" dirty="0">
                <a:solidFill>
                  <a:srgbClr val="FF0000"/>
                </a:solidFill>
              </a:rPr>
              <a:t>lat. </a:t>
            </a:r>
            <a:r>
              <a:rPr lang="cs-CZ" altLang="cs-CZ" sz="2000" dirty="0" err="1">
                <a:solidFill>
                  <a:srgbClr val="FF0000"/>
                </a:solidFill>
              </a:rPr>
              <a:t>Locare</a:t>
            </a:r>
            <a:r>
              <a:rPr lang="cs-CZ" altLang="cs-CZ" sz="2000" dirty="0">
                <a:solidFill>
                  <a:srgbClr val="FF0000"/>
                </a:solidFill>
              </a:rPr>
              <a:t> – umístit, dát místo; </a:t>
            </a:r>
            <a:r>
              <a:rPr lang="cs-CZ" altLang="cs-CZ" sz="1800" dirty="0" err="1">
                <a:solidFill>
                  <a:srgbClr val="FF0000"/>
                </a:solidFill>
              </a:rPr>
              <a:t>Schultheiss</a:t>
            </a:r>
            <a:r>
              <a:rPr lang="cs-CZ" altLang="cs-CZ" sz="1800" dirty="0">
                <a:solidFill>
                  <a:srgbClr val="FF0000"/>
                </a:solidFill>
              </a:rPr>
              <a:t> – vymahač závazku)</a:t>
            </a:r>
          </a:p>
        </p:txBody>
      </p:sp>
      <p:sp>
        <p:nvSpPr>
          <p:cNvPr id="49155" name="Rectangle 5">
            <a:extLst>
              <a:ext uri="{FF2B5EF4-FFF2-40B4-BE49-F238E27FC236}">
                <a16:creationId xmlns:a16="http://schemas.microsoft.com/office/drawing/2014/main" id="{F24E7894-FE71-271D-6D13-2C5598D4A7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1100" y="1676400"/>
            <a:ext cx="9410700" cy="5181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1800" b="1" dirty="0"/>
              <a:t>2. pol. 12. stol</a:t>
            </a:r>
            <a:r>
              <a:rPr lang="cs-CZ" altLang="cs-CZ" sz="1800" dirty="0"/>
              <a:t>.  –  mezičlánek mezi vrchností a kolonisty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–  podnikatel, jehož úkolem bylo založení vesnice (nebo města)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–  zajištění osadníků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–  rozparcelování půdy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–  vybudování obydlí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Odměna  </a:t>
            </a:r>
            <a:r>
              <a:rPr lang="cs-CZ" altLang="cs-CZ" sz="1800" dirty="0"/>
              <a:t>–   půda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 svobodná držba hospod a mlýnů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–   dědičná funkce (fojt, rychtář - zástupce vrchnosti na vesnici)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–   úplné osvobození od všech dávek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–   částečné osvobození (Lhota – lhůta)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Svobody</a:t>
            </a:r>
            <a:r>
              <a:rPr lang="cs-CZ" altLang="cs-CZ" sz="1800" dirty="0"/>
              <a:t> </a:t>
            </a:r>
            <a:r>
              <a:rPr lang="cs-CZ" altLang="cs-CZ" sz="1800" b="1" dirty="0"/>
              <a:t>spjaté s “německým právem</a:t>
            </a:r>
            <a:r>
              <a:rPr lang="cs-CZ" altLang="cs-CZ" sz="1800" dirty="0"/>
              <a:t>“ –  dědičné užívání půdy (emfyteuze)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–  odvádění pevně sjednaných poplatků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                                                                    </a:t>
            </a:r>
            <a:r>
              <a:rPr lang="cs-CZ" altLang="cs-CZ" sz="1800" dirty="0"/>
              <a:t>–  možnost stěhování (po výkupu)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4703CD3D-087C-BD3D-8433-8E7D8FE9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Německé (emfyteutické) právo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3FF175-02DE-F288-140C-F9810A80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142999"/>
            <a:ext cx="11639550" cy="621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Německé právo </a:t>
            </a:r>
            <a:r>
              <a:rPr lang="cs-CZ" sz="1800" dirty="0"/>
              <a:t> –   ius </a:t>
            </a:r>
            <a:r>
              <a:rPr lang="cs-CZ" sz="1800" dirty="0" err="1"/>
              <a:t>Theutonicorum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–</a:t>
            </a:r>
            <a:r>
              <a:rPr lang="cs-CZ" sz="1800" b="1" dirty="0"/>
              <a:t>   </a:t>
            </a:r>
            <a:r>
              <a:rPr lang="cs-CZ" sz="1800" dirty="0"/>
              <a:t>nemuselo vždy znamenat etnicitu osadníků:  Němci  –  </a:t>
            </a:r>
            <a:r>
              <a:rPr lang="cs-CZ" sz="1800" dirty="0" err="1"/>
              <a:t>Teutonici</a:t>
            </a:r>
            <a:r>
              <a:rPr lang="cs-CZ" sz="1800" dirty="0"/>
              <a:t>  (</a:t>
            </a:r>
            <a:r>
              <a:rPr lang="cs-CZ" sz="1800" dirty="0" err="1"/>
              <a:t>Holanďi</a:t>
            </a:r>
            <a:r>
              <a:rPr lang="cs-CZ" sz="1800" dirty="0"/>
              <a:t>, Vlámové, </a:t>
            </a:r>
            <a:r>
              <a:rPr lang="cs-CZ" sz="1800" dirty="0" err="1"/>
              <a:t>Valoni</a:t>
            </a:r>
            <a:r>
              <a:rPr lang="cs-CZ" sz="1800" dirty="0"/>
              <a:t>, Sasové)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Slované  –  </a:t>
            </a:r>
            <a:r>
              <a:rPr lang="cs-CZ" sz="1800" dirty="0" err="1"/>
              <a:t>Slavi</a:t>
            </a:r>
            <a:r>
              <a:rPr lang="cs-CZ" sz="1800" dirty="0"/>
              <a:t>, </a:t>
            </a:r>
            <a:r>
              <a:rPr lang="cs-CZ" sz="1800" dirty="0" err="1"/>
              <a:t>Wendi</a:t>
            </a:r>
            <a:r>
              <a:rPr lang="cs-CZ" sz="1800" dirty="0"/>
              <a:t>:  domácí obyvatelstvo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udílení výsad a úlev, povolení vlastních zvyků a obyčejů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užívání půdy za poplatek: stabilizace poddanských povinností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1226:   první doklad v Čechách (ves Mury na Litoměřicku)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60. léta</a:t>
            </a:r>
            <a:r>
              <a:rPr lang="cs-CZ" sz="1800" dirty="0"/>
              <a:t>  –  komplexnější studium transformačních proměn z hlediska: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a)  struktury osídlení:  agrární výroby a urbanizace (výstavba měst)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b)  inovací:  těžba a zpracování rud (agrární technika, mincovnictví)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 </a:t>
            </a:r>
            <a:r>
              <a:rPr lang="cs-CZ" sz="1800" b="1" dirty="0"/>
              <a:t>kolonizace</a:t>
            </a:r>
            <a:r>
              <a:rPr lang="cs-CZ" sz="1800" dirty="0"/>
              <a:t> pojímána jako sídelní postup či výstavba (</a:t>
            </a:r>
            <a:r>
              <a:rPr lang="cs-CZ" sz="1800" dirty="0" err="1"/>
              <a:t>Landesbau</a:t>
            </a:r>
            <a:r>
              <a:rPr lang="cs-CZ" sz="1800" dirty="0"/>
              <a:t>):   živelná i organizovaná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Dnes</a:t>
            </a:r>
            <a:r>
              <a:rPr lang="cs-CZ" sz="1800" dirty="0"/>
              <a:t>  –  </a:t>
            </a:r>
            <a:r>
              <a:rPr lang="cs-CZ" sz="1800" b="1" dirty="0"/>
              <a:t>středověká transformace založená na středověké modernizaci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–   počátky:  11. a 12. stol., akcelerace: 13. stol.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DE5AEE-0B73-AF80-ABAB-25B9E96F5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658813"/>
            <a:ext cx="11268075" cy="617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Emfyteutické právo  </a:t>
            </a:r>
            <a:r>
              <a:rPr lang="cs-CZ" sz="1800" dirty="0"/>
              <a:t>–  </a:t>
            </a:r>
            <a:r>
              <a:rPr lang="cs-CZ" sz="1800" dirty="0" err="1"/>
              <a:t>zákupné</a:t>
            </a:r>
            <a:r>
              <a:rPr lang="cs-CZ" sz="1800" dirty="0"/>
              <a:t> právo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dědičný pronájem za peněžní úplatu (</a:t>
            </a:r>
            <a:r>
              <a:rPr lang="cs-CZ" sz="1800" dirty="0" err="1"/>
              <a:t>pecunia</a:t>
            </a:r>
            <a:r>
              <a:rPr lang="cs-CZ" sz="1800" dirty="0"/>
              <a:t> </a:t>
            </a:r>
            <a:r>
              <a:rPr lang="cs-CZ" sz="1800" dirty="0" err="1"/>
              <a:t>porrectoria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písemná dohoda majitele pozemku s nájemcem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lokátor:   podnikatel a organizátor z vyšších vrstev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–  převzal půdu od vlastníka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–  vymýtil les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–  rozdělil půdu na sídelní část (parcely) a </a:t>
            </a:r>
            <a:r>
              <a:rPr lang="cs-CZ" sz="1800" dirty="0" err="1"/>
              <a:t>plužinu</a:t>
            </a:r>
            <a:r>
              <a:rPr lang="cs-CZ" sz="1800" dirty="0"/>
              <a:t> (pole s pastvinami)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–  přivedl osadníky a uzavřel s nimi smlouvu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–  základní jednotkou polností byl lán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Mýcení </a:t>
            </a:r>
            <a:r>
              <a:rPr lang="cs-CZ" sz="1800" dirty="0"/>
              <a:t> –  botanické rekonstrukce:  lesní porosty tvořily </a:t>
            </a:r>
            <a:r>
              <a:rPr lang="cs-CZ" sz="1800" dirty="0" err="1"/>
              <a:t>dubohabřiny</a:t>
            </a:r>
            <a:r>
              <a:rPr lang="cs-CZ" sz="1800" dirty="0"/>
              <a:t>, lipové doubravy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800" b="1" dirty="0"/>
              <a:t>Lokační urbanismus  </a:t>
            </a:r>
            <a:r>
              <a:rPr lang="cs-CZ" sz="1800" dirty="0"/>
              <a:t>–  geometricky uspořádaný půdorys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 rozměření souviselo s oceněním pozemku a budoucí výší daní a poplatků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 zakládání měst ve Francii od  10/11.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 kulturní proud zprostředkující gotický styl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1D3482-F700-1831-3691-E74D519D9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762000"/>
            <a:ext cx="11334750" cy="6248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b="1" dirty="0"/>
              <a:t>Zeměměřičské techniky   </a:t>
            </a:r>
            <a:r>
              <a:rPr lang="cs-CZ" sz="1800" dirty="0"/>
              <a:t>–  ovládání vyměřovacích technik (kláštery)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</a:t>
            </a:r>
            <a:r>
              <a:rPr lang="cs-CZ" sz="1800" dirty="0" err="1"/>
              <a:t>benediktíni</a:t>
            </a:r>
            <a:r>
              <a:rPr lang="cs-CZ" sz="1800" dirty="0"/>
              <a:t>, cisterciáci, vojenské řády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Zeměměřičská literatura   </a:t>
            </a:r>
            <a:r>
              <a:rPr lang="cs-CZ" sz="1800" dirty="0"/>
              <a:t>–  1000:  geometrie </a:t>
            </a:r>
            <a:r>
              <a:rPr lang="cs-CZ" sz="1800" dirty="0" err="1"/>
              <a:t>Gerberta</a:t>
            </a:r>
            <a:r>
              <a:rPr lang="cs-CZ" sz="1800" dirty="0"/>
              <a:t> von </a:t>
            </a:r>
            <a:r>
              <a:rPr lang="cs-CZ" sz="1800" dirty="0" err="1"/>
              <a:t>Aurilac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–    Corpus </a:t>
            </a:r>
            <a:r>
              <a:rPr lang="cs-CZ" sz="1800" dirty="0" err="1"/>
              <a:t>agrimensorum</a:t>
            </a:r>
            <a:r>
              <a:rPr lang="cs-CZ" sz="1800" dirty="0"/>
              <a:t>:  výtahy z antické literatury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–   Kronika česká Václava Hájka z Libočan:  obsahuje zeměměřičský spis z konce 15.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–   měřit směli zvláštní úředníci, kteří skládali zkoušky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Vyměření</a:t>
            </a:r>
            <a:r>
              <a:rPr lang="cs-CZ" sz="1800" dirty="0"/>
              <a:t> </a:t>
            </a:r>
            <a:r>
              <a:rPr lang="cs-CZ" sz="1800" b="1" dirty="0"/>
              <a:t>vesnice </a:t>
            </a:r>
            <a:r>
              <a:rPr lang="cs-CZ" sz="1800" dirty="0"/>
              <a:t>  –  výchozí osu zpravidla tvořil potok, od něhož odměřovaly šířky parcel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Výhody lokátora </a:t>
            </a:r>
            <a:r>
              <a:rPr lang="cs-CZ" sz="1800" dirty="0"/>
              <a:t> –  1 až 2 lány bez poplatků a břemen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 krčma, mlýn, krám, kovárna, lázeň, ševcovská živnost (pronájem)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 podíl z vybraných soudních poplatků (1/3)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 zahrada, právo rybolovu, nižší honitby (zajíci)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 několik selských lánů  k pronájmu 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Monika\Desktop\Bystřec skeny\014.jpg">
            <a:extLst>
              <a:ext uri="{FF2B5EF4-FFF2-40B4-BE49-F238E27FC236}">
                <a16:creationId xmlns:a16="http://schemas.microsoft.com/office/drawing/2014/main" id="{A8C9F5D7-EFA7-E828-5A67-8C4306BD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0639"/>
            <a:ext cx="7821613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>
            <a:extLst>
              <a:ext uri="{FF2B5EF4-FFF2-40B4-BE49-F238E27FC236}">
                <a16:creationId xmlns:a16="http://schemas.microsoft.com/office/drawing/2014/main" id="{50E7584C-1708-525D-C5A3-4D36BC6745DA}"/>
              </a:ext>
            </a:extLst>
          </p:cNvPr>
          <p:cNvSpPr/>
          <p:nvPr/>
        </p:nvSpPr>
        <p:spPr>
          <a:xfrm rot="14297766">
            <a:off x="3151982" y="1805782"/>
            <a:ext cx="471488" cy="15843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Obrázek 1">
            <a:extLst>
              <a:ext uri="{FF2B5EF4-FFF2-40B4-BE49-F238E27FC236}">
                <a16:creationId xmlns:a16="http://schemas.microsoft.com/office/drawing/2014/main" id="{A3E12556-1B14-C063-C49D-467C584E2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t="2455" r="21059" b="43515"/>
          <a:stretch>
            <a:fillRect/>
          </a:stretch>
        </p:blipFill>
        <p:spPr bwMode="auto">
          <a:xfrm>
            <a:off x="1524000" y="144463"/>
            <a:ext cx="5486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Obdélník 2">
            <a:extLst>
              <a:ext uri="{FF2B5EF4-FFF2-40B4-BE49-F238E27FC236}">
                <a16:creationId xmlns:a16="http://schemas.microsoft.com/office/drawing/2014/main" id="{5B955F93-FFD3-A392-4ACF-2DF76003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9600"/>
            <a:ext cx="48958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Vyměřování pozemku pomocí provazu.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0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0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Bible krále Václava IV.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1389-1410.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Mojžíš vyměřuje hranice země zaslíbené.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000" dirty="0"/>
          </a:p>
        </p:txBody>
      </p:sp>
      <p:sp>
        <p:nvSpPr>
          <p:cNvPr id="80900" name="TextovéPole 1">
            <a:extLst>
              <a:ext uri="{FF2B5EF4-FFF2-40B4-BE49-F238E27FC236}">
                <a16:creationId xmlns:a16="http://schemas.microsoft.com/office/drawing/2014/main" id="{D98A0CC2-0663-D6F5-0276-E40D9D328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399" y="5718176"/>
            <a:ext cx="4829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dirty="0"/>
              <a:t>Hofmann G. Metrologická příručka pro Čechy, Moravu a Slezsko do zavedení metrické soustavy.  Sušice 1984.</a:t>
            </a:r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1915</Words>
  <Application>Microsoft Office PowerPoint</Application>
  <PresentationFormat>Širokoúhlá obrazovka</PresentationFormat>
  <Paragraphs>188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SakkalMajalla</vt:lpstr>
      <vt:lpstr>Times New Roman</vt:lpstr>
      <vt:lpstr>Motiv Office</vt:lpstr>
      <vt:lpstr>Archeologie středověké a novověké vesnice  </vt:lpstr>
      <vt:lpstr>                                 Kolonizace</vt:lpstr>
      <vt:lpstr>                                                Zemědělství</vt:lpstr>
      <vt:lpstr>                              Lokátor - šoltýs                  lat. Locare – umístit, dát místo; Schultheiss – vymahač závazku)</vt:lpstr>
      <vt:lpstr>                   Německé (emfyteutické) právo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 Zaniklé osady</vt:lpstr>
      <vt:lpstr>Prezentace aplikace PowerPoint</vt:lpstr>
      <vt:lpstr>                         Příčiny zanikání vesnic</vt:lpstr>
      <vt:lpstr>Prezentace aplikace PowerPoint</vt:lpstr>
      <vt:lpstr>                                      Zanikání vesnic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120</cp:revision>
  <dcterms:created xsi:type="dcterms:W3CDTF">2017-01-31T16:06:48Z</dcterms:created>
  <dcterms:modified xsi:type="dcterms:W3CDTF">2024-03-25T14:00:46Z</dcterms:modified>
</cp:coreProperties>
</file>