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413" r:id="rId4"/>
    <p:sldId id="276" r:id="rId5"/>
    <p:sldId id="426" r:id="rId6"/>
    <p:sldId id="277" r:id="rId7"/>
    <p:sldId id="296" r:id="rId8"/>
    <p:sldId id="373" r:id="rId9"/>
    <p:sldId id="313" r:id="rId10"/>
    <p:sldId id="414" r:id="rId11"/>
    <p:sldId id="314" r:id="rId12"/>
    <p:sldId id="325" r:id="rId13"/>
    <p:sldId id="404" r:id="rId14"/>
    <p:sldId id="385" r:id="rId15"/>
    <p:sldId id="386" r:id="rId16"/>
    <p:sldId id="300" r:id="rId17"/>
    <p:sldId id="450" r:id="rId18"/>
    <p:sldId id="427" r:id="rId19"/>
    <p:sldId id="417" r:id="rId20"/>
    <p:sldId id="283" r:id="rId21"/>
    <p:sldId id="374" r:id="rId22"/>
    <p:sldId id="303" r:id="rId23"/>
    <p:sldId id="304" r:id="rId24"/>
    <p:sldId id="429" r:id="rId25"/>
    <p:sldId id="430" r:id="rId26"/>
    <p:sldId id="418" r:id="rId27"/>
    <p:sldId id="420" r:id="rId28"/>
    <p:sldId id="375" r:id="rId29"/>
    <p:sldId id="415" r:id="rId30"/>
    <p:sldId id="421" r:id="rId31"/>
    <p:sldId id="302" r:id="rId32"/>
    <p:sldId id="284" r:id="rId33"/>
    <p:sldId id="322" r:id="rId34"/>
    <p:sldId id="423" r:id="rId35"/>
    <p:sldId id="424" r:id="rId36"/>
    <p:sldId id="425" r:id="rId37"/>
    <p:sldId id="282" r:id="rId38"/>
    <p:sldId id="379" r:id="rId39"/>
    <p:sldId id="281" r:id="rId40"/>
    <p:sldId id="371" r:id="rId41"/>
    <p:sldId id="377" r:id="rId42"/>
    <p:sldId id="378" r:id="rId43"/>
    <p:sldId id="381" r:id="rId44"/>
    <p:sldId id="382" r:id="rId45"/>
    <p:sldId id="383" r:id="rId46"/>
    <p:sldId id="285" r:id="rId47"/>
    <p:sldId id="394" r:id="rId48"/>
    <p:sldId id="286" r:id="rId49"/>
    <p:sldId id="287" r:id="rId50"/>
    <p:sldId id="368" r:id="rId51"/>
    <p:sldId id="422" r:id="rId52"/>
    <p:sldId id="402" r:id="rId53"/>
    <p:sldId id="361" r:id="rId54"/>
    <p:sldId id="321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Archeologie středověké a novověké vesnice</a:t>
            </a:r>
            <a:br>
              <a:rPr lang="cs-CZ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3200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cs-CZ" dirty="0"/>
              <a:t>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4. Vrcholně středověká a novověká podoba vsi, půdorysná dispozice, zástavba. Vrcholně středověký a novověký dům.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E59729EE-DF41-68CF-D5CA-5ABE7145A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150060"/>
            <a:ext cx="5367941" cy="655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idx="1"/>
          </p:nvPr>
        </p:nvSpPr>
        <p:spPr>
          <a:xfrm>
            <a:off x="509451" y="533400"/>
            <a:ext cx="11682549" cy="653415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600" b="1" dirty="0"/>
              <a:t>Alochtonní vývoj</a:t>
            </a:r>
            <a:r>
              <a:rPr lang="cs-CZ" altLang="cs-CZ" sz="2600" dirty="0"/>
              <a:t>   –   přenos v hotové podobě z vnějšku:    a)  z vyššího prostředí (A. </a:t>
            </a:r>
            <a:r>
              <a:rPr lang="cs-CZ" altLang="cs-CZ" sz="2600" dirty="0" err="1"/>
              <a:t>Pitterová</a:t>
            </a:r>
            <a:r>
              <a:rPr lang="cs-CZ" altLang="cs-CZ" sz="2600" dirty="0"/>
              <a:t>)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                                                   b)  z Podunají (V. Mencl)</a:t>
            </a:r>
          </a:p>
          <a:p>
            <a:pPr marL="0" indent="0" eaLnBrk="1" hangingPunct="1">
              <a:buNone/>
              <a:defRPr/>
            </a:pPr>
            <a:endParaRPr lang="cs-CZ" altLang="cs-CZ" sz="2600" b="1" dirty="0"/>
          </a:p>
          <a:p>
            <a:pPr eaLnBrk="1" hangingPunct="1">
              <a:defRPr/>
            </a:pPr>
            <a:r>
              <a:rPr lang="cs-CZ" altLang="cs-CZ" sz="2600" b="1" dirty="0"/>
              <a:t>Autochtonní vývoj    </a:t>
            </a:r>
            <a:r>
              <a:rPr lang="cs-CZ" altLang="cs-CZ" sz="2600" dirty="0"/>
              <a:t> –   L. </a:t>
            </a:r>
            <a:r>
              <a:rPr lang="cs-CZ" altLang="cs-CZ" sz="2600" dirty="0" err="1"/>
              <a:t>Niederle</a:t>
            </a:r>
            <a:r>
              <a:rPr lang="cs-CZ" altLang="cs-CZ" sz="2600" dirty="0"/>
              <a:t>:  Život starých Slovanů I/2, Praha 1913. </a:t>
            </a:r>
          </a:p>
          <a:p>
            <a:pPr marL="812800" indent="-812800">
              <a:buNone/>
              <a:defRPr/>
            </a:pPr>
            <a:r>
              <a:rPr lang="cs-CZ" altLang="cs-CZ" sz="2600" dirty="0"/>
              <a:t>                                           –    vycházel z jednoty slovanské kultury na širším území </a:t>
            </a:r>
          </a:p>
          <a:p>
            <a:pPr marL="812800" indent="-812800">
              <a:buNone/>
              <a:defRPr/>
            </a:pPr>
            <a:r>
              <a:rPr lang="cs-CZ" altLang="cs-CZ" sz="2600" dirty="0"/>
              <a:t>                                           –    </a:t>
            </a:r>
            <a:r>
              <a:rPr lang="cs-CZ" altLang="cs-CZ" sz="2600" b="1" dirty="0"/>
              <a:t>jizba</a:t>
            </a:r>
            <a:r>
              <a:rPr lang="cs-CZ" altLang="cs-CZ" sz="2600" dirty="0"/>
              <a:t>, později připojena </a:t>
            </a:r>
            <a:r>
              <a:rPr lang="cs-CZ" altLang="cs-CZ" sz="2600" b="1" dirty="0"/>
              <a:t>síň</a:t>
            </a:r>
            <a:r>
              <a:rPr lang="cs-CZ" altLang="cs-CZ" sz="2600" dirty="0"/>
              <a:t> a zvlášť stojící </a:t>
            </a:r>
            <a:r>
              <a:rPr lang="cs-CZ" altLang="cs-CZ" sz="2600" b="1" dirty="0"/>
              <a:t>komora (</a:t>
            </a:r>
            <a:r>
              <a:rPr lang="cs-CZ" altLang="cs-CZ" sz="2600" b="1" dirty="0" err="1"/>
              <a:t>kleť</a:t>
            </a:r>
            <a:r>
              <a:rPr lang="cs-CZ" altLang="cs-CZ" sz="2600" b="1" dirty="0"/>
              <a:t>) </a:t>
            </a:r>
            <a:r>
              <a:rPr lang="cs-CZ" altLang="cs-CZ" sz="2600" dirty="0"/>
              <a:t>využívaná hospodářsky</a:t>
            </a:r>
          </a:p>
          <a:p>
            <a:pPr marL="0" indent="0" eaLnBrk="1" hangingPunct="1">
              <a:buNone/>
              <a:defRPr/>
            </a:pPr>
            <a:endParaRPr lang="cs-CZ" altLang="cs-CZ" sz="2600" dirty="0"/>
          </a:p>
          <a:p>
            <a:pPr eaLnBrk="1" hangingPunct="1">
              <a:defRPr/>
            </a:pPr>
            <a:r>
              <a:rPr lang="cs-CZ" altLang="cs-CZ" sz="2600" dirty="0"/>
              <a:t> </a:t>
            </a:r>
            <a:r>
              <a:rPr lang="cs-CZ" altLang="cs-CZ" sz="2600" b="1" dirty="0">
                <a:solidFill>
                  <a:srgbClr val="FF0000"/>
                </a:solidFill>
              </a:rPr>
              <a:t>1.  Komorový  typ    </a:t>
            </a:r>
            <a:r>
              <a:rPr lang="cs-CZ" altLang="cs-CZ" sz="2600" dirty="0"/>
              <a:t>– </a:t>
            </a:r>
            <a:r>
              <a:rPr lang="cs-CZ" altLang="cs-CZ" sz="2600" b="1" dirty="0"/>
              <a:t>   </a:t>
            </a:r>
            <a:r>
              <a:rPr lang="cs-CZ" altLang="cs-CZ" sz="2600" dirty="0"/>
              <a:t>uspořádání:  jizba  –  síň – komora         d.:   14,5 až 17 m, š.:  5 až  6 m  (3 : 1)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–   většinou u štítová orientace domů 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–    </a:t>
            </a:r>
            <a:r>
              <a:rPr lang="cs-CZ" altLang="cs-CZ" sz="2600" b="1" dirty="0"/>
              <a:t>jizba:  </a:t>
            </a:r>
            <a:r>
              <a:rPr lang="cs-CZ" altLang="cs-CZ" sz="2600" dirty="0"/>
              <a:t>do ulice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–   </a:t>
            </a:r>
            <a:r>
              <a:rPr lang="cs-CZ" altLang="cs-CZ" sz="2600" b="1" dirty="0"/>
              <a:t>komora:</a:t>
            </a:r>
            <a:r>
              <a:rPr lang="cs-CZ" altLang="cs-CZ" sz="2600" dirty="0"/>
              <a:t>   v přízemní plnila hospodářskou funkci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–   </a:t>
            </a:r>
            <a:r>
              <a:rPr lang="cs-CZ" altLang="cs-CZ" sz="2600" b="1" dirty="0"/>
              <a:t>síň:</a:t>
            </a:r>
            <a:r>
              <a:rPr lang="cs-CZ" altLang="cs-CZ" sz="2600" dirty="0"/>
              <a:t>   komunikační prostor uprostřed domu:  vstup ze dvora, případně do sklepa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</a:t>
            </a:r>
          </a:p>
          <a:p>
            <a:pPr eaLnBrk="1" hangingPunct="1">
              <a:defRPr/>
            </a:pPr>
            <a:r>
              <a:rPr lang="cs-CZ" altLang="cs-CZ" sz="2600" dirty="0"/>
              <a:t> </a:t>
            </a:r>
            <a:r>
              <a:rPr lang="cs-CZ" altLang="cs-CZ" sz="2600" b="1" dirty="0">
                <a:solidFill>
                  <a:srgbClr val="FF0000"/>
                </a:solidFill>
              </a:rPr>
              <a:t>2.  Špýcharový typ  </a:t>
            </a:r>
            <a:r>
              <a:rPr lang="cs-CZ" altLang="cs-CZ" sz="2600" dirty="0"/>
              <a:t>–</a:t>
            </a:r>
            <a:r>
              <a:rPr lang="cs-CZ" altLang="cs-CZ" sz="2600" b="1" dirty="0"/>
              <a:t>  </a:t>
            </a:r>
            <a:r>
              <a:rPr lang="cs-CZ" altLang="cs-CZ" sz="2600" dirty="0"/>
              <a:t>s patrovou sýpkou:  komora</a:t>
            </a:r>
            <a:r>
              <a:rPr lang="cs-CZ" altLang="cs-CZ" sz="2600" b="1" dirty="0"/>
              <a:t> </a:t>
            </a:r>
            <a:r>
              <a:rPr lang="cs-CZ" altLang="cs-CZ" sz="2600" dirty="0"/>
              <a:t>zahloubena do podloží a zvýšena o jedno podlaží                                                                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patrový špýchar:   čtvercový (4 až 5,5 m)     </a:t>
            </a:r>
            <a:r>
              <a:rPr lang="cs-CZ" altLang="cs-CZ" sz="2600" dirty="0" err="1"/>
              <a:t>Pfaffenschlag</a:t>
            </a:r>
            <a:r>
              <a:rPr lang="cs-CZ" altLang="cs-CZ" sz="2600" dirty="0"/>
              <a:t>:  nejstarší doklad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b="1" dirty="0"/>
              <a:t>                                             síň:</a:t>
            </a:r>
            <a:r>
              <a:rPr lang="cs-CZ" altLang="cs-CZ" sz="2600" dirty="0"/>
              <a:t>   </a:t>
            </a:r>
            <a:r>
              <a:rPr lang="cs-CZ" altLang="cs-CZ" sz="2600" dirty="0" err="1"/>
              <a:t>nepravidlená</a:t>
            </a:r>
            <a:r>
              <a:rPr lang="cs-CZ" altLang="cs-CZ" sz="2600" dirty="0"/>
              <a:t>, největší prostora domu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–  charakteristický znak:  krátké zídky u vstupu tzv. šíje, které původně  stály samostatně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                                       ve 14. stol. spojeny s domem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300" dirty="0"/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7407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" y="0"/>
            <a:ext cx="5867400" cy="38990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0022" t="18236" r="19061"/>
          <a:stretch/>
        </p:blipFill>
        <p:spPr>
          <a:xfrm>
            <a:off x="5887640" y="-17418"/>
            <a:ext cx="6261671" cy="36097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9459" t="5152" r="10138" b="1778"/>
          <a:stretch/>
        </p:blipFill>
        <p:spPr>
          <a:xfrm>
            <a:off x="1018904" y="3914771"/>
            <a:ext cx="3695502" cy="28517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2477" y="16546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Pfaffenschlag</a:t>
            </a:r>
            <a:r>
              <a:rPr lang="cs-CZ" b="1" dirty="0"/>
              <a:t>:</a:t>
            </a:r>
            <a:r>
              <a:rPr lang="cs-CZ" dirty="0"/>
              <a:t>  3D rekonstrukce usedlosti č. I (autor V. Dvořák).</a:t>
            </a:r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>
            <a:fillRect/>
          </a:stretch>
        </p:blipFill>
        <p:spPr bwMode="auto">
          <a:xfrm>
            <a:off x="4971647" y="3976688"/>
            <a:ext cx="3696040" cy="18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3036"/>
          <a:stretch/>
        </p:blipFill>
        <p:spPr bwMode="auto">
          <a:xfrm>
            <a:off x="8924928" y="4585064"/>
            <a:ext cx="3224382" cy="218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7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1">
            <a:extLst>
              <a:ext uri="{FF2B5EF4-FFF2-40B4-BE49-F238E27FC236}">
                <a16:creationId xmlns:a16="http://schemas.microsoft.com/office/drawing/2014/main" id="{BDEC3275-D89D-F576-2143-EEEB4ABCB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/>
          <a:stretch>
            <a:fillRect/>
          </a:stretch>
        </p:blipFill>
        <p:spPr bwMode="auto">
          <a:xfrm>
            <a:off x="1462088" y="-55563"/>
            <a:ext cx="920591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ovéPole 5">
            <a:extLst>
              <a:ext uri="{FF2B5EF4-FFF2-40B4-BE49-F238E27FC236}">
                <a16:creationId xmlns:a16="http://schemas.microsoft.com/office/drawing/2014/main" id="{D94157A8-AB7A-3C79-2104-415223DDD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28601"/>
            <a:ext cx="6934200" cy="1477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Spindelbach</a:t>
            </a:r>
            <a:r>
              <a:rPr lang="cs-CZ" altLang="cs-CZ" sz="1800" b="1" dirty="0"/>
              <a:t> v Krušných horách</a:t>
            </a:r>
            <a:r>
              <a:rPr lang="cs-CZ" altLang="cs-CZ" sz="1800" dirty="0"/>
              <a:t>, k. </a:t>
            </a:r>
            <a:r>
              <a:rPr lang="cs-CZ" altLang="cs-CZ" sz="1800" dirty="0" err="1"/>
              <a:t>ú.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Výsuní</a:t>
            </a:r>
            <a:r>
              <a:rPr lang="cs-CZ" altLang="cs-CZ" sz="1800" dirty="0"/>
              <a:t>, 800-900 m. n. m.  –  lesní řadová ves (d. 1100 m, 25 ha) ze 13. – 15. stol.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–  880 m. n. 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–  2008: výzkum Ústavu pro archeologii FF UK Praha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2">
            <a:extLst>
              <a:ext uri="{FF2B5EF4-FFF2-40B4-BE49-F238E27FC236}">
                <a16:creationId xmlns:a16="http://schemas.microsoft.com/office/drawing/2014/main" id="{B02C9B4D-A75E-5F15-BB03-BCF8DD350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t="28125" r="42919" b="5882"/>
          <a:stretch/>
        </p:blipFill>
        <p:spPr bwMode="auto">
          <a:xfrm>
            <a:off x="0" y="938631"/>
            <a:ext cx="5689600" cy="575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ovéPole 3">
            <a:extLst>
              <a:ext uri="{FF2B5EF4-FFF2-40B4-BE49-F238E27FC236}">
                <a16:creationId xmlns:a16="http://schemas.microsoft.com/office/drawing/2014/main" id="{5DD810E9-DDA9-291E-0B6E-3386B761B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875" y="5457704"/>
            <a:ext cx="29290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Zaniklá ves </a:t>
            </a:r>
            <a:r>
              <a:rPr lang="cs-CZ" altLang="cs-CZ" sz="1800" b="1" dirty="0" err="1">
                <a:solidFill>
                  <a:srgbClr val="FF0000"/>
                </a:solidFill>
              </a:rPr>
              <a:t>Spindelbach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v Krušných Horách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(13. –15. stol.)</a:t>
            </a:r>
            <a:r>
              <a:rPr lang="cs-CZ" altLang="cs-CZ" sz="1800" dirty="0"/>
              <a:t> </a:t>
            </a:r>
          </a:p>
        </p:txBody>
      </p:sp>
      <p:pic>
        <p:nvPicPr>
          <p:cNvPr id="73732" name="Obrázek 1">
            <a:extLst>
              <a:ext uri="{FF2B5EF4-FFF2-40B4-BE49-F238E27FC236}">
                <a16:creationId xmlns:a16="http://schemas.microsoft.com/office/drawing/2014/main" id="{10DB0D00-8DC0-7C0B-EC18-2F59CC64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9" t="26430" r="40630" b="22794"/>
          <a:stretch>
            <a:fillRect/>
          </a:stretch>
        </p:blipFill>
        <p:spPr bwMode="auto">
          <a:xfrm>
            <a:off x="7926882" y="266699"/>
            <a:ext cx="4265118" cy="640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E1AF95E-A302-C2FF-C0F8-68B3F74D3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7022" r="38562" b="16911"/>
          <a:stretch>
            <a:fillRect/>
          </a:stretch>
        </p:blipFill>
        <p:spPr bwMode="auto">
          <a:xfrm>
            <a:off x="3588403" y="0"/>
            <a:ext cx="4378502" cy="29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ázek 2">
            <a:extLst>
              <a:ext uri="{FF2B5EF4-FFF2-40B4-BE49-F238E27FC236}">
                <a16:creationId xmlns:a16="http://schemas.microsoft.com/office/drawing/2014/main" id="{3C00648A-2A76-33E9-D67C-6FE483F0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7" t="25626" r="40530" b="25626"/>
          <a:stretch>
            <a:fillRect/>
          </a:stretch>
        </p:blipFill>
        <p:spPr bwMode="auto">
          <a:xfrm>
            <a:off x="521596" y="832746"/>
            <a:ext cx="3823832" cy="558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14099BA-3879-AE35-29FF-4E0EAA37A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9" t="17232" r="36601" b="9322"/>
          <a:stretch>
            <a:fillRect/>
          </a:stretch>
        </p:blipFill>
        <p:spPr bwMode="auto">
          <a:xfrm>
            <a:off x="4345428" y="927996"/>
            <a:ext cx="3703414" cy="557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C61F4DD6-8CDE-6CAD-06D4-38ED223D9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7" t="25983" r="40485" b="24570"/>
          <a:stretch>
            <a:fillRect/>
          </a:stretch>
        </p:blipFill>
        <p:spPr bwMode="auto">
          <a:xfrm>
            <a:off x="8062913" y="927996"/>
            <a:ext cx="3607491" cy="538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C:\Users\Monika\Desktop\Bystřec skeny\087.png">
            <a:extLst>
              <a:ext uri="{FF2B5EF4-FFF2-40B4-BE49-F238E27FC236}">
                <a16:creationId xmlns:a16="http://schemas.microsoft.com/office/drawing/2014/main" id="{A34094C2-6BE6-C43C-3CD9-0669610B0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2480"/>
          <a:stretch>
            <a:fillRect/>
          </a:stretch>
        </p:blipFill>
        <p:spPr bwMode="auto">
          <a:xfrm>
            <a:off x="2857501" y="442300"/>
            <a:ext cx="8010526" cy="641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3A985F-3F90-B55E-86A4-7C43F2DFF233}"/>
              </a:ext>
            </a:extLst>
          </p:cNvPr>
          <p:cNvSpPr txBox="1"/>
          <p:nvPr/>
        </p:nvSpPr>
        <p:spPr>
          <a:xfrm>
            <a:off x="590550" y="752475"/>
            <a:ext cx="163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Dýmná jizba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diagram&#10;&#10;Popis byl vytvořen automaticky">
            <a:extLst>
              <a:ext uri="{FF2B5EF4-FFF2-40B4-BE49-F238E27FC236}">
                <a16:creationId xmlns:a16="http://schemas.microsoft.com/office/drawing/2014/main" id="{746CD27D-F1AB-68E6-94FA-02E0D687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56" y="337120"/>
            <a:ext cx="8611394" cy="635520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3377CFD-2924-4697-5527-B6474C8ACAA1}"/>
              </a:ext>
            </a:extLst>
          </p:cNvPr>
          <p:cNvSpPr txBox="1"/>
          <p:nvPr/>
        </p:nvSpPr>
        <p:spPr>
          <a:xfrm>
            <a:off x="933450" y="723900"/>
            <a:ext cx="178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Jizba/světnice</a:t>
            </a:r>
          </a:p>
        </p:txBody>
      </p:sp>
    </p:spTree>
    <p:extLst>
      <p:ext uri="{BB962C8B-B14F-4D97-AF65-F5344CB8AC3E}">
        <p14:creationId xmlns:p14="http://schemas.microsoft.com/office/powerpoint/2010/main" val="207572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F837245-3D8D-3E2A-8637-FDAF7826D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9" t="48562" r="8466" b="12990"/>
          <a:stretch/>
        </p:blipFill>
        <p:spPr>
          <a:xfrm>
            <a:off x="6883685" y="130327"/>
            <a:ext cx="5308315" cy="34600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54FF93-5E27-B9C5-4052-207C7E93F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10000"/>
          </a:blip>
          <a:srcRect l="7235" r="9417" b="51111"/>
          <a:stretch/>
        </p:blipFill>
        <p:spPr>
          <a:xfrm>
            <a:off x="177117" y="863029"/>
            <a:ext cx="6822319" cy="56867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B431F8-51B5-38F8-E4C0-0FB514444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7" t="29377" r="20869" b="35311"/>
          <a:stretch/>
        </p:blipFill>
        <p:spPr>
          <a:xfrm>
            <a:off x="6755132" y="3429000"/>
            <a:ext cx="3924520" cy="334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7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alendář&#10;&#10;Popis byl vytvořen automaticky">
            <a:extLst>
              <a:ext uri="{FF2B5EF4-FFF2-40B4-BE49-F238E27FC236}">
                <a16:creationId xmlns:a16="http://schemas.microsoft.com/office/drawing/2014/main" id="{E808AC77-A53B-9C32-0EE1-81B102B62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46" y="738187"/>
            <a:ext cx="4698741" cy="5381625"/>
          </a:xfrm>
          <a:prstGeom prst="rect">
            <a:avLst/>
          </a:prstGeom>
        </p:spPr>
      </p:pic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5C17410B-9B6D-C29C-61D6-9E7FAAEE1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9" y="340148"/>
            <a:ext cx="2836088" cy="435598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60E8D6B-A191-AA16-6973-FE725A923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2055157"/>
            <a:ext cx="2936303" cy="43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1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19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Zástavba vesnice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168166" y="1229710"/>
            <a:ext cx="11274897" cy="562828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r>
              <a:rPr lang="cs-CZ" altLang="cs-CZ" sz="1800" b="1" dirty="0">
                <a:solidFill>
                  <a:srgbClr val="FF0000"/>
                </a:solidFill>
              </a:rPr>
              <a:t>Náves</a:t>
            </a:r>
            <a:r>
              <a:rPr lang="cs-CZ" altLang="cs-CZ" sz="1800" dirty="0"/>
              <a:t>  –  nejdůležitější komunikační prostor v intravilánu, která plnila </a:t>
            </a:r>
          </a:p>
          <a:p>
            <a:pPr marL="0" indent="0">
              <a:buNone/>
            </a:pPr>
            <a:r>
              <a:rPr lang="cs-CZ" altLang="cs-CZ" sz="1800" dirty="0"/>
              <a:t>                      společenské, kultovní a hospodářské funkce.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Plot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vymezoval hranice intravilánu:   zeď s branami nebo příkop </a:t>
            </a:r>
          </a:p>
          <a:p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Zástavba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usedlosti s domy, stájemi, chlévy, sýpkami</a:t>
            </a:r>
          </a:p>
          <a:p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Tvrz nebo residenční dvůr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na okraji nebo u vsi, zřídka na návsi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Poplužní dvůr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(lat. </a:t>
            </a:r>
            <a:r>
              <a:rPr lang="cs-CZ" altLang="cs-CZ" sz="1800" dirty="0" err="1"/>
              <a:t>Praedium</a:t>
            </a:r>
            <a:r>
              <a:rPr lang="cs-CZ" altLang="cs-CZ" sz="1800" dirty="0"/>
              <a:t> něm. </a:t>
            </a:r>
            <a:r>
              <a:rPr lang="cs-CZ" altLang="cs-CZ" sz="1800" dirty="0" err="1"/>
              <a:t>Maierhof</a:t>
            </a:r>
            <a:r>
              <a:rPr lang="cs-CZ" altLang="cs-CZ" sz="1800" dirty="0"/>
              <a:t>):  panský (vrchnostenský) dvůr s dominikální (panskou) půdou,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řízený šafářem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–  název od staré měrné jednotky </a:t>
            </a:r>
            <a:r>
              <a:rPr lang="cs-CZ" altLang="cs-CZ" sz="1800" dirty="0" err="1"/>
              <a:t>popluží</a:t>
            </a:r>
            <a:r>
              <a:rPr lang="cs-CZ" altLang="cs-CZ" sz="1800" dirty="0"/>
              <a:t> o rozloze 20-60 ha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Kostel</a:t>
            </a:r>
            <a:r>
              <a:rPr lang="cs-CZ" altLang="cs-CZ" sz="1800" dirty="0"/>
              <a:t>  –  většinou uprostřed vesnice, kolem hřbitov obehnaný zdí</a:t>
            </a:r>
          </a:p>
          <a:p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C5A94D6-9D43-B5D3-A994-C760D669C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66" y="235169"/>
            <a:ext cx="4164724" cy="403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58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1994263" y="0"/>
            <a:ext cx="8229600" cy="13716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Konstrukce domů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59395" name="Rectangle 5"/>
          <p:cNvSpPr>
            <a:spLocks noGrp="1" noChangeArrowheads="1"/>
          </p:cNvSpPr>
          <p:nvPr>
            <p:ph idx="1"/>
          </p:nvPr>
        </p:nvSpPr>
        <p:spPr>
          <a:xfrm>
            <a:off x="404948" y="1123406"/>
            <a:ext cx="11882301" cy="5734594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1800" b="1" dirty="0"/>
              <a:t>Rozměry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obvykle 15  x  6 m</a:t>
            </a:r>
          </a:p>
          <a:p>
            <a:r>
              <a:rPr lang="cs-CZ" altLang="cs-CZ" sz="1800" b="1" dirty="0"/>
              <a:t>Stavební materiál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kámen, dřevo, hlína</a:t>
            </a:r>
          </a:p>
          <a:p>
            <a:r>
              <a:rPr lang="cs-CZ" altLang="cs-CZ" sz="1800" b="1" dirty="0"/>
              <a:t>Střecha</a:t>
            </a:r>
            <a:r>
              <a:rPr lang="cs-CZ" altLang="cs-CZ" sz="1800" dirty="0"/>
              <a:t>  –  zřejmě sedlová</a:t>
            </a:r>
          </a:p>
          <a:p>
            <a:r>
              <a:rPr lang="cs-CZ" altLang="cs-CZ" sz="1800" b="1" dirty="0"/>
              <a:t>Základy  </a:t>
            </a:r>
            <a:r>
              <a:rPr lang="cs-CZ" altLang="cs-CZ" sz="1800" dirty="0"/>
              <a:t>–  kamenné, položené na upraveném terénu bez hlubší základové rýhy</a:t>
            </a:r>
            <a:endParaRPr lang="cs-CZ" altLang="cs-CZ" sz="1800" b="1" dirty="0"/>
          </a:p>
          <a:p>
            <a:r>
              <a:rPr lang="cs-CZ" altLang="cs-CZ" sz="1800" b="1" dirty="0"/>
              <a:t>Stěny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konstrukce: </a:t>
            </a:r>
            <a:r>
              <a:rPr lang="cs-CZ" altLang="cs-CZ" sz="1800" dirty="0"/>
              <a:t> a)   </a:t>
            </a:r>
            <a:r>
              <a:rPr lang="cs-CZ" altLang="cs-CZ" sz="1800" b="1" dirty="0"/>
              <a:t>sloupová nebo kůlová:   </a:t>
            </a:r>
            <a:r>
              <a:rPr lang="cs-CZ" altLang="cs-CZ" sz="1800" dirty="0"/>
              <a:t>kůly svisle zapuštěné do země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b)   </a:t>
            </a:r>
            <a:r>
              <a:rPr lang="cs-CZ" altLang="cs-CZ" sz="1800" b="1" dirty="0"/>
              <a:t>roubená:    </a:t>
            </a:r>
            <a:r>
              <a:rPr lang="cs-CZ" altLang="cs-CZ" sz="1800" dirty="0"/>
              <a:t>kuláče nebo trámy, vyspárovány jílem:  </a:t>
            </a:r>
            <a:r>
              <a:rPr lang="cs-CZ" altLang="cs-CZ" sz="1800" dirty="0" err="1"/>
              <a:t>Pfaffenschlag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Mstěnice</a:t>
            </a:r>
            <a:r>
              <a:rPr lang="cs-CZ" altLang="cs-CZ" sz="1800" dirty="0"/>
              <a:t>:  kamenná podezdívka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–  </a:t>
            </a:r>
            <a:r>
              <a:rPr lang="cs-CZ" sz="1800" dirty="0"/>
              <a:t>neopracované kmeny (i půlené) nebo částečně opracované sekerou (</a:t>
            </a:r>
            <a:r>
              <a:rPr lang="cs-CZ" sz="1800" dirty="0" err="1"/>
              <a:t>dendro</a:t>
            </a:r>
            <a:r>
              <a:rPr lang="cs-CZ" sz="1800" dirty="0"/>
              <a:t>: 16. stol.)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–   průměr kmenů:  až 30 cm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–   výplň spárů:  slaměné rulíky obalené hlínou, mech, </a:t>
            </a:r>
            <a:r>
              <a:rPr lang="cs-CZ" altLang="cs-CZ" sz="1800" dirty="0"/>
              <a:t>hliněné </a:t>
            </a:r>
            <a:r>
              <a:rPr lang="cs-CZ" altLang="cs-CZ" sz="1800" dirty="0" err="1"/>
              <a:t>omazávky</a:t>
            </a:r>
            <a:r>
              <a:rPr lang="cs-CZ" altLang="cs-CZ" sz="1800" dirty="0"/>
              <a:t> s plevami a slámou</a:t>
            </a:r>
          </a:p>
          <a:p>
            <a:pPr marL="0" indent="0">
              <a:buNone/>
            </a:pPr>
            <a:r>
              <a:rPr lang="cs-CZ" altLang="cs-CZ" sz="1800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c)   </a:t>
            </a:r>
            <a:r>
              <a:rPr lang="cs-CZ" altLang="cs-CZ" sz="1800" b="1" dirty="0"/>
              <a:t>drážková: </a:t>
            </a:r>
            <a:r>
              <a:rPr lang="cs-CZ" altLang="cs-CZ" sz="1800" dirty="0"/>
              <a:t>  svislé kůly nebo sloupy s vodorovně zasunutými deskami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–  pro konstrukci dřevěných příček nebo oken , 10 až12 cm široké fošny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d)   </a:t>
            </a:r>
            <a:r>
              <a:rPr lang="cs-CZ" altLang="cs-CZ" sz="1800" b="1" dirty="0"/>
              <a:t>hrázděná:</a:t>
            </a:r>
            <a:r>
              <a:rPr lang="cs-CZ" altLang="cs-CZ" sz="1800" dirty="0"/>
              <a:t>   známy pouze z otisků  mazanic  –  jen z tvrze v Řesanicích (14. a 15. stol.)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e)   </a:t>
            </a:r>
            <a:r>
              <a:rPr lang="cs-CZ" altLang="cs-CZ" sz="1800" b="1" dirty="0"/>
              <a:t>z hlíny</a:t>
            </a:r>
            <a:r>
              <a:rPr lang="cs-CZ" altLang="cs-CZ" sz="1800" dirty="0"/>
              <a:t>:   vrstvené (nedoložené), cihel (vepřovice)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f)   </a:t>
            </a:r>
            <a:r>
              <a:rPr lang="cs-CZ" altLang="cs-CZ" sz="1800" b="1" dirty="0"/>
              <a:t>vyplétané z proutí a omazané hlínou:</a:t>
            </a:r>
            <a:r>
              <a:rPr lang="cs-CZ" altLang="cs-CZ" sz="1800" dirty="0"/>
              <a:t>   lehčí hospodářské stavby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g)   </a:t>
            </a:r>
            <a:r>
              <a:rPr lang="cs-CZ" altLang="cs-CZ" sz="1800" b="1" dirty="0"/>
              <a:t>kamenné nebo cihlové:   </a:t>
            </a:r>
            <a:r>
              <a:rPr lang="cs-CZ" altLang="cs-CZ" sz="1800" dirty="0"/>
              <a:t>komory a některé síně </a:t>
            </a:r>
            <a:r>
              <a:rPr lang="cs-CZ" altLang="cs-CZ" sz="1800" dirty="0" err="1"/>
              <a:t>celokamené</a:t>
            </a: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42518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2" t="22916" r="27379" b="14584"/>
          <a:stretch>
            <a:fillRect/>
          </a:stretch>
        </p:blipFill>
        <p:spPr bwMode="auto">
          <a:xfrm>
            <a:off x="5578476" y="-6350"/>
            <a:ext cx="5089525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 t="19792" r="17886" b="16580"/>
          <a:stretch>
            <a:fillRect/>
          </a:stretch>
        </p:blipFill>
        <p:spPr bwMode="auto">
          <a:xfrm>
            <a:off x="731521" y="994125"/>
            <a:ext cx="4302034" cy="493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008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9574" y="809897"/>
            <a:ext cx="11782425" cy="60481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Stropy</a:t>
            </a:r>
            <a:r>
              <a:rPr lang="cs-CZ" sz="1800" dirty="0"/>
              <a:t>  –  příčně kladené a plošně hraněné nosné trámy (15. stol.)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šířka domu podle délky kmenů (cca 6 m)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roubená valená klenba: trámy čelních stěn se směrem vzhůru postupně zkracují,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takže boční stěny se přiklánějí ke středu na způsob valené klenby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Dveře </a:t>
            </a:r>
            <a:r>
              <a:rPr lang="cs-CZ" sz="1800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šířka: 1 až 1,5 m, někdy </a:t>
            </a:r>
            <a:r>
              <a:rPr lang="cs-CZ" altLang="cs-CZ" sz="1800" dirty="0" err="1"/>
              <a:t>celokamenné</a:t>
            </a:r>
            <a:r>
              <a:rPr lang="cs-CZ" altLang="cs-CZ" sz="1800" dirty="0"/>
              <a:t> prahy s točnami pro usazení dveří 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–   z několika svislých prken přibitých na dřevěný rám opatřený kovovými pásy s panty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 zajištění: nálezy klíčů, klíčových štítků, závor a petlic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Okna  </a:t>
            </a:r>
            <a:r>
              <a:rPr lang="cs-CZ" sz="1800" dirty="0"/>
              <a:t>–  okenní výplně nejsou doloženy (okenice, dýmné otvory nahoře) </a:t>
            </a:r>
          </a:p>
          <a:p>
            <a:pPr>
              <a:defRPr/>
            </a:pPr>
            <a:endParaRPr lang="cs-CZ" sz="1800" dirty="0"/>
          </a:p>
          <a:p>
            <a:r>
              <a:rPr lang="cs-CZ" altLang="cs-CZ" sz="1800" b="1" dirty="0"/>
              <a:t>Sklepy, podzemní chodby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lochy a sklepy zahloubené v rostlém terénu mimo půdorys domu:  12/13. – 17/18. stol.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–   vstup z vnitřku (komora) úzkou chodbou se zpevněnými stěnami (vyzdění)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–   skladovací a útočištná funkce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–   </a:t>
            </a:r>
            <a:r>
              <a:rPr lang="cs-CZ" sz="1800" dirty="0"/>
              <a:t>Petr Kos, 2005: K moravským lochům, In: </a:t>
            </a:r>
            <a:r>
              <a:rPr lang="cs-CZ" sz="1800" dirty="0" err="1"/>
              <a:t>Forum</a:t>
            </a:r>
            <a:r>
              <a:rPr lang="cs-CZ" sz="1800" dirty="0"/>
              <a:t> </a:t>
            </a:r>
            <a:r>
              <a:rPr lang="cs-CZ" sz="1800" dirty="0" err="1"/>
              <a:t>urbes</a:t>
            </a:r>
            <a:r>
              <a:rPr lang="cs-CZ" sz="1800" dirty="0"/>
              <a:t> medii </a:t>
            </a:r>
            <a:r>
              <a:rPr lang="cs-CZ" sz="1800" dirty="0" err="1"/>
              <a:t>aevi</a:t>
            </a:r>
            <a:r>
              <a:rPr lang="cs-CZ" sz="1800" dirty="0"/>
              <a:t> (FUMA) II, Brno, 166–183.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00373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36" y="292783"/>
            <a:ext cx="4341812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14584" r="47878" b="28125"/>
          <a:stretch>
            <a:fillRect/>
          </a:stretch>
        </p:blipFill>
        <p:spPr bwMode="auto">
          <a:xfrm>
            <a:off x="1119052" y="311723"/>
            <a:ext cx="491172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tráva, venku, obloha, budova&#10;&#10;Popis byl vytvořen automaticky">
            <a:extLst>
              <a:ext uri="{FF2B5EF4-FFF2-40B4-BE49-F238E27FC236}">
                <a16:creationId xmlns:a16="http://schemas.microsoft.com/office/drawing/2014/main" id="{88ACDA20-D49A-EFC3-2563-331FB2B95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81" y="4006968"/>
            <a:ext cx="3524854" cy="26436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176D07B-0B27-86C0-A087-54E487E22CEB}"/>
              </a:ext>
            </a:extLst>
          </p:cNvPr>
          <p:cNvSpPr txBox="1"/>
          <p:nvPr/>
        </p:nvSpPr>
        <p:spPr>
          <a:xfrm>
            <a:off x="8659244" y="4051047"/>
            <a:ext cx="1058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lomenice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C62BD91-7248-57A7-1F82-B96F3A4AB557}"/>
              </a:ext>
            </a:extLst>
          </p:cNvPr>
          <p:cNvSpPr txBox="1"/>
          <p:nvPr/>
        </p:nvSpPr>
        <p:spPr>
          <a:xfrm>
            <a:off x="5552461" y="922875"/>
            <a:ext cx="16569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Kouřové otvory</a:t>
            </a:r>
          </a:p>
        </p:txBody>
      </p:sp>
      <p:pic>
        <p:nvPicPr>
          <p:cNvPr id="12" name="Obrázek 11" descr="Obsah obrázku budova, venku, obloha, dům&#10;&#10;Popis byl vytvořen automaticky">
            <a:extLst>
              <a:ext uri="{FF2B5EF4-FFF2-40B4-BE49-F238E27FC236}">
                <a16:creationId xmlns:a16="http://schemas.microsoft.com/office/drawing/2014/main" id="{28900749-5424-09C2-6A6C-765A98DCE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017" y="4006967"/>
            <a:ext cx="3975400" cy="264364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C653D8A-AC6A-BE76-31F1-C9DAB72B0F95}"/>
              </a:ext>
            </a:extLst>
          </p:cNvPr>
          <p:cNvSpPr txBox="1"/>
          <p:nvPr/>
        </p:nvSpPr>
        <p:spPr>
          <a:xfrm>
            <a:off x="1708218" y="4006969"/>
            <a:ext cx="603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žudr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C726006-5874-F0D8-A1E5-625A98B32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051" y="4051047"/>
            <a:ext cx="3693556" cy="261503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4A36F1-30D5-5C92-AA89-FE3E4ABFE0B3}"/>
              </a:ext>
            </a:extLst>
          </p:cNvPr>
          <p:cNvSpPr txBox="1"/>
          <p:nvPr/>
        </p:nvSpPr>
        <p:spPr>
          <a:xfrm>
            <a:off x="6367952" y="4051047"/>
            <a:ext cx="1875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podstávkový dům</a:t>
            </a:r>
          </a:p>
        </p:txBody>
      </p:sp>
    </p:spTree>
    <p:extLst>
      <p:ext uri="{BB962C8B-B14F-4D97-AF65-F5344CB8AC3E}">
        <p14:creationId xmlns:p14="http://schemas.microsoft.com/office/powerpoint/2010/main" val="4144144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547B2-3D15-EF6D-7320-D3DEE3CD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581026"/>
            <a:ext cx="7120904" cy="627697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sz="5100" b="0" i="0" u="none" strike="noStrike" baseline="0" dirty="0">
                <a:solidFill>
                  <a:srgbClr val="FF0000"/>
                </a:solidFill>
              </a:rPr>
              <a:t>Lochy</a:t>
            </a:r>
          </a:p>
          <a:p>
            <a:pPr marL="0" indent="0" algn="l">
              <a:buNone/>
            </a:pPr>
            <a:endParaRPr lang="cs-CZ" sz="4000" b="0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2300" b="1" i="0" u="none" strike="noStrike" baseline="0" dirty="0"/>
              <a:t>J. </a:t>
            </a:r>
            <a:r>
              <a:rPr lang="cs-CZ" sz="2300" b="1" i="0" u="none" strike="noStrike" baseline="0" dirty="0" err="1"/>
              <a:t>Skutil</a:t>
            </a:r>
            <a:r>
              <a:rPr lang="cs-CZ" sz="2300" b="1" i="0" u="none" strike="noStrike" baseline="0" dirty="0"/>
              <a:t> </a:t>
            </a:r>
            <a:r>
              <a:rPr lang="cs-CZ" sz="2300" b="0" i="0" u="none" strike="noStrike" baseline="0" dirty="0"/>
              <a:t>(1949)  –   označení německého původu pro uměle vyhloubené</a:t>
            </a:r>
          </a:p>
          <a:p>
            <a:pPr marL="0" indent="0" algn="l">
              <a:buNone/>
            </a:pPr>
            <a:r>
              <a:rPr lang="cs-CZ" sz="2300" b="0" i="0" u="none" strike="noStrike" baseline="0" dirty="0"/>
              <a:t>                                       podzemní dutiny ve (sprašovém podloží („skrýš“)</a:t>
            </a:r>
          </a:p>
          <a:p>
            <a:pPr algn="l"/>
            <a:endParaRPr lang="cs-CZ" sz="2300" dirty="0"/>
          </a:p>
          <a:p>
            <a:pPr algn="l"/>
            <a:r>
              <a:rPr lang="cs-CZ" sz="2300" b="1" i="0" u="none" strike="noStrike" baseline="0" dirty="0"/>
              <a:t>Typ I:  přímá chodba</a:t>
            </a:r>
            <a:endParaRPr lang="cs-CZ" sz="2300" b="1" dirty="0"/>
          </a:p>
          <a:p>
            <a:pPr marL="0" indent="0" algn="l">
              <a:buNone/>
            </a:pPr>
            <a:r>
              <a:rPr lang="cs-CZ" sz="2300" dirty="0"/>
              <a:t>        –  v</a:t>
            </a:r>
            <a:r>
              <a:rPr lang="cs-CZ" sz="2300" b="1" i="0" u="none" strike="noStrike" baseline="0" dirty="0"/>
              <a:t>arianta I/A:  </a:t>
            </a:r>
            <a:r>
              <a:rPr lang="cs-CZ" sz="2300" b="0" i="0" u="none" strike="noStrike" baseline="0" dirty="0"/>
              <a:t>s výklenky a větracími kanálky (</a:t>
            </a:r>
            <a:r>
              <a:rPr lang="cs-CZ" sz="2300" b="0" i="0" u="none" strike="noStrike" baseline="0" dirty="0" err="1"/>
              <a:t>Mstěnice</a:t>
            </a:r>
            <a:r>
              <a:rPr lang="cs-CZ" sz="2300" dirty="0"/>
              <a:t>) </a:t>
            </a:r>
            <a:endParaRPr lang="cs-CZ" sz="2300" b="0" i="0" u="none" strike="noStrike" baseline="0" dirty="0"/>
          </a:p>
          <a:p>
            <a:pPr marL="0" indent="0" algn="l">
              <a:buNone/>
            </a:pPr>
            <a:r>
              <a:rPr lang="cs-CZ" sz="2300" b="0" i="0" u="none" strike="noStrike" baseline="0" dirty="0"/>
              <a:t>        –  </a:t>
            </a:r>
            <a:r>
              <a:rPr lang="cs-CZ" sz="2300" b="1" dirty="0"/>
              <a:t>v</a:t>
            </a:r>
            <a:r>
              <a:rPr lang="cs-CZ" sz="2300" b="1" i="0" u="none" strike="noStrike" baseline="0" dirty="0"/>
              <a:t>arianta I/B:   </a:t>
            </a:r>
            <a:r>
              <a:rPr lang="cs-CZ" sz="2300" b="0" i="0" u="none" strike="noStrike" baseline="0" dirty="0"/>
              <a:t>s výklenky, větracími kanálky a komorami v řadě (</a:t>
            </a:r>
            <a:r>
              <a:rPr lang="cs-CZ" sz="2300" b="0" i="0" u="none" strike="noStrike" baseline="0" dirty="0" err="1"/>
              <a:t>Mstěnice</a:t>
            </a:r>
            <a:r>
              <a:rPr lang="cs-CZ" sz="2300" dirty="0"/>
              <a:t>) </a:t>
            </a:r>
            <a:endParaRPr lang="cs-CZ" sz="2300" b="0" i="0" u="none" strike="noStrike" baseline="0" dirty="0"/>
          </a:p>
          <a:p>
            <a:pPr marL="0" indent="0" algn="l">
              <a:buNone/>
            </a:pPr>
            <a:r>
              <a:rPr lang="cs-CZ" sz="2300" dirty="0"/>
              <a:t>        </a:t>
            </a:r>
            <a:r>
              <a:rPr lang="cs-CZ" sz="2300" b="0" i="0" u="none" strike="noStrike" baseline="0" dirty="0"/>
              <a:t>–  v</a:t>
            </a:r>
            <a:r>
              <a:rPr lang="cs-CZ" sz="2300" b="1" i="0" u="none" strike="noStrike" baseline="0" dirty="0"/>
              <a:t>arianta I/C:  </a:t>
            </a:r>
            <a:r>
              <a:rPr lang="cs-CZ" sz="2300" b="0" i="0" u="none" strike="noStrike" baseline="0" dirty="0"/>
              <a:t>s výklenky, větracími kanálky a bočními komorami (Ždánice)</a:t>
            </a:r>
          </a:p>
          <a:p>
            <a:pPr marL="0" indent="0" algn="l">
              <a:buNone/>
            </a:pPr>
            <a:endParaRPr lang="cs-CZ" sz="2300" b="0" i="0" u="none" strike="noStrike" baseline="0" dirty="0"/>
          </a:p>
          <a:p>
            <a:pPr algn="l"/>
            <a:r>
              <a:rPr lang="cs-CZ" sz="2300" b="1" i="0" u="none" strike="noStrike" baseline="0" dirty="0"/>
              <a:t>Typ II:  kruhová chodba se středovým pilířem </a:t>
            </a:r>
            <a:r>
              <a:rPr lang="cs-CZ" sz="2300" b="0" i="0" u="none" strike="noStrike" baseline="0" dirty="0"/>
              <a:t>(Hoštice) </a:t>
            </a:r>
          </a:p>
          <a:p>
            <a:pPr marL="0" indent="0" algn="l">
              <a:buNone/>
            </a:pPr>
            <a:r>
              <a:rPr lang="cs-CZ" sz="2300" b="0" i="0" u="none" strike="noStrike" baseline="0" dirty="0"/>
              <a:t>        –  v</a:t>
            </a:r>
            <a:r>
              <a:rPr lang="cs-CZ" sz="2300" b="1" i="0" u="none" strike="noStrike" baseline="0" dirty="0"/>
              <a:t>arianta II/A:  </a:t>
            </a:r>
            <a:r>
              <a:rPr lang="cs-CZ" sz="2300" b="0" i="0" u="none" strike="noStrike" baseline="0" dirty="0"/>
              <a:t>kruhová s výklenky a větracími kanálky (</a:t>
            </a:r>
            <a:r>
              <a:rPr lang="cs-CZ" sz="2300" b="0" i="0" u="none" strike="noStrike" baseline="0" dirty="0" err="1"/>
              <a:t>Pfaffenschlag</a:t>
            </a:r>
            <a:r>
              <a:rPr lang="cs-CZ" sz="23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2300" b="0" i="0" u="none" strike="noStrike" baseline="0" dirty="0"/>
              <a:t>        –  v</a:t>
            </a:r>
            <a:r>
              <a:rPr lang="cs-CZ" sz="2300" b="1" i="0" u="none" strike="noStrike" baseline="0" dirty="0"/>
              <a:t>arianta II/B:  </a:t>
            </a:r>
            <a:r>
              <a:rPr lang="cs-CZ" sz="2300" b="0" i="0" u="none" strike="noStrike" baseline="0" dirty="0"/>
              <a:t>kruhová s výklenky, </a:t>
            </a:r>
            <a:r>
              <a:rPr lang="cs-CZ" sz="2300" dirty="0"/>
              <a:t>větracími </a:t>
            </a:r>
            <a:r>
              <a:rPr lang="cs-CZ" sz="2300" b="0" i="0" u="none" strike="noStrike" baseline="0" dirty="0"/>
              <a:t>kanálky a bočními komorami</a:t>
            </a:r>
          </a:p>
          <a:p>
            <a:pPr marL="0" indent="0" algn="l">
              <a:buNone/>
            </a:pPr>
            <a:r>
              <a:rPr lang="cs-CZ" sz="2300" b="0" i="0" u="none" strike="noStrike" baseline="0" dirty="0"/>
              <a:t>                                      (</a:t>
            </a:r>
            <a:r>
              <a:rPr lang="cs-CZ" sz="2300" b="0" i="0" u="none" strike="noStrike" baseline="0" dirty="0" err="1"/>
              <a:t>Padochov</a:t>
            </a:r>
            <a:r>
              <a:rPr lang="cs-CZ" sz="2300" dirty="0"/>
              <a:t>)</a:t>
            </a:r>
          </a:p>
          <a:p>
            <a:pPr marL="0" indent="0" algn="l">
              <a:buNone/>
            </a:pPr>
            <a:r>
              <a:rPr lang="cs-CZ" sz="2300" dirty="0"/>
              <a:t>  </a:t>
            </a:r>
            <a:endParaRPr lang="cs-CZ" sz="2300" b="0" i="0" u="none" strike="noStrike" baseline="0" dirty="0"/>
          </a:p>
          <a:p>
            <a:pPr algn="l"/>
            <a:r>
              <a:rPr lang="cs-CZ" sz="2300" b="1" i="0" u="none" strike="noStrike" baseline="0" dirty="0"/>
              <a:t>Typ III:  přímá a kruhová chodba v kombinacích </a:t>
            </a:r>
          </a:p>
          <a:p>
            <a:pPr marL="0" indent="0" algn="l">
              <a:buNone/>
            </a:pPr>
            <a:r>
              <a:rPr lang="cs-CZ" sz="2300" dirty="0"/>
              <a:t>       </a:t>
            </a:r>
            <a:r>
              <a:rPr lang="cs-CZ" sz="2300" b="0" i="0" u="none" strike="noStrike" baseline="0" dirty="0"/>
              <a:t>–  v</a:t>
            </a:r>
            <a:r>
              <a:rPr lang="cs-CZ" sz="2300" b="1" i="0" u="none" strike="noStrike" baseline="0" dirty="0"/>
              <a:t>arianta III/A</a:t>
            </a:r>
            <a:r>
              <a:rPr lang="cs-CZ" sz="2300" i="0" u="none" strike="noStrike" baseline="0" dirty="0"/>
              <a:t>:  kombinace se spojovacími </a:t>
            </a:r>
            <a:r>
              <a:rPr lang="cs-CZ" sz="2300" b="0" i="0" u="none" strike="noStrike" baseline="0" dirty="0"/>
              <a:t>chodbami a kruhovými labyrinty (Lhánice) </a:t>
            </a:r>
          </a:p>
          <a:p>
            <a:pPr marL="0" indent="0" algn="l">
              <a:buNone/>
            </a:pPr>
            <a:r>
              <a:rPr lang="cs-CZ" sz="2300" b="0" i="0" u="none" strike="noStrike" baseline="0" dirty="0"/>
              <a:t>       –  v</a:t>
            </a:r>
            <a:r>
              <a:rPr lang="cs-CZ" sz="2300" b="1" i="0" u="none" strike="noStrike" baseline="0" dirty="0"/>
              <a:t>arianta III/B:  </a:t>
            </a:r>
            <a:r>
              <a:rPr lang="cs-CZ" sz="2300" b="0" i="0" u="none" strike="noStrike" baseline="0" dirty="0"/>
              <a:t>propojení vícero kombinovaných systémů v jediný (Hrádek)</a:t>
            </a:r>
          </a:p>
          <a:p>
            <a:pPr marL="0" indent="0" algn="l">
              <a:buNone/>
            </a:pPr>
            <a:endParaRPr lang="cs-CZ" sz="2300" b="0" i="0" u="none" strike="noStrike" baseline="0" dirty="0"/>
          </a:p>
          <a:p>
            <a:pPr algn="l"/>
            <a:r>
              <a:rPr lang="cs-CZ" sz="2300" b="1" i="0" u="none" strike="noStrike" baseline="0" dirty="0"/>
              <a:t>Typ IV:  systémy  bočními komorami</a:t>
            </a:r>
            <a:r>
              <a:rPr lang="cs-CZ" sz="2300" dirty="0"/>
              <a:t> </a:t>
            </a:r>
          </a:p>
          <a:p>
            <a:pPr marL="0" indent="0" algn="l">
              <a:buNone/>
            </a:pPr>
            <a:r>
              <a:rPr lang="cs-CZ" sz="2300" dirty="0"/>
              <a:t>     –</a:t>
            </a:r>
            <a:r>
              <a:rPr lang="cs-CZ" sz="2300" b="0" i="0" u="none" strike="noStrike" baseline="0" dirty="0"/>
              <a:t> výklenky s kam. nebo cihelnými vyzdívkami (některé části) nevyzděny (Kurdějov)</a:t>
            </a:r>
            <a:endParaRPr lang="cs-CZ" sz="2300" dirty="0"/>
          </a:p>
          <a:p>
            <a:pPr marL="0" indent="0" algn="l">
              <a:buNone/>
            </a:pPr>
            <a:endParaRPr lang="cs-CZ" dirty="0"/>
          </a:p>
        </p:txBody>
      </p:sp>
      <p:pic>
        <p:nvPicPr>
          <p:cNvPr id="6" name="Obrázek 5" descr="Obsah obrázku diagram&#10;&#10;Popis byl vytvořen automaticky">
            <a:extLst>
              <a:ext uri="{FF2B5EF4-FFF2-40B4-BE49-F238E27FC236}">
                <a16:creationId xmlns:a16="http://schemas.microsoft.com/office/drawing/2014/main" id="{BC1C668D-326E-380A-5550-6A5EBA8E9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t="20839" r="1029"/>
          <a:stretch/>
        </p:blipFill>
        <p:spPr>
          <a:xfrm>
            <a:off x="7525395" y="742630"/>
            <a:ext cx="3519203" cy="32395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559AC5-C35D-A191-156F-C3FD10D44035}"/>
              </a:ext>
            </a:extLst>
          </p:cNvPr>
          <p:cNvSpPr txBox="1"/>
          <p:nvPr/>
        </p:nvSpPr>
        <p:spPr>
          <a:xfrm>
            <a:off x="7280954" y="2921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Pfaffenschlag</a:t>
            </a:r>
            <a:r>
              <a:rPr lang="cs-CZ" b="1" dirty="0"/>
              <a:t> – lochy u domu v usedlosti IX 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2563CC0-2248-5585-2884-A08ECB835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4" t="27433" r="56406" b="45287"/>
          <a:stretch/>
        </p:blipFill>
        <p:spPr>
          <a:xfrm>
            <a:off x="9284996" y="4051961"/>
            <a:ext cx="2650149" cy="28060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B629670-9E23-C6C6-2061-294F7B4705FC}"/>
              </a:ext>
            </a:extLst>
          </p:cNvPr>
          <p:cNvSpPr txBox="1"/>
          <p:nvPr/>
        </p:nvSpPr>
        <p:spPr>
          <a:xfrm>
            <a:off x="7492385" y="5453254"/>
            <a:ext cx="210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Vlachové u Liberce:</a:t>
            </a:r>
          </a:p>
          <a:p>
            <a:r>
              <a:rPr lang="cs-CZ" dirty="0"/>
              <a:t>Půdorys sklepa </a:t>
            </a:r>
          </a:p>
          <a:p>
            <a:r>
              <a:rPr lang="cs-CZ" dirty="0"/>
              <a:t>v pískovcovém </a:t>
            </a:r>
          </a:p>
          <a:p>
            <a:r>
              <a:rPr lang="cs-CZ" dirty="0"/>
              <a:t>Podloží  (* - vstup)</a:t>
            </a:r>
          </a:p>
        </p:txBody>
      </p:sp>
    </p:spTree>
    <p:extLst>
      <p:ext uri="{BB962C8B-B14F-4D97-AF65-F5344CB8AC3E}">
        <p14:creationId xmlns:p14="http://schemas.microsoft.com/office/powerpoint/2010/main" val="448055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D5031D-E117-A97E-C00B-064B3EE0D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7000"/>
                    </a14:imgEffect>
                  </a14:imgLayer>
                </a14:imgProps>
              </a:ext>
            </a:extLst>
          </a:blip>
          <a:srcRect l="32583" t="22222" r="39834" b="9927"/>
          <a:stretch/>
        </p:blipFill>
        <p:spPr>
          <a:xfrm>
            <a:off x="6695440" y="0"/>
            <a:ext cx="4947920" cy="68463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725296-D021-D94C-8F4C-731F4FB10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 contrast="7000"/>
                    </a14:imgEffect>
                  </a14:imgLayer>
                </a14:imgProps>
              </a:ext>
            </a:extLst>
          </a:blip>
          <a:srcRect l="32109" t="17184" r="38516" b="16198"/>
          <a:stretch/>
        </p:blipFill>
        <p:spPr>
          <a:xfrm>
            <a:off x="965200" y="128066"/>
            <a:ext cx="5354320" cy="67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81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C:\Users\Monika\Desktop\Bystřec skeny\087.png">
            <a:extLst>
              <a:ext uri="{FF2B5EF4-FFF2-40B4-BE49-F238E27FC236}">
                <a16:creationId xmlns:a16="http://schemas.microsoft.com/office/drawing/2014/main" id="{A34094C2-6BE6-C43C-3CD9-0669610B0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2480"/>
          <a:stretch>
            <a:fillRect/>
          </a:stretch>
        </p:blipFill>
        <p:spPr bwMode="auto">
          <a:xfrm>
            <a:off x="2090737" y="442300"/>
            <a:ext cx="8010526" cy="641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3A344F7B-9C7A-D1E7-ADD0-F9D4CC21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36043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Vybavení domů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A800C6-926E-AB46-AB82-5D499439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1057275"/>
            <a:ext cx="11820526" cy="5800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Pece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  –   v rohu jizby za dveřmi proti stěně obrácené do dvora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před ústím: ohniště s plochými kameny (vaření, svícení)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</a:t>
            </a:r>
            <a:r>
              <a:rPr lang="cs-CZ" altLang="cs-CZ" sz="1800" b="1" dirty="0"/>
              <a:t>15. stol.:  </a:t>
            </a:r>
            <a:r>
              <a:rPr lang="cs-CZ" altLang="cs-CZ" sz="1800" dirty="0"/>
              <a:t>pec a ohniště spojeny v jedno těleso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ohniště umístěno samostatně do rohu síně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obdélný půdorys:  z kamene a hlíny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 dna vyložena křemennými kameny vymazanými hlínou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odvod kouře:   dymníky (otvory ve stropě)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komíny (snížení stropu)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</a:t>
            </a:r>
            <a:r>
              <a:rPr lang="cs-CZ" altLang="cs-CZ" sz="1800" b="1" dirty="0">
                <a:solidFill>
                  <a:srgbClr val="FF0000"/>
                </a:solidFill>
              </a:rPr>
              <a:t>dýmná jizba: </a:t>
            </a:r>
            <a:r>
              <a:rPr lang="cs-CZ" altLang="cs-CZ" sz="1800" b="1" dirty="0"/>
              <a:t> </a:t>
            </a:r>
            <a:r>
              <a:rPr lang="cs-CZ" altLang="cs-CZ" sz="1800" dirty="0"/>
              <a:t>kouř odcházel ke stropu  v. 3 – 4 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</a:t>
            </a:r>
            <a:r>
              <a:rPr lang="cs-CZ" altLang="cs-CZ" sz="1800" b="1" dirty="0" err="1">
                <a:solidFill>
                  <a:srgbClr val="FF0000"/>
                </a:solidFill>
              </a:rPr>
              <a:t>polodýmná</a:t>
            </a:r>
            <a:r>
              <a:rPr lang="cs-CZ" altLang="cs-CZ" sz="1800" b="1" dirty="0">
                <a:solidFill>
                  <a:srgbClr val="FF0000"/>
                </a:solidFill>
              </a:rPr>
              <a:t> jizba:   </a:t>
            </a:r>
            <a:r>
              <a:rPr lang="cs-CZ" altLang="cs-CZ" sz="1800" dirty="0"/>
              <a:t>nad pecí dýmník odvádějící dým na půdu a skrze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větrací otvor ve střeše ven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</a:t>
            </a:r>
            <a:r>
              <a:rPr lang="cs-CZ" altLang="cs-CZ" sz="1800" b="1" dirty="0">
                <a:solidFill>
                  <a:srgbClr val="FF0000"/>
                </a:solidFill>
              </a:rPr>
              <a:t>světnice:</a:t>
            </a:r>
            <a:r>
              <a:rPr lang="cs-CZ" altLang="cs-CZ" sz="1800" dirty="0">
                <a:solidFill>
                  <a:srgbClr val="FF0000"/>
                </a:solidFill>
              </a:rPr>
              <a:t>    </a:t>
            </a:r>
            <a:r>
              <a:rPr lang="cs-CZ" altLang="cs-CZ" sz="1800" b="1" dirty="0"/>
              <a:t>16. stol.:  komíny, </a:t>
            </a:r>
            <a:r>
              <a:rPr lang="cs-CZ" altLang="cs-CZ" sz="1800" dirty="0"/>
              <a:t>nepřímé vytápění kachlovými kamny</a:t>
            </a:r>
          </a:p>
          <a:p>
            <a:pPr marL="0" indent="0">
              <a:buNone/>
              <a:defRPr/>
            </a:pPr>
            <a:r>
              <a:rPr lang="cs-CZ" sz="1800" b="0" i="0" u="none" strike="noStrike" baseline="0" dirty="0">
                <a:latin typeface="TimesNewRomanPSMT"/>
              </a:rPr>
              <a:t>                                       ve velkých selských dvorech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Vnitřní vybavení  </a:t>
            </a:r>
            <a:r>
              <a:rPr lang="cs-CZ" altLang="cs-CZ" sz="1800" dirty="0"/>
              <a:t>–  stůl, lavice (i na spaní) , truhly (oděvy, cennosti)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–  hambálek:   u stropu nad pecí k odkládání a sušení oděvů</a:t>
            </a:r>
            <a:endParaRPr lang="cs-CZ" altLang="cs-CZ" sz="2000" dirty="0"/>
          </a:p>
          <a:p>
            <a:pPr>
              <a:defRPr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687753-946E-02C0-52F3-894D7EDE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0"/>
            <a:ext cx="3028949" cy="6821957"/>
          </a:xfrm>
          <a:prstGeom prst="rect">
            <a:avLst/>
          </a:prstGeom>
        </p:spPr>
      </p:pic>
      <p:pic>
        <p:nvPicPr>
          <p:cNvPr id="2" name="Picture 5" descr="bibl_tk_wuerzburg">
            <a:extLst>
              <a:ext uri="{FF2B5EF4-FFF2-40B4-BE49-F238E27FC236}">
                <a16:creationId xmlns:a16="http://schemas.microsoft.com/office/drawing/2014/main" id="{658FEB84-0C00-3060-6A02-37972085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55" y="600120"/>
            <a:ext cx="1833745" cy="203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33333" r="57832" b="25000"/>
          <a:stretch>
            <a:fillRect/>
          </a:stretch>
        </p:blipFill>
        <p:spPr bwMode="auto">
          <a:xfrm>
            <a:off x="76200" y="0"/>
            <a:ext cx="4114800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 t="38542" r="26207" b="16667"/>
          <a:stretch>
            <a:fillRect/>
          </a:stretch>
        </p:blipFill>
        <p:spPr bwMode="auto">
          <a:xfrm>
            <a:off x="8001002" y="2495550"/>
            <a:ext cx="399097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t="21875" r="30334" b="67224"/>
          <a:stretch>
            <a:fillRect/>
          </a:stretch>
        </p:blipFill>
        <p:spPr bwMode="auto">
          <a:xfrm>
            <a:off x="7700964" y="312737"/>
            <a:ext cx="42910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Monika\Desktop\Bystřec skeny\070.jpg">
            <a:extLst>
              <a:ext uri="{FF2B5EF4-FFF2-40B4-BE49-F238E27FC236}">
                <a16:creationId xmlns:a16="http://schemas.microsoft.com/office/drawing/2014/main" id="{7C0BEAB9-EC9F-C217-D308-B70ACA41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9"/>
          <a:stretch>
            <a:fillRect/>
          </a:stretch>
        </p:blipFill>
        <p:spPr bwMode="auto">
          <a:xfrm>
            <a:off x="3980170" y="2238375"/>
            <a:ext cx="3711269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185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56C5D900-0B72-6168-35EA-EB53880FA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80" y="1515819"/>
            <a:ext cx="8097098" cy="52529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52ADE9-DB9D-B637-6055-D5E031930815}"/>
              </a:ext>
            </a:extLst>
          </p:cNvPr>
          <p:cNvSpPr txBox="1"/>
          <p:nvPr/>
        </p:nvSpPr>
        <p:spPr>
          <a:xfrm>
            <a:off x="1591529" y="343224"/>
            <a:ext cx="9008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Vnitřní vybavení jizby   </a:t>
            </a:r>
            <a:r>
              <a:rPr lang="cs-CZ" altLang="cs-CZ" sz="2000" dirty="0"/>
              <a:t>–   stůl, lavice (i na spaní) , truhly (oděvy, cennosti) </a:t>
            </a:r>
          </a:p>
          <a:p>
            <a:pPr eaLnBrk="1" hangingPunct="1">
              <a:defRPr/>
            </a:pPr>
            <a:r>
              <a:rPr lang="cs-CZ" altLang="cs-CZ" sz="2000" dirty="0"/>
              <a:t>                                          –   nálezy kování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–   hambálek:  zavěšený u stropu nad pecí k odkládání a sušení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1323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BED73-0DA0-5F18-14FB-52571898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Půdorysná dispozice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6A5EF-5A00-B2F6-EC52-D9403DA3A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71550"/>
            <a:ext cx="12039600" cy="5868195"/>
          </a:xfrm>
        </p:spPr>
        <p:txBody>
          <a:bodyPr>
            <a:noAutofit/>
          </a:bodyPr>
          <a:lstStyle/>
          <a:p>
            <a:pPr algn="l"/>
            <a:r>
              <a:rPr lang="cs-CZ" sz="1800" b="1" i="0" u="none" strike="noStrike" baseline="0" dirty="0"/>
              <a:t>E. Černý  </a:t>
            </a:r>
            <a:r>
              <a:rPr lang="cs-CZ" sz="1800" b="0" i="0" u="none" strike="noStrike" baseline="0" dirty="0"/>
              <a:t>–   2 základní typy:   </a:t>
            </a:r>
          </a:p>
          <a:p>
            <a:pPr algn="l"/>
            <a:endParaRPr lang="cs-CZ" sz="1800" dirty="0"/>
          </a:p>
          <a:p>
            <a:pPr algn="l"/>
            <a:r>
              <a:rPr lang="cs-CZ" sz="1800" b="0" i="0" u="none" strike="noStrike" baseline="0" dirty="0"/>
              <a:t> </a:t>
            </a:r>
            <a:r>
              <a:rPr lang="cs-CZ" sz="1800" b="1" dirty="0"/>
              <a:t>1</a:t>
            </a:r>
            <a:r>
              <a:rPr lang="cs-CZ" sz="1800" b="1" i="0" u="none" strike="noStrike" baseline="0" dirty="0"/>
              <a:t>.  přírodní  </a:t>
            </a:r>
            <a:r>
              <a:rPr lang="cs-CZ" sz="1800" i="0" u="none" strike="noStrike" baseline="0" dirty="0"/>
              <a:t>–  nepravidelný půdorys (terén)</a:t>
            </a:r>
          </a:p>
          <a:p>
            <a:pPr algn="l"/>
            <a:r>
              <a:rPr lang="cs-CZ" sz="1800" b="1" i="0" u="none" strike="noStrike" baseline="0" dirty="0"/>
              <a:t> 2.  normovaný</a:t>
            </a:r>
            <a:r>
              <a:rPr lang="cs-CZ" sz="1800" b="0" i="0" u="none" strike="noStrike" baseline="0" dirty="0"/>
              <a:t>  –  </a:t>
            </a:r>
            <a:r>
              <a:rPr lang="cs-CZ" sz="1800" b="1" i="0" u="none" strike="noStrike" baseline="0" dirty="0"/>
              <a:t>lesní lánové vsi:</a:t>
            </a:r>
            <a:r>
              <a:rPr lang="cs-CZ" sz="1800" b="0" i="0" u="none" strike="noStrike" baseline="0" dirty="0"/>
              <a:t> 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</a:t>
            </a:r>
            <a:r>
              <a:rPr lang="cs-CZ" sz="1800" b="0" i="0" u="none" strike="noStrike" baseline="0" dirty="0"/>
              <a:t>a)   dlouhá varianta:  d. 2–3 km, vzdálenost usedlostí cca  100 m,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cca</a:t>
            </a:r>
            <a:r>
              <a:rPr lang="cs-CZ" sz="1800" b="0" i="0" u="none" strike="noStrike" baseline="0" dirty="0"/>
              <a:t> 30, zpravidla dvouřadé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</a:t>
            </a:r>
            <a:r>
              <a:rPr lang="cs-CZ" sz="1800" b="0" i="0" u="none" strike="noStrike" baseline="0" dirty="0"/>
              <a:t>b</a:t>
            </a:r>
            <a:r>
              <a:rPr lang="cs-CZ" sz="1800" dirty="0"/>
              <a:t>)  </a:t>
            </a:r>
            <a:r>
              <a:rPr lang="cs-CZ" sz="1800" b="0" i="0" u="none" strike="noStrike" baseline="0" dirty="0"/>
              <a:t> krátká varianta:  d. 500 m, vzdálenost usedlostí 50 m,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</a:t>
            </a:r>
            <a:r>
              <a:rPr lang="cs-CZ" sz="1800" b="0" i="0" u="none" strike="noStrike" baseline="0" dirty="0"/>
              <a:t>nižší počet usedlostí, většinou dvouřadé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c)   </a:t>
            </a:r>
            <a:r>
              <a:rPr lang="cs-CZ" sz="1800" b="0" i="0" u="none" strike="noStrike" baseline="0" dirty="0"/>
              <a:t>návesní (kruhový půdorys) 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silniční typ:  </a:t>
            </a:r>
            <a:r>
              <a:rPr lang="cs-CZ" sz="1800" b="0" i="0" u="none" strike="noStrike" baseline="0" dirty="0"/>
              <a:t>a)  řadová</a:t>
            </a: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b)  </a:t>
            </a:r>
            <a:r>
              <a:rPr lang="cs-CZ" sz="1800" b="0" i="0" u="none" strike="noStrike" baseline="0" dirty="0" err="1"/>
              <a:t>návesovka</a:t>
            </a: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c)  </a:t>
            </a:r>
            <a:r>
              <a:rPr lang="cs-CZ" sz="1800" b="0" i="0" u="none" strike="noStrike" baseline="0" dirty="0" err="1"/>
              <a:t>ulicovka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          –  </a:t>
            </a:r>
            <a:r>
              <a:rPr lang="cs-CZ" sz="1800" b="1" i="0" u="none" strike="noStrike" baseline="0" dirty="0"/>
              <a:t>návesní typ:  </a:t>
            </a:r>
            <a:r>
              <a:rPr lang="cs-CZ" sz="1800" b="0" i="0" u="none" strike="noStrike" baseline="0" dirty="0"/>
              <a:t>a)  silniční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b)  okrouhlice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65BD90-2029-4A6B-97FA-317B7A436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" t="3696" r="66114" b="69704"/>
          <a:stretch/>
        </p:blipFill>
        <p:spPr>
          <a:xfrm>
            <a:off x="8601074" y="1638976"/>
            <a:ext cx="3143250" cy="1240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49D861-E5FE-4E47-AC23-57E69C7AC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3" t="57888" r="33806" b="3720"/>
          <a:stretch/>
        </p:blipFill>
        <p:spPr>
          <a:xfrm>
            <a:off x="7396124" y="5845454"/>
            <a:ext cx="1671676" cy="9520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D7E4D04-5F7F-47B6-85DB-EE2C3EEE8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" t="62103" r="65719" b="3036"/>
          <a:stretch/>
        </p:blipFill>
        <p:spPr>
          <a:xfrm>
            <a:off x="7764060" y="4609982"/>
            <a:ext cx="1909763" cy="9733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96888C-1077-49DE-8945-413A99D08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4" t="30462" r="33569" b="41947"/>
          <a:stretch/>
        </p:blipFill>
        <p:spPr>
          <a:xfrm>
            <a:off x="9782173" y="4631232"/>
            <a:ext cx="2343151" cy="9520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838F13-662C-46A2-ABAF-FE9590179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" t="32609" r="65483" b="39634"/>
          <a:stretch/>
        </p:blipFill>
        <p:spPr>
          <a:xfrm>
            <a:off x="4717727" y="5845454"/>
            <a:ext cx="2368873" cy="9520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2DACB9-A4BB-4852-8832-198927B23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6" t="3531" r="33176" b="68712"/>
          <a:stretch/>
        </p:blipFill>
        <p:spPr>
          <a:xfrm>
            <a:off x="5239212" y="4609982"/>
            <a:ext cx="2368873" cy="9520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8F14AE5-B089-4F0D-9ECA-C3D427D40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79" t="3120" r="788" b="50288"/>
          <a:stretch/>
        </p:blipFill>
        <p:spPr>
          <a:xfrm>
            <a:off x="9134475" y="2930525"/>
            <a:ext cx="2076449" cy="13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2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onika\Desktop\Bystřec skeny\073.png">
            <a:extLst>
              <a:ext uri="{FF2B5EF4-FFF2-40B4-BE49-F238E27FC236}">
                <a16:creationId xmlns:a16="http://schemas.microsoft.com/office/drawing/2014/main" id="{8BD650A7-F470-097B-C378-AEAD6289F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1467" r="33789" b="1645"/>
          <a:stretch>
            <a:fillRect/>
          </a:stretch>
        </p:blipFill>
        <p:spPr bwMode="auto">
          <a:xfrm>
            <a:off x="4238625" y="533341"/>
            <a:ext cx="7648575" cy="61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Monika\Desktop\Bystřec skeny\073.png">
            <a:extLst>
              <a:ext uri="{FF2B5EF4-FFF2-40B4-BE49-F238E27FC236}">
                <a16:creationId xmlns:a16="http://schemas.microsoft.com/office/drawing/2014/main" id="{53FE47C3-5E6E-C593-94CF-7D2F8FCBB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2" t="6857" r="3545" b="66278"/>
          <a:stretch/>
        </p:blipFill>
        <p:spPr bwMode="auto">
          <a:xfrm>
            <a:off x="157655" y="457141"/>
            <a:ext cx="3888828" cy="176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89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>
          <a:xfrm>
            <a:off x="1981200" y="3397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Konstrukce a datování domů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1672047"/>
            <a:ext cx="9144000" cy="4454118"/>
          </a:xfrm>
        </p:spPr>
        <p:txBody>
          <a:bodyPr/>
          <a:lstStyle/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konstrukci nesly silné kůly (jamky v nárožích)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záhlaví na nárožích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hlína udusaná mezi trámovou konstrukci (Rýmařov)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</a:t>
            </a:r>
            <a:r>
              <a:rPr lang="cs-CZ" altLang="cs-CZ" sz="2000" dirty="0" err="1"/>
              <a:t>Pfaffenschlag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Mstěnice</a:t>
            </a:r>
            <a:r>
              <a:rPr lang="cs-CZ" altLang="cs-CZ" sz="2000" dirty="0"/>
              <a:t>:  roubené stěny na kamenné podezdívce 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Saky na Kladensku – nejstarší dochovaný: 1494</a:t>
            </a:r>
          </a:p>
          <a:p>
            <a:pPr>
              <a:defRPr/>
            </a:pPr>
            <a:r>
              <a:rPr lang="cs-CZ" sz="2000" dirty="0"/>
              <a:t>Vitějovice na </a:t>
            </a:r>
            <a:r>
              <a:rPr lang="cs-CZ" sz="2000" dirty="0" err="1"/>
              <a:t>Prachaticku</a:t>
            </a:r>
            <a:r>
              <a:rPr lang="cs-CZ" sz="2000" dirty="0"/>
              <a:t>:  1496</a:t>
            </a:r>
          </a:p>
          <a:p>
            <a:pPr>
              <a:defRPr/>
            </a:pPr>
            <a:r>
              <a:rPr lang="cs-CZ" sz="2000" dirty="0"/>
              <a:t>Lučice na Klatovsku: 1556</a:t>
            </a:r>
          </a:p>
          <a:p>
            <a:pPr>
              <a:defRPr/>
            </a:pPr>
            <a:r>
              <a:rPr lang="cs-CZ" sz="2000" dirty="0"/>
              <a:t>Rtyně v Podkrkonoší: 1547 – 1549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43295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Hospodářské objekty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60419" name="Rectangle 5"/>
          <p:cNvSpPr>
            <a:spLocks noGrp="1" noChangeArrowheads="1"/>
          </p:cNvSpPr>
          <p:nvPr>
            <p:ph idx="1"/>
          </p:nvPr>
        </p:nvSpPr>
        <p:spPr>
          <a:xfrm>
            <a:off x="836023" y="1325880"/>
            <a:ext cx="11220993" cy="5715000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Obilní jámy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b="1" dirty="0" err="1"/>
              <a:t>Mstěnice</a:t>
            </a:r>
            <a:r>
              <a:rPr lang="cs-CZ" altLang="cs-CZ" sz="1800" b="1" dirty="0"/>
              <a:t>:</a:t>
            </a:r>
            <a:r>
              <a:rPr lang="cs-CZ" altLang="cs-CZ" sz="1800" dirty="0"/>
              <a:t>_  zjištěno 120 jam sloužily ke skladování obilí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Kletě </a:t>
            </a:r>
            <a:r>
              <a:rPr lang="cs-CZ" altLang="cs-CZ" sz="1800" dirty="0"/>
              <a:t> –   jednoprostorové zahloubené objekty bez otopného zařízení u obydlí </a:t>
            </a:r>
          </a:p>
          <a:p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</a:t>
            </a:r>
            <a:r>
              <a:rPr lang="cs-CZ" altLang="cs-CZ" sz="1800" b="1" dirty="0"/>
              <a:t> </a:t>
            </a:r>
            <a:r>
              <a:rPr lang="cs-CZ" altLang="cs-CZ" sz="1800" dirty="0" err="1"/>
              <a:t>Niederle</a:t>
            </a:r>
            <a:r>
              <a:rPr lang="cs-CZ" altLang="cs-CZ" sz="1800" dirty="0"/>
              <a:t>  –  původně domácí termín vyskytující se od 11. stol.:  zásobárny či skladiště </a:t>
            </a:r>
          </a:p>
          <a:p>
            <a:pPr>
              <a:buNone/>
            </a:pPr>
            <a:r>
              <a:rPr lang="cs-CZ" altLang="cs-CZ" sz="1800" dirty="0"/>
              <a:t>                                     –  v případě, že byla patrová, sloužila horní část jako seník</a:t>
            </a:r>
          </a:p>
          <a:p>
            <a:pPr>
              <a:buNone/>
            </a:pPr>
            <a:r>
              <a:rPr lang="cs-CZ" altLang="cs-CZ" sz="1800" dirty="0"/>
              <a:t>                                     –   u východních Slovanů plnily i funkci chléva</a:t>
            </a:r>
          </a:p>
          <a:p>
            <a:pPr>
              <a:buNone/>
            </a:pPr>
            <a:endParaRPr lang="cs-CZ" altLang="cs-CZ" sz="1800" dirty="0"/>
          </a:p>
          <a:p>
            <a:r>
              <a:rPr lang="cs-CZ" altLang="cs-CZ" sz="1800" b="1" dirty="0"/>
              <a:t>Sýpky, špýchary  </a:t>
            </a:r>
            <a:r>
              <a:rPr lang="cs-CZ" altLang="cs-CZ" sz="1800" dirty="0"/>
              <a:t>–  do 13. stol.:    „</a:t>
            </a:r>
            <a:r>
              <a:rPr lang="cs-CZ" altLang="cs-CZ" sz="1800" dirty="0" err="1"/>
              <a:t>kletě</a:t>
            </a:r>
            <a:r>
              <a:rPr lang="cs-CZ" altLang="cs-CZ" sz="1800" dirty="0"/>
              <a:t>“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od 13. stol.:   </a:t>
            </a:r>
            <a:r>
              <a:rPr lang="cs-CZ" altLang="cs-CZ" sz="1800" dirty="0" err="1"/>
              <a:t>kleť</a:t>
            </a:r>
            <a:r>
              <a:rPr lang="cs-CZ" altLang="cs-CZ" sz="1800" dirty="0"/>
              <a:t> čili komora splynula s domem, případně zůstala jako samostatná budova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r>
              <a:rPr lang="cs-CZ" altLang="cs-CZ" sz="1800" dirty="0"/>
              <a:t> </a:t>
            </a:r>
            <a:r>
              <a:rPr lang="cs-CZ" altLang="cs-CZ" sz="1800" b="1" dirty="0"/>
              <a:t>Chlévy  </a:t>
            </a:r>
            <a:r>
              <a:rPr lang="cs-CZ" altLang="cs-CZ" sz="1800" dirty="0"/>
              <a:t>–  nutné hlavně v zimním období pro ustájení dobytka </a:t>
            </a:r>
          </a:p>
          <a:p>
            <a:pPr marL="0" indent="0">
              <a:buNone/>
            </a:pPr>
            <a:r>
              <a:rPr lang="cs-CZ" altLang="cs-CZ" sz="1800" dirty="0"/>
              <a:t>                   –  L. </a:t>
            </a:r>
            <a:r>
              <a:rPr lang="cs-CZ" altLang="cs-CZ" sz="1800" dirty="0" err="1"/>
              <a:t>Niederle</a:t>
            </a:r>
            <a:r>
              <a:rPr lang="cs-CZ" altLang="cs-CZ" sz="1800" dirty="0"/>
              <a:t>:  nepotvrdilo se spojení s domem, který oteplovaly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891941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7675" y="742950"/>
            <a:ext cx="10986135" cy="5962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Stodoly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nejstarší z 12. stol., roubené konstrukce s doškovou střechou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typický znak:  průjezdný mlat (tzv. perna)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</a:t>
            </a:r>
            <a:r>
              <a:rPr lang="cs-CZ" sz="1800" dirty="0"/>
              <a:t>funkce spojené s pěstováním obilí:   a) skladování nevymláceného obilí (v suchu)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b) krytý mlat k vymlácení zrna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dřevěné:   nebezpečí požáru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pilířové:   pilíře vyzděné z lomového kamene, kvádrů, cihly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stěny mezi pilíři dřevěné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zděné:   s dvoukřídlými vraty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střecha došková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altLang="cs-CZ" sz="1800" b="1" dirty="0"/>
              <a:t>Kolny  </a:t>
            </a:r>
            <a:r>
              <a:rPr lang="cs-CZ" altLang="cs-CZ" sz="1800" dirty="0"/>
              <a:t>– úzké přístavky u stodol, skladování zemědělského nářadí (vozy)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Studny</a:t>
            </a:r>
            <a:r>
              <a:rPr lang="cs-CZ" altLang="cs-CZ" sz="1800" dirty="0"/>
              <a:t>  –  raně středověké:   Šakvice:  J. Unger:  kruhová šachta se čtvercovým zpevněním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přímo v usedlostech nebo obecní na návsi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dřevěné (roubené či bedněné konstrukce), kamenné (od 15. stol.)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čerpání skrze dřevěný rumpál nebo vahadlo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819DB5-D74C-4BF2-8B17-71E3D172F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1" y="2316956"/>
            <a:ext cx="4229859" cy="22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67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F70C3A-D0E6-EB25-8FCD-4A0AE264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430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</a:t>
            </a:r>
            <a:r>
              <a:rPr lang="cs-CZ" sz="2800" b="1" dirty="0">
                <a:solidFill>
                  <a:srgbClr val="FF0000"/>
                </a:solidFill>
              </a:rPr>
              <a:t>Typologie lidového domu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06A19-461B-1A82-0875-20197B0F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000125"/>
            <a:ext cx="11696700" cy="5924550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Václav Mencl  </a:t>
            </a:r>
            <a:r>
              <a:rPr lang="cs-CZ" sz="1800" dirty="0"/>
              <a:t>–  2 typy domu:   1.   předgotický (blokový)  –  nížiny, ve starém osídlení:  Haná,  již. Morava a Slovensko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2.  gotický  –  v kolonizovaných oblastech</a:t>
            </a:r>
          </a:p>
          <a:p>
            <a:endParaRPr lang="cs-CZ" sz="1800" dirty="0"/>
          </a:p>
          <a:p>
            <a:r>
              <a:rPr lang="cs-CZ" sz="1800" b="1" dirty="0"/>
              <a:t>Josef Vařeka   </a:t>
            </a:r>
            <a:r>
              <a:rPr lang="cs-CZ" sz="1800" dirty="0"/>
              <a:t>–  Typy a oblasti lidového domu v českých zemích, Český lid 66, 1979, 149–155. 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–   primární znaky:   1.  stavební materiál:  zdi:   dřevo, kámen, hlína, cihla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střešní krytina:   sláma, rákos, břidlice, taška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konstrukce:  roubená, pletená, drážková, z krčků, hrázděná,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zděná, z hlíny, </a:t>
            </a:r>
            <a:r>
              <a:rPr lang="cs-CZ" sz="1800" dirty="0" err="1"/>
              <a:t>mepálené</a:t>
            </a:r>
            <a:r>
              <a:rPr lang="cs-CZ" sz="1800" dirty="0"/>
              <a:t> i pálené cihly, hlína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2.  půdorys:  dvoudílný, trojdílný, komorový, špýcharový, chlévní, patrový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3.  topeniště:  dýmná nebo </a:t>
            </a:r>
            <a:r>
              <a:rPr lang="cs-CZ" sz="1800" dirty="0" err="1"/>
              <a:t>polodýmná</a:t>
            </a:r>
            <a:r>
              <a:rPr lang="cs-CZ" sz="1800" dirty="0"/>
              <a:t> jizba, světnice, umístění pece, osvětlovací krb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4.  krov a tvar střechy:  krov krokvový, s hřebenovou vaznicí, střecha valbová, polovalbová,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sedlová se štítem aj.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5.  orientace:  štítová, boční (okapová) </a:t>
            </a:r>
          </a:p>
          <a:p>
            <a:pPr marL="0" indent="0">
              <a:buNone/>
            </a:pPr>
            <a:r>
              <a:rPr lang="cs-CZ" sz="1800" dirty="0"/>
              <a:t>                                –  druhotné znaky:   1.  úprava vstupu:  </a:t>
            </a:r>
            <a:r>
              <a:rPr lang="cs-CZ" sz="1800" dirty="0" err="1"/>
              <a:t>žudro</a:t>
            </a:r>
            <a:r>
              <a:rPr lang="cs-CZ" sz="1800" dirty="0"/>
              <a:t> (přístavek), besídka – před předsazenou podkrovní světničkou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2.  úprava a výzdoba štítu             3.  pavlač                 4.  </a:t>
            </a:r>
            <a:r>
              <a:rPr lang="cs-CZ" sz="1800" dirty="0" err="1"/>
              <a:t>podstávka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5.  podsíň                                         6.  terminologie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19E32A-6C7F-43A3-BA46-B9DD6B1E3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4" y="5972175"/>
            <a:ext cx="11715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36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7A0790-CE2D-166D-CDFF-83C9D2954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504826"/>
            <a:ext cx="11696699" cy="6286500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10 geografických celků:</a:t>
            </a:r>
          </a:p>
          <a:p>
            <a:pPr marL="0" indent="0">
              <a:buNone/>
            </a:pPr>
            <a:endParaRPr lang="cs-CZ" sz="2000" dirty="0">
              <a:solidFill>
                <a:srgbClr val="FF0000"/>
              </a:solidFill>
            </a:endParaRPr>
          </a:p>
          <a:p>
            <a:r>
              <a:rPr lang="cs-CZ" sz="1800" dirty="0"/>
              <a:t>1.  </a:t>
            </a:r>
            <a:r>
              <a:rPr lang="cs-CZ" sz="1800" b="1" dirty="0"/>
              <a:t>středočeská pahorkatina a povodí Beroun</a:t>
            </a:r>
            <a:r>
              <a:rPr lang="cs-CZ" sz="1800" dirty="0"/>
              <a:t>ky  –  přízemní, roubený, komorového typu s černou kuchyní</a:t>
            </a:r>
          </a:p>
          <a:p>
            <a:r>
              <a:rPr lang="cs-CZ" sz="1800" dirty="0"/>
              <a:t>2.  </a:t>
            </a:r>
            <a:r>
              <a:rPr lang="cs-CZ" sz="1800" b="1" dirty="0"/>
              <a:t>jihočeská oblast  </a:t>
            </a:r>
            <a:r>
              <a:rPr lang="cs-CZ" sz="1800" dirty="0"/>
              <a:t>–  přízemní, roubený, komorového nebo </a:t>
            </a:r>
            <a:r>
              <a:rPr lang="cs-CZ" sz="1800" dirty="0" err="1"/>
              <a:t>komorovo</a:t>
            </a:r>
            <a:r>
              <a:rPr lang="cs-CZ" sz="1800" dirty="0"/>
              <a:t>-chlévního typu,  černá kuchyň,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dřevěný štít nebo lomenice předsunutá, sedlová střecha, trojstranné usedlosti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16/17. stol. kamenné zdivo na </a:t>
            </a:r>
            <a:r>
              <a:rPr lang="cs-CZ" sz="1800" dirty="0" err="1"/>
              <a:t>Jindřichohradecku</a:t>
            </a:r>
            <a:r>
              <a:rPr lang="cs-CZ" sz="1800" dirty="0"/>
              <a:t> (velké statky)</a:t>
            </a:r>
          </a:p>
          <a:p>
            <a:r>
              <a:rPr lang="cs-CZ" sz="1800" dirty="0"/>
              <a:t>3.  </a:t>
            </a:r>
            <a:r>
              <a:rPr lang="cs-CZ" sz="1800" b="1" dirty="0"/>
              <a:t>jihozápadní oblast  </a:t>
            </a:r>
            <a:r>
              <a:rPr lang="cs-CZ" sz="1800" dirty="0"/>
              <a:t>–  přízemní, roubený, trojdílný </a:t>
            </a:r>
            <a:r>
              <a:rPr lang="cs-CZ" sz="1800" dirty="0" err="1"/>
              <a:t>spýcharový</a:t>
            </a:r>
            <a:r>
              <a:rPr lang="cs-CZ" sz="1800" dirty="0"/>
              <a:t> (komorový), mimo Chodska chlévní, černá kuchyň</a:t>
            </a:r>
          </a:p>
          <a:p>
            <a:r>
              <a:rPr lang="cs-CZ" sz="1800" dirty="0"/>
              <a:t>4</a:t>
            </a:r>
            <a:r>
              <a:rPr lang="cs-CZ" sz="1800" b="1" dirty="0"/>
              <a:t>.  severozápadní Čechy  </a:t>
            </a:r>
            <a:r>
              <a:rPr lang="cs-CZ" sz="1800" dirty="0"/>
              <a:t>–  roubené, kamenné i hrázděné zdivo (Chebsko), trojdílný komorový v pohraničí chlévní  </a:t>
            </a:r>
          </a:p>
          <a:p>
            <a:r>
              <a:rPr lang="cs-CZ" sz="1800" dirty="0"/>
              <a:t>5.  </a:t>
            </a:r>
            <a:r>
              <a:rPr lang="cs-CZ" sz="1800" b="1" dirty="0"/>
              <a:t>severní Čechy  </a:t>
            </a:r>
            <a:r>
              <a:rPr lang="cs-CZ" sz="1800" dirty="0"/>
              <a:t>–  roubený, přízemní, od 16/18. stol. s patrem, hrázděné, kamenné a později cihlové zdivo</a:t>
            </a:r>
          </a:p>
          <a:p>
            <a:r>
              <a:rPr lang="cs-CZ" sz="1800" dirty="0"/>
              <a:t>6.  </a:t>
            </a:r>
            <a:r>
              <a:rPr lang="cs-CZ" sz="1800" b="1" dirty="0"/>
              <a:t>severovýchodní Čechy  </a:t>
            </a:r>
            <a:r>
              <a:rPr lang="cs-CZ" sz="1800" dirty="0"/>
              <a:t>–  přízemní, roubený s předsazenou lomenicí, podkrovní roubené světničky s pavláčkou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zabudované do střechy nad vstupem  (Podkrkonoší), zděné štíty, </a:t>
            </a:r>
          </a:p>
          <a:p>
            <a:r>
              <a:rPr lang="cs-CZ" sz="1800" dirty="0"/>
              <a:t>7.  </a:t>
            </a:r>
            <a:r>
              <a:rPr lang="cs-CZ" sz="1800" b="1" dirty="0"/>
              <a:t>východní Čechy a západní Morava  </a:t>
            </a:r>
            <a:r>
              <a:rPr lang="cs-CZ" sz="1800" dirty="0"/>
              <a:t>–   přízemní, roubený, komorového i chlévního typu, bez černé kuchyně</a:t>
            </a:r>
          </a:p>
          <a:p>
            <a:r>
              <a:rPr lang="cs-CZ" sz="1800" dirty="0"/>
              <a:t>8.  </a:t>
            </a:r>
            <a:r>
              <a:rPr lang="cs-CZ" sz="1800" b="1" dirty="0"/>
              <a:t>Pomoraví a dolní Podyjí  (již. a </a:t>
            </a:r>
            <a:r>
              <a:rPr lang="cs-CZ" sz="1800" b="1" dirty="0" err="1"/>
              <a:t>jv</a:t>
            </a:r>
            <a:r>
              <a:rPr lang="cs-CZ" sz="1800" b="1" dirty="0"/>
              <a:t>. M.)</a:t>
            </a:r>
            <a:r>
              <a:rPr lang="cs-CZ" sz="1800" dirty="0"/>
              <a:t>  –  do 16/17. stol. roubený (i pletený), komorového či špýcharového typ</a:t>
            </a:r>
          </a:p>
          <a:p>
            <a:r>
              <a:rPr lang="cs-CZ" sz="1800" dirty="0"/>
              <a:t>9.  </a:t>
            </a:r>
            <a:r>
              <a:rPr lang="cs-CZ" sz="1800" b="1" dirty="0"/>
              <a:t>severní Morava a Opavské Slezsko </a:t>
            </a:r>
            <a:r>
              <a:rPr lang="cs-CZ" sz="1800" dirty="0"/>
              <a:t> –  přízemní, roubený, komoro-chlévního typu, bez černé kuchyně, žudr</a:t>
            </a:r>
          </a:p>
          <a:p>
            <a:r>
              <a:rPr lang="cs-CZ" sz="1800" dirty="0"/>
              <a:t>10.  </a:t>
            </a:r>
            <a:r>
              <a:rPr lang="cs-CZ" sz="1800" b="1" dirty="0"/>
              <a:t>Moravsko-slezské Karpaty  </a:t>
            </a:r>
            <a:r>
              <a:rPr lang="cs-CZ" sz="1800" dirty="0"/>
              <a:t>–  přízemní, roubený, s dýmnou nebo </a:t>
            </a:r>
            <a:r>
              <a:rPr lang="cs-CZ" sz="1800" dirty="0" err="1"/>
              <a:t>polodymnou</a:t>
            </a:r>
            <a:r>
              <a:rPr lang="cs-CZ" sz="1800" dirty="0"/>
              <a:t> jizbou, trojdílný, komorového i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chlévního typu  (dům valašský, </a:t>
            </a:r>
            <a:r>
              <a:rPr lang="cs-CZ" sz="1800" dirty="0" err="1"/>
              <a:t>těšínskoslezský</a:t>
            </a:r>
            <a:r>
              <a:rPr lang="cs-CZ" sz="1800" dirty="0"/>
              <a:t>, kopaničářský)</a:t>
            </a:r>
          </a:p>
        </p:txBody>
      </p:sp>
    </p:spTree>
    <p:extLst>
      <p:ext uri="{BB962C8B-B14F-4D97-AF65-F5344CB8AC3E}">
        <p14:creationId xmlns:p14="http://schemas.microsoft.com/office/powerpoint/2010/main" val="231433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C4D8B7-3AAE-0380-4087-9DC4308B0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03591" y="-2035061"/>
            <a:ext cx="6841895" cy="109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9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09EF7904-3324-8919-5A92-A1399BCA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Mstěnice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7799EB-AD11-5843-40BF-C422B79DC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19200"/>
            <a:ext cx="11296649" cy="5638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600" b="1" dirty="0"/>
              <a:t>Osídlení  </a:t>
            </a:r>
            <a:r>
              <a:rPr lang="cs-CZ" sz="1600" dirty="0"/>
              <a:t>–  plynulé osídlení s posuny:   9. stol. až 13. stol. posuny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13. stol.:  restrukturalizace </a:t>
            </a:r>
            <a:r>
              <a:rPr lang="cs-CZ" sz="1600" dirty="0" err="1"/>
              <a:t>dřevohlinité</a:t>
            </a:r>
            <a:r>
              <a:rPr lang="cs-CZ" sz="1600" dirty="0"/>
              <a:t> zástavby</a:t>
            </a:r>
          </a:p>
          <a:p>
            <a:pPr>
              <a:defRPr/>
            </a:pPr>
            <a:r>
              <a:rPr lang="cs-CZ" sz="1600" b="1" dirty="0"/>
              <a:t>Výzkum  </a:t>
            </a:r>
            <a:r>
              <a:rPr lang="cs-CZ" sz="1600" dirty="0"/>
              <a:t>–  1960:  Vladimír a Rostislav Nekudové</a:t>
            </a:r>
          </a:p>
          <a:p>
            <a:pPr>
              <a:defRPr/>
            </a:pPr>
            <a:r>
              <a:rPr lang="cs-CZ" sz="1600" b="1" dirty="0"/>
              <a:t>Zánik  </a:t>
            </a:r>
            <a:r>
              <a:rPr lang="cs-CZ" sz="1600" dirty="0"/>
              <a:t>–</a:t>
            </a:r>
            <a:r>
              <a:rPr lang="cs-CZ" sz="1600" b="1" dirty="0"/>
              <a:t>  </a:t>
            </a:r>
            <a:r>
              <a:rPr lang="cs-CZ" sz="1600" dirty="0"/>
              <a:t>1468:  tažení Matyáše Korvína na Třebíč </a:t>
            </a:r>
          </a:p>
          <a:p>
            <a:pPr>
              <a:defRPr/>
            </a:pPr>
            <a:r>
              <a:rPr lang="cs-CZ" sz="1600" b="1" dirty="0"/>
              <a:t>Výzkum   </a:t>
            </a:r>
            <a:r>
              <a:rPr lang="cs-CZ" sz="1600" dirty="0"/>
              <a:t>–</a:t>
            </a:r>
            <a:r>
              <a:rPr lang="cs-CZ" sz="1600" b="1" dirty="0"/>
              <a:t> </a:t>
            </a:r>
            <a:r>
              <a:rPr lang="cs-CZ" sz="1600" dirty="0"/>
              <a:t>  od r. 1960 V. Nekuda († 2009), 1987: R. Nekuda</a:t>
            </a:r>
          </a:p>
          <a:p>
            <a:pPr>
              <a:defRPr/>
            </a:pPr>
            <a:r>
              <a:rPr lang="cs-CZ" sz="1600" b="1" dirty="0"/>
              <a:t>Tvrz</a:t>
            </a:r>
            <a:r>
              <a:rPr lang="cs-CZ" sz="1600" dirty="0"/>
              <a:t>  </a:t>
            </a:r>
            <a:r>
              <a:rPr lang="cs-CZ" sz="1600" b="1" dirty="0"/>
              <a:t> </a:t>
            </a:r>
            <a:r>
              <a:rPr lang="cs-CZ" sz="1600" dirty="0"/>
              <a:t>–  chráněna vodním příkopem</a:t>
            </a:r>
          </a:p>
          <a:p>
            <a:pPr>
              <a:defRPr/>
            </a:pPr>
            <a:r>
              <a:rPr lang="cs-CZ" sz="1600" b="1" dirty="0"/>
              <a:t>Dvůr </a:t>
            </a:r>
            <a:r>
              <a:rPr lang="cs-CZ" sz="1600" dirty="0"/>
              <a:t> –  trojdílný dům, dvě stáje, kolny a kovárna</a:t>
            </a:r>
          </a:p>
          <a:p>
            <a:pPr>
              <a:defRPr/>
            </a:pPr>
            <a:r>
              <a:rPr lang="cs-CZ" sz="1600" b="1" dirty="0"/>
              <a:t>Parcely </a:t>
            </a:r>
            <a:r>
              <a:rPr lang="cs-CZ" sz="1600" dirty="0"/>
              <a:t> – 3 typy: úzké (9-14m),  hluboké (23-33 m),  středně široké (15-20 m),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hluboké (30-33 m),  široké čtvercovitého půdorysu (8-25 m x 22-26 m).</a:t>
            </a:r>
          </a:p>
          <a:p>
            <a:pPr>
              <a:defRPr/>
            </a:pPr>
            <a:r>
              <a:rPr lang="cs-CZ" sz="1600" b="1" dirty="0"/>
              <a:t>Zástavba</a:t>
            </a:r>
            <a:r>
              <a:rPr lang="cs-CZ" sz="1600" dirty="0"/>
              <a:t>  –  dřevěná či </a:t>
            </a:r>
            <a:r>
              <a:rPr lang="cs-CZ" sz="1600" dirty="0" err="1"/>
              <a:t>dřevohlinitá</a:t>
            </a:r>
            <a:r>
              <a:rPr lang="cs-CZ" sz="1600" dirty="0"/>
              <a:t>, kamenná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–  konec. 13. stol:  kamenné podezdívky domů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–  17 usedlostí kolem návsi štíty do návsi</a:t>
            </a:r>
          </a:p>
          <a:p>
            <a:pPr>
              <a:defRPr/>
            </a:pPr>
            <a:r>
              <a:rPr lang="cs-CZ" sz="1600" b="1" dirty="0"/>
              <a:t>Domy</a:t>
            </a:r>
            <a:r>
              <a:rPr lang="cs-CZ" sz="1600" dirty="0"/>
              <a:t>  – 14./15. stol.: většina domů trojdílných, čtyři dvojdílné (jizba a síň)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3 usedlosti s výminky (samostatné jizby u </a:t>
            </a:r>
            <a:r>
              <a:rPr lang="cs-CZ" sz="1600" dirty="0" err="1"/>
              <a:t>hosp</a:t>
            </a:r>
            <a:r>
              <a:rPr lang="cs-CZ" sz="1600" dirty="0"/>
              <a:t> budov) </a:t>
            </a:r>
          </a:p>
          <a:p>
            <a:pPr>
              <a:defRPr/>
            </a:pPr>
            <a:r>
              <a:rPr lang="cs-CZ" sz="1600" b="1" dirty="0"/>
              <a:t>Chlévy</a:t>
            </a:r>
            <a:r>
              <a:rPr lang="cs-CZ" sz="1600" dirty="0"/>
              <a:t>  –  navazovaly na domy </a:t>
            </a:r>
          </a:p>
          <a:p>
            <a:pPr>
              <a:defRPr/>
            </a:pPr>
            <a:r>
              <a:rPr lang="cs-CZ" sz="1600" b="1" dirty="0"/>
              <a:t>Komory (špýchary)</a:t>
            </a:r>
            <a:r>
              <a:rPr lang="cs-CZ" sz="1600" dirty="0"/>
              <a:t>  –  </a:t>
            </a:r>
            <a:r>
              <a:rPr lang="cs-CZ" sz="1600" dirty="0" err="1"/>
              <a:t>celokamenné</a:t>
            </a:r>
            <a:r>
              <a:rPr lang="cs-CZ" sz="1600" dirty="0"/>
              <a:t> (11),  sklepy, obilnice</a:t>
            </a:r>
          </a:p>
          <a:p>
            <a:pPr>
              <a:defRPr/>
            </a:pPr>
            <a:r>
              <a:rPr lang="cs-CZ" sz="1600" b="1" dirty="0"/>
              <a:t>Výminky</a:t>
            </a:r>
            <a:r>
              <a:rPr lang="cs-CZ" sz="1600" dirty="0"/>
              <a:t>  –  tři usedlosti:  samostatné jizby v hospodářských budovách</a:t>
            </a:r>
          </a:p>
          <a:p>
            <a:pPr>
              <a:defRPr/>
            </a:pPr>
            <a:r>
              <a:rPr lang="cs-CZ" sz="1600" b="1" dirty="0"/>
              <a:t>Mlýn</a:t>
            </a:r>
            <a:r>
              <a:rPr lang="cs-CZ" sz="1600" dirty="0"/>
              <a:t>  – </a:t>
            </a:r>
            <a:r>
              <a:rPr lang="cs-CZ" sz="1600" i="1" dirty="0"/>
              <a:t> </a:t>
            </a:r>
            <a:r>
              <a:rPr lang="cs-CZ" sz="1600" dirty="0"/>
              <a:t>podhrázského typu u potoka na západním okraji vsi.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AD63869E-508C-B16F-D052-9E4BB685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Mstěnice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nálezy zbraní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F17BC4-337D-3370-447A-369A5748A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690687"/>
            <a:ext cx="10696575" cy="5319713"/>
          </a:xfrm>
        </p:spPr>
        <p:txBody>
          <a:bodyPr/>
          <a:lstStyle/>
          <a:p>
            <a:pPr>
              <a:defRPr/>
            </a:pPr>
            <a:r>
              <a:rPr lang="cs-CZ" sz="1800" b="1" dirty="0"/>
              <a:t>1467 až 1471:   uherské války </a:t>
            </a:r>
            <a:r>
              <a:rPr lang="cs-CZ" sz="1800" dirty="0"/>
              <a:t>(tzv. druhá husitská válka) Jiří z Poděbrad x Matyáš Korvín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U II  –  ostruha a záštita meče</a:t>
            </a:r>
          </a:p>
          <a:p>
            <a:pPr>
              <a:defRPr/>
            </a:pPr>
            <a:r>
              <a:rPr lang="cs-CZ" sz="1800" dirty="0"/>
              <a:t>U IV  –  napínák a třmen kuše</a:t>
            </a:r>
          </a:p>
          <a:p>
            <a:pPr>
              <a:defRPr/>
            </a:pPr>
            <a:r>
              <a:rPr lang="cs-CZ" sz="1800" dirty="0"/>
              <a:t>U XV –  meč</a:t>
            </a:r>
          </a:p>
          <a:p>
            <a:pPr>
              <a:defRPr/>
            </a:pPr>
            <a:r>
              <a:rPr lang="cs-CZ" sz="1800" dirty="0"/>
              <a:t>U XVI  –  dvě udidla, šipky, ořech kuše, kopí, hákovnice,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část kadlubu na odlévání koulí</a:t>
            </a:r>
          </a:p>
          <a:p>
            <a:pPr>
              <a:defRPr/>
            </a:pPr>
            <a:r>
              <a:rPr lang="cs-CZ" sz="1800" dirty="0"/>
              <a:t>U XVII – kadlub na odlévání koulí </a:t>
            </a:r>
          </a:p>
          <a:p>
            <a:pPr>
              <a:defRPr/>
            </a:pPr>
            <a:r>
              <a:rPr lang="cs-CZ" sz="1800" dirty="0"/>
              <a:t>Mlýn  –  válečkovitý projektil, dvě boční záštity tesáku.</a:t>
            </a:r>
          </a:p>
          <a:p>
            <a:pPr>
              <a:defRPr/>
            </a:pPr>
            <a:r>
              <a:rPr lang="cs-CZ" sz="1800" dirty="0"/>
              <a:t>U XVI  –  dvě udidla, šipky do kuše, ořech kuše, kopí,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hákovnice, projektily, část kadlubu na odlévání koulí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>
            <a:extLst>
              <a:ext uri="{FF2B5EF4-FFF2-40B4-BE49-F238E27FC236}">
                <a16:creationId xmlns:a16="http://schemas.microsoft.com/office/drawing/2014/main" id="{18D89EB1-2791-C346-9FEE-DFB0182C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44" y="1800225"/>
            <a:ext cx="9196388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1">
            <a:extLst>
              <a:ext uri="{FF2B5EF4-FFF2-40B4-BE49-F238E27FC236}">
                <a16:creationId xmlns:a16="http://schemas.microsoft.com/office/drawing/2014/main" id="{A0021458-DBE7-0936-2DA7-2DA3179F7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790" y="597694"/>
            <a:ext cx="1936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FF0000"/>
                </a:solidFill>
              </a:rPr>
              <a:t>Mstěnice</a:t>
            </a:r>
            <a:endParaRPr lang="cs-CZ" altLang="cs-CZ" dirty="0"/>
          </a:p>
        </p:txBody>
      </p:sp>
      <p:pic>
        <p:nvPicPr>
          <p:cNvPr id="11268" name="Obrázek 2">
            <a:extLst>
              <a:ext uri="{FF2B5EF4-FFF2-40B4-BE49-F238E27FC236}">
                <a16:creationId xmlns:a16="http://schemas.microsoft.com/office/drawing/2014/main" id="{01F89007-D346-7AAB-033C-0A962CE3C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-80168"/>
            <a:ext cx="37211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10634F3-CEB3-6E71-73A0-53FE0A017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04" y="-69270"/>
            <a:ext cx="5111203" cy="329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Usedlost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idx="1"/>
          </p:nvPr>
        </p:nvSpPr>
        <p:spPr>
          <a:xfrm>
            <a:off x="714375" y="1209675"/>
            <a:ext cx="10480494" cy="580072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cs-CZ" altLang="cs-CZ" sz="1800" dirty="0"/>
              <a:t>Je závislé na dispozici dvora:  kolem centrální plochy situovány:  dům, chlévy, sýpky, stodoly,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kolny a různé přístavky </a:t>
            </a:r>
          </a:p>
          <a:p>
            <a:pPr eaLnBrk="1" hangingPunct="1"/>
            <a:endParaRPr lang="cs-CZ" altLang="cs-CZ" sz="1800" dirty="0"/>
          </a:p>
          <a:p>
            <a:r>
              <a:rPr lang="cs-CZ" altLang="cs-CZ" sz="1800" b="1" dirty="0"/>
              <a:t>Dvory</a:t>
            </a:r>
            <a:r>
              <a:rPr lang="cs-CZ" altLang="cs-CZ" sz="1800" dirty="0"/>
              <a:t>  –   půdorys ovlivňovaly terénní podmínky    půllánové:         300 m2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</a:t>
            </a:r>
            <a:r>
              <a:rPr lang="cs-CZ" altLang="cs-CZ" sz="1800" dirty="0" err="1"/>
              <a:t>jednolánové</a:t>
            </a:r>
            <a:r>
              <a:rPr lang="cs-CZ" altLang="cs-CZ" sz="1800" dirty="0"/>
              <a:t>:     450-500 m2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1.  Jednotraktová </a:t>
            </a:r>
            <a:r>
              <a:rPr lang="cs-CZ" altLang="cs-CZ" sz="1800" dirty="0"/>
              <a:t>  –   hospodářské budovy navazovaly na dům</a:t>
            </a:r>
          </a:p>
          <a:p>
            <a:pPr>
              <a:buNone/>
            </a:pPr>
            <a:r>
              <a:rPr lang="cs-CZ" altLang="cs-CZ" sz="1800" dirty="0"/>
              <a:t>                                       –   obytná část i hospodářské stavby byly pod jednou střechou</a:t>
            </a:r>
          </a:p>
          <a:p>
            <a:pPr>
              <a:buNone/>
            </a:pPr>
            <a:r>
              <a:rPr lang="cs-CZ" altLang="cs-CZ" sz="1800" dirty="0"/>
              <a:t>                                       –   v horských oblastech na </a:t>
            </a:r>
            <a:r>
              <a:rPr lang="cs-CZ" altLang="cs-CZ" sz="1800" dirty="0" err="1"/>
              <a:t>sevení</a:t>
            </a:r>
            <a:r>
              <a:rPr lang="cs-CZ" altLang="cs-CZ" sz="1800" dirty="0"/>
              <a:t> Moravě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r>
              <a:rPr lang="cs-CZ" altLang="cs-CZ" sz="1800" b="1" dirty="0"/>
              <a:t>2.  Dvoutraktová (paralelní či párová)</a:t>
            </a:r>
            <a:r>
              <a:rPr lang="cs-CZ" altLang="cs-CZ" sz="1800" dirty="0"/>
              <a:t>   –  obydlí a hospodářské budovy na protilehlých stranách dvora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–  častá forma ve střední a </a:t>
            </a:r>
            <a:r>
              <a:rPr lang="cs-CZ" altLang="cs-CZ" sz="1800" dirty="0" err="1"/>
              <a:t>jvýchodní</a:t>
            </a:r>
            <a:r>
              <a:rPr lang="cs-CZ" altLang="cs-CZ" sz="1800" dirty="0"/>
              <a:t> Evropě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–  sem náleží:   </a:t>
            </a:r>
            <a:r>
              <a:rPr lang="cs-CZ" altLang="cs-CZ" sz="1800" b="1" dirty="0"/>
              <a:t>hákový půdorys </a:t>
            </a:r>
            <a:r>
              <a:rPr lang="cs-CZ" altLang="cs-CZ" sz="1800" dirty="0"/>
              <a:t> (ve staré sídelní krajině) </a:t>
            </a:r>
          </a:p>
          <a:p>
            <a:r>
              <a:rPr lang="cs-CZ" altLang="cs-CZ" sz="1800" b="1" dirty="0"/>
              <a:t>3.  </a:t>
            </a:r>
            <a:r>
              <a:rPr lang="cs-CZ" altLang="cs-CZ" sz="1800" b="1" dirty="0" err="1"/>
              <a:t>Trojtraktová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podkovovitá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4.  </a:t>
            </a:r>
            <a:r>
              <a:rPr lang="cs-CZ" altLang="cs-CZ" sz="1800" b="1" dirty="0" err="1"/>
              <a:t>Čtyřtraktová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obestavěný dvůr (18. stol.)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</a:t>
            </a:r>
          </a:p>
          <a:p>
            <a:r>
              <a:rPr lang="cs-CZ" altLang="cs-CZ" sz="1800" b="1" dirty="0"/>
              <a:t>5.  Rozptýlená  </a:t>
            </a:r>
            <a:r>
              <a:rPr lang="cs-CZ" altLang="cs-CZ" sz="1800" dirty="0"/>
              <a:t>–   dům a hospodářské objekty na různých místech dvora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/>
          <a:srcRect l="20885" t="34363" r="60032" b="13483"/>
          <a:stretch/>
        </p:blipFill>
        <p:spPr>
          <a:xfrm>
            <a:off x="9134475" y="133349"/>
            <a:ext cx="2781300" cy="42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38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>
            <a:extLst>
              <a:ext uri="{FF2B5EF4-FFF2-40B4-BE49-F238E27FC236}">
                <a16:creationId xmlns:a16="http://schemas.microsoft.com/office/drawing/2014/main" id="{79041999-9C7F-39D8-F881-1546D80D6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3418" r="2296" b="3162"/>
          <a:stretch>
            <a:fillRect/>
          </a:stretch>
        </p:blipFill>
        <p:spPr bwMode="auto">
          <a:xfrm>
            <a:off x="1503363" y="0"/>
            <a:ext cx="6858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7BE3223-B774-73DF-D260-B6E08901F3F8}"/>
              </a:ext>
            </a:extLst>
          </p:cNvPr>
          <p:cNvSpPr txBox="1">
            <a:spLocks/>
          </p:cNvSpPr>
          <p:nvPr/>
        </p:nvSpPr>
        <p:spPr bwMode="auto">
          <a:xfrm>
            <a:off x="8458201" y="3810000"/>
            <a:ext cx="22066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400" b="1" dirty="0"/>
              <a:t>Hrádek</a:t>
            </a:r>
            <a:r>
              <a:rPr lang="cs-CZ" sz="1400" dirty="0"/>
              <a:t>  –  13. stol. </a:t>
            </a:r>
          </a:p>
          <a:p>
            <a:pPr marL="0" indent="0">
              <a:buNone/>
              <a:defRPr/>
            </a:pPr>
            <a:r>
              <a:rPr lang="cs-CZ" sz="1400" b="1" dirty="0"/>
              <a:t>Tvrz</a:t>
            </a:r>
            <a:r>
              <a:rPr lang="cs-CZ" sz="1400" dirty="0"/>
              <a:t>  –  14 a 15 stol.</a:t>
            </a:r>
          </a:p>
          <a:p>
            <a:pPr marL="0" indent="0">
              <a:buNone/>
              <a:defRPr/>
            </a:pPr>
            <a:r>
              <a:rPr lang="cs-CZ" sz="1400" b="1" dirty="0"/>
              <a:t>Opevnění</a:t>
            </a:r>
            <a:r>
              <a:rPr lang="cs-CZ" sz="1400" dirty="0"/>
              <a:t>  –  nad tvrzí</a:t>
            </a:r>
          </a:p>
          <a:p>
            <a:pPr marL="0" indent="0">
              <a:buNone/>
              <a:defRPr/>
            </a:pPr>
            <a:r>
              <a:rPr lang="cs-CZ" sz="1400" b="1" dirty="0"/>
              <a:t>Opevnění</a:t>
            </a:r>
            <a:r>
              <a:rPr lang="cs-CZ" sz="1400" dirty="0"/>
              <a:t>  –  100 m (J)</a:t>
            </a:r>
          </a:p>
          <a:p>
            <a:pPr marL="0" indent="0">
              <a:buNone/>
              <a:defRPr/>
            </a:pPr>
            <a:endParaRPr lang="cs-CZ" sz="14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 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2292" name="Obrázek 7">
            <a:extLst>
              <a:ext uri="{FF2B5EF4-FFF2-40B4-BE49-F238E27FC236}">
                <a16:creationId xmlns:a16="http://schemas.microsoft.com/office/drawing/2014/main" id="{9C2BC8A4-0B3F-2F11-6A5A-F37AF0A6C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4" y="0"/>
            <a:ext cx="23066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8">
            <a:extLst>
              <a:ext uri="{FF2B5EF4-FFF2-40B4-BE49-F238E27FC236}">
                <a16:creationId xmlns:a16="http://schemas.microsoft.com/office/drawing/2014/main" id="{31642076-0D28-6E67-FFF0-B0FF61D1F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9" y="1625601"/>
            <a:ext cx="23066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Obrázek 4">
            <a:extLst>
              <a:ext uri="{FF2B5EF4-FFF2-40B4-BE49-F238E27FC236}">
                <a16:creationId xmlns:a16="http://schemas.microsoft.com/office/drawing/2014/main" id="{5C1E4CA2-A434-31AD-33E9-691F9682E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4878" r="2084" b="4878"/>
          <a:stretch/>
        </p:blipFill>
        <p:spPr bwMode="auto">
          <a:xfrm>
            <a:off x="0" y="0"/>
            <a:ext cx="78835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kresba tužkou&#10;&#10;Popis byl vytvořen automaticky">
            <a:extLst>
              <a:ext uri="{FF2B5EF4-FFF2-40B4-BE49-F238E27FC236}">
                <a16:creationId xmlns:a16="http://schemas.microsoft.com/office/drawing/2014/main" id="{53428DB9-1367-9A91-9DB6-C42BF5EA0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5" r="4340"/>
          <a:stretch/>
        </p:blipFill>
        <p:spPr>
          <a:xfrm>
            <a:off x="6905625" y="2150980"/>
            <a:ext cx="5254016" cy="42974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>
            <a:extLst>
              <a:ext uri="{FF2B5EF4-FFF2-40B4-BE49-F238E27FC236}">
                <a16:creationId xmlns:a16="http://schemas.microsoft.com/office/drawing/2014/main" id="{BF243381-6720-F5AF-59C8-6CEBC761B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r="50206" b="15137"/>
          <a:stretch>
            <a:fillRect/>
          </a:stretch>
        </p:blipFill>
        <p:spPr bwMode="auto">
          <a:xfrm>
            <a:off x="4194176" y="3363914"/>
            <a:ext cx="1935163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5">
            <a:extLst>
              <a:ext uri="{FF2B5EF4-FFF2-40B4-BE49-F238E27FC236}">
                <a16:creationId xmlns:a16="http://schemas.microsoft.com/office/drawing/2014/main" id="{9BE6BDBA-0783-1412-8026-84B9C0332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9" t="15109" b="15259"/>
          <a:stretch>
            <a:fillRect/>
          </a:stretch>
        </p:blipFill>
        <p:spPr bwMode="auto">
          <a:xfrm>
            <a:off x="1963738" y="3352800"/>
            <a:ext cx="194786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7">
            <a:extLst>
              <a:ext uri="{FF2B5EF4-FFF2-40B4-BE49-F238E27FC236}">
                <a16:creationId xmlns:a16="http://schemas.microsoft.com/office/drawing/2014/main" id="{499FDE89-6C81-9800-F60E-97A2B2C1B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15057" r="35092" b="7101"/>
          <a:stretch>
            <a:fillRect/>
          </a:stretch>
        </p:blipFill>
        <p:spPr bwMode="auto">
          <a:xfrm>
            <a:off x="6316663" y="3363913"/>
            <a:ext cx="183356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8">
            <a:extLst>
              <a:ext uri="{FF2B5EF4-FFF2-40B4-BE49-F238E27FC236}">
                <a16:creationId xmlns:a16="http://schemas.microsoft.com/office/drawing/2014/main" id="{D0D577E3-50A0-D3CB-BA72-7D866C012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3375025"/>
            <a:ext cx="182086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1D754F6-4A79-0EAC-FF60-2B23AB5AB520}"/>
              </a:ext>
            </a:extLst>
          </p:cNvPr>
          <p:cNvSpPr txBox="1">
            <a:spLocks/>
          </p:cNvSpPr>
          <p:nvPr/>
        </p:nvSpPr>
        <p:spPr>
          <a:xfrm>
            <a:off x="1943100" y="304800"/>
            <a:ext cx="8077200" cy="2667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r>
              <a:rPr lang="cs-CZ" sz="1600" dirty="0"/>
              <a:t>NEKUDA, V.: </a:t>
            </a:r>
            <a:r>
              <a:rPr lang="cs-CZ" sz="1600" dirty="0" err="1"/>
              <a:t>Mstěnice</a:t>
            </a:r>
            <a:r>
              <a:rPr lang="cs-CZ" sz="1600" dirty="0"/>
              <a:t> 1. Zaniklá středověká ves u Hrotovic. Hrádek – tvrz – dvůr – předsunutá opevnění, Brno 1985. </a:t>
            </a:r>
          </a:p>
          <a:p>
            <a:pPr>
              <a:defRPr/>
            </a:pPr>
            <a:r>
              <a:rPr lang="cs-CZ" sz="1600" dirty="0"/>
              <a:t>Nekuda, V. – Nekuda, R.: </a:t>
            </a:r>
            <a:r>
              <a:rPr lang="cs-CZ" sz="1600" dirty="0" err="1"/>
              <a:t>Mstěnice</a:t>
            </a:r>
            <a:r>
              <a:rPr lang="cs-CZ" sz="1600" dirty="0"/>
              <a:t> 2. Zaniklá středověká ves. Dům a dvůr ve středověké vesnici. Brno 1997.</a:t>
            </a:r>
          </a:p>
          <a:p>
            <a:pPr>
              <a:defRPr/>
            </a:pPr>
            <a:r>
              <a:rPr lang="cs-CZ" sz="1600" dirty="0" err="1"/>
              <a:t>Mstěnice</a:t>
            </a:r>
            <a:r>
              <a:rPr lang="cs-CZ" sz="1600" dirty="0"/>
              <a:t> 3. Zaniklá středověká ves. Raně středověké sídliště. Brno 2002.</a:t>
            </a:r>
          </a:p>
          <a:p>
            <a:pPr>
              <a:defRPr/>
            </a:pPr>
            <a:r>
              <a:rPr lang="cs-CZ" sz="1600" dirty="0"/>
              <a:t>NEKUDA, J. – UNGER, J.: Hrádky a tvrze na Moravě, Brno 1981, 205-210; SAMEK, B.: Umělecké památky Moravy a Slezska I, A-I, Praha 1994.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F1E4431A-DA29-969E-1D7A-6FC86C8B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563" y="-128588"/>
            <a:ext cx="4897437" cy="13716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Pfaffenschlag</a:t>
            </a:r>
            <a:r>
              <a:rPr lang="cs-CZ" altLang="cs-CZ" sz="3200" b="1" dirty="0">
                <a:solidFill>
                  <a:srgbClr val="FF0000"/>
                </a:solidFill>
              </a:rPr>
              <a:t> u Slavonic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(Farářova vesnice)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0F86D7-B060-88B5-9BC4-9B2D757DE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357313"/>
            <a:ext cx="9399588" cy="55006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/>
              <a:t>Osídlení  </a:t>
            </a:r>
            <a:r>
              <a:rPr lang="cs-CZ" sz="1800" dirty="0"/>
              <a:t>–   3 x 2 m</a:t>
            </a:r>
            <a:r>
              <a:rPr lang="cs-CZ" sz="1800" baseline="30000" dirty="0"/>
              <a:t>2</a:t>
            </a:r>
            <a:r>
              <a:rPr lang="cs-CZ" sz="1800" dirty="0"/>
              <a:t>;   575 m  n. m.</a:t>
            </a:r>
          </a:p>
          <a:p>
            <a:pPr>
              <a:defRPr/>
            </a:pPr>
            <a:r>
              <a:rPr lang="cs-CZ" sz="1800" b="1" dirty="0"/>
              <a:t>Půdorys</a:t>
            </a:r>
            <a:r>
              <a:rPr lang="cs-CZ" sz="1800" dirty="0"/>
              <a:t> </a:t>
            </a:r>
            <a:r>
              <a:rPr lang="cs-CZ" sz="1800" b="1" dirty="0"/>
              <a:t>osady  </a:t>
            </a:r>
            <a:r>
              <a:rPr lang="cs-CZ" sz="1800" dirty="0"/>
              <a:t>–  obdélníkový tvar:   3 x 2 km </a:t>
            </a:r>
          </a:p>
          <a:p>
            <a:pPr>
              <a:defRPr/>
            </a:pPr>
            <a:r>
              <a:rPr lang="cs-CZ" sz="1800" b="1" dirty="0"/>
              <a:t>Charakter vsi</a:t>
            </a:r>
            <a:r>
              <a:rPr lang="cs-CZ" sz="1800" dirty="0"/>
              <a:t>  –   podhorský:  málo orné půdy, dostatek luk</a:t>
            </a:r>
          </a:p>
          <a:p>
            <a:pPr>
              <a:defRPr/>
            </a:pPr>
            <a:r>
              <a:rPr lang="cs-CZ" sz="1800" b="1" dirty="0"/>
              <a:t>Vznik</a:t>
            </a:r>
            <a:r>
              <a:rPr lang="cs-CZ" sz="1800" dirty="0"/>
              <a:t> </a:t>
            </a:r>
            <a:r>
              <a:rPr lang="cs-CZ" sz="1800" b="1" dirty="0"/>
              <a:t>     </a:t>
            </a:r>
            <a:r>
              <a:rPr lang="cs-CZ" sz="1800" dirty="0"/>
              <a:t>–   11. až pol. 12. stol.:  </a:t>
            </a:r>
            <a:r>
              <a:rPr lang="cs-CZ" sz="1800" dirty="0" err="1"/>
              <a:t>mladohradištní</a:t>
            </a:r>
            <a:r>
              <a:rPr lang="cs-CZ" sz="1800" dirty="0"/>
              <a:t> sídliště     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Sídelní hiát:   </a:t>
            </a:r>
            <a:r>
              <a:rPr lang="cs-CZ" sz="1800" dirty="0"/>
              <a:t>ve 2. pol. 12. – část 13. stol.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</a:t>
            </a:r>
            <a:r>
              <a:rPr lang="cs-CZ" sz="1800" dirty="0"/>
              <a:t>–   1260 až 1278: vrcholně středověká ves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 lokátor:  Němec  100 – 120 obyvatel  (usedlost:  6 – 8 lidí)</a:t>
            </a:r>
          </a:p>
          <a:p>
            <a:pPr>
              <a:defRPr/>
            </a:pPr>
            <a:r>
              <a:rPr lang="cs-CZ" sz="1800" b="1" dirty="0"/>
              <a:t>Zánik</a:t>
            </a:r>
            <a:r>
              <a:rPr lang="cs-CZ" sz="1800" dirty="0"/>
              <a:t>  –  po r. 1423 až 1432 vypálena za husitských válek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Výzkum</a:t>
            </a:r>
            <a:r>
              <a:rPr lang="cs-CZ" sz="1800" dirty="0"/>
              <a:t>  – 1960 až 1971: Vladimír Nekuda </a:t>
            </a:r>
          </a:p>
          <a:p>
            <a:pPr>
              <a:defRPr/>
            </a:pPr>
            <a:r>
              <a:rPr lang="cs-CZ" sz="1800" b="1" dirty="0"/>
              <a:t>Dispozice  </a:t>
            </a:r>
            <a:r>
              <a:rPr lang="cs-CZ" sz="1800" dirty="0"/>
              <a:t>–  dvouřadová ves po obou březích potoka  (d. 140 m)</a:t>
            </a:r>
          </a:p>
          <a:p>
            <a:pPr>
              <a:defRPr/>
            </a:pPr>
            <a:r>
              <a:rPr lang="cs-CZ" sz="1800" b="1" dirty="0"/>
              <a:t>Katastr osady  </a:t>
            </a:r>
            <a:r>
              <a:rPr lang="cs-CZ" sz="1800" dirty="0"/>
              <a:t>–  obdélníkový tvar:   3 x 2 km </a:t>
            </a:r>
          </a:p>
          <a:p>
            <a:pPr>
              <a:defRPr/>
            </a:pPr>
            <a:r>
              <a:rPr lang="cs-CZ" sz="1800" b="1" dirty="0"/>
              <a:t>Parcely </a:t>
            </a:r>
            <a:r>
              <a:rPr lang="cs-CZ" sz="1800" dirty="0"/>
              <a:t> –  nejsou tak zřetelné (š. 10 až 25 m, d. okolo 30 m)</a:t>
            </a:r>
          </a:p>
          <a:p>
            <a:pPr>
              <a:defRPr/>
            </a:pPr>
            <a:r>
              <a:rPr lang="cs-CZ" sz="1800" b="1" dirty="0"/>
              <a:t>Zástavba</a:t>
            </a:r>
            <a:r>
              <a:rPr lang="cs-CZ" sz="1800" dirty="0"/>
              <a:t>  –  16 usedlostí, mlýn, hospodářské budovy, sklepy a lochy </a:t>
            </a:r>
          </a:p>
          <a:p>
            <a:pPr>
              <a:defRPr/>
            </a:pPr>
            <a:r>
              <a:rPr lang="pl-PL" sz="1800" b="1" dirty="0"/>
              <a:t>Sociální členění  </a:t>
            </a:r>
            <a:r>
              <a:rPr lang="pl-PL" sz="1800" dirty="0"/>
              <a:t>–  </a:t>
            </a:r>
            <a:r>
              <a:rPr lang="cs-CZ" sz="1800" dirty="0"/>
              <a:t>rychtář a mlynář, sedláci - držitelé lánu nebo pololánu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Spálený rybník  </a:t>
            </a:r>
            <a:r>
              <a:rPr lang="cs-CZ" sz="1800" dirty="0"/>
              <a:t>–  zmínka z r. 1483</a:t>
            </a:r>
          </a:p>
          <a:p>
            <a:pPr>
              <a:defRPr/>
            </a:pPr>
            <a:r>
              <a:rPr lang="cs-CZ" sz="1800" b="1" dirty="0"/>
              <a:t> Mlýn </a:t>
            </a:r>
            <a:r>
              <a:rPr lang="cs-CZ" sz="1800" dirty="0"/>
              <a:t>–  mimo ves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8A33E25-9089-4FC3-EE97-28B848D66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1686" r="6631" b="28358"/>
          <a:stretch>
            <a:fillRect/>
          </a:stretch>
        </p:blipFill>
        <p:spPr bwMode="auto">
          <a:xfrm>
            <a:off x="7294563" y="557212"/>
            <a:ext cx="4897437" cy="513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2DFF18-BEAF-99A3-0714-18A9B6949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036" y="199490"/>
            <a:ext cx="8763000" cy="6781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pl-PL" sz="1800" b="1" dirty="0"/>
          </a:p>
          <a:p>
            <a:pPr>
              <a:defRPr/>
            </a:pPr>
            <a:r>
              <a:rPr lang="pl-PL" sz="1800" b="1" dirty="0"/>
              <a:t>Půdorys </a:t>
            </a:r>
            <a:r>
              <a:rPr lang="pl-PL" sz="1800" dirty="0"/>
              <a:t> –  po obou stranách potoka </a:t>
            </a:r>
            <a:r>
              <a:rPr lang="cs-CZ" sz="1800" dirty="0"/>
              <a:t>obdélníková náves 90 x 470 metrů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na pravé straně:   domy se štítovou orientací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na levé straně:   domy s okapovou orientací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Materiál</a:t>
            </a:r>
            <a:r>
              <a:rPr lang="cs-CZ" sz="1800" dirty="0"/>
              <a:t>  –  </a:t>
            </a:r>
            <a:r>
              <a:rPr lang="pl-PL" sz="1800" dirty="0"/>
              <a:t>dřevo, kámen, proutí a hlína </a:t>
            </a:r>
          </a:p>
          <a:p>
            <a:pPr marL="0" indent="0">
              <a:buNone/>
              <a:defRPr/>
            </a:pPr>
            <a:r>
              <a:rPr lang="pl-PL" sz="1800" dirty="0"/>
              <a:t>                     –  na kamenném </a:t>
            </a:r>
            <a:r>
              <a:rPr lang="cs-CZ" sz="1800" dirty="0"/>
              <a:t>základu sroubená část jizby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síň s komorou </a:t>
            </a:r>
            <a:r>
              <a:rPr lang="cs-CZ" sz="1800" dirty="0" err="1"/>
              <a:t>celokamenné</a:t>
            </a:r>
            <a:r>
              <a:rPr lang="cs-CZ" sz="1800" dirty="0"/>
              <a:t> (v. až 2 m), patrová sýpky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pl-PL" sz="1800" b="1" dirty="0"/>
              <a:t>Domy</a:t>
            </a:r>
            <a:r>
              <a:rPr lang="pl-PL" sz="1800" dirty="0"/>
              <a:t>  –  3 </a:t>
            </a:r>
            <a:r>
              <a:rPr lang="cs-CZ" sz="1800" dirty="0"/>
              <a:t>skupiny:  trojdílné (10), dvojdílné (5), s atypickým půdorysem (mlýn)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–  vnitřní členění:  3 druhy trojdílných půdorysů: 5, 6 a 7 místností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U II, III: na dům navazovaly hospodářské budovy (chlévy)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               trojdílné domy:  </a:t>
            </a:r>
            <a:r>
              <a:rPr lang="cs-CZ" sz="1800" dirty="0"/>
              <a:t>5ti, 6ti a 7mi místnostmi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jizba:  23,5 m</a:t>
            </a:r>
            <a:r>
              <a:rPr lang="cs-CZ" sz="1800" baseline="30000" dirty="0"/>
              <a:t>2</a:t>
            </a:r>
            <a:r>
              <a:rPr lang="cs-CZ" sz="1800" dirty="0"/>
              <a:t>  síň:  35 m</a:t>
            </a:r>
            <a:r>
              <a:rPr lang="cs-CZ" sz="1800" baseline="30000" dirty="0"/>
              <a:t>2</a:t>
            </a:r>
            <a:r>
              <a:rPr lang="cs-CZ" sz="1800" dirty="0"/>
              <a:t>   komora:  23 m</a:t>
            </a:r>
            <a:r>
              <a:rPr lang="cs-CZ" sz="1800" baseline="30000" dirty="0"/>
              <a:t>2   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</a:t>
            </a:r>
            <a:r>
              <a:rPr lang="cs-CZ" sz="1800" b="1" dirty="0"/>
              <a:t>otopné zařízení: </a:t>
            </a:r>
            <a:r>
              <a:rPr lang="cs-CZ" sz="1800" dirty="0"/>
              <a:t>v jizbě (pec v rohu, před: ohniště)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</a:t>
            </a:r>
            <a:r>
              <a:rPr lang="cs-CZ" sz="1800" b="1" dirty="0"/>
              <a:t>sklepy:</a:t>
            </a:r>
            <a:r>
              <a:rPr lang="cs-CZ" sz="1800" dirty="0"/>
              <a:t>  mimo půdorys domu (U I/60 v komoře, U IX - volně v ohrazení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lochy</a:t>
            </a:r>
            <a:r>
              <a:rPr lang="cs-CZ" sz="1800" dirty="0"/>
              <a:t>  – d. až 30 m (mimo dům)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pl-PL" sz="1800" b="1" dirty="0"/>
              <a:t>Plužina  </a:t>
            </a:r>
            <a:r>
              <a:rPr lang="pl-PL" sz="1800" dirty="0"/>
              <a:t>–  záhumenicová, </a:t>
            </a:r>
            <a:r>
              <a:rPr lang="cs-CZ" sz="1800" dirty="0"/>
              <a:t>obdélný tvar polí (na J se napojovala na usedlosti)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</a:t>
            </a:r>
            <a:endParaRPr lang="pl-PL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4E70277-7409-E988-0517-55BAB3259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29" y="116439"/>
            <a:ext cx="3446293" cy="25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8BB1AA4F-5136-F207-98E3-8532010DD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7838" r="65030" b="39395"/>
          <a:stretch>
            <a:fillRect/>
          </a:stretch>
        </p:blipFill>
        <p:spPr bwMode="auto">
          <a:xfrm>
            <a:off x="1524000" y="3367088"/>
            <a:ext cx="42433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5">
            <a:extLst>
              <a:ext uri="{FF2B5EF4-FFF2-40B4-BE49-F238E27FC236}">
                <a16:creationId xmlns:a16="http://schemas.microsoft.com/office/drawing/2014/main" id="{6A90FE14-A1A1-269C-B869-9523EB724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6324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6">
            <a:extLst>
              <a:ext uri="{FF2B5EF4-FFF2-40B4-BE49-F238E27FC236}">
                <a16:creationId xmlns:a16="http://schemas.microsoft.com/office/drawing/2014/main" id="{F7200E6C-6598-7BA7-B427-BBD2EA4A3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6" y="4286965"/>
            <a:ext cx="503214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Usedlosti</a:t>
            </a:r>
            <a:r>
              <a:rPr lang="cs-CZ" altLang="cs-CZ" sz="1800" dirty="0"/>
              <a:t> – většinou jednořadové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–  hákové s dvoustrannou zástavbou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Jizby</a:t>
            </a:r>
            <a:r>
              <a:rPr lang="cs-CZ" altLang="cs-CZ" sz="1800" dirty="0"/>
              <a:t> – s pecí i ohništěm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Komory</a:t>
            </a:r>
            <a:r>
              <a:rPr lang="cs-CZ" altLang="cs-CZ" sz="1800" dirty="0"/>
              <a:t> – patrové, celo kamenné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Vpravo:  usedlosti lánové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Vlevo:   4 usedlosti lánové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             4 dvojdílné domy, mlýn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1509" name="TextovéPole 3">
            <a:extLst>
              <a:ext uri="{FF2B5EF4-FFF2-40B4-BE49-F238E27FC236}">
                <a16:creationId xmlns:a16="http://schemas.microsoft.com/office/drawing/2014/main" id="{C3E0252C-130E-4BEB-10BA-D42A0DDE6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6375"/>
            <a:ext cx="382746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/>
              <a:t>Pěstované plodiny:</a:t>
            </a:r>
          </a:p>
          <a:p>
            <a:r>
              <a:rPr lang="cs-CZ" altLang="cs-CZ" b="1" dirty="0"/>
              <a:t>  </a:t>
            </a:r>
            <a:r>
              <a:rPr lang="cs-CZ" altLang="cs-CZ" dirty="0"/>
              <a:t>–  chudá kyselá půda </a:t>
            </a:r>
          </a:p>
          <a:p>
            <a:r>
              <a:rPr lang="cs-CZ" altLang="cs-CZ" dirty="0"/>
              <a:t>  –  nízké výnosy</a:t>
            </a:r>
          </a:p>
          <a:p>
            <a:r>
              <a:rPr lang="cs-CZ" altLang="cs-CZ" dirty="0"/>
              <a:t>  –  žito, pšenice, oves, pohanka </a:t>
            </a:r>
          </a:p>
          <a:p>
            <a:r>
              <a:rPr lang="cs-CZ" altLang="cs-CZ" dirty="0"/>
              <a:t>  –  ovoce: třešně, rybíz, </a:t>
            </a:r>
          </a:p>
          <a:p>
            <a:r>
              <a:rPr lang="cs-CZ" altLang="cs-CZ" dirty="0"/>
              <a:t>                  ořešák vlašský</a:t>
            </a:r>
          </a:p>
          <a:p>
            <a:endParaRPr lang="cs-CZ" altLang="cs-CZ" dirty="0"/>
          </a:p>
          <a:p>
            <a:r>
              <a:rPr lang="cs-CZ" altLang="cs-CZ" b="1" dirty="0"/>
              <a:t>Chov:</a:t>
            </a:r>
          </a:p>
          <a:p>
            <a:r>
              <a:rPr lang="cs-CZ" altLang="cs-CZ" b="1" dirty="0"/>
              <a:t>  </a:t>
            </a:r>
            <a:r>
              <a:rPr lang="cs-CZ" altLang="cs-CZ" dirty="0"/>
              <a:t>–  dobytka (významný)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2">
            <a:extLst>
              <a:ext uri="{FF2B5EF4-FFF2-40B4-BE49-F238E27FC236}">
                <a16:creationId xmlns:a16="http://schemas.microsoft.com/office/drawing/2014/main" id="{76CC0306-6738-C368-8A56-F66FF2FF6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19514"/>
            <a:ext cx="91440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ázek 5">
            <a:extLst>
              <a:ext uri="{FF2B5EF4-FFF2-40B4-BE49-F238E27FC236}">
                <a16:creationId xmlns:a16="http://schemas.microsoft.com/office/drawing/2014/main" id="{A37238F8-67E9-5923-3105-88C02DD60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ázek 2">
            <a:extLst>
              <a:ext uri="{FF2B5EF4-FFF2-40B4-BE49-F238E27FC236}">
                <a16:creationId xmlns:a16="http://schemas.microsoft.com/office/drawing/2014/main" id="{8F82713E-E0D5-9F24-8615-42F56ED75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"/>
            <a:ext cx="46402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2">
            <a:extLst>
              <a:ext uri="{FF2B5EF4-FFF2-40B4-BE49-F238E27FC236}">
                <a16:creationId xmlns:a16="http://schemas.microsoft.com/office/drawing/2014/main" id="{A319D61E-25F1-537B-F1DA-110B9B3AC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25"/>
            <a:ext cx="58674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3">
            <a:extLst>
              <a:ext uri="{FF2B5EF4-FFF2-40B4-BE49-F238E27FC236}">
                <a16:creationId xmlns:a16="http://schemas.microsoft.com/office/drawing/2014/main" id="{57E5EE41-BB13-BF68-0C26-8DD9D08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18236" r="19061"/>
          <a:stretch>
            <a:fillRect/>
          </a:stretch>
        </p:blipFill>
        <p:spPr bwMode="auto">
          <a:xfrm>
            <a:off x="1720851" y="3946525"/>
            <a:ext cx="509111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4">
            <a:extLst>
              <a:ext uri="{FF2B5EF4-FFF2-40B4-BE49-F238E27FC236}">
                <a16:creationId xmlns:a16="http://schemas.microsoft.com/office/drawing/2014/main" id="{E565387A-CE8B-B4B8-02A8-40BBA05DB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10138"/>
          <a:stretch>
            <a:fillRect/>
          </a:stretch>
        </p:blipFill>
        <p:spPr bwMode="auto">
          <a:xfrm>
            <a:off x="7010401" y="3924301"/>
            <a:ext cx="352107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5">
            <a:extLst>
              <a:ext uri="{FF2B5EF4-FFF2-40B4-BE49-F238E27FC236}">
                <a16:creationId xmlns:a16="http://schemas.microsoft.com/office/drawing/2014/main" id="{AA3159A8-3D49-6CF3-B4AB-D50BC353C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52401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3D rekonstrukce usedlosti č. I (autor V. Dvořák).</a:t>
            </a:r>
          </a:p>
        </p:txBody>
      </p:sp>
      <p:pic>
        <p:nvPicPr>
          <p:cNvPr id="24582" name="Obrázek 4">
            <a:extLst>
              <a:ext uri="{FF2B5EF4-FFF2-40B4-BE49-F238E27FC236}">
                <a16:creationId xmlns:a16="http://schemas.microsoft.com/office/drawing/2014/main" id="{5C823291-B6C7-3EB6-CCE7-A3CB2B52C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>
            <a:fillRect/>
          </a:stretch>
        </p:blipFill>
        <p:spPr bwMode="auto">
          <a:xfrm>
            <a:off x="7167563" y="34925"/>
            <a:ext cx="3471862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ázek 3">
            <a:extLst>
              <a:ext uri="{FF2B5EF4-FFF2-40B4-BE49-F238E27FC236}">
                <a16:creationId xmlns:a16="http://schemas.microsoft.com/office/drawing/2014/main" id="{197C0D9A-40D6-43B9-AE7C-B4A26B0B6B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/>
          <a:stretch>
            <a:fillRect/>
          </a:stretch>
        </p:blipFill>
        <p:spPr bwMode="auto">
          <a:xfrm>
            <a:off x="7513638" y="1776413"/>
            <a:ext cx="29464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2673ECE-1502-4C2E-BACD-646D71C1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Bystřec u Jedovnic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0A40B0E1-3D2A-1B0D-FD6F-609168780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000124"/>
            <a:ext cx="8534400" cy="580859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Osídlení</a:t>
            </a:r>
            <a:r>
              <a:rPr lang="cs-CZ" sz="1800" dirty="0"/>
              <a:t>  – 1. pol. 13. stol., první zmínka: 1349 (</a:t>
            </a:r>
            <a:r>
              <a:rPr lang="cs-CZ" sz="1800" dirty="0" err="1"/>
              <a:t>Merlinschlag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kolonizace: z Dolního Rakouska</a:t>
            </a:r>
          </a:p>
          <a:p>
            <a:pPr>
              <a:defRPr/>
            </a:pPr>
            <a:r>
              <a:rPr lang="cs-CZ" sz="1800" b="1" dirty="0"/>
              <a:t>Zánik  </a:t>
            </a:r>
            <a:r>
              <a:rPr lang="cs-CZ" sz="1800" dirty="0"/>
              <a:t>– 1401: za markraběcích bojů mezi Joštem a Prokopem</a:t>
            </a:r>
          </a:p>
          <a:p>
            <a:pPr>
              <a:defRPr/>
            </a:pPr>
            <a:r>
              <a:rPr lang="cs-CZ" sz="1800" dirty="0"/>
              <a:t>Rozloha –  600 x 200 m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Výzkum  </a:t>
            </a:r>
            <a:r>
              <a:rPr lang="cs-CZ" sz="1800" dirty="0"/>
              <a:t>–  od 1975: E. Černý, V. Nekuda, L. </a:t>
            </a:r>
            <a:r>
              <a:rPr lang="cs-CZ" sz="1800" dirty="0" err="1"/>
              <a:t>Belcredi</a:t>
            </a:r>
            <a:endParaRPr lang="cs-CZ" sz="1800" dirty="0"/>
          </a:p>
          <a:p>
            <a:pPr>
              <a:defRPr/>
            </a:pPr>
            <a:r>
              <a:rPr lang="cs-CZ" sz="1800" b="1" dirty="0"/>
              <a:t>Dispozice  </a:t>
            </a:r>
            <a:r>
              <a:rPr lang="cs-CZ" sz="1800" dirty="0"/>
              <a:t>– dvouřadová lesní lánová ves podél Rakovnického údolí </a:t>
            </a:r>
          </a:p>
          <a:p>
            <a:pPr>
              <a:defRPr/>
            </a:pPr>
            <a:r>
              <a:rPr lang="cs-CZ" sz="1800" b="1" dirty="0"/>
              <a:t>Zástavba  </a:t>
            </a:r>
            <a:r>
              <a:rPr lang="cs-CZ" sz="1800" dirty="0"/>
              <a:t>– pol. 13. stol.: 4 usedlosti    konec 13. stol:  8 usedlostí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konec 13. stol.:  přestavba vsi (eroze na </a:t>
            </a:r>
            <a:r>
              <a:rPr lang="cs-CZ" sz="1800" dirty="0" err="1"/>
              <a:t>sev</a:t>
            </a:r>
            <a:r>
              <a:rPr lang="cs-CZ" sz="1800" dirty="0"/>
              <a:t>. straně)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2. pol. 14. stol.:  na </a:t>
            </a:r>
            <a:r>
              <a:rPr lang="cs-CZ" sz="1800" dirty="0" err="1"/>
              <a:t>sev</a:t>
            </a:r>
            <a:r>
              <a:rPr lang="cs-CZ" sz="1800" dirty="0"/>
              <a:t>. st vyměřeno 11 parcel (š. 45-50 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</a:t>
            </a:r>
            <a:r>
              <a:rPr lang="cs-CZ" sz="1800" b="1" dirty="0"/>
              <a:t>parcely:</a:t>
            </a:r>
            <a:r>
              <a:rPr lang="cs-CZ" sz="1800" dirty="0"/>
              <a:t>  š. cca 70 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</a:t>
            </a:r>
            <a:r>
              <a:rPr lang="cs-CZ" sz="1800" b="1" dirty="0"/>
              <a:t>usedlosti:</a:t>
            </a:r>
            <a:r>
              <a:rPr lang="cs-CZ" sz="1800" dirty="0"/>
              <a:t>  19 (kol. r. 1400)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některé:  hákové půdorysy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</a:t>
            </a:r>
            <a:r>
              <a:rPr lang="cs-CZ" sz="1800" b="1" dirty="0"/>
              <a:t>domy:</a:t>
            </a:r>
            <a:r>
              <a:rPr lang="cs-CZ" sz="1800" dirty="0"/>
              <a:t>  dva trojdílné, dva dvojdílné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</a:t>
            </a:r>
            <a:r>
              <a:rPr lang="cs-CZ" sz="1800" b="1" dirty="0"/>
              <a:t>pece:  </a:t>
            </a:r>
            <a:r>
              <a:rPr lang="cs-CZ" sz="1800" dirty="0"/>
              <a:t>v jizbě vlevo do vstupu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</a:t>
            </a:r>
            <a:r>
              <a:rPr lang="cs-CZ" sz="1800" b="1" dirty="0"/>
              <a:t>kovárna</a:t>
            </a:r>
            <a:r>
              <a:rPr lang="cs-CZ" sz="1800" dirty="0"/>
              <a:t> – usedlost III, kruhová výheň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lány:  franský (23,5 ha)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3" name="Picture 2" descr="C:\Users\Monika\Desktop\Bystřec skeny\084.png">
            <a:extLst>
              <a:ext uri="{FF2B5EF4-FFF2-40B4-BE49-F238E27FC236}">
                <a16:creationId xmlns:a16="http://schemas.microsoft.com/office/drawing/2014/main" id="{3CC725BD-4664-D17F-6926-49B5A8990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3480" r="38082"/>
          <a:stretch/>
        </p:blipFill>
        <p:spPr bwMode="auto">
          <a:xfrm>
            <a:off x="8650014" y="49282"/>
            <a:ext cx="2901377" cy="38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Monika\Desktop\Bystřec skeny\086.png">
            <a:extLst>
              <a:ext uri="{FF2B5EF4-FFF2-40B4-BE49-F238E27FC236}">
                <a16:creationId xmlns:a16="http://schemas.microsoft.com/office/drawing/2014/main" id="{83D00686-7707-70B8-2D93-BDAE0608D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11748" r="5274"/>
          <a:stretch/>
        </p:blipFill>
        <p:spPr bwMode="auto">
          <a:xfrm>
            <a:off x="8345215" y="3850999"/>
            <a:ext cx="3580750" cy="301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82CA49-603A-C662-3268-D0A431FD4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69" y="1450428"/>
            <a:ext cx="11456276" cy="53313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Drahanská vrchovina: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1800" dirty="0"/>
              <a:t>holštejnské panství (Bystřec) </a:t>
            </a:r>
          </a:p>
          <a:p>
            <a:pPr>
              <a:defRPr/>
            </a:pPr>
            <a:r>
              <a:rPr lang="cs-CZ" sz="1800" dirty="0"/>
              <a:t>50./60. léta 13. stol.  –  L. </a:t>
            </a:r>
            <a:r>
              <a:rPr lang="cs-CZ" sz="1800" dirty="0" err="1"/>
              <a:t>Belcredi</a:t>
            </a:r>
            <a:r>
              <a:rPr lang="cs-CZ" sz="1800" dirty="0"/>
              <a:t>: vysazeno 22 vesnic ve dvou vlnách: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a)  první:   domácí obyvatelé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b)  druhou:  z Dolních Rakous  –  Bohuš z </a:t>
            </a:r>
            <a:r>
              <a:rPr lang="cs-CZ" sz="1800" dirty="0" err="1"/>
              <a:t>Ceblovic</a:t>
            </a:r>
            <a:r>
              <a:rPr lang="cs-CZ" sz="1800" dirty="0"/>
              <a:t> se zúčastnil vojenského tažení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Přemysla O. II. a získal rakouské město Láva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(odkud přicházeli kolonisté)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J. Doležel:   analýza osídlení      14 – 17 osad se 350 – 425 obyvateli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„mýtní“ jména – „</a:t>
            </a:r>
            <a:r>
              <a:rPr lang="cs-CZ" sz="1800" dirty="0" err="1"/>
              <a:t>schlag</a:t>
            </a:r>
            <a:r>
              <a:rPr lang="cs-CZ" sz="1800" dirty="0"/>
              <a:t>“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založeny:  vesnice Bukovinka, Hartmanice, </a:t>
            </a:r>
            <a:r>
              <a:rPr lang="cs-CZ" sz="1800" dirty="0" err="1"/>
              <a:t>Bohušín</a:t>
            </a:r>
            <a:r>
              <a:rPr lang="cs-CZ" sz="1800" dirty="0"/>
              <a:t>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Rozstání a </a:t>
            </a:r>
            <a:r>
              <a:rPr lang="cs-CZ" sz="1800" dirty="0" err="1"/>
              <a:t>Vaňkouš</a:t>
            </a:r>
            <a:r>
              <a:rPr lang="cs-CZ" sz="1800" dirty="0"/>
              <a:t>., </a:t>
            </a:r>
            <a:r>
              <a:rPr lang="cs-CZ" sz="1800" dirty="0" err="1"/>
              <a:t>Bohdalůvka</a:t>
            </a:r>
            <a:r>
              <a:rPr lang="cs-CZ" sz="1800" dirty="0"/>
              <a:t>, </a:t>
            </a:r>
            <a:r>
              <a:rPr lang="cs-CZ" sz="1800" dirty="0" err="1"/>
              <a:t>Svatoňůvka</a:t>
            </a:r>
            <a:r>
              <a:rPr lang="cs-CZ" sz="1800" dirty="0"/>
              <a:t>         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500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9FDED4D1-498A-3101-9896-8741F04FD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39" y="-1"/>
            <a:ext cx="4635562" cy="26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D81F81-1F0A-940A-F5AA-3AA89A4A0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43" y="295275"/>
            <a:ext cx="6852213" cy="5943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A138658-5027-4BD3-8355-0B46745A0AE7}"/>
              </a:ext>
            </a:extLst>
          </p:cNvPr>
          <p:cNvSpPr txBox="1"/>
          <p:nvPr/>
        </p:nvSpPr>
        <p:spPr>
          <a:xfrm>
            <a:off x="7931432" y="425950"/>
            <a:ext cx="392430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b="1" dirty="0"/>
              <a:t>Orientace domu k návsi (do ulice):</a:t>
            </a:r>
          </a:p>
          <a:p>
            <a:pPr eaLnBrk="1" hangingPunct="1">
              <a:lnSpc>
                <a:spcPct val="150000"/>
              </a:lnSpc>
              <a:defRPr/>
            </a:pPr>
            <a:endParaRPr lang="cs-CZ" altLang="cs-CZ" sz="1800" b="1" dirty="0"/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1800" b="1" dirty="0"/>
              <a:t>  –   a) štítová</a:t>
            </a:r>
            <a:r>
              <a:rPr lang="cs-CZ" altLang="cs-CZ" sz="1800" dirty="0"/>
              <a:t>:  kolmo 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cs-CZ" altLang="cs-CZ" sz="1800" dirty="0"/>
              <a:t>  –   </a:t>
            </a:r>
            <a:r>
              <a:rPr lang="cs-CZ" altLang="cs-CZ" sz="1800" b="1" dirty="0"/>
              <a:t>b)</a:t>
            </a:r>
            <a:r>
              <a:rPr lang="cs-CZ" altLang="cs-CZ" sz="1800" dirty="0"/>
              <a:t> </a:t>
            </a:r>
            <a:r>
              <a:rPr lang="cs-CZ" altLang="cs-CZ" sz="1800" b="1" dirty="0"/>
              <a:t>okapová</a:t>
            </a:r>
            <a:r>
              <a:rPr lang="cs-CZ" altLang="cs-CZ" sz="1800" dirty="0"/>
              <a:t>:  podélně   (méně častá)</a:t>
            </a:r>
          </a:p>
        </p:txBody>
      </p:sp>
      <p:pic>
        <p:nvPicPr>
          <p:cNvPr id="6" name="Obrázek 5" descr="Obsah obrázku kresba tužkou&#10;&#10;Popis byl vytvořen automaticky">
            <a:extLst>
              <a:ext uri="{FF2B5EF4-FFF2-40B4-BE49-F238E27FC236}">
                <a16:creationId xmlns:a16="http://schemas.microsoft.com/office/drawing/2014/main" id="{45671E03-4A1A-44D4-8BCB-57F179DC6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4" y="2300955"/>
            <a:ext cx="3156517" cy="2073957"/>
          </a:xfrm>
          <a:prstGeom prst="rect">
            <a:avLst/>
          </a:prstGeom>
        </p:spPr>
      </p:pic>
      <p:pic>
        <p:nvPicPr>
          <p:cNvPr id="7" name="Obrázek 6" descr="Obsah obrázku text, kresba tužkou&#10;&#10;Popis byl vytvořen automaticky">
            <a:extLst>
              <a:ext uri="{FF2B5EF4-FFF2-40B4-BE49-F238E27FC236}">
                <a16:creationId xmlns:a16="http://schemas.microsoft.com/office/drawing/2014/main" id="{DB2C18DA-008F-4594-BB15-2B876C36E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37" y="4574113"/>
            <a:ext cx="2598704" cy="20414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ADC75D-09CF-448B-B8E1-E94C543DE841}"/>
              </a:ext>
            </a:extLst>
          </p:cNvPr>
          <p:cNvSpPr txBox="1"/>
          <p:nvPr/>
        </p:nvSpPr>
        <p:spPr>
          <a:xfrm>
            <a:off x="8720737" y="4850131"/>
            <a:ext cx="49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800" b="1" dirty="0"/>
              <a:t>b)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04B5E3E-A471-43D2-827D-42F8D9FB89C5}"/>
              </a:ext>
            </a:extLst>
          </p:cNvPr>
          <p:cNvSpPr txBox="1"/>
          <p:nvPr/>
        </p:nvSpPr>
        <p:spPr>
          <a:xfrm>
            <a:off x="8687830" y="250015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800" b="1" dirty="0"/>
              <a:t>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3800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24DFB1D3-B8AE-0C7B-3EA8-841AE4B41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/>
          <a:stretch>
            <a:fillRect/>
          </a:stretch>
        </p:blipFill>
        <p:spPr bwMode="auto">
          <a:xfrm>
            <a:off x="1524001" y="0"/>
            <a:ext cx="563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2">
            <a:extLst>
              <a:ext uri="{FF2B5EF4-FFF2-40B4-BE49-F238E27FC236}">
                <a16:creationId xmlns:a16="http://schemas.microsoft.com/office/drawing/2014/main" id="{DDD8355D-4E69-984E-6672-7CEFF9EF1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09601"/>
            <a:ext cx="350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Hranice územních jednotek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 Holštejnského panství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A292859-A030-13C2-F92A-005B0107F6BF}"/>
              </a:ext>
            </a:extLst>
          </p:cNvPr>
          <p:cNvSpPr txBox="1"/>
          <p:nvPr/>
        </p:nvSpPr>
        <p:spPr>
          <a:xfrm>
            <a:off x="7086600" y="1447801"/>
            <a:ext cx="3581400" cy="4431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</a:rPr>
              <a:t>Na základě </a:t>
            </a:r>
            <a:r>
              <a:rPr lang="cs-CZ" sz="2000" b="1" dirty="0">
                <a:solidFill>
                  <a:srgbClr val="FF0000"/>
                </a:solidFill>
              </a:rPr>
              <a:t>písemných </a:t>
            </a:r>
            <a:r>
              <a:rPr lang="fr-FR" sz="2000" b="1" dirty="0">
                <a:solidFill>
                  <a:srgbClr val="FF0000"/>
                </a:solidFill>
              </a:rPr>
              <a:t>zpráv </a:t>
            </a:r>
            <a:endParaRPr 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FF0000"/>
                </a:solidFill>
              </a:rPr>
              <a:t>E</a:t>
            </a:r>
            <a:r>
              <a:rPr lang="cs-CZ" sz="2000" b="1" dirty="0">
                <a:solidFill>
                  <a:srgbClr val="FF0000"/>
                </a:solidFill>
              </a:rPr>
              <a:t>.</a:t>
            </a:r>
            <a:r>
              <a:rPr lang="fr-FR" sz="2000" b="1" dirty="0">
                <a:solidFill>
                  <a:srgbClr val="FF0000"/>
                </a:solidFill>
              </a:rPr>
              <a:t> Černý </a:t>
            </a:r>
            <a:r>
              <a:rPr lang="cs-CZ" sz="2000" b="1" dirty="0">
                <a:solidFill>
                  <a:srgbClr val="FF0000"/>
                </a:solidFill>
              </a:rPr>
              <a:t>identifikoval vesnice:</a:t>
            </a:r>
          </a:p>
          <a:p>
            <a:pPr>
              <a:defRPr/>
            </a:pPr>
            <a:endParaRPr lang="cs-CZ" sz="1400" dirty="0"/>
          </a:p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</a:rPr>
              <a:t>Peterslog=Ostrov</a:t>
            </a:r>
            <a:endParaRPr lang="cs-CZ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1400" b="1" dirty="0"/>
              <a:t>Wilhlemslog</a:t>
            </a:r>
            <a:r>
              <a:rPr lang="cs-CZ" sz="1400" b="1" dirty="0"/>
              <a:t> </a:t>
            </a:r>
            <a:r>
              <a:rPr lang="fr-FR" sz="1400" b="1" dirty="0"/>
              <a:t>= </a:t>
            </a:r>
            <a:r>
              <a:rPr lang="cs-CZ" sz="1400" b="1" dirty="0"/>
              <a:t>M</a:t>
            </a:r>
            <a:r>
              <a:rPr lang="fr-FR" sz="1400" b="1" dirty="0"/>
              <a:t>ilenowice ( Vilémovice)</a:t>
            </a:r>
            <a:endParaRPr lang="cs-CZ" sz="1400" b="1" dirty="0"/>
          </a:p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</a:rPr>
              <a:t>Gedwicz= Deydowicze (Jedovnice)</a:t>
            </a:r>
            <a:endParaRPr lang="cs-CZ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1400" b="1" dirty="0"/>
              <a:t>Ulraichslog</a:t>
            </a:r>
            <a:r>
              <a:rPr lang="cs-CZ" sz="1400" b="1" dirty="0"/>
              <a:t> </a:t>
            </a:r>
            <a:r>
              <a:rPr lang="fr-FR" sz="1400" b="1" dirty="0"/>
              <a:t>= Budkovany</a:t>
            </a:r>
            <a:endParaRPr lang="cs-CZ" sz="1400" b="1" dirty="0"/>
          </a:p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</a:rPr>
              <a:t>Gotfridslog= Hosprzidowicz (Kotvrdovice)</a:t>
            </a:r>
            <a:endParaRPr lang="cs-CZ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1400" b="1" dirty="0"/>
              <a:t>Merhlinslag</a:t>
            </a:r>
            <a:r>
              <a:rPr lang="cs-CZ" sz="1400" b="1" dirty="0"/>
              <a:t> </a:t>
            </a:r>
            <a:r>
              <a:rPr lang="fr-FR" sz="1400" b="1" dirty="0"/>
              <a:t>= Bystrzicz (Bystřec)</a:t>
            </a:r>
            <a:endParaRPr lang="cs-CZ" sz="1400" b="1" dirty="0"/>
          </a:p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</a:rPr>
              <a:t>Czynols=Zenotycz (Senetářov)</a:t>
            </a:r>
            <a:endParaRPr lang="cs-CZ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1400" b="1" dirty="0"/>
              <a:t>Hertvigslog</a:t>
            </a:r>
            <a:r>
              <a:rPr lang="cs-CZ" sz="1400" b="1" dirty="0"/>
              <a:t> </a:t>
            </a:r>
            <a:r>
              <a:rPr lang="fr-FR" sz="1400" b="1" dirty="0"/>
              <a:t>= Hussy (Housko)</a:t>
            </a:r>
            <a:endParaRPr lang="cs-CZ" sz="1400" b="1" dirty="0"/>
          </a:p>
          <a:p>
            <a:pPr>
              <a:defRPr/>
            </a:pPr>
            <a:endParaRPr lang="cs-CZ" sz="1400" b="1" dirty="0"/>
          </a:p>
          <a:p>
            <a:pPr>
              <a:defRPr/>
            </a:pPr>
            <a:endParaRPr lang="cs-CZ" sz="1400" dirty="0"/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Některé názvy vsí byly </a:t>
            </a:r>
            <a:r>
              <a:rPr lang="cs-CZ" sz="1400" dirty="0"/>
              <a:t>odvozeny</a:t>
            </a:r>
            <a:r>
              <a:rPr lang="fr-FR" sz="1400" dirty="0"/>
              <a:t> z původních </a:t>
            </a:r>
            <a:r>
              <a:rPr lang="cs-CZ" sz="1400" dirty="0"/>
              <a:t>jmen </a:t>
            </a:r>
            <a:r>
              <a:rPr lang="fr-FR" sz="1400" dirty="0"/>
              <a:t>lokátorů </a:t>
            </a:r>
            <a:r>
              <a:rPr lang="cs-CZ" sz="1400" dirty="0"/>
              <a:t>převzatých </a:t>
            </a:r>
            <a:r>
              <a:rPr lang="fr-FR" sz="1400" dirty="0"/>
              <a:t>od přírodních, místních či jiných podmínek. (Budkovany, Ostrov)</a:t>
            </a:r>
            <a:endParaRPr lang="cs-CZ" sz="1400" dirty="0"/>
          </a:p>
          <a:p>
            <a:pPr>
              <a:defRPr/>
            </a:pPr>
            <a:endParaRPr lang="cs-CZ" sz="14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>
            <a:extLst>
              <a:ext uri="{FF2B5EF4-FFF2-40B4-BE49-F238E27FC236}">
                <a16:creationId xmlns:a16="http://schemas.microsoft.com/office/drawing/2014/main" id="{6C2236A7-FEE1-D8F3-CD9E-202E65BFB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96" y="-38032"/>
            <a:ext cx="12253557" cy="521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ovéPole 2">
            <a:extLst>
              <a:ext uri="{FF2B5EF4-FFF2-40B4-BE49-F238E27FC236}">
                <a16:creationId xmlns:a16="http://schemas.microsoft.com/office/drawing/2014/main" id="{844626A5-5682-7D72-FB94-5768E347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68" y="1063843"/>
            <a:ext cx="439578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Lidarová mapa ZSO </a:t>
            </a:r>
            <a:r>
              <a:rPr lang="cs-CZ" altLang="cs-CZ" sz="2000" b="1" dirty="0" err="1"/>
              <a:t>Bohdalůvka</a:t>
            </a:r>
            <a:r>
              <a:rPr lang="cs-CZ" altLang="cs-CZ" sz="20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/>
              <a:t>na Holštejnském panství 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0FF8780-5379-0A6D-0422-D8DA54EC97D8}"/>
              </a:ext>
            </a:extLst>
          </p:cNvPr>
          <p:cNvSpPr txBox="1">
            <a:spLocks/>
          </p:cNvSpPr>
          <p:nvPr/>
        </p:nvSpPr>
        <p:spPr>
          <a:xfrm>
            <a:off x="84068" y="1968154"/>
            <a:ext cx="4121446" cy="16716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 b="1" dirty="0"/>
              <a:t>První zmínka</a:t>
            </a:r>
            <a:r>
              <a:rPr lang="cs-CZ" sz="1800" dirty="0"/>
              <a:t>:  1463</a:t>
            </a:r>
          </a:p>
          <a:p>
            <a:pPr>
              <a:defRPr/>
            </a:pPr>
            <a:r>
              <a:rPr lang="cs-CZ" sz="1800" b="1" dirty="0"/>
              <a:t>Osídlení:</a:t>
            </a:r>
            <a:r>
              <a:rPr lang="cs-CZ" sz="1800" dirty="0"/>
              <a:t>  2. pol. 13. stol.</a:t>
            </a:r>
          </a:p>
          <a:p>
            <a:pPr>
              <a:defRPr/>
            </a:pPr>
            <a:r>
              <a:rPr lang="cs-CZ" sz="1800" b="1" dirty="0"/>
              <a:t>Dispozice</a:t>
            </a:r>
            <a:r>
              <a:rPr lang="cs-CZ" sz="1800" dirty="0"/>
              <a:t>:  krátká dvouřadová lesní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lánová osada (d. 155 m)</a:t>
            </a:r>
          </a:p>
        </p:txBody>
      </p:sp>
      <p:pic>
        <p:nvPicPr>
          <p:cNvPr id="29701" name="Obrázek 4">
            <a:extLst>
              <a:ext uri="{FF2B5EF4-FFF2-40B4-BE49-F238E27FC236}">
                <a16:creationId xmlns:a16="http://schemas.microsoft.com/office/drawing/2014/main" id="{DB56219E-F8F8-9769-ECF7-6BA08DE24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t="47391"/>
          <a:stretch>
            <a:fillRect/>
          </a:stretch>
        </p:blipFill>
        <p:spPr bwMode="auto">
          <a:xfrm>
            <a:off x="4793651" y="5106081"/>
            <a:ext cx="3455000" cy="182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7CD58207-A071-6DF7-026F-DE01F85ED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4440937"/>
            <a:ext cx="3943350" cy="244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Monika\Desktop\Bystřec skeny\1024px-Drahanska_vrchovina_CZ_I2D-3.png">
            <a:extLst>
              <a:ext uri="{FF2B5EF4-FFF2-40B4-BE49-F238E27FC236}">
                <a16:creationId xmlns:a16="http://schemas.microsoft.com/office/drawing/2014/main" id="{CC2494D1-10DA-8B12-FC5E-C5566DC5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5106081"/>
            <a:ext cx="2917226" cy="18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onika\Desktop\Bystřec skeny\022.jpg">
            <a:extLst>
              <a:ext uri="{FF2B5EF4-FFF2-40B4-BE49-F238E27FC236}">
                <a16:creationId xmlns:a16="http://schemas.microsoft.com/office/drawing/2014/main" id="{272AB1B7-E6CB-FE29-6F21-F380D3963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/>
          <a:stretch>
            <a:fillRect/>
          </a:stretch>
        </p:blipFill>
        <p:spPr bwMode="auto">
          <a:xfrm>
            <a:off x="1524001" y="-38100"/>
            <a:ext cx="54260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:\Users\Monika\Desktop\Bystřec skeny\024.jpg">
            <a:extLst>
              <a:ext uri="{FF2B5EF4-FFF2-40B4-BE49-F238E27FC236}">
                <a16:creationId xmlns:a16="http://schemas.microsoft.com/office/drawing/2014/main" id="{F774C706-F7F4-4FCF-5A95-F0379127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44450"/>
            <a:ext cx="41370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Monika\Desktop\Bystřec skeny\026.jpg">
            <a:extLst>
              <a:ext uri="{FF2B5EF4-FFF2-40B4-BE49-F238E27FC236}">
                <a16:creationId xmlns:a16="http://schemas.microsoft.com/office/drawing/2014/main" id="{7548FFD7-7706-4461-7DEA-D2117137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1" y="3276600"/>
            <a:ext cx="458946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ovéPole 1">
            <a:extLst>
              <a:ext uri="{FF2B5EF4-FFF2-40B4-BE49-F238E27FC236}">
                <a16:creationId xmlns:a16="http://schemas.microsoft.com/office/drawing/2014/main" id="{06E0CE56-F064-56A4-8448-48DAE23CD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3933826"/>
            <a:ext cx="2205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1244 keramických nálezů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1">
            <a:extLst>
              <a:ext uri="{FF2B5EF4-FFF2-40B4-BE49-F238E27FC236}">
                <a16:creationId xmlns:a16="http://schemas.microsoft.com/office/drawing/2014/main" id="{E1823BBD-3C00-5540-C7EB-B3092EB08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33450"/>
            <a:ext cx="80518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ovéPole 2">
            <a:extLst>
              <a:ext uri="{FF2B5EF4-FFF2-40B4-BE49-F238E27FC236}">
                <a16:creationId xmlns:a16="http://schemas.microsoft.com/office/drawing/2014/main" id="{49DF6887-F861-279D-B757-71CFCD6BC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228600"/>
            <a:ext cx="6917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Bystřec:  Usedlost č. 10:  trojdílný dům s kamennou komorou</a:t>
            </a:r>
          </a:p>
        </p:txBody>
      </p:sp>
      <p:pic>
        <p:nvPicPr>
          <p:cNvPr id="2" name="Picture 2" descr="C:\Users\Monika\Desktop\Bystřec skeny\035.png">
            <a:extLst>
              <a:ext uri="{FF2B5EF4-FFF2-40B4-BE49-F238E27FC236}">
                <a16:creationId xmlns:a16="http://schemas.microsoft.com/office/drawing/2014/main" id="{925736BE-1285-9175-2899-40E19942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r="4327"/>
          <a:stretch>
            <a:fillRect/>
          </a:stretch>
        </p:blipFill>
        <p:spPr bwMode="auto">
          <a:xfrm>
            <a:off x="49984" y="876300"/>
            <a:ext cx="4090216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Monika\Desktop\Bystřec skeny\038.png">
            <a:extLst>
              <a:ext uri="{FF2B5EF4-FFF2-40B4-BE49-F238E27FC236}">
                <a16:creationId xmlns:a16="http://schemas.microsoft.com/office/drawing/2014/main" id="{8328D089-4D23-B6FE-A288-B996371A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" y="4013199"/>
            <a:ext cx="4090216" cy="178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Monika\Desktop\Bystřec skeny\015.png">
            <a:extLst>
              <a:ext uri="{FF2B5EF4-FFF2-40B4-BE49-F238E27FC236}">
                <a16:creationId xmlns:a16="http://schemas.microsoft.com/office/drawing/2014/main" id="{1CDFFED4-58F0-EFB6-C26F-4148A196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5170" r="1703"/>
          <a:stretch>
            <a:fillRect/>
          </a:stretch>
        </p:blipFill>
        <p:spPr bwMode="auto">
          <a:xfrm>
            <a:off x="0" y="0"/>
            <a:ext cx="5553476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C:\Users\Monika\Desktop\Bystřec skeny\118.jpg">
            <a:extLst>
              <a:ext uri="{FF2B5EF4-FFF2-40B4-BE49-F238E27FC236}">
                <a16:creationId xmlns:a16="http://schemas.microsoft.com/office/drawing/2014/main" id="{8985D06D-07B1-7832-EAEA-8DD735D0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64471" r="5424"/>
          <a:stretch>
            <a:fillRect/>
          </a:stretch>
        </p:blipFill>
        <p:spPr bwMode="auto">
          <a:xfrm>
            <a:off x="4819276" y="1896269"/>
            <a:ext cx="7372724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Dům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idx="1"/>
          </p:nvPr>
        </p:nvSpPr>
        <p:spPr>
          <a:xfrm>
            <a:off x="1227909" y="1143000"/>
            <a:ext cx="10437222" cy="571499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Jednodílný d</a:t>
            </a:r>
            <a:r>
              <a:rPr lang="cs-CZ" altLang="cs-CZ" sz="1800" dirty="0">
                <a:solidFill>
                  <a:srgbClr val="FF0000"/>
                </a:solidFill>
              </a:rPr>
              <a:t>ů</a:t>
            </a:r>
            <a:r>
              <a:rPr lang="cs-CZ" altLang="cs-CZ" sz="1800" b="1" dirty="0">
                <a:solidFill>
                  <a:srgbClr val="FF0000"/>
                </a:solidFill>
              </a:rPr>
              <a:t>m  </a:t>
            </a:r>
            <a:r>
              <a:rPr lang="cs-CZ" altLang="cs-CZ" sz="1800" dirty="0"/>
              <a:t>–  štítem většinou orientovaný do návsi, poměr délky k šířce:   2 : 1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      </a:t>
            </a:r>
            <a:r>
              <a:rPr lang="cs-CZ" altLang="cs-CZ" sz="1800" dirty="0"/>
              <a:t> –  od. 11/12. stol.:  nadzemní nebo mírně zahloubený (zemnice)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–  lehká dřevěná konstrukce, převážně roubená nebo sloupová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–  kamenné podezdívky vzácné (Mohelnice)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–  nejčetnější:  Bystřec na Drahanské vrchovině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Interiér </a:t>
            </a:r>
            <a:r>
              <a:rPr lang="cs-CZ" altLang="cs-CZ" sz="1800" dirty="0"/>
              <a:t> –  ohniště nebo pec s kamennou nebo hliněnou kopulí, někdy s dymníky (</a:t>
            </a:r>
            <a:r>
              <a:rPr lang="cs-CZ" altLang="cs-CZ" sz="1800" dirty="0" err="1"/>
              <a:t>Záblacany</a:t>
            </a:r>
            <a:r>
              <a:rPr lang="cs-CZ" altLang="cs-CZ" sz="1800" dirty="0"/>
              <a:t>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Úprava stěn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stěny:   10 až 12 cm široké fošny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–  konstrukce:  kůlová  (jamky v nárožích)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–  střecha:   sedlová konstrukce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</a:t>
            </a:r>
          </a:p>
          <a:p>
            <a:r>
              <a:rPr lang="cs-CZ" altLang="cs-CZ" sz="1800" dirty="0"/>
              <a:t> </a:t>
            </a:r>
            <a:r>
              <a:rPr lang="cs-CZ" altLang="cs-CZ" sz="1800" b="1" dirty="0"/>
              <a:t>Vstupy </a:t>
            </a:r>
            <a:r>
              <a:rPr lang="cs-CZ" altLang="cs-CZ" sz="1800" dirty="0"/>
              <a:t>–  vnější:   schody modelované do podloží,  otevřené (překryté) nebo kryté (s nízkými dveřmi)</a:t>
            </a:r>
          </a:p>
          <a:p>
            <a:pPr>
              <a:buNone/>
            </a:pPr>
            <a:r>
              <a:rPr lang="cs-CZ" altLang="cs-CZ" sz="1800" dirty="0"/>
              <a:t>                   –  vnitřní:  do komory, jizby i do sklepa; někdy s ohništěm nebo pecí (černá kuchyň)</a:t>
            </a:r>
          </a:p>
          <a:p>
            <a:pPr marL="0" indent="0">
              <a:buNone/>
            </a:pPr>
            <a:endParaRPr lang="cs-CZ" altLang="cs-CZ" sz="1800" b="1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Dvoudílný dům </a:t>
            </a:r>
            <a:r>
              <a:rPr lang="cs-CZ" altLang="cs-CZ" sz="1800" dirty="0"/>
              <a:t> –  </a:t>
            </a:r>
            <a:r>
              <a:rPr lang="pt-BR" sz="1800" dirty="0"/>
              <a:t>vstupní sí</a:t>
            </a:r>
            <a:r>
              <a:rPr lang="cs-CZ" sz="1800" dirty="0"/>
              <a:t>ň</a:t>
            </a:r>
            <a:r>
              <a:rPr lang="pt-BR" sz="1800" dirty="0"/>
              <a:t> a jizb</a:t>
            </a:r>
            <a:r>
              <a:rPr lang="cs-CZ" sz="1800" dirty="0"/>
              <a:t>a</a:t>
            </a:r>
            <a:r>
              <a:rPr lang="pt-BR" sz="1800" dirty="0"/>
              <a:t> s pecí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–  poprvé doloženy:  </a:t>
            </a:r>
            <a:r>
              <a:rPr lang="cs-CZ" sz="1800" dirty="0" err="1"/>
              <a:t>Pfaffenschlag</a:t>
            </a:r>
            <a:r>
              <a:rPr lang="cs-CZ" sz="1800" dirty="0"/>
              <a:t>, </a:t>
            </a:r>
            <a:r>
              <a:rPr lang="cs-CZ" sz="1800" dirty="0" err="1"/>
              <a:t>Mstěnice</a:t>
            </a:r>
            <a:r>
              <a:rPr lang="cs-CZ" sz="1800" dirty="0"/>
              <a:t>, Bystřec, Rovné (okr. Rokycany) </a:t>
            </a:r>
          </a:p>
          <a:p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69930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416628" y="6309360"/>
            <a:ext cx="395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samostaná</a:t>
            </a:r>
            <a:r>
              <a:rPr lang="cs-CZ" b="1" dirty="0"/>
              <a:t> jizba sloupové konstrukce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575075" y="2325095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samostatná vyzděná komora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4" t="27125" r="30509" b="14074"/>
          <a:stretch/>
        </p:blipFill>
        <p:spPr bwMode="auto">
          <a:xfrm>
            <a:off x="2663287" y="527124"/>
            <a:ext cx="6911788" cy="578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5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5"/>
          <p:cNvSpPr>
            <a:spLocks noGrp="1" noChangeArrowheads="1"/>
          </p:cNvSpPr>
          <p:nvPr>
            <p:ph idx="1"/>
          </p:nvPr>
        </p:nvSpPr>
        <p:spPr>
          <a:xfrm>
            <a:off x="927463" y="1162050"/>
            <a:ext cx="10763794" cy="5695950"/>
          </a:xfrm>
        </p:spPr>
        <p:txBody>
          <a:bodyPr>
            <a:normAutofit/>
          </a:bodyPr>
          <a:lstStyle/>
          <a:p>
            <a:pPr marL="609600" indent="-609600" algn="just"/>
            <a:r>
              <a:rPr lang="cs-CZ" altLang="cs-CZ" sz="2000" b="1" dirty="0">
                <a:solidFill>
                  <a:srgbClr val="FF0000"/>
                </a:solidFill>
              </a:rPr>
              <a:t>Vznik trojdílného domu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dirty="0"/>
              <a:t>–  souvisel s transformací raně středověké vesnice ve vrcholně</a:t>
            </a:r>
          </a:p>
          <a:p>
            <a:pPr marL="0" indent="0" algn="just">
              <a:buNone/>
            </a:pPr>
            <a:r>
              <a:rPr lang="cs-CZ" altLang="cs-CZ" sz="2000" dirty="0"/>
              <a:t>                                                            středověkou</a:t>
            </a:r>
          </a:p>
          <a:p>
            <a:pPr marL="609600" indent="-609600" algn="just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L. </a:t>
            </a:r>
            <a:r>
              <a:rPr lang="cs-CZ" altLang="cs-CZ" sz="2000" b="1" dirty="0" err="1"/>
              <a:t>Niederle</a:t>
            </a:r>
            <a:r>
              <a:rPr lang="cs-CZ" altLang="cs-CZ" sz="2000" b="1" dirty="0"/>
              <a:t>  </a:t>
            </a:r>
            <a:r>
              <a:rPr lang="cs-CZ" altLang="cs-CZ" sz="2000" u="sng" dirty="0"/>
              <a:t> </a:t>
            </a:r>
            <a:r>
              <a:rPr lang="cs-CZ" altLang="cs-CZ" sz="2000" dirty="0"/>
              <a:t>–   k jednoprostorovému domu (jizbě) byla nejprve připojena síň a později komora.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K.   </a:t>
            </a:r>
            <a:r>
              <a:rPr lang="cs-CZ" altLang="cs-CZ" sz="2000" b="1" dirty="0" err="1"/>
              <a:t>Moszynski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naopak, jizba a komora byly spojeny síní.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r>
              <a:rPr lang="cs-CZ" altLang="cs-CZ" sz="2000" dirty="0"/>
              <a:t>Výzkumem ve </a:t>
            </a:r>
            <a:r>
              <a:rPr lang="cs-CZ" altLang="cs-CZ" sz="2000" dirty="0" err="1"/>
              <a:t>Mstěnicích</a:t>
            </a:r>
            <a:r>
              <a:rPr lang="cs-CZ" altLang="cs-CZ" sz="2000" dirty="0"/>
              <a:t> se potvrdily obě teorie (usedlosti I, II)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B. Dostál</a:t>
            </a:r>
            <a:r>
              <a:rPr lang="cs-CZ" altLang="cs-CZ" sz="2000" dirty="0"/>
              <a:t>  –  odmítl vývoj trojdílného domu klást do raného středověku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–  půdorys se třemi prostory označil objekt z vyššího sociálního prostředí </a:t>
            </a:r>
          </a:p>
          <a:p>
            <a:pPr marL="609600" indent="-609600" algn="just"/>
            <a:endParaRPr lang="cs-CZ" altLang="cs-CZ" sz="1800" dirty="0"/>
          </a:p>
          <a:p>
            <a:pPr marL="609600" indent="-609600"/>
            <a:endParaRPr lang="cs-CZ" altLang="cs-CZ" sz="1800" dirty="0"/>
          </a:p>
          <a:p>
            <a:pPr marL="609600" indent="-609600"/>
            <a:endParaRPr lang="cs-CZ" altLang="cs-CZ" sz="1800" dirty="0"/>
          </a:p>
          <a:p>
            <a:pPr marL="609600" indent="-609600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54783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5"/>
          <p:cNvSpPr>
            <a:spLocks noGrp="1" noChangeArrowheads="1"/>
          </p:cNvSpPr>
          <p:nvPr>
            <p:ph idx="1"/>
          </p:nvPr>
        </p:nvSpPr>
        <p:spPr>
          <a:xfrm>
            <a:off x="485775" y="752474"/>
            <a:ext cx="11505928" cy="61055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Dům  </a:t>
            </a:r>
            <a:r>
              <a:rPr lang="cs-CZ" altLang="cs-CZ" sz="1800" dirty="0"/>
              <a:t> –   součást dvorové zástavby usedlosti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12. stol:  </a:t>
            </a:r>
            <a:r>
              <a:rPr lang="cs-CZ" altLang="cs-CZ" sz="1800" dirty="0"/>
              <a:t>jedno a dvoudílný:   nadzemní nebo mírně zahloubený, dřevěná konstrukce, převážně roubená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13. stol:  </a:t>
            </a:r>
            <a:r>
              <a:rPr lang="cs-CZ" altLang="cs-CZ" sz="1800" dirty="0"/>
              <a:t>trojdílný:    jizba – síň – komora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poměr délky domu k šířce:  2 : 1  (obvyklé rozměry:  d. 15 m, š. 6 m)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14./15. stol.:  </a:t>
            </a:r>
            <a:r>
              <a:rPr lang="cs-CZ" altLang="cs-CZ" sz="1800" dirty="0"/>
              <a:t>další členění jednotlivých místností  (</a:t>
            </a:r>
            <a:r>
              <a:rPr lang="cs-CZ" altLang="cs-CZ" sz="1800" dirty="0" err="1"/>
              <a:t>Spindelbach</a:t>
            </a:r>
            <a:r>
              <a:rPr lang="cs-CZ" altLang="cs-CZ" sz="1800" dirty="0"/>
              <a:t> v Krušných horách)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Síň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vstupní prostor umístěný ve středu domu, většinou menší než jizba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Jizba </a:t>
            </a:r>
            <a:r>
              <a:rPr lang="cs-CZ" altLang="cs-CZ" sz="1800" dirty="0"/>
              <a:t> –  obytné jádro domu s otopným zařízením (cca 30 m</a:t>
            </a:r>
            <a:r>
              <a:rPr lang="cs-CZ" altLang="cs-CZ" sz="1800" baseline="30000" dirty="0"/>
              <a:t>2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Komora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skladovací prostory:    hliněná podlaha, částečně zahloubená (spížní úložný charakter)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podsklepené (se šíjovými vstupy a schody modelovanými do podloží)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patrové (suché, sýpky k ukládání zrna)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zvenčí opatřovány izolační </a:t>
            </a:r>
            <a:r>
              <a:rPr lang="cs-CZ" altLang="cs-CZ" sz="1800" dirty="0" err="1"/>
              <a:t>omazávkou</a:t>
            </a:r>
            <a:r>
              <a:rPr lang="cs-CZ" altLang="cs-CZ" sz="1800" dirty="0"/>
              <a:t> (mazanicí)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v létě se v nich mohlo spát</a:t>
            </a:r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2036790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4492</TotalTime>
  <Words>4131</Words>
  <Application>Microsoft Office PowerPoint</Application>
  <PresentationFormat>Širokoúhlá obrazovka</PresentationFormat>
  <Paragraphs>455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Arial</vt:lpstr>
      <vt:lpstr>ArialMT</vt:lpstr>
      <vt:lpstr>Calibri</vt:lpstr>
      <vt:lpstr>Calibri Light</vt:lpstr>
      <vt:lpstr>Times New Roman</vt:lpstr>
      <vt:lpstr>TimesNewRomanPSMT</vt:lpstr>
      <vt:lpstr>Motiv Office</vt:lpstr>
      <vt:lpstr>Archeologie středověké a novověké vesnice  </vt:lpstr>
      <vt:lpstr>                                Zástavba vesnice</vt:lpstr>
      <vt:lpstr>                           Půdorysná dispozice</vt:lpstr>
      <vt:lpstr>                                    Usedlost </vt:lpstr>
      <vt:lpstr>Prezentace aplikace PowerPoint</vt:lpstr>
      <vt:lpstr>                                      Dům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Konstrukce domů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Vybavení domů</vt:lpstr>
      <vt:lpstr>Prezentace aplikace PowerPoint</vt:lpstr>
      <vt:lpstr>Prezentace aplikace PowerPoint</vt:lpstr>
      <vt:lpstr>Prezentace aplikace PowerPoint</vt:lpstr>
      <vt:lpstr>                    Konstrukce a datování domů</vt:lpstr>
      <vt:lpstr>                          Hospodářské objekty</vt:lpstr>
      <vt:lpstr>Prezentace aplikace PowerPoint</vt:lpstr>
      <vt:lpstr>                         Typologie lidového domu</vt:lpstr>
      <vt:lpstr>Prezentace aplikace PowerPoint</vt:lpstr>
      <vt:lpstr>Prezentace aplikace PowerPoint</vt:lpstr>
      <vt:lpstr>                                   Mstěnice</vt:lpstr>
      <vt:lpstr>                                               Mstěnice                                            nálezy zbraní</vt:lpstr>
      <vt:lpstr>Prezentace aplikace PowerPoint</vt:lpstr>
      <vt:lpstr>Prezentace aplikace PowerPoint</vt:lpstr>
      <vt:lpstr>Prezentace aplikace PowerPoint</vt:lpstr>
      <vt:lpstr>Prezentace aplikace PowerPoint</vt:lpstr>
      <vt:lpstr>     Pfaffenschlag u Slavonic               (Farářova vesnice)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Bystřec u Jedovnic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Katedra m5</cp:lastModifiedBy>
  <cp:revision>131</cp:revision>
  <dcterms:created xsi:type="dcterms:W3CDTF">2017-01-31T16:06:48Z</dcterms:created>
  <dcterms:modified xsi:type="dcterms:W3CDTF">2024-04-16T10:11:08Z</dcterms:modified>
</cp:coreProperties>
</file>