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8" r:id="rId3"/>
    <p:sldId id="365" r:id="rId4"/>
    <p:sldId id="419" r:id="rId5"/>
    <p:sldId id="364" r:id="rId6"/>
    <p:sldId id="309" r:id="rId7"/>
    <p:sldId id="367" r:id="rId8"/>
    <p:sldId id="366" r:id="rId9"/>
    <p:sldId id="286" r:id="rId10"/>
    <p:sldId id="450" r:id="rId11"/>
    <p:sldId id="321" r:id="rId12"/>
    <p:sldId id="448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57" r:id="rId25"/>
    <p:sldId id="269" r:id="rId26"/>
    <p:sldId id="363" r:id="rId27"/>
    <p:sldId id="274" r:id="rId28"/>
    <p:sldId id="449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311" r:id="rId40"/>
    <p:sldId id="306" r:id="rId41"/>
    <p:sldId id="325" r:id="rId42"/>
    <p:sldId id="308" r:id="rId43"/>
    <p:sldId id="369" r:id="rId44"/>
    <p:sldId id="322" r:id="rId45"/>
    <p:sldId id="307" r:id="rId46"/>
    <p:sldId id="443" r:id="rId47"/>
    <p:sldId id="323" r:id="rId48"/>
    <p:sldId id="324" r:id="rId49"/>
    <p:sldId id="326" r:id="rId50"/>
    <p:sldId id="319" r:id="rId51"/>
    <p:sldId id="318" r:id="rId52"/>
    <p:sldId id="316" r:id="rId53"/>
    <p:sldId id="320" r:id="rId54"/>
    <p:sldId id="444" r:id="rId55"/>
    <p:sldId id="275" r:id="rId56"/>
    <p:sldId id="327" r:id="rId57"/>
    <p:sldId id="328" r:id="rId58"/>
    <p:sldId id="342" r:id="rId59"/>
    <p:sldId id="339" r:id="rId60"/>
    <p:sldId id="335" r:id="rId61"/>
    <p:sldId id="337" r:id="rId62"/>
    <p:sldId id="447" r:id="rId63"/>
    <p:sldId id="445" r:id="rId64"/>
    <p:sldId id="338" r:id="rId65"/>
    <p:sldId id="346" r:id="rId66"/>
    <p:sldId id="347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08.05.2023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png"/><Relationship Id="rId7" Type="http://schemas.openxmlformats.org/officeDocument/2006/relationships/image" Target="../media/image89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microsoft.com/office/2007/relationships/hdphoto" Target="../media/hdphoto4.wdp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emf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Archeologie středověké a novověké vesnice</a:t>
            </a:r>
            <a:b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7. Zemědělské a řemeslné nářadí jeho funkce a využití.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b, kámen, oblouk, zašpiněné&#10;&#10;Popis byl vytvořen automaticky">
            <a:extLst>
              <a:ext uri="{FF2B5EF4-FFF2-40B4-BE49-F238E27FC236}">
                <a16:creationId xmlns:a16="http://schemas.microsoft.com/office/drawing/2014/main" id="{163E3436-85BB-2FDC-506C-1F0DB5C41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20" y="111759"/>
            <a:ext cx="8656320" cy="64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2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A343F-D336-0DF6-61FF-207AA2F5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0955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Typologie železných artefaktů ze Sezimova Ústí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        podle R. Krajíce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3D477F-6783-4FD4-D45E-CC2E37E0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299"/>
            <a:ext cx="10515600" cy="4157663"/>
          </a:xfrm>
        </p:spPr>
        <p:txBody>
          <a:bodyPr>
            <a:normAutofit/>
          </a:bodyPr>
          <a:lstStyle/>
          <a:p>
            <a:r>
              <a:rPr lang="cs-CZ" sz="2000" b="1" dirty="0"/>
              <a:t>A)  Stavební kování  </a:t>
            </a:r>
          </a:p>
          <a:p>
            <a:r>
              <a:rPr lang="cs-CZ" sz="2000" b="1" dirty="0"/>
              <a:t>B)  Doklady využití koňské síly</a:t>
            </a:r>
          </a:p>
          <a:p>
            <a:r>
              <a:rPr lang="cs-CZ" sz="2000" b="1" dirty="0"/>
              <a:t>C)  Zemědělské nářadí</a:t>
            </a:r>
          </a:p>
          <a:p>
            <a:r>
              <a:rPr lang="cs-CZ" sz="2000" b="1" dirty="0"/>
              <a:t>D) Řemeslnické nástroje</a:t>
            </a:r>
          </a:p>
          <a:p>
            <a:r>
              <a:rPr lang="cs-CZ" sz="2000" b="1" dirty="0"/>
              <a:t>E)  Zbraně a zbroj</a:t>
            </a:r>
          </a:p>
          <a:p>
            <a:r>
              <a:rPr lang="cs-CZ" sz="2000" b="1" dirty="0"/>
              <a:t>F)  Součásti oděvu a předměty z osobní výbavy</a:t>
            </a:r>
            <a:endParaRPr lang="cs-CZ" sz="2000" dirty="0"/>
          </a:p>
          <a:p>
            <a:r>
              <a:rPr lang="cs-CZ" sz="2000" b="1" dirty="0"/>
              <a:t>G)  Dopravní prostředky </a:t>
            </a:r>
            <a:endParaRPr lang="cs-CZ" sz="2000" dirty="0"/>
          </a:p>
          <a:p>
            <a:r>
              <a:rPr lang="cs-CZ" sz="2000" b="1" dirty="0"/>
              <a:t>H )  Mobiliář usedlosti a provozní vybavení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36076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Typologie železných artefaktů podle R. Krajíce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31966"/>
            <a:ext cx="10515600" cy="5826034"/>
          </a:xfrm>
        </p:spPr>
        <p:txBody>
          <a:bodyPr>
            <a:no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A)  Stavební kování </a:t>
            </a:r>
            <a:r>
              <a:rPr lang="cs-CZ" sz="1600" b="1" dirty="0"/>
              <a:t>  </a:t>
            </a:r>
            <a:r>
              <a:rPr lang="cs-CZ" sz="1600" dirty="0"/>
              <a:t>–   1.  </a:t>
            </a:r>
            <a:r>
              <a:rPr lang="cs-CZ" sz="1600" b="1" dirty="0"/>
              <a:t>hřebíky</a:t>
            </a:r>
            <a:r>
              <a:rPr lang="cs-CZ" sz="1600" dirty="0"/>
              <a:t> (s hlavou, bez hlavy)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2.  </a:t>
            </a:r>
            <a:r>
              <a:rPr lang="cs-CZ" sz="1600" b="1" dirty="0"/>
              <a:t>oko s trnem </a:t>
            </a:r>
            <a:r>
              <a:rPr lang="cs-CZ" sz="1600" dirty="0"/>
              <a:t>(součást uzavíracího mechanismu)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3.  </a:t>
            </a:r>
            <a:r>
              <a:rPr lang="cs-CZ" sz="1600" b="1" dirty="0"/>
              <a:t>petlice - řetěz </a:t>
            </a:r>
            <a:r>
              <a:rPr lang="cs-CZ" sz="1600" dirty="0"/>
              <a:t>(součást uzavíracího mechanismu)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4.  </a:t>
            </a:r>
            <a:r>
              <a:rPr lang="cs-CZ" sz="1600" b="1" dirty="0"/>
              <a:t>kotva řetězu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5.  </a:t>
            </a:r>
            <a:r>
              <a:rPr lang="cs-CZ" sz="1600" b="1" dirty="0"/>
              <a:t>skoba dvouramenná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6.  </a:t>
            </a:r>
            <a:r>
              <a:rPr lang="cs-CZ" sz="1600" b="1" dirty="0"/>
              <a:t>skoba jednoramenná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7.  </a:t>
            </a:r>
            <a:r>
              <a:rPr lang="cs-CZ" sz="1600" b="1" dirty="0"/>
              <a:t>závěs – pant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8.  </a:t>
            </a:r>
            <a:r>
              <a:rPr lang="cs-CZ" sz="1600" b="1" dirty="0"/>
              <a:t>objímky dveří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9.  </a:t>
            </a:r>
            <a:r>
              <a:rPr lang="cs-CZ" sz="1600" b="1" dirty="0"/>
              <a:t>pant dvouramenný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10.  </a:t>
            </a:r>
            <a:r>
              <a:rPr lang="cs-CZ" sz="1600" b="1" dirty="0"/>
              <a:t>zámek</a:t>
            </a:r>
            <a:r>
              <a:rPr lang="cs-CZ" sz="1600" dirty="0"/>
              <a:t>  –  2 základní skupiny: nepřenosný (pevná součást dveří), přenosný (volný)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zámková skříň s krycím štítem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kování klíčového otvoru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zavírací skoba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–   závora (k uzavírání vrat a dveří) a petlicová závora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11.  </a:t>
            </a:r>
            <a:r>
              <a:rPr lang="cs-CZ" sz="1600" b="1" dirty="0"/>
              <a:t>klíče</a:t>
            </a:r>
            <a:r>
              <a:rPr lang="cs-CZ" sz="1600" dirty="0"/>
              <a:t>   –   1.  hákovité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–   2.  zásuvné  (po pol. 14.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–   3.  otočné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0054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1257" y="79589"/>
            <a:ext cx="4689566" cy="67784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329644" y="629014"/>
            <a:ext cx="2662843" cy="3054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9104810" y="537572"/>
            <a:ext cx="2663789" cy="56542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145579" y="4404178"/>
            <a:ext cx="3764475" cy="178761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91349" y="168240"/>
            <a:ext cx="261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A)</a:t>
            </a:r>
            <a:r>
              <a:rPr lang="cs-CZ" sz="2400" dirty="0">
                <a:solidFill>
                  <a:srgbClr val="FF0000"/>
                </a:solidFill>
              </a:rPr>
              <a:t>  </a:t>
            </a:r>
            <a:r>
              <a:rPr lang="cs-CZ" sz="2400" b="1" dirty="0">
                <a:solidFill>
                  <a:srgbClr val="FF0000"/>
                </a:solidFill>
              </a:rPr>
              <a:t>Stavební kování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5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299893" y="652344"/>
            <a:ext cx="5892107" cy="31772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46098" y="652344"/>
            <a:ext cx="5918717" cy="602059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50378" y="113195"/>
            <a:ext cx="2533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A)  Stavební kování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170040" y="4305095"/>
            <a:ext cx="2849751" cy="21637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9298197" y="4305095"/>
            <a:ext cx="2667380" cy="22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8940"/>
          <a:stretch/>
        </p:blipFill>
        <p:spPr>
          <a:xfrm>
            <a:off x="223709" y="126442"/>
            <a:ext cx="4748957" cy="30277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1719" r="5056"/>
          <a:stretch/>
        </p:blipFill>
        <p:spPr>
          <a:xfrm>
            <a:off x="782450" y="3289823"/>
            <a:ext cx="3631474" cy="345061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98126" y="229159"/>
            <a:ext cx="261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A)</a:t>
            </a:r>
            <a:r>
              <a:rPr lang="cs-CZ" sz="2400" dirty="0">
                <a:solidFill>
                  <a:srgbClr val="FF0000"/>
                </a:solidFill>
              </a:rPr>
              <a:t>  </a:t>
            </a:r>
            <a:r>
              <a:rPr lang="cs-CZ" sz="2400" b="1" dirty="0">
                <a:solidFill>
                  <a:srgbClr val="FF0000"/>
                </a:solidFill>
              </a:rPr>
              <a:t>Stavební kování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595835" y="1031964"/>
            <a:ext cx="3221594" cy="52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43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7658" y="458929"/>
            <a:ext cx="261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A)  Stavební kování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23181" y="2309"/>
            <a:ext cx="3128547" cy="51382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23182" y="5140578"/>
            <a:ext cx="2991321" cy="17174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245429" y="920594"/>
            <a:ext cx="7130783" cy="5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3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6044" b="5499"/>
          <a:stretch/>
        </p:blipFill>
        <p:spPr>
          <a:xfrm rot="5400000">
            <a:off x="2801799" y="-1243169"/>
            <a:ext cx="6724758" cy="94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5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9269" y="901336"/>
            <a:ext cx="11168741" cy="5564777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B)  Doklady využití koňské síly</a:t>
            </a:r>
            <a:r>
              <a:rPr lang="cs-CZ" sz="2000" b="1" dirty="0"/>
              <a:t>   </a:t>
            </a:r>
            <a:r>
              <a:rPr lang="cs-CZ" sz="2000" dirty="0"/>
              <a:t>–   1.  </a:t>
            </a:r>
            <a:r>
              <a:rPr lang="cs-CZ" sz="2000" b="1" dirty="0"/>
              <a:t>podkova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–   2.  </a:t>
            </a:r>
            <a:r>
              <a:rPr lang="cs-CZ" sz="2000" b="1" dirty="0"/>
              <a:t>udidlo</a:t>
            </a:r>
            <a:r>
              <a:rPr lang="cs-CZ" sz="2000" dirty="0"/>
              <a:t>  –  I.  skupina:   s postranicemi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–  II. skupina:   s kruhy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–   3.  </a:t>
            </a:r>
            <a:r>
              <a:rPr lang="cs-CZ" sz="2000" b="1" dirty="0"/>
              <a:t>třmen</a:t>
            </a:r>
            <a:r>
              <a:rPr lang="cs-CZ" sz="2000" dirty="0"/>
              <a:t>  –  I. skupina:  symetrické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–  II. skupina:  asymetrické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–   4.  </a:t>
            </a:r>
            <a:r>
              <a:rPr lang="cs-CZ" sz="2000" b="1" dirty="0"/>
              <a:t>ostruha</a:t>
            </a:r>
            <a:r>
              <a:rPr lang="cs-CZ" sz="2000" dirty="0"/>
              <a:t>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–   5.  </a:t>
            </a:r>
            <a:r>
              <a:rPr lang="cs-CZ" sz="2000" b="1" dirty="0"/>
              <a:t>hřeblo</a:t>
            </a:r>
            <a:r>
              <a:rPr lang="cs-CZ" sz="2000" dirty="0"/>
              <a:t> (k čistění koňské srsti)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–   6.  </a:t>
            </a:r>
            <a:r>
              <a:rPr lang="cs-CZ" sz="2000" b="1" dirty="0"/>
              <a:t>přezka</a:t>
            </a:r>
            <a:r>
              <a:rPr lang="cs-CZ" sz="2000" dirty="0"/>
              <a:t>  –  I. skupina:  přezky z výstroje jezdce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–  II. skupina:  přezky z koňských postrojů</a:t>
            </a:r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90201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03695" y="602473"/>
            <a:ext cx="4905316" cy="61683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22700" y="251129"/>
            <a:ext cx="326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B)</a:t>
            </a:r>
            <a:r>
              <a:rPr lang="cs-CZ" dirty="0">
                <a:solidFill>
                  <a:srgbClr val="FF0000"/>
                </a:solidFill>
              </a:rPr>
              <a:t> )  </a:t>
            </a:r>
            <a:r>
              <a:rPr lang="cs-CZ" b="1" dirty="0">
                <a:solidFill>
                  <a:srgbClr val="FF0000"/>
                </a:solidFill>
              </a:rPr>
              <a:t>Doklady využití koňské síly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427695" y="233141"/>
            <a:ext cx="4572000" cy="64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                                  Prameny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00175"/>
            <a:ext cx="11353800" cy="545782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/>
              <a:t>1.  Písemné  </a:t>
            </a:r>
            <a:r>
              <a:rPr lang="cs-CZ" sz="1800" dirty="0"/>
              <a:t>–  v 6. – 9. stol. zcela chybí, nárůst od 2. pol. 12. stol.</a:t>
            </a:r>
          </a:p>
          <a:p>
            <a:pPr marL="0" indent="0">
              <a:spcBef>
                <a:spcPts val="600"/>
              </a:spcBef>
              <a:buNone/>
            </a:pPr>
            <a:endParaRPr lang="cs-CZ" sz="1800" dirty="0"/>
          </a:p>
          <a:p>
            <a:pPr>
              <a:spcBef>
                <a:spcPts val="600"/>
              </a:spcBef>
            </a:pPr>
            <a:r>
              <a:rPr lang="cs-CZ" sz="1800" b="1" dirty="0"/>
              <a:t>2.  Ikonografické</a:t>
            </a:r>
            <a:r>
              <a:rPr lang="cs-CZ" sz="1800" dirty="0"/>
              <a:t>  –  iluminované kalendáře zobrazující zemědělské práce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pol. 9. stol.: </a:t>
            </a:r>
            <a:r>
              <a:rPr lang="cs-CZ" sz="1800" dirty="0" err="1"/>
              <a:t>Chronologische</a:t>
            </a:r>
            <a:r>
              <a:rPr lang="cs-CZ" sz="1800" dirty="0"/>
              <a:t> </a:t>
            </a:r>
            <a:r>
              <a:rPr lang="cs-CZ" sz="1800" dirty="0" err="1"/>
              <a:t>und</a:t>
            </a:r>
            <a:r>
              <a:rPr lang="cs-CZ" sz="1800" dirty="0"/>
              <a:t> </a:t>
            </a:r>
            <a:r>
              <a:rPr lang="cs-CZ" sz="1800" dirty="0" err="1"/>
              <a:t>astronomische</a:t>
            </a:r>
            <a:r>
              <a:rPr lang="cs-CZ" sz="1800" dirty="0"/>
              <a:t> </a:t>
            </a:r>
            <a:r>
              <a:rPr lang="cs-CZ" sz="1800" dirty="0" err="1"/>
              <a:t>Sammelhandschrift</a:t>
            </a:r>
            <a:r>
              <a:rPr lang="cs-CZ" sz="1800" dirty="0"/>
              <a:t>  ze Salzburgu (2 kopie)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–   11. a 12. stol.:  kalendářní cykly ve výzdobě chrámových staveb </a:t>
            </a:r>
          </a:p>
          <a:p>
            <a:pPr marL="0" indent="0">
              <a:buNone/>
            </a:pPr>
            <a:r>
              <a:rPr lang="cs-CZ" sz="1800" dirty="0"/>
              <a:t>                                       –   12. a 13. stol.:  zemědělská tématika v církevní literatuře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obilnářství:   orba, setba, vláčení, sklizeň, mlácení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vinařství:  rytí, prořezávání, vinobraní, zpracování hroznů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chov domácích zvířat:  senoseč, zabijačka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kácení stromů, sekání dřeva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–  14. stol.:  </a:t>
            </a:r>
            <a:r>
              <a:rPr lang="cs-CZ" sz="1800" dirty="0" err="1"/>
              <a:t>Pietro</a:t>
            </a:r>
            <a:r>
              <a:rPr lang="cs-CZ" sz="1800" dirty="0"/>
              <a:t> di </a:t>
            </a:r>
            <a:r>
              <a:rPr lang="cs-CZ" sz="1800" dirty="0" err="1"/>
              <a:t>Crestenzi</a:t>
            </a:r>
            <a:r>
              <a:rPr lang="cs-CZ" sz="1800" dirty="0"/>
              <a:t>:  Opus </a:t>
            </a:r>
            <a:r>
              <a:rPr lang="cs-CZ" sz="1800" dirty="0" err="1"/>
              <a:t>Ruralium</a:t>
            </a:r>
            <a:r>
              <a:rPr lang="cs-CZ" sz="1800" dirty="0"/>
              <a:t> </a:t>
            </a:r>
            <a:r>
              <a:rPr lang="cs-CZ" sz="1800" dirty="0" err="1"/>
              <a:t>Commodorum</a:t>
            </a:r>
            <a:r>
              <a:rPr lang="cs-CZ" sz="1800" i="1" dirty="0"/>
              <a:t>   </a:t>
            </a:r>
            <a:r>
              <a:rPr lang="cs-CZ" sz="1800" dirty="0"/>
              <a:t>(spis o zemědělství, kopie v Praze)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3.  Etnografické</a:t>
            </a:r>
            <a:r>
              <a:rPr lang="cs-CZ" sz="1800" dirty="0"/>
              <a:t>  –  novověké inovace </a:t>
            </a:r>
          </a:p>
          <a:p>
            <a:pPr marL="0" indent="0">
              <a:buNone/>
            </a:pPr>
            <a:r>
              <a:rPr lang="cs-CZ" sz="1800" dirty="0"/>
              <a:t>                                  –  analogie napomáhají k poznání dřevěných součástí zemědělských nástrojů</a:t>
            </a:r>
          </a:p>
          <a:p>
            <a:pPr marL="0" indent="0">
              <a:buNone/>
            </a:pPr>
            <a:r>
              <a:rPr lang="cs-CZ" sz="1800" dirty="0"/>
              <a:t>                                 –  autentický pouze pro dobu, kdy vznikl a používal se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52542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29245" y="233555"/>
            <a:ext cx="314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B)</a:t>
            </a:r>
            <a:r>
              <a:rPr lang="cs-CZ" dirty="0">
                <a:solidFill>
                  <a:srgbClr val="FF0000"/>
                </a:solidFill>
              </a:rPr>
              <a:t>   </a:t>
            </a:r>
            <a:r>
              <a:rPr lang="cs-CZ" b="1" dirty="0">
                <a:solidFill>
                  <a:srgbClr val="FF0000"/>
                </a:solidFill>
              </a:rPr>
              <a:t>Doklady využití koňské síly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96390" y="736397"/>
            <a:ext cx="6109456" cy="28999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107784" y="-1"/>
            <a:ext cx="4792479" cy="67482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421418" y="3706582"/>
            <a:ext cx="4404615" cy="30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89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66651" y="543446"/>
            <a:ext cx="412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B)</a:t>
            </a:r>
            <a:r>
              <a:rPr lang="cs-CZ" sz="2400" dirty="0">
                <a:solidFill>
                  <a:srgbClr val="FF0000"/>
                </a:solidFill>
              </a:rPr>
              <a:t>   </a:t>
            </a:r>
            <a:r>
              <a:rPr lang="cs-CZ" sz="2400" b="1" dirty="0">
                <a:solidFill>
                  <a:srgbClr val="FF0000"/>
                </a:solidFill>
              </a:rPr>
              <a:t>Doklady využití koňské síly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6567" y="1117132"/>
            <a:ext cx="5067472" cy="55250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355371" y="137229"/>
            <a:ext cx="6728023" cy="28802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089727" y="3017519"/>
            <a:ext cx="5817998" cy="3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17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53179" y="96185"/>
            <a:ext cx="412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B)</a:t>
            </a:r>
            <a:r>
              <a:rPr lang="cs-CZ" sz="2400" dirty="0">
                <a:solidFill>
                  <a:srgbClr val="FF0000"/>
                </a:solidFill>
              </a:rPr>
              <a:t>   </a:t>
            </a:r>
            <a:r>
              <a:rPr lang="cs-CZ" sz="2400" b="1" dirty="0">
                <a:solidFill>
                  <a:srgbClr val="FF0000"/>
                </a:solidFill>
              </a:rPr>
              <a:t>Doklady využití koňské síly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151"/>
          <a:stretch/>
        </p:blipFill>
        <p:spPr>
          <a:xfrm>
            <a:off x="444137" y="-9912"/>
            <a:ext cx="5055326" cy="68679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59" y="557850"/>
            <a:ext cx="4415246" cy="63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82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2865"/>
          <a:stretch/>
        </p:blipFill>
        <p:spPr>
          <a:xfrm>
            <a:off x="2284591" y="1643020"/>
            <a:ext cx="8373123" cy="418301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31569" y="567340"/>
            <a:ext cx="412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B)</a:t>
            </a:r>
            <a:r>
              <a:rPr lang="cs-CZ" sz="2400" dirty="0">
                <a:solidFill>
                  <a:srgbClr val="FF0000"/>
                </a:solidFill>
              </a:rPr>
              <a:t>   </a:t>
            </a:r>
            <a:r>
              <a:rPr lang="cs-CZ" sz="2400" b="1" dirty="0">
                <a:solidFill>
                  <a:srgbClr val="FF0000"/>
                </a:solidFill>
              </a:rPr>
              <a:t>Doklady využití koňské síly 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90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71303" y="103460"/>
            <a:ext cx="9144000" cy="2387600"/>
          </a:xfrm>
        </p:spPr>
        <p:txBody>
          <a:bodyPr/>
          <a:lstStyle/>
          <a:p>
            <a:r>
              <a:rPr lang="cs-CZ" b="1" dirty="0"/>
              <a:t>Zemědělské nářadí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33382"/>
          <a:stretch/>
        </p:blipFill>
        <p:spPr>
          <a:xfrm>
            <a:off x="751093" y="1894115"/>
            <a:ext cx="10423224" cy="41750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55966" y="6306085"/>
            <a:ext cx="720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Těžký záhonový pluh v miniatuře kodexu Jana z </a:t>
            </a:r>
            <a:r>
              <a:rPr lang="cs-CZ" dirty="0" err="1"/>
              <a:t>Jenštejna</a:t>
            </a:r>
            <a:r>
              <a:rPr lang="cs-CZ" dirty="0"/>
              <a:t> z let 1396 –1397. </a:t>
            </a:r>
          </a:p>
        </p:txBody>
      </p:sp>
    </p:spTree>
    <p:extLst>
      <p:ext uri="{BB962C8B-B14F-4D97-AF65-F5344CB8AC3E}">
        <p14:creationId xmlns:p14="http://schemas.microsoft.com/office/powerpoint/2010/main" val="343185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6833" y="796834"/>
            <a:ext cx="10985863" cy="6061166"/>
          </a:xfrm>
        </p:spPr>
        <p:txBody>
          <a:bodyPr>
            <a:normAutofit fontScale="92500" lnSpcReduction="10000"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C)  Zemědělské nářadí  </a:t>
            </a:r>
            <a:r>
              <a:rPr lang="cs-CZ" sz="1600" dirty="0"/>
              <a:t>–   </a:t>
            </a:r>
            <a:r>
              <a:rPr lang="cs-CZ" sz="1600" b="1" dirty="0"/>
              <a:t>1)  Úprava půdy:   </a:t>
            </a:r>
            <a:r>
              <a:rPr lang="cs-CZ" sz="1600" dirty="0"/>
              <a:t>orební nářadí   –  1.  asymetrická radlice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  –  2.  krojidlo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  –  3.  </a:t>
            </a:r>
            <a:r>
              <a:rPr lang="cs-CZ" sz="1600" dirty="0" err="1"/>
              <a:t>otka</a:t>
            </a:r>
            <a:r>
              <a:rPr lang="cs-CZ" sz="1600" dirty="0"/>
              <a:t> (k čištění radlice)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  –  4.  radlice kopinatá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                                             –  </a:t>
            </a:r>
            <a:r>
              <a:rPr lang="cs-CZ" sz="1600" b="1" dirty="0"/>
              <a:t>2)  Další kultivace půdy  </a:t>
            </a:r>
            <a:r>
              <a:rPr lang="cs-CZ" sz="1600" dirty="0"/>
              <a:t>–  5.  zub z bran (k vláčení půdy)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–  6.  motyka  –  I. skupina:  „Dlouhé“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          –  II. skupina:  „Široké“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–  7.  kování rýče/lopaty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                                             –  </a:t>
            </a:r>
            <a:r>
              <a:rPr lang="cs-CZ" sz="1600" b="1" dirty="0"/>
              <a:t>3)  Sklizeň  </a:t>
            </a:r>
            <a:r>
              <a:rPr lang="cs-CZ" sz="1600" dirty="0"/>
              <a:t>–  8.  srp  –   I. skupina:  s obloukovou čepelí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–  II. skupina:  se „zalomenou“ čepelí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–  9.  kosa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– 10:  závěs cepu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–  </a:t>
            </a:r>
            <a:r>
              <a:rPr lang="cs-CZ" sz="1600" b="1" dirty="0"/>
              <a:t>4)  Chov dobytka  </a:t>
            </a:r>
            <a:r>
              <a:rPr lang="cs-CZ" sz="1600" dirty="0"/>
              <a:t>–  11.  vidle  –   I.  skupina:  celokovové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–  II. skupina:  s kovanými hroty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–  12. hák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–  13. pružinové nůžky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–  </a:t>
            </a:r>
            <a:r>
              <a:rPr lang="cs-CZ" sz="1600" b="1" dirty="0"/>
              <a:t>5)  Blíže neurčené předměty  </a:t>
            </a:r>
            <a:r>
              <a:rPr lang="cs-CZ" sz="1600" dirty="0"/>
              <a:t>–   kosa, závěs cepu); </a:t>
            </a:r>
          </a:p>
        </p:txBody>
      </p:sp>
    </p:spTree>
    <p:extLst>
      <p:ext uri="{BB962C8B-B14F-4D97-AF65-F5344CB8AC3E}">
        <p14:creationId xmlns:p14="http://schemas.microsoft.com/office/powerpoint/2010/main" val="1878633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509" t="693" r="3025" b="1231"/>
          <a:stretch/>
        </p:blipFill>
        <p:spPr>
          <a:xfrm rot="5400000">
            <a:off x="2587697" y="-1362111"/>
            <a:ext cx="6858000" cy="95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5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70263"/>
            <a:ext cx="10515600" cy="6178731"/>
          </a:xfrm>
        </p:spPr>
        <p:txBody>
          <a:bodyPr>
            <a:normAutofit fontScale="85000" lnSpcReduction="20000"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D) Řemeslnické nástroje  </a:t>
            </a:r>
            <a:r>
              <a:rPr lang="cs-CZ" sz="1800" dirty="0"/>
              <a:t>–  1.  průbojník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2.  šídlo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3.  jehla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4.  klín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5.  sekáč (na sekání kovů)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6.   dláto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7.  nebozez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8.  poříz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9.  ševcovský nůž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10.  krejčovské nůžky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11.  nůžky na plech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12.  kleště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13.  špičák (lámání kamene)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14.  zednická lžíce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15.  hoblíkové želízko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16.  škrabka (polyfunkční)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17.  </a:t>
            </a:r>
            <a:r>
              <a:rPr lang="cs-CZ" sz="1800" dirty="0" err="1"/>
              <a:t>šindelářský</a:t>
            </a:r>
            <a:r>
              <a:rPr lang="cs-CZ" sz="1800" dirty="0"/>
              <a:t> struh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–  18.  kladivo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–  19.  sekyra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–  20.  kovadlina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–  21.  nezařazené nástroje:  různé sekáče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067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61306" y="483325"/>
            <a:ext cx="3460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D)   Řemeslnické nástroje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642"/>
          <a:stretch/>
        </p:blipFill>
        <p:spPr>
          <a:xfrm>
            <a:off x="21366" y="1229287"/>
            <a:ext cx="2632918" cy="39143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662440" y="1304036"/>
            <a:ext cx="1857833" cy="52961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520273" y="1810384"/>
            <a:ext cx="1718092" cy="42087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047610" y="346744"/>
            <a:ext cx="2485469" cy="2927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t="6271"/>
          <a:stretch/>
        </p:blipFill>
        <p:spPr>
          <a:xfrm>
            <a:off x="10541235" y="101888"/>
            <a:ext cx="1379099" cy="37609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386991" y="1229287"/>
            <a:ext cx="1660619" cy="5370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8583599" y="3862873"/>
            <a:ext cx="3016218" cy="27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43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101243" y="770707"/>
            <a:ext cx="3460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D)   Řemeslnické nástroje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2448"/>
          <a:stretch/>
        </p:blipFill>
        <p:spPr>
          <a:xfrm>
            <a:off x="566500" y="94662"/>
            <a:ext cx="2886286" cy="30655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b="8181"/>
          <a:stretch/>
        </p:blipFill>
        <p:spPr>
          <a:xfrm>
            <a:off x="815169" y="3247103"/>
            <a:ext cx="2181498" cy="36108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t="3416"/>
          <a:stretch/>
        </p:blipFill>
        <p:spPr>
          <a:xfrm>
            <a:off x="3761306" y="1910008"/>
            <a:ext cx="2294871" cy="37975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b="8990"/>
          <a:stretch/>
        </p:blipFill>
        <p:spPr>
          <a:xfrm>
            <a:off x="6206770" y="1627454"/>
            <a:ext cx="2425693" cy="40284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b="2775"/>
          <a:stretch/>
        </p:blipFill>
        <p:spPr>
          <a:xfrm>
            <a:off x="9280920" y="206047"/>
            <a:ext cx="2420899" cy="38674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8821219" y="4153988"/>
            <a:ext cx="2880600" cy="25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1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01" y="332311"/>
            <a:ext cx="4660170" cy="59949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81725" y="6361384"/>
            <a:ext cx="32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Salzburské kalendárium, kol 818.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3197" t="18199" r="41354" b="17279"/>
          <a:stretch/>
        </p:blipFill>
        <p:spPr>
          <a:xfrm>
            <a:off x="5882324" y="332311"/>
            <a:ext cx="5768138" cy="590267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66330" y="6211669"/>
            <a:ext cx="497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r>
              <a:rPr lang="pt-BR" dirty="0"/>
              <a:t>revíř kláštera sv. Jiří na Pražském</a:t>
            </a:r>
            <a:r>
              <a:rPr lang="cs-CZ" dirty="0"/>
              <a:t> Hradě. kol. 1400.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68035" y="2868142"/>
            <a:ext cx="518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duben                                                  červen</a:t>
            </a:r>
          </a:p>
          <a:p>
            <a:r>
              <a:rPr lang="cs-CZ" dirty="0"/>
              <a:t>      červenec                                              srpen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425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20959" y="369989"/>
            <a:ext cx="3460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D)   Řemeslnické nástroje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41206" y="496388"/>
            <a:ext cx="2672200" cy="31742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20921" y="4065374"/>
            <a:ext cx="3393433" cy="25183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331987" y="1057359"/>
            <a:ext cx="2638250" cy="27058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040583" y="3788230"/>
            <a:ext cx="1412241" cy="29794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780586" y="496388"/>
            <a:ext cx="2030296" cy="36299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8158962" y="4363731"/>
            <a:ext cx="3184640" cy="19288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10015814" y="694195"/>
            <a:ext cx="1695244" cy="34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6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862149"/>
            <a:ext cx="10515600" cy="5314814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E)  Zbraně a zbroj  </a:t>
            </a:r>
            <a:r>
              <a:rPr lang="cs-CZ" sz="1800" dirty="0"/>
              <a:t>–  1)  </a:t>
            </a:r>
            <a:r>
              <a:rPr lang="cs-CZ" sz="1800" b="1" dirty="0"/>
              <a:t>Chladné zbraně</a:t>
            </a:r>
            <a:r>
              <a:rPr lang="cs-CZ" sz="1800" dirty="0"/>
              <a:t>  –   1.  meč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–   2.  dýka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–  3.  tesák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–  4.  kování pochvy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–  5.  hrot kopí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–  6.  oštěp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– </a:t>
            </a:r>
            <a:r>
              <a:rPr lang="cs-CZ" sz="1800" b="1" dirty="0"/>
              <a:t>2)  Zbraně mechanické  </a:t>
            </a:r>
            <a:r>
              <a:rPr lang="cs-CZ" sz="1800" dirty="0"/>
              <a:t>–  7.  napínací opaskový hák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–  8.   hrot šípu  –  skupina A:  „šipky s trnem“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–  skupina B:  „šipky s tulejí“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– </a:t>
            </a:r>
            <a:r>
              <a:rPr lang="cs-CZ" sz="1800" b="1" dirty="0"/>
              <a:t>3)  Součásti zbroje </a:t>
            </a:r>
            <a:r>
              <a:rPr lang="cs-CZ" sz="1800" dirty="0"/>
              <a:t>– součásti brnění (plátky z brigantiny)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40719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72077" y="547576"/>
            <a:ext cx="2589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E)   Zbraně a zbroj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12912"/>
          <a:stretch/>
        </p:blipFill>
        <p:spPr>
          <a:xfrm>
            <a:off x="209007" y="1136153"/>
            <a:ext cx="3317964" cy="52930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971530" y="1515141"/>
            <a:ext cx="1763065" cy="49534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524931" y="1009241"/>
            <a:ext cx="1652417" cy="5546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578835" y="1619478"/>
            <a:ext cx="3050563" cy="39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80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43690" y="119329"/>
            <a:ext cx="4846321" cy="673867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993787" y="600893"/>
            <a:ext cx="2589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E)   Zbraně a zbroj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904412" y="1407353"/>
            <a:ext cx="4768626" cy="46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95338" y="610722"/>
            <a:ext cx="4963327" cy="609914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498080" y="265554"/>
            <a:ext cx="2589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E)   Zbraně a zbroj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443342" y="892739"/>
            <a:ext cx="4999719" cy="58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8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058091"/>
            <a:ext cx="10813869" cy="5118872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F)  Součásti oděvu a předměty z osobní výbavy </a:t>
            </a:r>
            <a:r>
              <a:rPr lang="cs-CZ" sz="1800" dirty="0"/>
              <a:t>  –  1.  přezka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–   2.  břitva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–   3.  kování tobolky-váčku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G)  Dopravní prostředky:  </a:t>
            </a:r>
            <a:r>
              <a:rPr lang="cs-CZ" sz="1800" b="1" dirty="0"/>
              <a:t>součásti vozu   </a:t>
            </a:r>
            <a:r>
              <a:rPr lang="cs-CZ" sz="1800" dirty="0"/>
              <a:t>–   kování os, kol, ojí, zákolníky, zděře kol (náboje)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H )  Mobiliář usedlosti a provozní vybavení  </a:t>
            </a:r>
            <a:r>
              <a:rPr lang="cs-CZ" sz="1800" dirty="0"/>
              <a:t>–  1.  nádoba ze dřeva a železa (vědro)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–  2.  nádoba </a:t>
            </a:r>
            <a:r>
              <a:rPr lang="cs-CZ" sz="1800" dirty="0" err="1"/>
              <a:t>železná-celokovová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–  3.  rožeň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–  4.  hák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–   5.  lžička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–   6.  nůž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–   7.  ostatní (neurčitelné):  cedník, struhadlo, trychtýř, stojánek (svícen)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22)  Nezařazené nálezy –  cedník, struhadlo, trychtýř, stojánek (svícen)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043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27909" y="2053462"/>
            <a:ext cx="4122394" cy="285817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792718" y="566449"/>
            <a:ext cx="6161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F)  Součásti oděvu a předměty z osobní výbavy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358367" y="2168934"/>
            <a:ext cx="4747168" cy="24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7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-663" b="46287"/>
          <a:stretch/>
        </p:blipFill>
        <p:spPr>
          <a:xfrm>
            <a:off x="1863913" y="2523804"/>
            <a:ext cx="4313538" cy="321346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2023" y="1119834"/>
            <a:ext cx="548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G)  Dopravní prostředky   –   součásti vozu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53582"/>
          <a:stretch/>
        </p:blipFill>
        <p:spPr>
          <a:xfrm>
            <a:off x="6385227" y="2907410"/>
            <a:ext cx="4449801" cy="282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4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017058" y="1860880"/>
            <a:ext cx="3442693" cy="239929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24877" y="761651"/>
            <a:ext cx="566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H )  Mobiliář usedlosti a provozní vybavení 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334993" y="4764997"/>
            <a:ext cx="5861533" cy="18677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255049" y="492786"/>
            <a:ext cx="4780067" cy="376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55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88719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Zemědělské nářadí  (podle R. Krajíce)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4 skupiny: podle postupu polních prací:</a:t>
            </a:r>
          </a:p>
          <a:p>
            <a:pPr marL="0" indent="0">
              <a:buNone/>
            </a:pPr>
            <a:endParaRPr lang="cs-CZ" sz="2000" dirty="0"/>
          </a:p>
          <a:p>
            <a:pPr lvl="0"/>
            <a:r>
              <a:rPr lang="cs-CZ" sz="2000" dirty="0"/>
              <a:t>1)      </a:t>
            </a:r>
            <a:r>
              <a:rPr lang="cs-CZ" sz="2000" b="1" dirty="0"/>
              <a:t>Příprava půdy</a:t>
            </a:r>
            <a:r>
              <a:rPr lang="cs-CZ" sz="2000" dirty="0"/>
              <a:t>: orební nářadí:  radlice, krojidlo, </a:t>
            </a:r>
            <a:r>
              <a:rPr lang="cs-CZ" sz="2000" dirty="0" err="1"/>
              <a:t>otka</a:t>
            </a:r>
            <a:r>
              <a:rPr lang="cs-CZ" sz="2000" dirty="0"/>
              <a:t>, radlice </a:t>
            </a:r>
          </a:p>
          <a:p>
            <a:pPr marL="0" lvl="0" indent="0">
              <a:buNone/>
            </a:pPr>
            <a:endParaRPr lang="cs-CZ" sz="2000" dirty="0"/>
          </a:p>
          <a:p>
            <a:pPr lvl="0"/>
            <a:r>
              <a:rPr lang="cs-CZ" sz="2000" dirty="0"/>
              <a:t>2)      </a:t>
            </a:r>
            <a:r>
              <a:rPr lang="cs-CZ" sz="2000" b="1" dirty="0"/>
              <a:t>Kultivace půdy</a:t>
            </a:r>
            <a:r>
              <a:rPr lang="cs-CZ" sz="2000" dirty="0"/>
              <a:t>:  brány, motyky, lopaty, rýče, kované hroty, vinařské nože</a:t>
            </a:r>
          </a:p>
          <a:p>
            <a:pPr marL="0" lvl="0" indent="0">
              <a:buNone/>
            </a:pPr>
            <a:endParaRPr lang="cs-CZ" sz="2000" dirty="0"/>
          </a:p>
          <a:p>
            <a:pPr lvl="0"/>
            <a:r>
              <a:rPr lang="cs-CZ" sz="2000" dirty="0"/>
              <a:t>3)      </a:t>
            </a:r>
            <a:r>
              <a:rPr lang="cs-CZ" sz="2000" b="1" dirty="0"/>
              <a:t>Sklizeň</a:t>
            </a:r>
            <a:r>
              <a:rPr lang="cs-CZ" sz="2000" dirty="0"/>
              <a:t>:  srpy, kosy, cepy</a:t>
            </a:r>
          </a:p>
          <a:p>
            <a:pPr marL="0" lvl="0" indent="0">
              <a:buNone/>
            </a:pPr>
            <a:endParaRPr lang="cs-CZ" sz="2000" dirty="0"/>
          </a:p>
          <a:p>
            <a:pPr lvl="0"/>
            <a:r>
              <a:rPr lang="cs-CZ" sz="2000" dirty="0"/>
              <a:t>4)      </a:t>
            </a:r>
            <a:r>
              <a:rPr lang="cs-CZ" sz="2000" b="1" dirty="0"/>
              <a:t>Chov dobytka</a:t>
            </a:r>
            <a:r>
              <a:rPr lang="cs-CZ" sz="2000" dirty="0"/>
              <a:t>:  vidle, háky, nůžky</a:t>
            </a:r>
            <a:br>
              <a:rPr lang="cs-CZ" sz="2000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598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3D57BA-0A71-0087-02A3-F7B51EB6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5" y="351470"/>
            <a:ext cx="3660222" cy="520255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EAEAD4-45C2-F0B8-A6C8-7F76E911DFEF}"/>
              </a:ext>
            </a:extLst>
          </p:cNvPr>
          <p:cNvSpPr txBox="1"/>
          <p:nvPr/>
        </p:nvSpPr>
        <p:spPr>
          <a:xfrm>
            <a:off x="7385469" y="5755424"/>
            <a:ext cx="3313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0" i="0" u="none" strike="noStrike" baseline="0" dirty="0">
                <a:latin typeface="TimesNewRomanPSMT"/>
              </a:rPr>
              <a:t>Září. </a:t>
            </a:r>
            <a:r>
              <a:rPr lang="en-US" sz="1800" b="0" i="0" u="none" strike="noStrike" baseline="0" dirty="0" err="1">
                <a:latin typeface="TimesNewRomanPSMT"/>
              </a:rPr>
              <a:t>Iluminace</a:t>
            </a:r>
            <a:r>
              <a:rPr lang="en-US" sz="1800" b="0" i="0" u="none" strike="noStrike" baseline="0" dirty="0">
                <a:latin typeface="TimesNewRomanPSMT"/>
              </a:rPr>
              <a:t> z Book of Hours,</a:t>
            </a:r>
            <a:r>
              <a:rPr lang="cs-CZ" sz="1800" b="0" i="0" u="none" strike="noStrike" baseline="0" dirty="0">
                <a:latin typeface="TimesNewRomanPSMT"/>
              </a:rPr>
              <a:t> 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Use of Rome (the 'Golf Book‘), </a:t>
            </a:r>
            <a:endParaRPr lang="cs-CZ" sz="1800" b="0" i="0" u="none" strike="noStrike" baseline="0" dirty="0">
              <a:latin typeface="TimesNewRomanPSMT"/>
            </a:endParaRPr>
          </a:p>
          <a:p>
            <a:pPr algn="l"/>
            <a:r>
              <a:rPr lang="en-US" sz="1800" b="0" i="0" u="none" strike="noStrike" baseline="0" dirty="0" err="1">
                <a:latin typeface="TimesNewRomanPSMT"/>
              </a:rPr>
              <a:t>Nizozem</a:t>
            </a:r>
            <a:r>
              <a:rPr lang="cs-CZ" sz="1800" b="0" i="0" u="none" strike="noStrike" baseline="0" dirty="0">
                <a:latin typeface="TimesNewRomanPSMT"/>
              </a:rPr>
              <a:t>í kol. </a:t>
            </a:r>
            <a:r>
              <a:rPr lang="en-US" sz="1800" b="0" i="0" u="none" strike="noStrike" baseline="0" dirty="0">
                <a:latin typeface="TimesNewRomanPSMT"/>
              </a:rPr>
              <a:t>1520</a:t>
            </a:r>
            <a:r>
              <a:rPr lang="cs-CZ" sz="1800" b="0" i="0" u="none" strike="noStrike" baseline="0" dirty="0">
                <a:latin typeface="TimesNewRomanPSMT"/>
              </a:rPr>
              <a:t> – </a:t>
            </a:r>
            <a:r>
              <a:rPr lang="en-US" sz="1800" b="0" i="0" u="none" strike="noStrike" baseline="0" dirty="0">
                <a:latin typeface="TimesNewRomanPSMT"/>
              </a:rPr>
              <a:t>1530.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3D679D-B9D8-31C0-D9DB-08CA3CEEE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060" y="897092"/>
            <a:ext cx="4664482" cy="44287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8FCD2C-D9E8-CCD2-62E4-F34F777D890E}"/>
              </a:ext>
            </a:extLst>
          </p:cNvPr>
          <p:cNvSpPr txBox="1"/>
          <p:nvPr/>
        </p:nvSpPr>
        <p:spPr>
          <a:xfrm>
            <a:off x="1476375" y="5915025"/>
            <a:ext cx="4664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>
                <a:latin typeface="TimesNewRomanPS-ItalicMT"/>
              </a:rPr>
              <a:t>O</a:t>
            </a:r>
            <a:r>
              <a:rPr lang="cs-CZ" sz="1800" b="0" u="none" strike="noStrike" baseline="0" dirty="0">
                <a:latin typeface="TimesNewRomanPS-ItalicMT"/>
              </a:rPr>
              <a:t>rba v kalendářní miniatuře v brevíři pražského</a:t>
            </a:r>
          </a:p>
          <a:p>
            <a:pPr algn="l"/>
            <a:r>
              <a:rPr lang="cs-CZ" sz="1800" b="0" u="none" strike="noStrike" baseline="0" dirty="0">
                <a:latin typeface="TimesNewRomanPS-ItalicMT"/>
              </a:rPr>
              <a:t>křižovnického velmistra Lva z roku 1356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3685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344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Orební nářadí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1140440" cy="5349557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Příprava půdy před setím</a:t>
            </a:r>
            <a:r>
              <a:rPr lang="cs-CZ" sz="2000" dirty="0"/>
              <a:t> – a)  ručně:  motyka, rýč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b)  mechanicky:   rádlo, pluh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Rádlo</a:t>
            </a:r>
            <a:r>
              <a:rPr lang="cs-CZ" sz="2000" dirty="0"/>
              <a:t> –  nástroj, který půdu rozrýval a hlínu odhrnoval na obě strany, ale neobracel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–   </a:t>
            </a:r>
            <a:r>
              <a:rPr lang="cs-CZ" sz="2000" b="1" dirty="0"/>
              <a:t>L. </a:t>
            </a:r>
            <a:r>
              <a:rPr lang="cs-CZ" sz="2000" b="1" dirty="0" err="1"/>
              <a:t>Niederle</a:t>
            </a:r>
            <a:r>
              <a:rPr lang="cs-CZ" sz="2000" dirty="0"/>
              <a:t>:    1. – prehistorická rádla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2. – slovanská rádla bez plazu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3. – slovanská rádla s plazem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4. – háky s plazem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5. – pluh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–  </a:t>
            </a:r>
            <a:r>
              <a:rPr lang="cs-CZ" sz="2000" b="1" dirty="0"/>
              <a:t>M. Beranová </a:t>
            </a:r>
            <a:r>
              <a:rPr lang="cs-CZ" sz="2000" dirty="0"/>
              <a:t>– rozdělila oradla na:  1 – hák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  2 – rádlo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  3 – nákolesník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  4 – pluh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91887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634" y="103868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Orební nářadí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48548"/>
            <a:ext cx="108965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</a:t>
            </a:r>
            <a:r>
              <a:rPr lang="cs-CZ" sz="2000" dirty="0"/>
              <a:t>–   </a:t>
            </a:r>
            <a:r>
              <a:rPr lang="cs-CZ" sz="2000" b="1" dirty="0"/>
              <a:t>F. Šach</a:t>
            </a:r>
            <a:r>
              <a:rPr lang="cs-CZ" sz="2000" dirty="0"/>
              <a:t> – </a:t>
            </a:r>
            <a:r>
              <a:rPr lang="cs-CZ" sz="2000" b="1" dirty="0">
                <a:solidFill>
                  <a:srgbClr val="FF0000"/>
                </a:solidFill>
              </a:rPr>
              <a:t>Rádlo:</a:t>
            </a:r>
            <a:r>
              <a:rPr lang="cs-CZ" sz="2000" dirty="0"/>
              <a:t>      I.  typ:   </a:t>
            </a:r>
            <a:r>
              <a:rPr lang="cs-CZ" sz="2000" b="1" dirty="0" err="1"/>
              <a:t>bezplazov</a:t>
            </a:r>
            <a:r>
              <a:rPr lang="cs-CZ" sz="2000" dirty="0" err="1"/>
              <a:t>é</a:t>
            </a:r>
            <a:r>
              <a:rPr lang="cs-CZ" sz="2000" dirty="0"/>
              <a:t>:  rýhové (</a:t>
            </a:r>
            <a:r>
              <a:rPr lang="cs-CZ" sz="2000" dirty="0" err="1"/>
              <a:t>rýlcové</a:t>
            </a:r>
            <a:r>
              <a:rPr lang="cs-CZ" sz="2000" dirty="0"/>
              <a:t> – „hák“)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II. typ:   </a:t>
            </a:r>
            <a:r>
              <a:rPr lang="cs-CZ" sz="2000" b="1" dirty="0"/>
              <a:t>plazové se symetrickou radlicí </a:t>
            </a:r>
            <a:r>
              <a:rPr lang="cs-CZ" sz="2000" dirty="0"/>
              <a:t>(regulace hloubky)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–  součásti:  </a:t>
            </a:r>
            <a:r>
              <a:rPr lang="cs-CZ" sz="2000" b="1" dirty="0"/>
              <a:t>plaz</a:t>
            </a:r>
            <a:r>
              <a:rPr lang="cs-CZ" sz="2000" dirty="0"/>
              <a:t> – část smýkaná po zemi s nasazenou radlicí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b="1" dirty="0"/>
              <a:t>kleče </a:t>
            </a:r>
            <a:r>
              <a:rPr lang="cs-CZ" sz="2000" dirty="0"/>
              <a:t>– rukojeti k ovládání hloubky orby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b="1" dirty="0"/>
              <a:t>hříde</a:t>
            </a:r>
            <a:r>
              <a:rPr lang="cs-CZ" sz="2000" dirty="0"/>
              <a:t>l – k připojení zápřahu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b="1" dirty="0"/>
              <a:t>krojidlo</a:t>
            </a:r>
            <a:r>
              <a:rPr lang="cs-CZ" sz="2000" dirty="0"/>
              <a:t> – rozrývání půdy,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b="1" dirty="0"/>
              <a:t>kolečka </a:t>
            </a:r>
            <a:r>
              <a:rPr lang="cs-CZ" sz="2000" dirty="0"/>
              <a:t>– podpírala hřídel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b="1" dirty="0"/>
              <a:t>odhrnovačka</a:t>
            </a:r>
            <a:r>
              <a:rPr lang="cs-CZ" sz="2000" dirty="0"/>
              <a:t> – deska k </a:t>
            </a:r>
            <a:r>
              <a:rPr lang="cs-CZ" sz="2000" dirty="0" err="1"/>
              <a:t>odlopení</a:t>
            </a:r>
            <a:r>
              <a:rPr lang="cs-CZ" sz="2000" dirty="0"/>
              <a:t> půdy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784" y="4296794"/>
            <a:ext cx="5758216" cy="25612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50" y="513291"/>
            <a:ext cx="2343866" cy="352958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952812" y="525299"/>
            <a:ext cx="163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Opava - Pivovar</a:t>
            </a:r>
          </a:p>
        </p:txBody>
      </p:sp>
    </p:spTree>
    <p:extLst>
      <p:ext uri="{BB962C8B-B14F-4D97-AF65-F5344CB8AC3E}">
        <p14:creationId xmlns:p14="http://schemas.microsoft.com/office/powerpoint/2010/main" val="1114309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2625" t="23840" r="37015" b="22589"/>
          <a:stretch/>
        </p:blipFill>
        <p:spPr>
          <a:xfrm>
            <a:off x="6583680" y="2258467"/>
            <a:ext cx="5295080" cy="39515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07085" y="966194"/>
            <a:ext cx="43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Dřevěné rádlo </a:t>
            </a:r>
            <a:r>
              <a:rPr lang="cs-CZ" dirty="0"/>
              <a:t>z Dobrohošti (</a:t>
            </a:r>
            <a:r>
              <a:rPr lang="cs-CZ" dirty="0" err="1"/>
              <a:t>Dabergotz</a:t>
            </a:r>
            <a:r>
              <a:rPr lang="cs-CZ" dirty="0"/>
              <a:t>) </a:t>
            </a:r>
          </a:p>
          <a:p>
            <a:r>
              <a:rPr lang="cs-CZ" dirty="0"/>
              <a:t>s dřevěnou veslovitou radlicí (733 ± 80 n. l.)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1313"/>
          <a:stretch/>
        </p:blipFill>
        <p:spPr>
          <a:xfrm>
            <a:off x="244521" y="2258467"/>
            <a:ext cx="6339159" cy="276595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4957" y="966194"/>
            <a:ext cx="635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Rekonstrukce orby z doby bronzové podle nálezu z Walle (Sasko)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8061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jar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170" y="0"/>
            <a:ext cx="4381500" cy="3654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9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0" y="3375025"/>
            <a:ext cx="47625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65" y="362652"/>
            <a:ext cx="4514850" cy="268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214155" y="506399"/>
            <a:ext cx="6174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/>
              <a:t>Jho</a:t>
            </a:r>
          </a:p>
        </p:txBody>
      </p:sp>
      <p:sp>
        <p:nvSpPr>
          <p:cNvPr id="45062" name="TextovéPole 7"/>
          <p:cNvSpPr txBox="1">
            <a:spLocks noChangeArrowheads="1"/>
          </p:cNvSpPr>
          <p:nvPr/>
        </p:nvSpPr>
        <p:spPr bwMode="auto">
          <a:xfrm>
            <a:off x="1296519" y="4260986"/>
            <a:ext cx="1535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</a:rPr>
              <a:t>Chomout</a:t>
            </a:r>
          </a:p>
        </p:txBody>
      </p:sp>
      <p:pic>
        <p:nvPicPr>
          <p:cNvPr id="45063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23" y="4068854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808617" y="3765238"/>
            <a:ext cx="638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Nárožního jho na fresce v kapli sv. Kateřiny ve Znojmě z r. 1134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2913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Orební nářadí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325564"/>
            <a:ext cx="11127377" cy="541487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Pluh</a:t>
            </a:r>
            <a:r>
              <a:rPr lang="cs-CZ" sz="2000" b="1" dirty="0"/>
              <a:t> </a:t>
            </a:r>
            <a:r>
              <a:rPr lang="cs-CZ" sz="2000" dirty="0"/>
              <a:t>–  půdu rozřezává a obrací na jednu stranu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–  </a:t>
            </a:r>
            <a:r>
              <a:rPr lang="cs-CZ" sz="2000" b="1" dirty="0"/>
              <a:t>F. Šach:  </a:t>
            </a:r>
            <a:r>
              <a:rPr lang="cs-CZ" sz="2000" dirty="0"/>
              <a:t>za rozlišující znak považoval  jednostrannou odvalovou desku, která obrací půdu.</a:t>
            </a:r>
          </a:p>
          <a:p>
            <a:pPr marL="0" indent="0">
              <a:buNone/>
            </a:pPr>
            <a:r>
              <a:rPr lang="cs-CZ" sz="2000" dirty="0"/>
              <a:t>                                  1963: Soustava oradel Starého světa a zařazení nářadí z území Československa, Vědecké</a:t>
            </a:r>
          </a:p>
          <a:p>
            <a:pPr marL="0" indent="0">
              <a:buNone/>
            </a:pPr>
            <a:r>
              <a:rPr lang="cs-CZ" sz="2000" dirty="0"/>
              <a:t>                                   práce Zemědělského muzea, 173–231. </a:t>
            </a:r>
          </a:p>
          <a:p>
            <a:pPr marL="0" indent="0">
              <a:buNone/>
            </a:pPr>
            <a:r>
              <a:rPr lang="cs-CZ" sz="2000" dirty="0"/>
              <a:t>                                  –  pravěká a středověká oradla rozdělil na:</a:t>
            </a:r>
          </a:p>
          <a:p>
            <a:pPr marL="0" indent="0">
              <a:buNone/>
            </a:pPr>
            <a:endParaRPr lang="cs-CZ" sz="2000" dirty="0"/>
          </a:p>
          <a:p>
            <a:pPr marL="0" indent="0" hangingPunct="0">
              <a:buNone/>
            </a:pPr>
            <a:r>
              <a:rPr lang="cs-CZ" sz="2000" dirty="0"/>
              <a:t>                                       A –  </a:t>
            </a:r>
            <a:r>
              <a:rPr lang="cs-CZ" sz="2000" b="1" dirty="0"/>
              <a:t>pluhy záhonové jednoradličné: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1.  pravé pluhy:  asymetrická radlice, odhrnovačka, krojidlo, plaz a slupice.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2.  plužní rádla:  stejné, ale  symetrická radlice, nedokonalé obrácení půdy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B –  </a:t>
            </a:r>
            <a:r>
              <a:rPr lang="cs-CZ" sz="2000" b="1" dirty="0"/>
              <a:t>pluhy otočné jednoradličné:</a:t>
            </a:r>
            <a:endParaRPr lang="cs-CZ" sz="2000" dirty="0"/>
          </a:p>
          <a:p>
            <a:pPr marL="0" indent="0" hangingPunct="0">
              <a:buNone/>
            </a:pPr>
            <a:r>
              <a:rPr lang="cs-CZ" sz="2000" dirty="0"/>
              <a:t>                                              1.  s překladnou odhrnovačkou a plazem: symetrická radlice a přední  krojidlo </a:t>
            </a:r>
          </a:p>
          <a:p>
            <a:pPr marL="0" indent="0" hangingPunc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79839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0718" t="10267" r="31493" b="56785"/>
          <a:stretch/>
        </p:blipFill>
        <p:spPr>
          <a:xfrm>
            <a:off x="2129246" y="392001"/>
            <a:ext cx="8235359" cy="31922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718" t="55675" r="31493" b="14480"/>
          <a:stretch/>
        </p:blipFill>
        <p:spPr>
          <a:xfrm>
            <a:off x="1986459" y="3584216"/>
            <a:ext cx="8965974" cy="31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15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Obrázek 11">
            <a:extLst>
              <a:ext uri="{FF2B5EF4-FFF2-40B4-BE49-F238E27FC236}">
                <a16:creationId xmlns:a16="http://schemas.microsoft.com/office/drawing/2014/main" id="{E884F86A-0B70-905A-D9C1-BF98E181B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3146411"/>
            <a:ext cx="5037137" cy="34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12">
            <a:extLst>
              <a:ext uri="{FF2B5EF4-FFF2-40B4-BE49-F238E27FC236}">
                <a16:creationId xmlns:a16="http://schemas.microsoft.com/office/drawing/2014/main" id="{00813BE9-9A85-C8FC-5711-35C644169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6" y="296863"/>
            <a:ext cx="6080124" cy="24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ovéPole 14">
            <a:extLst>
              <a:ext uri="{FF2B5EF4-FFF2-40B4-BE49-F238E27FC236}">
                <a16:creationId xmlns:a16="http://schemas.microsoft.com/office/drawing/2014/main" id="{BB3BF635-722F-9A39-098E-36A0AD638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96863"/>
            <a:ext cx="245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Rádlo (plazové)</a:t>
            </a:r>
          </a:p>
        </p:txBody>
      </p:sp>
      <p:sp>
        <p:nvSpPr>
          <p:cNvPr id="48134" name="TextovéPole 15">
            <a:extLst>
              <a:ext uri="{FF2B5EF4-FFF2-40B4-BE49-F238E27FC236}">
                <a16:creationId xmlns:a16="http://schemas.microsoft.com/office/drawing/2014/main" id="{369CBCDA-8D12-7026-D6B4-9CB5E60A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5" y="3198018"/>
            <a:ext cx="849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Pluh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Orební nářadí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225" y="1129619"/>
            <a:ext cx="11915775" cy="5924323"/>
          </a:xfrm>
        </p:spPr>
        <p:txBody>
          <a:bodyPr>
            <a:normAutofit fontScale="92500" lnSpcReduction="20000"/>
          </a:bodyPr>
          <a:lstStyle/>
          <a:p>
            <a:pPr marL="0" indent="0" hangingPunct="0">
              <a:buNone/>
            </a:pPr>
            <a:r>
              <a:rPr lang="cs-CZ" sz="2000" dirty="0"/>
              <a:t>–  </a:t>
            </a:r>
            <a:r>
              <a:rPr lang="cs-CZ" sz="2000" b="1" dirty="0" err="1">
                <a:solidFill>
                  <a:srgbClr val="FF0000"/>
                </a:solidFill>
              </a:rPr>
              <a:t>Mirjam</a:t>
            </a:r>
            <a:r>
              <a:rPr lang="cs-CZ" sz="2000" b="1" dirty="0">
                <a:solidFill>
                  <a:srgbClr val="FF0000"/>
                </a:solidFill>
              </a:rPr>
              <a:t> Stará</a:t>
            </a:r>
            <a:r>
              <a:rPr lang="cs-CZ" sz="2000" dirty="0"/>
              <a:t>: 1959: Soudobé způsoby studia slovanských oradel, </a:t>
            </a:r>
            <a:r>
              <a:rPr lang="cs-CZ" sz="2000" dirty="0" err="1"/>
              <a:t>Českosl</a:t>
            </a:r>
            <a:r>
              <a:rPr lang="cs-CZ" sz="2000" dirty="0"/>
              <a:t>. etnografie 7, 206-215. 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–  </a:t>
            </a:r>
            <a:r>
              <a:rPr lang="cs-CZ" sz="2000" b="1" dirty="0">
                <a:solidFill>
                  <a:srgbClr val="FF0000"/>
                </a:solidFill>
              </a:rPr>
              <a:t>Oradla: </a:t>
            </a:r>
            <a:r>
              <a:rPr lang="cs-CZ" sz="2000" dirty="0"/>
              <a:t> dělí na:  1. rydla  –  rádla s jednoduchou sochou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2. oradla  –  pluhy s vyvinutou sochou </a:t>
            </a:r>
          </a:p>
          <a:p>
            <a:pPr marL="0" indent="0" hangingPunct="0">
              <a:buNone/>
            </a:pPr>
            <a:endParaRPr lang="cs-CZ" sz="2000" dirty="0"/>
          </a:p>
          <a:p>
            <a:pPr marL="0" indent="0" hangingPunct="0">
              <a:buNone/>
            </a:pPr>
            <a:r>
              <a:rPr lang="cs-CZ" sz="2000" dirty="0"/>
              <a:t>                             </a:t>
            </a:r>
            <a:r>
              <a:rPr lang="cs-CZ" sz="2000" b="1" dirty="0"/>
              <a:t>–   </a:t>
            </a:r>
            <a:r>
              <a:rPr lang="cs-CZ" sz="2000" b="1" dirty="0">
                <a:solidFill>
                  <a:srgbClr val="FF0000"/>
                </a:solidFill>
              </a:rPr>
              <a:t>A:   Rádla: </a:t>
            </a:r>
            <a:r>
              <a:rPr lang="cs-CZ" sz="2000" dirty="0"/>
              <a:t> dělí na:  </a:t>
            </a:r>
            <a:r>
              <a:rPr lang="cs-CZ" sz="2000" b="1" dirty="0" err="1"/>
              <a:t>rylcová</a:t>
            </a:r>
            <a:r>
              <a:rPr lang="cs-CZ" sz="2000" dirty="0"/>
              <a:t>:   1.  s jednou rukojetí a rovnou hřídelí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2.  s hřídelí nasazenou u zdvojené rukojetí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3.  s krátkou hřídelí podepřenou kolečky</a:t>
            </a:r>
          </a:p>
          <a:p>
            <a:pPr marL="0" indent="0" hangingPunct="0">
              <a:buNone/>
            </a:pPr>
            <a:endParaRPr lang="cs-CZ" sz="2000" dirty="0"/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</a:t>
            </a:r>
            <a:r>
              <a:rPr lang="cs-CZ" sz="2000" b="1" dirty="0"/>
              <a:t>plazová</a:t>
            </a:r>
            <a:r>
              <a:rPr lang="cs-CZ" sz="2000" dirty="0"/>
              <a:t>:  1.  rámová s pevným podstavcem: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     a)  plaz je hřídelí spojen se slupicí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     b)  stejné, ale hřídel je vzadu zakřivená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       c)  čtyři samostatné části: plaz, hřídel, rukojeť, slupice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2. </a:t>
            </a:r>
            <a:r>
              <a:rPr lang="cs-CZ" sz="2000" dirty="0" err="1"/>
              <a:t>úkosnicové</a:t>
            </a:r>
            <a:r>
              <a:rPr lang="cs-CZ" sz="2000" dirty="0"/>
              <a:t> s úhlopříčnou deskou vsazenou do plazu a slupice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3.  s hřídelem zasazeným do plazu, </a:t>
            </a:r>
            <a:r>
              <a:rPr lang="cs-CZ" sz="2000" dirty="0" err="1"/>
              <a:t>tulejkovitá</a:t>
            </a:r>
            <a:r>
              <a:rPr lang="cs-CZ" sz="2000" dirty="0"/>
              <a:t> radlice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4.  makedonské rádlo a další typy z </a:t>
            </a:r>
            <a:r>
              <a:rPr lang="cs-CZ" sz="2000" dirty="0" err="1"/>
              <a:t>jz</a:t>
            </a:r>
            <a:r>
              <a:rPr lang="cs-CZ" sz="2000" dirty="0"/>
              <a:t>. Polska a </a:t>
            </a:r>
            <a:r>
              <a:rPr lang="cs-CZ" sz="2000" dirty="0" err="1"/>
              <a:t>záp</a:t>
            </a:r>
            <a:r>
              <a:rPr lang="cs-CZ" sz="2000" dirty="0"/>
              <a:t>. Volyně, Slovinska</a:t>
            </a:r>
          </a:p>
          <a:p>
            <a:pPr marL="0" indent="0" hangingPunct="0">
              <a:buNone/>
            </a:pPr>
            <a:r>
              <a:rPr lang="cs-CZ" sz="2000" dirty="0"/>
              <a:t>                                                                                      7.  nákolesník – plazové rádlo </a:t>
            </a:r>
            <a:r>
              <a:rPr lang="cs-CZ" sz="2000" dirty="0" err="1"/>
              <a:t>kolesné</a:t>
            </a:r>
            <a:r>
              <a:rPr lang="cs-CZ" sz="2000" dirty="0"/>
              <a:t> </a:t>
            </a:r>
          </a:p>
          <a:p>
            <a:pPr marL="0" indent="0" hangingPunct="0">
              <a:buNone/>
            </a:pP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5235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84217"/>
            <a:ext cx="11075126" cy="5092746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/>
              <a:t>                       – </a:t>
            </a:r>
            <a:r>
              <a:rPr lang="cs-CZ" sz="2000" dirty="0">
                <a:solidFill>
                  <a:srgbClr val="FF0000"/>
                </a:solidFill>
              </a:rPr>
              <a:t>B:  pluhy</a:t>
            </a:r>
            <a:r>
              <a:rPr lang="cs-CZ" sz="2000" dirty="0"/>
              <a:t>  – 1.  jednostranný pluh </a:t>
            </a:r>
            <a:r>
              <a:rPr lang="cs-CZ" sz="2000" dirty="0" err="1"/>
              <a:t>kolesný</a:t>
            </a:r>
            <a:r>
              <a:rPr lang="cs-CZ" sz="2000" dirty="0"/>
              <a:t> s 2 rukojeťmi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2.  oboustranný pluh </a:t>
            </a:r>
            <a:r>
              <a:rPr lang="cs-CZ" sz="2000" dirty="0" err="1"/>
              <a:t>kolesný</a:t>
            </a:r>
            <a:r>
              <a:rPr lang="cs-CZ" sz="2000" dirty="0"/>
              <a:t> s přendáváním odvalové desky vpravo-vlevo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3.  </a:t>
            </a:r>
            <a:r>
              <a:rPr lang="cs-CZ" sz="2000" dirty="0" err="1"/>
              <a:t>plužice</a:t>
            </a:r>
            <a:r>
              <a:rPr lang="cs-CZ" sz="2000" dirty="0"/>
              <a:t>: zvláštní forma </a:t>
            </a:r>
            <a:r>
              <a:rPr lang="cs-CZ" sz="2000" dirty="0" err="1"/>
              <a:t>bezkolového</a:t>
            </a:r>
            <a:r>
              <a:rPr lang="cs-CZ" sz="2000" dirty="0"/>
              <a:t> pluhu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</a:t>
            </a:r>
            <a:r>
              <a:rPr lang="cs-CZ" sz="2000" dirty="0">
                <a:solidFill>
                  <a:srgbClr val="FF0000"/>
                </a:solidFill>
              </a:rPr>
              <a:t>C:  sochy </a:t>
            </a:r>
            <a:r>
              <a:rPr lang="cs-CZ" sz="2000" dirty="0"/>
              <a:t>– zvláštní druh oradel užívaný v sv. Evropě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– typy: </a:t>
            </a:r>
            <a:r>
              <a:rPr lang="cs-CZ" sz="2000" dirty="0" err="1"/>
              <a:t>dvoupolicové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lopatkové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rydlové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</a:t>
            </a:r>
            <a:r>
              <a:rPr lang="cs-CZ" sz="2000" dirty="0" err="1"/>
              <a:t>oradlové</a:t>
            </a:r>
            <a:endParaRPr lang="cs-CZ" sz="2000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87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Radlice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36468"/>
            <a:ext cx="11049000" cy="5630091"/>
          </a:xfrm>
        </p:spPr>
        <p:txBody>
          <a:bodyPr>
            <a:normAutofit fontScale="70000" lnSpcReduction="20000"/>
          </a:bodyPr>
          <a:lstStyle/>
          <a:p>
            <a:r>
              <a:rPr lang="cs-CZ" sz="2600" b="1" dirty="0"/>
              <a:t>L. </a:t>
            </a:r>
            <a:r>
              <a:rPr lang="cs-CZ" sz="2600" b="1" dirty="0" err="1"/>
              <a:t>Niederle</a:t>
            </a:r>
            <a:r>
              <a:rPr lang="cs-CZ" sz="2600" b="1" dirty="0"/>
              <a:t>  </a:t>
            </a:r>
            <a:r>
              <a:rPr lang="cs-CZ" sz="2600" dirty="0"/>
              <a:t>–  1953:  rozdělení  podle materiálu: </a:t>
            </a:r>
          </a:p>
          <a:p>
            <a:pPr marL="0" indent="0">
              <a:buNone/>
            </a:pPr>
            <a:r>
              <a:rPr lang="cs-CZ" sz="2600" dirty="0"/>
              <a:t>                               a)  dřevěné (nedochovaly se) </a:t>
            </a:r>
          </a:p>
          <a:p>
            <a:pPr marL="0" indent="0">
              <a:buNone/>
            </a:pPr>
            <a:r>
              <a:rPr lang="cs-CZ" sz="2600" dirty="0"/>
              <a:t>                               b)  železné</a:t>
            </a:r>
          </a:p>
          <a:p>
            <a:pPr marL="0" indent="0">
              <a:buNone/>
            </a:pPr>
            <a:endParaRPr lang="cs-CZ" sz="2600" dirty="0"/>
          </a:p>
          <a:p>
            <a:pPr hangingPunct="0"/>
            <a:r>
              <a:rPr lang="cs-CZ" sz="2600" b="1" dirty="0"/>
              <a:t>M. Beranová</a:t>
            </a:r>
            <a:r>
              <a:rPr lang="cs-CZ" sz="2600" dirty="0"/>
              <a:t> – 1960:  K </a:t>
            </a:r>
            <a:r>
              <a:rPr lang="cs-CZ" sz="2600" dirty="0" err="1"/>
              <a:t>problematike</a:t>
            </a:r>
            <a:r>
              <a:rPr lang="cs-CZ" sz="2600" dirty="0"/>
              <a:t> </a:t>
            </a:r>
            <a:r>
              <a:rPr lang="cs-CZ" sz="2600" dirty="0" err="1"/>
              <a:t>latenskich</a:t>
            </a:r>
            <a:r>
              <a:rPr lang="cs-CZ" sz="2600" dirty="0"/>
              <a:t> </a:t>
            </a:r>
            <a:r>
              <a:rPr lang="cs-CZ" sz="2600" dirty="0" err="1"/>
              <a:t>tradicij</a:t>
            </a:r>
            <a:r>
              <a:rPr lang="cs-CZ" sz="2600" dirty="0"/>
              <a:t>, </a:t>
            </a:r>
            <a:r>
              <a:rPr lang="cs-CZ" sz="2600" dirty="0" err="1"/>
              <a:t>provinciaľno</a:t>
            </a:r>
            <a:r>
              <a:rPr lang="cs-CZ" sz="2600" dirty="0"/>
              <a:t> </a:t>
            </a:r>
            <a:r>
              <a:rPr lang="cs-CZ" sz="2600" dirty="0" err="1"/>
              <a:t>rimskich</a:t>
            </a:r>
            <a:r>
              <a:rPr lang="cs-CZ" sz="2600" dirty="0"/>
              <a:t> </a:t>
            </a:r>
            <a:r>
              <a:rPr lang="cs-CZ" sz="2600" dirty="0" err="1"/>
              <a:t>vlijanij</a:t>
            </a:r>
            <a:r>
              <a:rPr lang="cs-CZ" sz="2600" dirty="0"/>
              <a:t> i </a:t>
            </a:r>
            <a:r>
              <a:rPr lang="cs-CZ" sz="2600" dirty="0" err="1"/>
              <a:t>germanskich</a:t>
            </a:r>
            <a:r>
              <a:rPr lang="cs-CZ" sz="2600" dirty="0"/>
              <a:t> </a:t>
            </a:r>
            <a:r>
              <a:rPr lang="cs-CZ" sz="2600" dirty="0" err="1"/>
              <a:t>vlijanij</a:t>
            </a:r>
            <a:r>
              <a:rPr lang="cs-CZ" sz="2600" dirty="0"/>
              <a:t>  na </a:t>
            </a:r>
          </a:p>
          <a:p>
            <a:pPr marL="0" indent="0" hangingPunct="0">
              <a:buNone/>
            </a:pPr>
            <a:r>
              <a:rPr lang="cs-CZ" sz="2600" dirty="0"/>
              <a:t>                                </a:t>
            </a:r>
            <a:r>
              <a:rPr lang="cs-CZ" sz="2600" dirty="0" err="1"/>
              <a:t>drevneslavianskoje</a:t>
            </a:r>
            <a:r>
              <a:rPr lang="cs-CZ" sz="2600" dirty="0"/>
              <a:t> </a:t>
            </a:r>
            <a:r>
              <a:rPr lang="cs-CZ" sz="2600" dirty="0" err="1"/>
              <a:t>zemledelije</a:t>
            </a:r>
            <a:r>
              <a:rPr lang="cs-CZ" sz="2600" dirty="0"/>
              <a:t>, Vznik a počátky Slovanů III, 169-187.</a:t>
            </a:r>
          </a:p>
          <a:p>
            <a:pPr hangingPunct="0"/>
            <a:endParaRPr lang="cs-CZ" sz="2600" dirty="0"/>
          </a:p>
          <a:p>
            <a:pPr marL="0" indent="0" hangingPunct="0">
              <a:buNone/>
            </a:pPr>
            <a:r>
              <a:rPr lang="cs-CZ" sz="2600" dirty="0"/>
              <a:t>                                1 – radlice podobné klínům</a:t>
            </a:r>
          </a:p>
          <a:p>
            <a:pPr marL="0" indent="0" hangingPunct="0">
              <a:buNone/>
            </a:pPr>
            <a:r>
              <a:rPr lang="cs-CZ" sz="2600" dirty="0"/>
              <a:t>                                2 – radlice se zúženou tulejí</a:t>
            </a:r>
          </a:p>
          <a:p>
            <a:pPr marL="0" indent="0" hangingPunct="0">
              <a:buNone/>
            </a:pPr>
            <a:r>
              <a:rPr lang="cs-CZ" sz="2600" dirty="0"/>
              <a:t>                                3 – tvarem připomínající veslo</a:t>
            </a:r>
          </a:p>
          <a:p>
            <a:pPr marL="0" indent="0" hangingPunct="0">
              <a:buNone/>
            </a:pPr>
            <a:r>
              <a:rPr lang="cs-CZ" sz="2600" dirty="0"/>
              <a:t>                                4 – asymetrické radlice </a:t>
            </a:r>
          </a:p>
          <a:p>
            <a:pPr marL="0" indent="0" hangingPunct="0">
              <a:buNone/>
            </a:pPr>
            <a:endParaRPr lang="cs-CZ" sz="2600" dirty="0"/>
          </a:p>
          <a:p>
            <a:pPr marL="0" indent="0" hangingPunct="0">
              <a:buNone/>
            </a:pPr>
            <a:r>
              <a:rPr lang="cs-CZ" sz="2600" dirty="0"/>
              <a:t>                          –  1980: Zemědělství starých Slovanů. Praha. </a:t>
            </a:r>
          </a:p>
          <a:p>
            <a:endParaRPr lang="cs-CZ" sz="2600" dirty="0"/>
          </a:p>
          <a:p>
            <a:pPr marL="0" indent="0">
              <a:buNone/>
            </a:pPr>
            <a:r>
              <a:rPr lang="cs-CZ" sz="2600" dirty="0"/>
              <a:t>                                 Typ I:    s tulejkou (laloky k upevnění)</a:t>
            </a:r>
          </a:p>
          <a:p>
            <a:pPr marL="0" indent="0">
              <a:buNone/>
            </a:pPr>
            <a:r>
              <a:rPr lang="cs-CZ" sz="2600" dirty="0"/>
              <a:t>                                 Typ II:   s dlouhou rovnou úzkou násadou </a:t>
            </a:r>
          </a:p>
          <a:p>
            <a:pPr marL="0" indent="0">
              <a:buNone/>
            </a:pPr>
            <a:r>
              <a:rPr lang="cs-CZ" sz="2600" dirty="0"/>
              <a:t>                                 Typ III:  asymetrické (jednostranná orba a obracení půdy) 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72410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011" y="684929"/>
            <a:ext cx="11773989" cy="628064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   </a:t>
            </a:r>
            <a:r>
              <a:rPr lang="cs-CZ" sz="2100" b="1" dirty="0"/>
              <a:t>4.</a:t>
            </a:r>
            <a:r>
              <a:rPr lang="cs-CZ" b="1" dirty="0"/>
              <a:t> </a:t>
            </a:r>
            <a:r>
              <a:rPr lang="cs-CZ" sz="1900" b="1" dirty="0"/>
              <a:t>Archeologické  </a:t>
            </a:r>
            <a:r>
              <a:rPr lang="cs-CZ" sz="1900" dirty="0"/>
              <a:t>–   zemědělské nástroje:    ve 13. stol. dosáhly funkční dokonalosti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a)  </a:t>
            </a:r>
            <a:r>
              <a:rPr lang="cs-CZ" sz="1900" b="1" dirty="0"/>
              <a:t>depoty železných předmětů</a:t>
            </a:r>
            <a:r>
              <a:rPr lang="cs-CZ" sz="1900" dirty="0"/>
              <a:t>:   A. Bartošková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velkomoravské období  –   depoty, i nálezy z hrobů:  Mikulčice, </a:t>
            </a:r>
            <a:r>
              <a:rPr lang="cs-CZ" sz="1900" dirty="0" err="1"/>
              <a:t>Pohansko</a:t>
            </a:r>
            <a:r>
              <a:rPr lang="cs-CZ" sz="1900" dirty="0"/>
              <a:t> (srpy)  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                               </a:t>
            </a:r>
            <a:r>
              <a:rPr lang="cs-CZ" sz="1900" dirty="0"/>
              <a:t>Žabokreky u </a:t>
            </a:r>
            <a:r>
              <a:rPr lang="cs-CZ" sz="1900" dirty="0" err="1"/>
              <a:t>Topoľčian</a:t>
            </a:r>
            <a:r>
              <a:rPr lang="cs-CZ" sz="1900" dirty="0"/>
              <a:t>  –  2 depoty z 9. – 10. stol.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D I:  radlice, krojidlo, srp, kosa (4 předměty)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D II:  radlice, kosy, krojidla, srpy, motyka (9 předmětů)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Tvarožná Lhota u Hodonína – depot bez nálezových okolností, </a:t>
            </a:r>
          </a:p>
          <a:p>
            <a:pPr marL="0" indent="0">
              <a:buNone/>
            </a:pPr>
            <a:r>
              <a:rPr lang="cs-CZ" sz="1900" dirty="0"/>
              <a:t>    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</a:t>
            </a:r>
            <a:r>
              <a:rPr lang="cs-CZ" sz="1900" dirty="0" err="1"/>
              <a:t>Semonice</a:t>
            </a:r>
            <a:r>
              <a:rPr lang="cs-CZ" sz="1900" dirty="0"/>
              <a:t> u </a:t>
            </a:r>
            <a:r>
              <a:rPr lang="cs-CZ" sz="1900" dirty="0" err="1"/>
              <a:t>Náchoda</a:t>
            </a:r>
            <a:r>
              <a:rPr lang="cs-CZ" sz="1900" dirty="0"/>
              <a:t>  –  zaniklá tvrz, soubor objeven na konci 19. stol. (NM)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–  2. pol. 13. až poč. 14. stol.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–  42 zemědělských nástrojů:   2 asymetrické radlice, 2 krojidla, 24 zubů bran,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                   8 srpů, 2 motyky, 1 okutí rýče a 2 vidle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           b)  </a:t>
            </a:r>
            <a:r>
              <a:rPr lang="cs-CZ" sz="1900" b="1" dirty="0"/>
              <a:t>nálezy ze sídlišť:</a:t>
            </a:r>
            <a:r>
              <a:rPr lang="cs-CZ" sz="1900" dirty="0"/>
              <a:t>     Bystřec, </a:t>
            </a:r>
            <a:r>
              <a:rPr lang="cs-CZ" sz="1900" dirty="0" err="1"/>
              <a:t>Konůvky</a:t>
            </a:r>
            <a:r>
              <a:rPr lang="cs-CZ" sz="1900" dirty="0"/>
              <a:t>,  </a:t>
            </a:r>
            <a:r>
              <a:rPr lang="cs-CZ" sz="1900" dirty="0" err="1"/>
              <a:t>Pfaffenschlag</a:t>
            </a:r>
            <a:r>
              <a:rPr lang="cs-CZ" sz="1900" dirty="0"/>
              <a:t>  –  59 zemědělských nástrojů: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–  5 symetrických radlic + 1 asymetrická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1 zub bran, 8 srpů, 2 kosy, 2 kování cepu,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1 okutí rýče a 2 hroty vidlí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c)  </a:t>
            </a:r>
            <a:r>
              <a:rPr lang="cs-CZ" sz="1900" b="1" dirty="0"/>
              <a:t>hroby  </a:t>
            </a:r>
            <a:r>
              <a:rPr lang="cs-CZ" sz="1900" dirty="0"/>
              <a:t>–  ojediněle:  </a:t>
            </a:r>
            <a:r>
              <a:rPr lang="cs-CZ" sz="1900" dirty="0" err="1"/>
              <a:t>Čakajovce</a:t>
            </a:r>
            <a:r>
              <a:rPr lang="cs-CZ" sz="1900" dirty="0"/>
              <a:t> – hrob se srpem a radlicí, v Norsku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</a:t>
            </a:r>
            <a:r>
              <a:rPr lang="cs-CZ" sz="1900" dirty="0" err="1"/>
              <a:t>Zemné</a:t>
            </a:r>
            <a:r>
              <a:rPr lang="cs-CZ" sz="1900" dirty="0"/>
              <a:t> u Nových Zámků – srp  v mužském hrobě z 2. pol. 10. stol.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9318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3200" b="1" dirty="0">
                <a:solidFill>
                  <a:srgbClr val="FF0000"/>
                </a:solidFill>
              </a:rPr>
            </a:b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Radlice</a:t>
            </a:r>
            <a:br>
              <a:rPr lang="cs-CZ" sz="3200" b="1" dirty="0">
                <a:solidFill>
                  <a:srgbClr val="FF0000"/>
                </a:solidFill>
              </a:rPr>
            </a:br>
            <a:br>
              <a:rPr lang="cs-CZ" sz="3200" b="1" dirty="0">
                <a:solidFill>
                  <a:srgbClr val="FF0000"/>
                </a:solidFill>
              </a:rPr>
            </a:b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1022874" cy="5049746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dirty="0"/>
              <a:t>M. Beranová </a:t>
            </a:r>
            <a:r>
              <a:rPr lang="cs-CZ" sz="2000" dirty="0"/>
              <a:t>–  1980: Zemědělství starých Slovanů. Praha.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Typ I:    s tulejkou (laloky k upevnění)</a:t>
            </a:r>
          </a:p>
          <a:p>
            <a:pPr marL="0" indent="0">
              <a:buNone/>
            </a:pPr>
            <a:r>
              <a:rPr lang="cs-CZ" sz="2000" dirty="0"/>
              <a:t>                                 Typ II:   s dlouhou rovnou úzkou násadou </a:t>
            </a:r>
          </a:p>
          <a:p>
            <a:pPr marL="0" indent="0">
              <a:buNone/>
            </a:pPr>
            <a:r>
              <a:rPr lang="cs-CZ" sz="2000" dirty="0"/>
              <a:t>                                 Typ III:  asymetrické (jednostranná orba a obracení půdy)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F. Šach </a:t>
            </a:r>
            <a:r>
              <a:rPr lang="cs-CZ" sz="2000" dirty="0"/>
              <a:t>–  1961: Rádlo a pluh na území Československa I, Vědecké práce Zemědělského muzea, 25–155.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A: </a:t>
            </a:r>
            <a:r>
              <a:rPr lang="cs-CZ" sz="2000" b="1" dirty="0"/>
              <a:t>symetrické</a:t>
            </a:r>
            <a:r>
              <a:rPr lang="cs-CZ" sz="2000" dirty="0"/>
              <a:t>:   1) pětiúhelníkové –  a) bez ramének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b) s nepatrnými raménky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c) s výraznými raménky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2) </a:t>
            </a:r>
            <a:r>
              <a:rPr lang="cs-CZ" sz="2000" dirty="0" err="1"/>
              <a:t>dýkovité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3) listovité</a:t>
            </a:r>
          </a:p>
          <a:p>
            <a:pPr marL="0" indent="0">
              <a:buNone/>
            </a:pPr>
            <a:r>
              <a:rPr lang="cs-CZ" sz="2000" dirty="0"/>
              <a:t>    </a:t>
            </a:r>
          </a:p>
          <a:p>
            <a:pPr marL="0" indent="0">
              <a:buNone/>
            </a:pPr>
            <a:r>
              <a:rPr lang="cs-CZ" sz="2000" dirty="0"/>
              <a:t>                      B: </a:t>
            </a:r>
            <a:r>
              <a:rPr lang="cs-CZ" sz="2000" b="1" dirty="0"/>
              <a:t>asymetrické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09288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7786" t="32589" r="27678" b="30804"/>
          <a:stretch/>
        </p:blipFill>
        <p:spPr>
          <a:xfrm>
            <a:off x="686804" y="724895"/>
            <a:ext cx="4493623" cy="267788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21117" y="138240"/>
            <a:ext cx="2186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I.: symetrická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IA - pětiúhelníková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2042" t="24732" r="33802" b="31014"/>
          <a:stretch/>
        </p:blipFill>
        <p:spPr>
          <a:xfrm>
            <a:off x="2847067" y="3866992"/>
            <a:ext cx="1583060" cy="278238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924620" y="3427333"/>
            <a:ext cx="1427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IC - listovitá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71338" y="380664"/>
            <a:ext cx="1865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II. - asymetrická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39391" t="27590" r="42939" b="19018"/>
          <a:stretch/>
        </p:blipFill>
        <p:spPr>
          <a:xfrm>
            <a:off x="899211" y="3794844"/>
            <a:ext cx="1680262" cy="285453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29074" y="3398758"/>
            <a:ext cx="1501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IB - </a:t>
            </a:r>
            <a:r>
              <a:rPr lang="cs-CZ" sz="2000" b="1" dirty="0" err="1">
                <a:solidFill>
                  <a:srgbClr val="FF0000"/>
                </a:solidFill>
              </a:rPr>
              <a:t>dýkovitá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21055" r="10610" b="21802"/>
          <a:stretch/>
        </p:blipFill>
        <p:spPr>
          <a:xfrm rot="5400000">
            <a:off x="4994972" y="1349043"/>
            <a:ext cx="2445721" cy="142959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/>
          <a:srcRect l="6059" t="35267" r="54585" b="9198"/>
          <a:stretch/>
        </p:blipFill>
        <p:spPr>
          <a:xfrm>
            <a:off x="8487750" y="2891401"/>
            <a:ext cx="3704250" cy="293883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9277" y="913102"/>
            <a:ext cx="1825404" cy="248565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9598405" y="1163725"/>
            <a:ext cx="2593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Asymetrická radlice </a:t>
            </a:r>
          </a:p>
          <a:p>
            <a:r>
              <a:rPr lang="pl-PL" dirty="0"/>
              <a:t>ze Semonic , poč. 14. stol.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4FAA10-30C0-C471-29EE-DED1D1CD2D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-20000" contrast="40000"/>
          </a:blip>
          <a:srcRect b="9485"/>
          <a:stretch/>
        </p:blipFill>
        <p:spPr>
          <a:xfrm>
            <a:off x="5267700" y="3286699"/>
            <a:ext cx="2625677" cy="31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34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8126" y="130629"/>
            <a:ext cx="10515600" cy="1298802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Radlice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29431"/>
            <a:ext cx="11166566" cy="4747532"/>
          </a:xfrm>
        </p:spPr>
        <p:txBody>
          <a:bodyPr>
            <a:normAutofit/>
          </a:bodyPr>
          <a:lstStyle/>
          <a:p>
            <a:r>
              <a:rPr lang="cs-CZ" sz="2000" b="1" dirty="0"/>
              <a:t>A. Bartošková </a:t>
            </a:r>
            <a:r>
              <a:rPr lang="cs-CZ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1986: Slovanské depoty železných předmětů v Československu, Studie  Archeologického</a:t>
            </a:r>
          </a:p>
          <a:p>
            <a:pPr marL="0" indent="0">
              <a:buNone/>
            </a:pPr>
            <a:r>
              <a:rPr lang="cs-CZ" sz="2000" dirty="0"/>
              <a:t>                                  ústavu ČSAV v Brně ročník 13. svazek 2. 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                             </a:t>
            </a:r>
            <a:r>
              <a:rPr lang="cs-CZ" sz="2000" dirty="0"/>
              <a:t>– zkombinovala typologii M. Beranové a F. Šacha</a:t>
            </a:r>
          </a:p>
          <a:p>
            <a:pPr marL="0" indent="0">
              <a:buNone/>
            </a:pPr>
            <a:r>
              <a:rPr lang="cs-CZ" sz="2000" dirty="0"/>
              <a:t>                                    </a:t>
            </a:r>
          </a:p>
          <a:p>
            <a:pPr marL="0" indent="0">
              <a:buNone/>
            </a:pPr>
            <a:r>
              <a:rPr lang="cs-CZ" sz="2000" dirty="0"/>
              <a:t>                                   </a:t>
            </a:r>
            <a:r>
              <a:rPr lang="cs-CZ" sz="2000" b="1" dirty="0"/>
              <a:t>Typ I – symetrická</a:t>
            </a:r>
            <a:r>
              <a:rPr lang="cs-CZ" sz="2000" dirty="0"/>
              <a:t>:   A – radlice pětiúhelníková (menších rozměrů)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B – radlice </a:t>
            </a:r>
            <a:r>
              <a:rPr lang="cs-CZ" sz="2000" dirty="0" err="1"/>
              <a:t>dýkovitá</a:t>
            </a:r>
            <a:r>
              <a:rPr lang="cs-CZ" sz="2000" dirty="0"/>
              <a:t> (štíhlá, dlouhá)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C – radlice listovitá (</a:t>
            </a:r>
            <a:r>
              <a:rPr lang="cs-CZ" sz="2000" dirty="0" err="1"/>
              <a:t>rovnoram</a:t>
            </a:r>
            <a:r>
              <a:rPr lang="cs-CZ" sz="2000" dirty="0"/>
              <a:t>. trojúhelník s raménky)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D – radlice veslovitá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</a:t>
            </a:r>
            <a:r>
              <a:rPr lang="cs-CZ" sz="2000" b="1" dirty="0"/>
              <a:t>Typ II – asymetrická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333940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73974"/>
            <a:ext cx="2276475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Krojidlo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100" y="1028700"/>
            <a:ext cx="10934700" cy="5646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    –  sloužilo k rozřezávání půdy před radlicí </a:t>
            </a:r>
          </a:p>
          <a:p>
            <a:pPr marL="0" indent="0">
              <a:buNone/>
            </a:pPr>
            <a:r>
              <a:rPr lang="cs-CZ" sz="2000" dirty="0"/>
              <a:t>    –  na lokalitách ze 14. –15. stol. </a:t>
            </a:r>
          </a:p>
          <a:p>
            <a:pPr marL="0" indent="0">
              <a:buNone/>
            </a:pPr>
            <a:r>
              <a:rPr lang="cs-CZ" sz="2000" dirty="0"/>
              <a:t>    –  v kodexu Jana z </a:t>
            </a:r>
            <a:r>
              <a:rPr lang="cs-CZ" sz="2000" dirty="0" err="1"/>
              <a:t>Jenštejna</a:t>
            </a:r>
            <a:r>
              <a:rPr lang="cs-CZ" sz="2000" dirty="0"/>
              <a:t> (1396 –1397)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M. Beranová </a:t>
            </a:r>
            <a:r>
              <a:rPr lang="cs-CZ" sz="2000" dirty="0"/>
              <a:t>– Typ I – krojidlo s dopředu vystupujícím,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ostře odsazeným břitem čepele</a:t>
            </a:r>
          </a:p>
          <a:p>
            <a:pPr marL="0" indent="0">
              <a:buNone/>
            </a:pPr>
            <a:r>
              <a:rPr lang="cs-CZ" sz="2000" dirty="0"/>
              <a:t>                               Typ II – krojidlo s málo vystupující čepelí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A. Bartošková</a:t>
            </a:r>
            <a:r>
              <a:rPr lang="cs-CZ" sz="2000" dirty="0"/>
              <a:t> – krojidla nerozděluje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3200" dirty="0">
                <a:solidFill>
                  <a:srgbClr val="FF0000"/>
                </a:solidFill>
              </a:rPr>
              <a:t>Otka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sloužila k čištění radlice ve 13. – 15, stol.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6279" t="37410" r="44344" b="26161"/>
          <a:stretch/>
        </p:blipFill>
        <p:spPr>
          <a:xfrm>
            <a:off x="8871544" y="463952"/>
            <a:ext cx="2899954" cy="30652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066297" y="3768735"/>
            <a:ext cx="126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Semonice</a:t>
            </a:r>
            <a:r>
              <a:rPr lang="cs-CZ" b="1" dirty="0"/>
              <a:t>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42303" t="19376" r="38521" b="37946"/>
          <a:stretch/>
        </p:blipFill>
        <p:spPr>
          <a:xfrm>
            <a:off x="10328396" y="4298118"/>
            <a:ext cx="1624128" cy="20322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398955" y="6288762"/>
            <a:ext cx="19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Sezimovo ústí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A62B0E1-A92A-F5FD-B9C2-1B1221382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5154" b="10407"/>
          <a:stretch/>
        </p:blipFill>
        <p:spPr>
          <a:xfrm>
            <a:off x="6715912" y="3768735"/>
            <a:ext cx="2777087" cy="32373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97203A0-F664-BF9A-4ECC-3874935A4B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r="4695" b="11690"/>
          <a:stretch/>
        </p:blipFill>
        <p:spPr>
          <a:xfrm>
            <a:off x="6303944" y="0"/>
            <a:ext cx="2404503" cy="35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71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8F4BE950-A381-48E4-2080-FDAF66BA0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7" y="605770"/>
            <a:ext cx="11586665" cy="52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58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7936" y="836022"/>
            <a:ext cx="11062063" cy="5708469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Hřeby bran </a:t>
            </a:r>
            <a:r>
              <a:rPr lang="cs-CZ" sz="2000" dirty="0"/>
              <a:t>– kovové součásti bran používané k vláčení pole </a:t>
            </a:r>
          </a:p>
          <a:p>
            <a:pPr marL="0" indent="0">
              <a:buNone/>
            </a:pPr>
            <a:r>
              <a:rPr lang="cs-CZ" sz="2000" dirty="0"/>
              <a:t>                             rozbíjení hrud, odstraňování plevele a zahrabávání semen  </a:t>
            </a:r>
          </a:p>
          <a:p>
            <a:pPr marL="0" indent="0">
              <a:buNone/>
            </a:pPr>
            <a:r>
              <a:rPr lang="cs-CZ" sz="2000" dirty="0"/>
              <a:t>                        –  železné hřeby bez hlavice (d. 100 cm), nálezy z lokalit 13. – 15. stol.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7545" t="24910" r="32396" b="14375"/>
          <a:stretch/>
        </p:blipFill>
        <p:spPr>
          <a:xfrm>
            <a:off x="8836614" y="3207163"/>
            <a:ext cx="3483030" cy="29679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345259" y="6175159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Semonice</a:t>
            </a:r>
            <a:r>
              <a:rPr lang="cs-CZ" dirty="0"/>
              <a:t>, poč. 14. stol.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5" y="2447631"/>
            <a:ext cx="5331736" cy="37741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10086292" y="169615"/>
            <a:ext cx="1509256" cy="30143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80A150-2F70-C414-74C6-9E993E3E9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b="10090"/>
          <a:stretch/>
        </p:blipFill>
        <p:spPr>
          <a:xfrm>
            <a:off x="5748754" y="2447631"/>
            <a:ext cx="2810744" cy="36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99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344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Motyka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097280"/>
            <a:ext cx="11153503" cy="5643154"/>
          </a:xfrm>
        </p:spPr>
        <p:txBody>
          <a:bodyPr>
            <a:normAutofit/>
          </a:bodyPr>
          <a:lstStyle/>
          <a:p>
            <a:r>
              <a:rPr lang="cs-CZ" sz="2000" b="1" dirty="0"/>
              <a:t>R. Krajíc </a:t>
            </a:r>
            <a:r>
              <a:rPr lang="pl-PL" sz="2000" dirty="0"/>
              <a:t>– 2003: Sezimovo Ústí. Archeologie středověkého poddanského města 3. Kovárna v Sezimově </a:t>
            </a:r>
          </a:p>
          <a:p>
            <a:pPr marL="0" indent="0">
              <a:buNone/>
            </a:pPr>
            <a:r>
              <a:rPr lang="pl-PL" sz="2000" dirty="0"/>
              <a:t>                       Ústí a analýza výrobků ze železa I-II. Praha – Sezimovo Ústí – Tábor.</a:t>
            </a:r>
          </a:p>
          <a:p>
            <a:pPr marL="0" indent="0">
              <a:buNone/>
            </a:pPr>
            <a:r>
              <a:rPr lang="pl-PL" sz="2000" dirty="0"/>
              <a:t>                    –  typologie pro 13. – 15. stol. podle nálezů ze Sezimova Ústí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/>
              <a:t>    </a:t>
            </a:r>
            <a:r>
              <a:rPr lang="pl-PL" sz="2000" b="1" dirty="0"/>
              <a:t>1.</a:t>
            </a:r>
            <a:r>
              <a:rPr lang="pl-PL" sz="2000" dirty="0"/>
              <a:t> </a:t>
            </a:r>
            <a:r>
              <a:rPr lang="pl-PL" sz="2000" b="1" dirty="0"/>
              <a:t>„dlouhá“ </a:t>
            </a:r>
            <a:r>
              <a:rPr lang="pl-PL" sz="2000" dirty="0"/>
              <a:t>motyka s úzkým tělem     </a:t>
            </a:r>
            <a:r>
              <a:rPr lang="pl-PL" sz="2000" b="1" dirty="0"/>
              <a:t>2.</a:t>
            </a:r>
            <a:r>
              <a:rPr lang="pl-PL" sz="2000" dirty="0"/>
              <a:t> „</a:t>
            </a:r>
            <a:r>
              <a:rPr lang="pl-PL" sz="2000" b="1" dirty="0"/>
              <a:t>široká</a:t>
            </a:r>
            <a:r>
              <a:rPr lang="pl-PL" sz="2000" dirty="0"/>
              <a:t>“ motyka, tzv. kratec </a:t>
            </a:r>
          </a:p>
          <a:p>
            <a:pPr marL="0" indent="0">
              <a:buNone/>
            </a:pPr>
            <a:r>
              <a:rPr lang="pl-PL" sz="2000" dirty="0"/>
              <a:t>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9853" t="34018" r="28582" b="25221"/>
          <a:stretch/>
        </p:blipFill>
        <p:spPr>
          <a:xfrm>
            <a:off x="1103383" y="3320692"/>
            <a:ext cx="3689914" cy="20344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38689" t="25804" r="37015" b="28482"/>
          <a:stretch/>
        </p:blipFill>
        <p:spPr>
          <a:xfrm>
            <a:off x="5206983" y="3202454"/>
            <a:ext cx="2522109" cy="26680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8725C4-8D37-C2EF-A550-77B148BD35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b="12758"/>
          <a:stretch/>
        </p:blipFill>
        <p:spPr>
          <a:xfrm>
            <a:off x="8289402" y="2544178"/>
            <a:ext cx="3902598" cy="358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36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3200" b="1" dirty="0">
                <a:solidFill>
                  <a:srgbClr val="FF0000"/>
                </a:solidFill>
              </a:rPr>
              <a:t>Srp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7865" y="1175658"/>
            <a:ext cx="11556272" cy="5590902"/>
          </a:xfrm>
        </p:spPr>
        <p:txBody>
          <a:bodyPr>
            <a:normAutofit fontScale="92500" lnSpcReduction="20000"/>
          </a:bodyPr>
          <a:lstStyle/>
          <a:p>
            <a:r>
              <a:rPr lang="pl-PL" sz="2000" b="1" dirty="0"/>
              <a:t>M. Beranová</a:t>
            </a:r>
            <a:r>
              <a:rPr lang="pl-PL" sz="2000" dirty="0"/>
              <a:t> – 1957: Slovanské žňové nástroje v 6. - 12. století, PA 48, 99-117.  </a:t>
            </a:r>
          </a:p>
          <a:p>
            <a:pPr marL="0" indent="0">
              <a:buNone/>
            </a:pPr>
            <a:r>
              <a:rPr lang="pl-PL" sz="2000" dirty="0"/>
              <a:t>                                Typ A1:  bez odsazené rukojeti  </a:t>
            </a:r>
          </a:p>
          <a:p>
            <a:pPr marL="0" indent="0">
              <a:buNone/>
            </a:pPr>
            <a:r>
              <a:rPr lang="pl-PL" sz="2000" dirty="0"/>
              <a:t>                                Typ A2:   s laloky nebo tulejkou k upevnění rukojeti   </a:t>
            </a:r>
          </a:p>
          <a:p>
            <a:pPr marL="0" indent="0">
              <a:buNone/>
            </a:pPr>
            <a:r>
              <a:rPr lang="pl-PL" sz="2000" dirty="0"/>
              <a:t>                                Typ B1:   s odsazenou rukojetí  </a:t>
            </a:r>
          </a:p>
          <a:p>
            <a:pPr marL="0" indent="0">
              <a:buNone/>
            </a:pPr>
            <a:r>
              <a:rPr lang="pl-PL" sz="2000" dirty="0"/>
              <a:t>                                Typ B2:   s širokou čepelí a krátkým trnem   </a:t>
            </a:r>
          </a:p>
          <a:p>
            <a:pPr marL="0" indent="0">
              <a:buNone/>
            </a:pPr>
            <a:r>
              <a:rPr lang="pl-PL" sz="2000" dirty="0"/>
              <a:t>                                Typ C:     s koncovým kroužkem (zoubkované ostří) </a:t>
            </a:r>
          </a:p>
          <a:p>
            <a:pPr marL="0" indent="0">
              <a:buNone/>
            </a:pPr>
            <a:r>
              <a:rPr lang="pl-PL" sz="2000" dirty="0"/>
              <a:t>                                Typ D1:   s rovnoměrně zakřivenou obloukovitou čepelí. </a:t>
            </a:r>
          </a:p>
          <a:p>
            <a:pPr marL="0" indent="0">
              <a:buNone/>
            </a:pPr>
            <a:r>
              <a:rPr lang="pl-PL" sz="2000" dirty="0"/>
              <a:t>                                Typ D2:   s rovnoměrně zakřivenou čepelí (hranatější) </a:t>
            </a:r>
          </a:p>
          <a:p>
            <a:pPr marL="0" indent="0">
              <a:buNone/>
            </a:pPr>
            <a:r>
              <a:rPr lang="pl-PL" sz="2000" dirty="0"/>
              <a:t>                                Typ D3:   s odsazenou čepelí od trnu rukojeti. </a:t>
            </a:r>
          </a:p>
          <a:p>
            <a:pPr marL="0" indent="0">
              <a:buNone/>
            </a:pPr>
            <a:r>
              <a:rPr lang="pl-PL" sz="2000" dirty="0"/>
              <a:t>                                </a:t>
            </a:r>
          </a:p>
          <a:p>
            <a:r>
              <a:rPr lang="pl-PL" sz="2000" b="1" dirty="0"/>
              <a:t>R. Krajíc </a:t>
            </a:r>
            <a:r>
              <a:rPr lang="pl-PL" sz="2000" dirty="0"/>
              <a:t>– 2003: Sezimovo Ústí....</a:t>
            </a:r>
          </a:p>
          <a:p>
            <a:pPr marL="0" indent="0">
              <a:buNone/>
            </a:pPr>
            <a:r>
              <a:rPr lang="pl-PL" sz="2000" dirty="0"/>
              <a:t>                        </a:t>
            </a:r>
            <a:r>
              <a:rPr lang="cs-CZ" sz="2000" dirty="0"/>
              <a:t>Skupina I:  Srpy s obloukovitou čepelí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Typ I:   s obloukovitou čepelí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Typ </a:t>
            </a:r>
            <a:r>
              <a:rPr lang="cs-CZ" sz="2000" dirty="0" err="1"/>
              <a:t>Ib</a:t>
            </a:r>
            <a:r>
              <a:rPr lang="cs-CZ" sz="2000" dirty="0"/>
              <a:t>: s nízkou obloukovitou čepelí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Skupina II:  Srpy se „zalomenou“ čepelí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Typ II: ze zalomenou čepelí a odsazením čepele od trnu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41199" t="27590" r="39424" b="32053"/>
          <a:stretch/>
        </p:blipFill>
        <p:spPr>
          <a:xfrm>
            <a:off x="317863" y="1946664"/>
            <a:ext cx="1634761" cy="191428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96D7C4B-4313-CC86-242F-10D3D88928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b="10797"/>
          <a:stretch/>
        </p:blipFill>
        <p:spPr>
          <a:xfrm>
            <a:off x="8362950" y="1302382"/>
            <a:ext cx="3829050" cy="42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78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96" y="1"/>
            <a:ext cx="9086850" cy="685799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733211" y="6335485"/>
            <a:ext cx="17711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b="1" dirty="0" err="1"/>
              <a:t>Velislavova</a:t>
            </a:r>
            <a:r>
              <a:rPr lang="cs-CZ" b="1" dirty="0"/>
              <a:t> bible</a:t>
            </a:r>
          </a:p>
        </p:txBody>
      </p:sp>
    </p:spTree>
    <p:extLst>
      <p:ext uri="{BB962C8B-B14F-4D97-AF65-F5344CB8AC3E}">
        <p14:creationId xmlns:p14="http://schemas.microsoft.com/office/powerpoint/2010/main" val="32076210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5910" t="15940" r="37736" b="20037"/>
          <a:stretch/>
        </p:blipFill>
        <p:spPr>
          <a:xfrm>
            <a:off x="744583" y="144771"/>
            <a:ext cx="4781005" cy="65300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6078" t="16696" r="37417" b="18661"/>
          <a:stretch/>
        </p:blipFill>
        <p:spPr>
          <a:xfrm>
            <a:off x="6361611" y="94925"/>
            <a:ext cx="4807131" cy="65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2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4070" t="21519" r="42939" b="18481"/>
          <a:stretch/>
        </p:blipFill>
        <p:spPr>
          <a:xfrm>
            <a:off x="3844451" y="269804"/>
            <a:ext cx="4116272" cy="603959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261436" y="6218864"/>
            <a:ext cx="365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Čakajovce</a:t>
            </a:r>
            <a:r>
              <a:rPr lang="cs-CZ" dirty="0"/>
              <a:t> – hrob se srpem a radlicí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7010" t="17767" r="43006" b="30310"/>
          <a:stretch/>
        </p:blipFill>
        <p:spPr>
          <a:xfrm>
            <a:off x="8125196" y="295283"/>
            <a:ext cx="3882083" cy="567103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755465" y="5966317"/>
            <a:ext cx="2621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</a:t>
            </a:r>
          </a:p>
          <a:p>
            <a:r>
              <a:rPr lang="cs-CZ" dirty="0"/>
              <a:t>    </a:t>
            </a:r>
            <a:r>
              <a:rPr lang="cs-CZ" b="1" dirty="0" err="1"/>
              <a:t>Semonice</a:t>
            </a:r>
            <a:r>
              <a:rPr lang="cs-CZ" b="1" dirty="0"/>
              <a:t> u </a:t>
            </a:r>
            <a:r>
              <a:rPr lang="cs-CZ" b="1" dirty="0" err="1"/>
              <a:t>Náchoda</a:t>
            </a:r>
            <a:endParaRPr lang="cs-CZ" b="1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35878" t="15804" r="42637" b="26161"/>
          <a:stretch/>
        </p:blipFill>
        <p:spPr>
          <a:xfrm>
            <a:off x="349194" y="90725"/>
            <a:ext cx="3726418" cy="56592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25926" y="6158031"/>
            <a:ext cx="24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Žabokreky o. Topolčany)</a:t>
            </a:r>
          </a:p>
        </p:txBody>
      </p:sp>
    </p:spTree>
    <p:extLst>
      <p:ext uri="{BB962C8B-B14F-4D97-AF65-F5344CB8AC3E}">
        <p14:creationId xmlns:p14="http://schemas.microsoft.com/office/powerpoint/2010/main" val="3029195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4909"/>
            <a:ext cx="10413274" cy="1319348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Kosa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2 základní typy: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   1.</a:t>
            </a:r>
            <a:r>
              <a:rPr lang="cs-CZ" sz="2000" dirty="0"/>
              <a:t> </a:t>
            </a:r>
            <a:r>
              <a:rPr lang="cs-CZ" sz="2000" b="1" dirty="0"/>
              <a:t>kosa krátká </a:t>
            </a:r>
            <a:r>
              <a:rPr lang="cs-CZ" sz="2000" dirty="0"/>
              <a:t>– raný středověk:  nástroj pro sečení trávy</a:t>
            </a:r>
          </a:p>
          <a:p>
            <a:pPr marL="0" indent="0">
              <a:buNone/>
            </a:pPr>
            <a:r>
              <a:rPr lang="cs-CZ" sz="2000" dirty="0"/>
              <a:t>                                     M. Beranová – 1957:  2 typy:    Typ I:  se silně zakřivenou čepelí.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Typ II:  s rovnou čepelí (hranatou.)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</a:t>
            </a:r>
            <a:r>
              <a:rPr lang="cs-CZ" sz="2000" b="1" dirty="0"/>
              <a:t>2.  kosa dlouhá </a:t>
            </a:r>
            <a:r>
              <a:rPr lang="cs-CZ" sz="2000" dirty="0"/>
              <a:t>– od 15. století se využívala i k žatí obilí </a:t>
            </a:r>
          </a:p>
          <a:p>
            <a:pPr marL="0" indent="0">
              <a:buNone/>
            </a:pPr>
            <a:r>
              <a:rPr lang="cs-CZ" sz="2000" dirty="0"/>
              <a:t>                                   –  od 16. stol. se používala hrabice, která bránila rozsypání stébel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6762" t="44731" r="76974" b="35448"/>
          <a:stretch/>
        </p:blipFill>
        <p:spPr>
          <a:xfrm>
            <a:off x="7629642" y="0"/>
            <a:ext cx="4291256" cy="29402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5"/>
          <a:stretch/>
        </p:blipFill>
        <p:spPr>
          <a:xfrm>
            <a:off x="6943237" y="4647601"/>
            <a:ext cx="4602522" cy="18371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8850A58-63B0-63F7-B9A7-EA5689418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225" y="4759781"/>
            <a:ext cx="5031044" cy="19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45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78368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Rýč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7" y="1014856"/>
            <a:ext cx="3252321" cy="524568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70" y="3778259"/>
            <a:ext cx="2552795" cy="258306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89986" y="6361325"/>
            <a:ext cx="349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Okutí rýče z </a:t>
            </a:r>
            <a:r>
              <a:rPr lang="cs-CZ" b="1" dirty="0" err="1"/>
              <a:t>Semonic</a:t>
            </a:r>
            <a:r>
              <a:rPr lang="cs-CZ" b="1" dirty="0"/>
              <a:t>, poč. 14. stol.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7643979" y="265420"/>
            <a:ext cx="4360817" cy="127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Hnojné vidle</a:t>
            </a:r>
          </a:p>
          <a:p>
            <a:r>
              <a:rPr lang="cs-CZ" sz="1800" dirty="0"/>
              <a:t>Bystřec:  v 9 usedlostech hnojiště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700" y="4542389"/>
            <a:ext cx="1129551" cy="22446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AA7C4F-D80F-3DCD-3A74-EEF329221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b="37229"/>
          <a:stretch/>
        </p:blipFill>
        <p:spPr>
          <a:xfrm>
            <a:off x="3873030" y="120736"/>
            <a:ext cx="3493329" cy="36835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3CE95A-3AC8-AFB4-7C66-D3CD64F84A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b="10282"/>
          <a:stretch/>
        </p:blipFill>
        <p:spPr>
          <a:xfrm>
            <a:off x="8194041" y="1085716"/>
            <a:ext cx="3052964" cy="33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867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1">
            <a:extLst>
              <a:ext uri="{FF2B5EF4-FFF2-40B4-BE49-F238E27FC236}">
                <a16:creationId xmlns:a16="http://schemas.microsoft.com/office/drawing/2014/main" id="{A933B77D-8956-3ECE-4496-876BD126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2401"/>
            <a:ext cx="7718425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Obrázek 2">
            <a:extLst>
              <a:ext uri="{FF2B5EF4-FFF2-40B4-BE49-F238E27FC236}">
                <a16:creationId xmlns:a16="http://schemas.microsoft.com/office/drawing/2014/main" id="{907DDDEF-8545-3514-3A8A-F37B1280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16" y="3529013"/>
            <a:ext cx="7029359" cy="31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EAD6F-DDBA-3B5E-71C8-183F4267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114675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Pružinové nůžky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4B829A-C5C7-11E0-75B8-D87C921D4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8532"/>
          <a:stretch/>
        </p:blipFill>
        <p:spPr>
          <a:xfrm>
            <a:off x="4104187" y="545617"/>
            <a:ext cx="3983626" cy="5766766"/>
          </a:xfrm>
          <a:prstGeom prst="rect">
            <a:avLst/>
          </a:prstGeom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806081A1-A4D9-B3D1-6335-3736F4F00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2071679"/>
            <a:ext cx="3114675" cy="383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C1E62581-B287-C610-1BD1-1C4BE1AA7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545617"/>
            <a:ext cx="2676526" cy="596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809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144" y="151192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Cep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22" y="2227874"/>
            <a:ext cx="4613759" cy="346031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"/>
          <a:stretch/>
        </p:blipFill>
        <p:spPr>
          <a:xfrm>
            <a:off x="1771650" y="132902"/>
            <a:ext cx="5591447" cy="33129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02" y="3958034"/>
            <a:ext cx="6511295" cy="250549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91926" y="6211669"/>
            <a:ext cx="2781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Závěs cepu z </a:t>
            </a:r>
            <a:r>
              <a:rPr lang="cs-CZ" dirty="0" err="1"/>
              <a:t>Pfaffenschlagu</a:t>
            </a:r>
            <a:endParaRPr lang="cs-CZ" dirty="0"/>
          </a:p>
          <a:p>
            <a:r>
              <a:rPr lang="cs-CZ" dirty="0"/>
              <a:t>        13. – poč. 15. stol.</a:t>
            </a:r>
          </a:p>
        </p:txBody>
      </p:sp>
      <p:pic>
        <p:nvPicPr>
          <p:cNvPr id="7" name="Obrázek 11">
            <a:extLst>
              <a:ext uri="{FF2B5EF4-FFF2-40B4-BE49-F238E27FC236}">
                <a16:creationId xmlns:a16="http://schemas.microsoft.com/office/drawing/2014/main" id="{E8B88ECE-D42E-9632-D78A-F3547E9B0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95" y="129608"/>
            <a:ext cx="2324911" cy="20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7450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492294"/>
            <a:ext cx="5982788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Mlýny</a:t>
            </a:r>
            <a:endParaRPr lang="cs-CZ" dirty="0"/>
          </a:p>
          <a:p>
            <a:r>
              <a:rPr lang="cs-CZ" sz="1800" b="1" dirty="0"/>
              <a:t>Stoupy  </a:t>
            </a:r>
            <a:r>
              <a:rPr lang="cs-CZ" sz="1800" dirty="0"/>
              <a:t>–  drcení zrna na kroupy</a:t>
            </a:r>
          </a:p>
          <a:p>
            <a:r>
              <a:rPr lang="cs-CZ" sz="1800" b="1" dirty="0"/>
              <a:t>Nejstarší</a:t>
            </a:r>
            <a:r>
              <a:rPr lang="cs-CZ" sz="1800" dirty="0"/>
              <a:t> </a:t>
            </a:r>
            <a:r>
              <a:rPr lang="cs-CZ" sz="1800" b="1" dirty="0"/>
              <a:t>mlýny</a:t>
            </a:r>
            <a:r>
              <a:rPr lang="cs-CZ" sz="1800" dirty="0"/>
              <a:t>  –  </a:t>
            </a:r>
            <a:r>
              <a:rPr lang="cs-CZ" sz="1800" dirty="0" err="1"/>
              <a:t>Nowa</a:t>
            </a:r>
            <a:r>
              <a:rPr lang="cs-CZ" sz="1800" dirty="0"/>
              <a:t> </a:t>
            </a:r>
            <a:r>
              <a:rPr lang="cs-CZ" sz="1800" dirty="0" err="1"/>
              <a:t>Huta</a:t>
            </a:r>
            <a:r>
              <a:rPr lang="cs-CZ" sz="1800" dirty="0"/>
              <a:t> - </a:t>
            </a:r>
            <a:r>
              <a:rPr lang="cs-CZ" sz="1800" dirty="0" err="1"/>
              <a:t>Mogila</a:t>
            </a:r>
            <a:r>
              <a:rPr lang="cs-CZ" sz="1800" dirty="0"/>
              <a:t> v Polsku</a:t>
            </a:r>
          </a:p>
          <a:p>
            <a:r>
              <a:rPr lang="cs-CZ" sz="1800" b="1" dirty="0"/>
              <a:t>Surovina</a:t>
            </a:r>
            <a:r>
              <a:rPr lang="cs-CZ" sz="1800" dirty="0"/>
              <a:t>  –  svor kvůli snadné opracovatelnosti</a:t>
            </a:r>
          </a:p>
          <a:p>
            <a:r>
              <a:rPr lang="cs-CZ" sz="1800" b="1" dirty="0"/>
              <a:t>Zdroje</a:t>
            </a:r>
            <a:r>
              <a:rPr lang="cs-CZ" sz="1800" dirty="0"/>
              <a:t>  –   Hrubý Jeseník:  Zlatý Chlum u Jeseníku</a:t>
            </a:r>
          </a:p>
          <a:p>
            <a:pPr marL="0" indent="0">
              <a:buNone/>
            </a:pPr>
            <a:r>
              <a:rPr lang="cs-CZ" sz="1800" dirty="0"/>
              <a:t>                      Petrov nad Desnou.</a:t>
            </a:r>
          </a:p>
          <a:p>
            <a:r>
              <a:rPr lang="cs-CZ" sz="1800" dirty="0"/>
              <a:t>1 kg obilí se semlel na mouku za 20 – 40 min. </a:t>
            </a:r>
          </a:p>
          <a:p>
            <a:r>
              <a:rPr lang="cs-CZ" sz="1800" b="1" dirty="0"/>
              <a:t>Mikulčice</a:t>
            </a:r>
            <a:r>
              <a:rPr lang="cs-CZ" sz="1800" dirty="0"/>
              <a:t>  –   podhradí:  více opotřebované zuby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</a:t>
            </a:r>
            <a:r>
              <a:rPr lang="cs-CZ" sz="1800" dirty="0" err="1"/>
              <a:t>obrušujícící</a:t>
            </a:r>
            <a:r>
              <a:rPr lang="cs-CZ" sz="1800" dirty="0"/>
              <a:t> strava </a:t>
            </a:r>
          </a:p>
          <a:p>
            <a:pPr marL="0" indent="0">
              <a:buNone/>
            </a:pPr>
            <a:r>
              <a:rPr lang="cs-CZ" sz="1800" dirty="0"/>
              <a:t>                       –   hrad:  vyvinutější žvýkací svaly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masitá strava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509" y="280469"/>
            <a:ext cx="1937741" cy="27149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48850" y="3155151"/>
            <a:ext cx="5571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Vyobrazení mlýnu z karlštejnské kaple, kolem r. 1360.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44" y="194302"/>
            <a:ext cx="3273801" cy="27761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79209" y="3673778"/>
            <a:ext cx="1493455" cy="346419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333471" y="6333318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Mikulčice, 8. – 10. stol.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26574" t="39299" r="26893" b="14678"/>
          <a:stretch/>
        </p:blipFill>
        <p:spPr>
          <a:xfrm>
            <a:off x="5210589" y="3521756"/>
            <a:ext cx="5999747" cy="333624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208032" y="3709149"/>
            <a:ext cx="243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Papřice</a:t>
            </a:r>
            <a:r>
              <a:rPr lang="cs-CZ" dirty="0"/>
              <a:t> – kovová příčka </a:t>
            </a:r>
          </a:p>
        </p:txBody>
      </p:sp>
    </p:spTree>
    <p:extLst>
      <p:ext uri="{BB962C8B-B14F-4D97-AF65-F5344CB8AC3E}">
        <p14:creationId xmlns:p14="http://schemas.microsoft.com/office/powerpoint/2010/main" val="33941123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208" t="19034" r="24125" b="5397"/>
          <a:stretch/>
        </p:blipFill>
        <p:spPr>
          <a:xfrm>
            <a:off x="164524" y="194074"/>
            <a:ext cx="8286750" cy="65603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51274" y="658090"/>
            <a:ext cx="37407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Výskyty svorových žernovů na Moravě </a:t>
            </a:r>
            <a:r>
              <a:rPr lang="cs-CZ" dirty="0"/>
              <a:t>(upraveno dle Galušky 1991) a geologické jednotky s výskyty svorů (geologie upravena dle Šešulky 2012):</a:t>
            </a:r>
          </a:p>
          <a:p>
            <a:endParaRPr lang="cs-CZ" dirty="0"/>
          </a:p>
          <a:p>
            <a:r>
              <a:rPr lang="cs-CZ" dirty="0"/>
              <a:t>1. Dědice, 2. Dobšice, 3. Drslavice, 4. Heršpice, 5. Chotěbuz-</a:t>
            </a:r>
            <a:r>
              <a:rPr lang="cs-CZ" dirty="0" err="1"/>
              <a:t>Podobora</a:t>
            </a:r>
            <a:r>
              <a:rPr lang="cs-CZ" dirty="0"/>
              <a:t>, 6. Ivančice, 7. Jiříkovice, 8. Kelčice, 9. Kramolín, 10. Mikulčice, 11. Moravské Loděnice, 12. Nová Ves, 13. Obřany, 14. Pavlov, 15. </a:t>
            </a:r>
            <a:r>
              <a:rPr lang="cs-CZ" dirty="0" err="1"/>
              <a:t>Pohansko</a:t>
            </a:r>
            <a:r>
              <a:rPr lang="cs-CZ" dirty="0"/>
              <a:t> 16. Příkazy,  17. Přítluky, 18. Rajhrad, 19. Rakvice, 20. Staré Město u Uherského Hradiště, 21. Staré Zámky   v Brně - Líšni, 22. Uherské Hradiště - Sady - „Dolní Kotovice“, 23. </a:t>
            </a:r>
            <a:r>
              <a:rPr lang="cs-CZ" dirty="0" err="1"/>
              <a:t>Vícemilice</a:t>
            </a:r>
            <a:r>
              <a:rPr lang="cs-CZ" dirty="0"/>
              <a:t>, 24. Vidnava, 25. Vranov nad Dyjí, 26. </a:t>
            </a:r>
            <a:r>
              <a:rPr lang="cs-CZ" dirty="0" err="1"/>
              <a:t>Záhlinice</a:t>
            </a:r>
            <a:r>
              <a:rPr lang="cs-CZ" dirty="0"/>
              <a:t>, 27. Zlechov, 28. Znojmo. I. </a:t>
            </a:r>
            <a:r>
              <a:rPr lang="cs-CZ" dirty="0" err="1"/>
              <a:t>Altenhof</a:t>
            </a:r>
            <a:r>
              <a:rPr lang="cs-CZ" dirty="0"/>
              <a:t>, II. Čučice u Oslavan, III. </a:t>
            </a:r>
            <a:r>
              <a:rPr lang="cs-CZ" dirty="0" err="1"/>
              <a:t>Kamieniec</a:t>
            </a:r>
            <a:r>
              <a:rPr lang="cs-CZ" dirty="0"/>
              <a:t> </a:t>
            </a:r>
            <a:r>
              <a:rPr lang="cs-CZ" dirty="0" err="1"/>
              <a:t>Ząbkowicki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224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263" y="0"/>
            <a:ext cx="8207012" cy="1325563"/>
          </a:xfrm>
        </p:spPr>
        <p:txBody>
          <a:bodyPr/>
          <a:lstStyle/>
          <a:p>
            <a:r>
              <a:rPr lang="cs-CZ" dirty="0"/>
              <a:t>         </a:t>
            </a:r>
            <a:r>
              <a:rPr lang="cs-CZ" sz="3200" b="1" dirty="0">
                <a:solidFill>
                  <a:srgbClr val="FF0000"/>
                </a:solidFill>
              </a:rPr>
              <a:t>Produkce železářských výrobků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1886" y="1214846"/>
            <a:ext cx="11800114" cy="5512525"/>
          </a:xfrm>
        </p:spPr>
        <p:txBody>
          <a:bodyPr>
            <a:normAutofit lnSpcReduction="10000"/>
          </a:bodyPr>
          <a:lstStyle/>
          <a:p>
            <a:r>
              <a:rPr lang="cs-CZ" sz="1600" b="1" dirty="0"/>
              <a:t>Nálezy kováren  </a:t>
            </a:r>
            <a:r>
              <a:rPr lang="cs-CZ" sz="1600" dirty="0"/>
              <a:t> –  </a:t>
            </a:r>
            <a:r>
              <a:rPr lang="cs-CZ" sz="1600" b="1" dirty="0"/>
              <a:t>vesnice </a:t>
            </a:r>
            <a:r>
              <a:rPr lang="cs-CZ" sz="1600" dirty="0"/>
              <a:t>(s obytným domem)</a:t>
            </a:r>
            <a:r>
              <a:rPr lang="cs-CZ" sz="1600" b="1" dirty="0"/>
              <a:t> :</a:t>
            </a:r>
            <a:r>
              <a:rPr lang="cs-CZ" sz="1600" dirty="0"/>
              <a:t>  Čechy:  Mutějovice u Rakovníka (13.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Morava:  </a:t>
            </a:r>
            <a:r>
              <a:rPr lang="cs-CZ" sz="1600" dirty="0" err="1"/>
              <a:t>Mstěnice</a:t>
            </a:r>
            <a:r>
              <a:rPr lang="cs-CZ" sz="1600" dirty="0"/>
              <a:t> (14. -  15. stol.)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                                     </a:t>
            </a:r>
            <a:r>
              <a:rPr lang="cs-CZ" sz="1600" dirty="0"/>
              <a:t>– </a:t>
            </a:r>
            <a:r>
              <a:rPr lang="cs-CZ" sz="1600" b="1" dirty="0"/>
              <a:t> hrady </a:t>
            </a:r>
            <a:r>
              <a:rPr lang="cs-CZ" sz="1600" dirty="0"/>
              <a:t>(samostatné dílny)</a:t>
            </a:r>
            <a:r>
              <a:rPr lang="cs-CZ" sz="1600" b="1" dirty="0"/>
              <a:t>:    </a:t>
            </a:r>
            <a:r>
              <a:rPr lang="cs-CZ" sz="1600" dirty="0"/>
              <a:t>Čechy:</a:t>
            </a:r>
            <a:r>
              <a:rPr lang="cs-CZ" sz="1600" b="1" dirty="0"/>
              <a:t>  </a:t>
            </a:r>
            <a:r>
              <a:rPr lang="cs-CZ" sz="1600" dirty="0"/>
              <a:t>Trosky (14/15. stol.)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Morava:  Lelekovice (2. pol.  14.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</a:t>
            </a:r>
            <a:r>
              <a:rPr lang="cs-CZ" sz="1600" dirty="0" err="1"/>
              <a:t>Rokštejn</a:t>
            </a:r>
            <a:r>
              <a:rPr lang="cs-CZ" sz="1600" dirty="0"/>
              <a:t>: (14.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Slovensko:  </a:t>
            </a:r>
            <a:r>
              <a:rPr lang="cs-CZ" sz="1600" dirty="0" err="1"/>
              <a:t>Kapoušany</a:t>
            </a:r>
            <a:r>
              <a:rPr lang="cs-CZ" sz="1600" dirty="0"/>
              <a:t> u Prešova (16. stol.)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   </a:t>
            </a:r>
            <a:r>
              <a:rPr lang="cs-CZ" sz="1600" dirty="0" err="1"/>
              <a:t>Liptov</a:t>
            </a:r>
            <a:r>
              <a:rPr lang="cs-CZ" sz="1600" dirty="0"/>
              <a:t> (14.-15. stol.)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                                   –  </a:t>
            </a:r>
            <a:r>
              <a:rPr lang="cs-CZ" sz="1600" b="1" dirty="0"/>
              <a:t>města </a:t>
            </a:r>
            <a:r>
              <a:rPr lang="cs-CZ" sz="1600" dirty="0"/>
              <a:t>(s obytným domem)</a:t>
            </a:r>
            <a:r>
              <a:rPr lang="cs-CZ" sz="1600" b="1" dirty="0"/>
              <a:t>:</a:t>
            </a:r>
            <a:r>
              <a:rPr lang="cs-CZ" sz="1600" dirty="0"/>
              <a:t>  Sezimovo Ústí (2. pol. 14. – poč. 15. stol.) 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b="1" dirty="0"/>
              <a:t>Výroba   </a:t>
            </a:r>
            <a:r>
              <a:rPr lang="cs-CZ" sz="1600" dirty="0"/>
              <a:t>–  </a:t>
            </a:r>
            <a:r>
              <a:rPr lang="cs-CZ" sz="1600" b="1" dirty="0"/>
              <a:t>vesnice:</a:t>
            </a:r>
            <a:r>
              <a:rPr lang="cs-CZ" sz="1600" dirty="0"/>
              <a:t>  zemědělské a řemeslné nářadí, podkovářské práce</a:t>
            </a:r>
          </a:p>
          <a:p>
            <a:pPr marL="0" indent="0">
              <a:buNone/>
            </a:pPr>
            <a:r>
              <a:rPr lang="cs-CZ" sz="1600" dirty="0"/>
              <a:t>                     –  </a:t>
            </a:r>
            <a:r>
              <a:rPr lang="cs-CZ" sz="1600" b="1" dirty="0"/>
              <a:t>města:  </a:t>
            </a:r>
            <a:r>
              <a:rPr lang="cs-CZ" sz="1600" dirty="0"/>
              <a:t>specializované výrobky (řemeslné nářadí a užitkové předměty, atd.)</a:t>
            </a:r>
          </a:p>
          <a:p>
            <a:pPr marL="0" indent="0">
              <a:buNone/>
            </a:pPr>
            <a:r>
              <a:rPr lang="cs-CZ" sz="1600" dirty="0"/>
              <a:t>                     –  </a:t>
            </a:r>
            <a:r>
              <a:rPr lang="cs-CZ" sz="1600" b="1" dirty="0"/>
              <a:t>sídla šlechty:  </a:t>
            </a:r>
            <a:r>
              <a:rPr lang="cs-CZ" sz="1600" dirty="0"/>
              <a:t>militaria, výroba zaměřena čistě na hradní potřeby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b="1" dirty="0"/>
              <a:t>Přesun výroby do měst </a:t>
            </a:r>
            <a:r>
              <a:rPr lang="cs-CZ" sz="1600" dirty="0"/>
              <a:t> –  </a:t>
            </a:r>
            <a:r>
              <a:rPr lang="cs-CZ" sz="1600" b="1" dirty="0"/>
              <a:t>Olomouc:</a:t>
            </a:r>
            <a:r>
              <a:rPr lang="cs-CZ" sz="1600" dirty="0"/>
              <a:t>  na </a:t>
            </a:r>
            <a:r>
              <a:rPr lang="cs-CZ" sz="1600" dirty="0" err="1"/>
              <a:t>Mořickém</a:t>
            </a:r>
            <a:r>
              <a:rPr lang="cs-CZ" sz="1600" dirty="0"/>
              <a:t> nám. a v Univerzitní ulici nalezeno 32 kg odpadní strusky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–  </a:t>
            </a:r>
            <a:r>
              <a:rPr lang="cs-CZ" altLang="cs-CZ" sz="1600" b="1" dirty="0"/>
              <a:t>Brno:  </a:t>
            </a:r>
            <a:r>
              <a:rPr lang="cs-CZ" altLang="cs-CZ" sz="1600" dirty="0"/>
              <a:t>nám. Svobody, Stará radnice, Staré Brno:  nálezy kovářských strusek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12" y="222069"/>
            <a:ext cx="3460234" cy="30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33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280" t="55758" r="4564" b="10098"/>
          <a:stretch/>
        </p:blipFill>
        <p:spPr>
          <a:xfrm>
            <a:off x="629784" y="2042700"/>
            <a:ext cx="8263722" cy="44065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8616" t="17688" r="19330" b="42440"/>
          <a:stretch/>
        </p:blipFill>
        <p:spPr>
          <a:xfrm rot="16200000">
            <a:off x="8752219" y="3004701"/>
            <a:ext cx="3313775" cy="30312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8699" cy="375345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995747" y="698185"/>
            <a:ext cx="892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Krajíc, R.,</a:t>
            </a:r>
            <a:r>
              <a:rPr lang="cs-CZ" dirty="0"/>
              <a:t> 2003: Sezimovo Ústí. Archeologie středověkého poddanského města 3. </a:t>
            </a:r>
          </a:p>
          <a:p>
            <a:r>
              <a:rPr lang="cs-CZ" dirty="0"/>
              <a:t>Kovárna v Sezimově Ústí a analýza výrobků ze železa. Díl II. Praha – Sezimovo Ústí – Tábor.</a:t>
            </a:r>
          </a:p>
        </p:txBody>
      </p:sp>
    </p:spTree>
    <p:extLst>
      <p:ext uri="{BB962C8B-B14F-4D97-AF65-F5344CB8AC3E}">
        <p14:creationId xmlns:p14="http://schemas.microsoft.com/office/powerpoint/2010/main" val="126327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1018903" y="20639"/>
            <a:ext cx="10541726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Kovárna v Sezimově Ústí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endParaRPr lang="cs-CZ" altLang="cs-CZ" sz="36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941" y="1163638"/>
            <a:ext cx="12465424" cy="56943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1985  </a:t>
            </a:r>
            <a:r>
              <a:rPr lang="cs-CZ" sz="1800" dirty="0"/>
              <a:t> –   Rudolf Krajíc:  výzkum  + monografie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 typologie želez:   8 základních skupin (A – H s variantami + nezařazené předměty; 18 000 ks. i z Ústí)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r>
              <a:rPr lang="cs-CZ" sz="1800" dirty="0"/>
              <a:t> </a:t>
            </a:r>
            <a:r>
              <a:rPr lang="cs-CZ" sz="1800" b="1" dirty="0"/>
              <a:t>Kovárna</a:t>
            </a:r>
            <a:r>
              <a:rPr lang="cs-CZ" sz="1800" dirty="0"/>
              <a:t>   –  </a:t>
            </a:r>
            <a:r>
              <a:rPr lang="cs-CZ" sz="1800" b="1" dirty="0"/>
              <a:t>usedlost č. VI</a:t>
            </a:r>
            <a:r>
              <a:rPr lang="cs-CZ" sz="1800" dirty="0"/>
              <a:t>.:  </a:t>
            </a:r>
            <a:r>
              <a:rPr lang="cs-CZ" sz="2000" dirty="0"/>
              <a:t>dvoutraktový kamenný dům:  obytná část, kovárna s výhní, provozně-hospodářská část </a:t>
            </a:r>
          </a:p>
          <a:p>
            <a:pPr marL="0" indent="0">
              <a:buNone/>
            </a:pPr>
            <a:r>
              <a:rPr lang="cs-CZ" sz="2200" dirty="0"/>
              <a:t>                   </a:t>
            </a:r>
            <a:r>
              <a:rPr lang="cs-CZ" sz="2000" dirty="0"/>
              <a:t>– </a:t>
            </a:r>
            <a:r>
              <a:rPr lang="cs-CZ" sz="2200" dirty="0"/>
              <a:t> </a:t>
            </a:r>
            <a:r>
              <a:rPr lang="cs-CZ" sz="1800" dirty="0"/>
              <a:t>největší místnost v domě  (7 x 5 x 6 x 7 m) s výhní v rohu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ústí pece (140x140 cm) vyzděno z cihel, dno vyloženo kmeny a vymazáno hlínou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 před pecí kruhová jáma se špalkem a kovadlinkou (kolem štět)</a:t>
            </a:r>
          </a:p>
          <a:p>
            <a:pPr marL="0" indent="0">
              <a:buNone/>
              <a:defRPr/>
            </a:pPr>
            <a:r>
              <a:rPr lang="cs-CZ" sz="1800" dirty="0"/>
              <a:t> </a:t>
            </a:r>
          </a:p>
          <a:p>
            <a:pPr>
              <a:defRPr/>
            </a:pPr>
            <a:r>
              <a:rPr lang="cs-CZ" sz="1800" b="1" dirty="0"/>
              <a:t>Kovář </a:t>
            </a:r>
            <a:r>
              <a:rPr lang="cs-CZ" sz="1800" dirty="0"/>
              <a:t> –  provozoval práce kovářské, podkovářské, zámečnické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doklady činnosti:  nástroje, dyzny, strusky (700 kg), slitky, tyčovina, </a:t>
            </a:r>
            <a:r>
              <a:rPr lang="cs-CZ" sz="1800" dirty="0" err="1"/>
              <a:t>pásovina</a:t>
            </a:r>
            <a:r>
              <a:rPr lang="cs-CZ" sz="1800" dirty="0"/>
              <a:t>, 600 kg odpadu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Inventář  </a:t>
            </a:r>
            <a:r>
              <a:rPr lang="cs-CZ" sz="1800" dirty="0"/>
              <a:t> –  keramika (poháry, trojnožky, džbány, mísy, kahany)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depot:  19 ks. pražských stříbrných grošů Václava IV. (pod podlahou)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doklady kovářské činnosti:  pracovní nástroje, zbytky železa,  dyzny, struska, slitky želez, tyčovina a </a:t>
            </a:r>
            <a:r>
              <a:rPr lang="cs-CZ" sz="1800" dirty="0" err="1"/>
              <a:t>pásovina</a:t>
            </a: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507972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3616</Words>
  <Application>Microsoft Office PowerPoint</Application>
  <PresentationFormat>Širokoúhlá obrazovka</PresentationFormat>
  <Paragraphs>448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TimesNewRomanPS-ItalicMT</vt:lpstr>
      <vt:lpstr>TimesNewRomanPSMT</vt:lpstr>
      <vt:lpstr>Motiv Office</vt:lpstr>
      <vt:lpstr>Archeologie středověké a novověké vesnice </vt:lpstr>
      <vt:lpstr>                                  Prameny</vt:lpstr>
      <vt:lpstr>Prezentace aplikace PowerPoint</vt:lpstr>
      <vt:lpstr>Prezentace aplikace PowerPoint</vt:lpstr>
      <vt:lpstr>Prezentace aplikace PowerPoint</vt:lpstr>
      <vt:lpstr>Prezentace aplikace PowerPoint</vt:lpstr>
      <vt:lpstr>         Produkce železářských výrobků</vt:lpstr>
      <vt:lpstr>Prezentace aplikace PowerPoint</vt:lpstr>
      <vt:lpstr>                                       Kovárna v Sezimově Ústí </vt:lpstr>
      <vt:lpstr>Prezentace aplikace PowerPoint</vt:lpstr>
      <vt:lpstr>              Typologie železných artefaktů ze Sezimova Ústí                                            podle R. Krajíce</vt:lpstr>
      <vt:lpstr>             Typologie železných artefaktů podle R. Krajíce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Zemědělské nářadí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Zemědělské nářadí  (podle R. Krajíce)</vt:lpstr>
      <vt:lpstr>Orební nářadí</vt:lpstr>
      <vt:lpstr>Orební nářadí</vt:lpstr>
      <vt:lpstr>Prezentace aplikace PowerPoint</vt:lpstr>
      <vt:lpstr>Prezentace aplikace PowerPoint</vt:lpstr>
      <vt:lpstr>Orební nářadí</vt:lpstr>
      <vt:lpstr>Prezentace aplikace PowerPoint</vt:lpstr>
      <vt:lpstr>Prezentace aplikace PowerPoint</vt:lpstr>
      <vt:lpstr>Orební nářadí</vt:lpstr>
      <vt:lpstr>Prezentace aplikace PowerPoint</vt:lpstr>
      <vt:lpstr>Radlice</vt:lpstr>
      <vt:lpstr>  Radlice  </vt:lpstr>
      <vt:lpstr>Prezentace aplikace PowerPoint</vt:lpstr>
      <vt:lpstr>Radlice</vt:lpstr>
      <vt:lpstr>   Krojidlo </vt:lpstr>
      <vt:lpstr>Prezentace aplikace PowerPoint</vt:lpstr>
      <vt:lpstr>Prezentace aplikace PowerPoint</vt:lpstr>
      <vt:lpstr>Motyka</vt:lpstr>
      <vt:lpstr> Srp </vt:lpstr>
      <vt:lpstr>Prezentace aplikace PowerPoint</vt:lpstr>
      <vt:lpstr>Prezentace aplikace PowerPoint</vt:lpstr>
      <vt:lpstr>Kosa</vt:lpstr>
      <vt:lpstr>     Rýč</vt:lpstr>
      <vt:lpstr>Prezentace aplikace PowerPoint</vt:lpstr>
      <vt:lpstr>Pružinové nůžky</vt:lpstr>
      <vt:lpstr>Cep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Markéta Tymonová</cp:lastModifiedBy>
  <cp:revision>82</cp:revision>
  <dcterms:created xsi:type="dcterms:W3CDTF">2017-01-31T16:06:48Z</dcterms:created>
  <dcterms:modified xsi:type="dcterms:W3CDTF">2023-05-08T09:58:52Z</dcterms:modified>
</cp:coreProperties>
</file>