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64" r:id="rId3"/>
    <p:sldId id="461" r:id="rId4"/>
    <p:sldId id="462" r:id="rId5"/>
    <p:sldId id="465" r:id="rId6"/>
    <p:sldId id="469" r:id="rId7"/>
    <p:sldId id="466" r:id="rId8"/>
    <p:sldId id="396" r:id="rId9"/>
    <p:sldId id="467" r:id="rId10"/>
    <p:sldId id="470" r:id="rId11"/>
    <p:sldId id="486" r:id="rId12"/>
    <p:sldId id="479" r:id="rId13"/>
    <p:sldId id="271" r:id="rId14"/>
    <p:sldId id="472" r:id="rId15"/>
    <p:sldId id="471" r:id="rId16"/>
    <p:sldId id="475" r:id="rId17"/>
    <p:sldId id="485" r:id="rId18"/>
    <p:sldId id="480" r:id="rId19"/>
    <p:sldId id="477" r:id="rId20"/>
    <p:sldId id="481" r:id="rId21"/>
    <p:sldId id="487" r:id="rId22"/>
    <p:sldId id="488" r:id="rId23"/>
    <p:sldId id="489" r:id="rId24"/>
    <p:sldId id="482" r:id="rId25"/>
    <p:sldId id="490" r:id="rId26"/>
    <p:sldId id="484" r:id="rId27"/>
    <p:sldId id="491" r:id="rId28"/>
    <p:sldId id="478" r:id="rId2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278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2691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0300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9242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3343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5370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936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2807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0501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797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3862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DEC70-E3B1-4825-B7FB-7DDBFBFEBD55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498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Archeologie středověké a novověké vesnice</a:t>
            </a:r>
            <a:br>
              <a:rPr lang="cs-CZ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s-CZ" sz="3200" b="1" dirty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b="1" dirty="0">
                <a:effectLst/>
                <a:latin typeface="Times New Roman" panose="02020603050405020304" pitchFamily="18" charset="0"/>
                <a:ea typeface="TimesNewRomanPSMT"/>
              </a:rPr>
              <a:t>8. Další surovinové zdroje historické vesnice.</a:t>
            </a:r>
            <a:endParaRPr lang="cs-CZ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5874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DA8814-BD5B-8E5B-BF45-F2C766F1D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04875"/>
            <a:ext cx="11734800" cy="593487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1800" b="1" dirty="0"/>
              <a:t>Lesní svoboda  </a:t>
            </a:r>
            <a:r>
              <a:rPr lang="cs-CZ" altLang="cs-CZ" sz="1800" dirty="0"/>
              <a:t>–   pastva domácích zvířat a sběr plodin z milosti, později po právu (zákaz kácení a lovu vysoké)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–    </a:t>
            </a:r>
            <a:r>
              <a:rPr lang="cs-CZ" altLang="cs-CZ" sz="1800" b="1" dirty="0"/>
              <a:t>tzv. n</a:t>
            </a:r>
            <a:r>
              <a:rPr lang="cs-CZ" sz="1800" b="1" dirty="0"/>
              <a:t>ářez:  </a:t>
            </a:r>
            <a:r>
              <a:rPr lang="cs-CZ" sz="1800" dirty="0"/>
              <a:t>poplatek za využívání lesního regálu vybíral panovník:  daň ve vepřích či vepřovém masu</a:t>
            </a:r>
          </a:p>
          <a:p>
            <a:pPr marL="0" indent="0">
              <a:buNone/>
            </a:pPr>
            <a:r>
              <a:rPr lang="cs-CZ" altLang="cs-CZ" sz="1800" b="1" dirty="0"/>
              <a:t>                               </a:t>
            </a:r>
            <a:r>
              <a:rPr lang="cs-CZ" altLang="cs-CZ" sz="1800" dirty="0"/>
              <a:t>–   </a:t>
            </a:r>
            <a:r>
              <a:rPr lang="cs-CZ" altLang="cs-CZ" sz="1800" b="1" dirty="0"/>
              <a:t>tzv. </a:t>
            </a:r>
            <a:r>
              <a:rPr lang="cs-CZ" altLang="cs-CZ" sz="1800" b="1" dirty="0" err="1"/>
              <a:t>dubec</a:t>
            </a:r>
            <a:r>
              <a:rPr lang="cs-CZ" altLang="cs-CZ" sz="1800" dirty="0"/>
              <a:t>:  kácení a dovoz dubového dřeva pro vrchnost na zimu (lesní práce)</a:t>
            </a:r>
          </a:p>
          <a:p>
            <a:pPr eaLnBrk="1" hangingPunct="1"/>
            <a:endParaRPr lang="cs-CZ" altLang="cs-CZ" sz="1800" b="1" dirty="0"/>
          </a:p>
          <a:p>
            <a:pPr eaLnBrk="1" hangingPunct="1"/>
            <a:r>
              <a:rPr lang="cs-CZ" altLang="cs-CZ" sz="1800" b="1" dirty="0"/>
              <a:t>Právo lesní  těžby  </a:t>
            </a:r>
            <a:r>
              <a:rPr lang="cs-CZ" altLang="cs-CZ" sz="1800" dirty="0"/>
              <a:t>–  Uničov:  privilegium 1223 na 30 let, opakované za Jiřího z Poděbrad a Vladislava Jagellonského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–   Litovel:  </a:t>
            </a:r>
            <a:r>
              <a:rPr lang="cs-CZ" sz="1800" dirty="0">
                <a:effectLst/>
              </a:rPr>
              <a:t>mlynáři mohli brát dříví z lesa Doubravy za roční poplatek 6 kop grošů</a:t>
            </a:r>
          </a:p>
          <a:p>
            <a:pPr marL="0" indent="0" eaLnBrk="1" hangingPunct="1">
              <a:buNone/>
            </a:pPr>
            <a:endParaRPr lang="cs-CZ" sz="1800" b="1" dirty="0"/>
          </a:p>
          <a:p>
            <a:pPr eaLnBrk="1" hangingPunct="1"/>
            <a:r>
              <a:rPr lang="cs-CZ" sz="1800" b="1" dirty="0"/>
              <a:t>Právo lesní pastvy  </a:t>
            </a:r>
            <a:r>
              <a:rPr lang="cs-CZ" sz="1800" dirty="0"/>
              <a:t>–   </a:t>
            </a:r>
            <a:r>
              <a:rPr lang="cs-CZ" sz="1800" dirty="0">
                <a:effectLst/>
              </a:rPr>
              <a:t>1464:  Jiří z Poděbrad povolil lesní pastvu v Doubravě královskému lovčímu Petrovi z Litovle </a:t>
            </a:r>
          </a:p>
          <a:p>
            <a:pPr marL="0" indent="0" eaLnBrk="1" hangingPunct="1">
              <a:buNone/>
            </a:pPr>
            <a:r>
              <a:rPr lang="cs-CZ" sz="1800" dirty="0"/>
              <a:t>                                       </a:t>
            </a:r>
            <a:r>
              <a:rPr lang="cs-CZ" sz="1800" dirty="0">
                <a:effectLst/>
              </a:rPr>
              <a:t>–   </a:t>
            </a:r>
            <a:r>
              <a:rPr lang="it-IT" sz="1800" dirty="0">
                <a:effectLst/>
              </a:rPr>
              <a:t>1476</a:t>
            </a:r>
            <a:r>
              <a:rPr lang="cs-CZ" sz="1800" dirty="0">
                <a:effectLst/>
              </a:rPr>
              <a:t>: </a:t>
            </a:r>
            <a:r>
              <a:rPr lang="it-IT" sz="1800" dirty="0">
                <a:effectLst/>
              </a:rPr>
              <a:t> město Střelice </a:t>
            </a:r>
            <a:r>
              <a:rPr lang="cs-CZ" sz="1800" dirty="0">
                <a:effectLst/>
              </a:rPr>
              <a:t>u </a:t>
            </a:r>
            <a:r>
              <a:rPr lang="it-IT" sz="1800" dirty="0">
                <a:effectLst/>
              </a:rPr>
              <a:t>Olomouc</a:t>
            </a:r>
            <a:r>
              <a:rPr lang="cs-CZ" sz="1800" dirty="0">
                <a:effectLst/>
              </a:rPr>
              <a:t>e</a:t>
            </a:r>
          </a:p>
          <a:p>
            <a:pPr marL="0" indent="0" eaLnBrk="1" hangingPunct="1">
              <a:buNone/>
            </a:pPr>
            <a:endParaRPr lang="cs-CZ" altLang="cs-CZ" sz="1800" b="1" dirty="0"/>
          </a:p>
          <a:p>
            <a:pPr eaLnBrk="1" hangingPunct="1"/>
            <a:r>
              <a:rPr lang="cs-CZ" altLang="cs-CZ" sz="1800" b="1" dirty="0"/>
              <a:t>Ochrana lesa  </a:t>
            </a:r>
            <a:r>
              <a:rPr lang="cs-CZ" altLang="cs-CZ" sz="1800" dirty="0"/>
              <a:t> –   1189:  první písemná zpráva ve Statutech Konráda Oty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–   1243, 1249:  v právech města Brna a Jihlavy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–   1350/1:  zákoník </a:t>
            </a:r>
            <a:r>
              <a:rPr lang="cs-CZ" altLang="cs-CZ" sz="1800" dirty="0" err="1"/>
              <a:t>Majestas</a:t>
            </a:r>
            <a:r>
              <a:rPr lang="cs-CZ" altLang="cs-CZ" sz="1800" dirty="0"/>
              <a:t> Carolina:  sankce pro zloděje a žháře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zákaz kácení (rubání) v lesích a vyvážení nebo prodávání dřeva  (pouze souše)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–   1379:  první lesní řád Chebsko:  zákaz těžby bez vědomí lesníka (kácení lip a dubů), platby za dříví</a:t>
            </a:r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247033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DB96AC-EF1E-825E-6F8D-511F9DFFA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925" y="819150"/>
            <a:ext cx="11649075" cy="5953125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1900" b="1" dirty="0"/>
              <a:t>Doplňkový zdroj obživy  </a:t>
            </a:r>
            <a:r>
              <a:rPr lang="cs-CZ" altLang="cs-CZ" sz="1900" dirty="0"/>
              <a:t>–   </a:t>
            </a:r>
            <a:r>
              <a:rPr lang="cs-CZ" altLang="cs-CZ" sz="1900" b="1" dirty="0"/>
              <a:t>lov:   </a:t>
            </a:r>
            <a:r>
              <a:rPr lang="cs-CZ" altLang="cs-CZ" sz="1900" dirty="0"/>
              <a:t>drobné zvěře </a:t>
            </a:r>
          </a:p>
          <a:p>
            <a:pPr marL="0" indent="0" eaLnBrk="1" hangingPunct="1">
              <a:buNone/>
            </a:pPr>
            <a:r>
              <a:rPr lang="cs-CZ" altLang="cs-CZ" sz="1900" dirty="0"/>
              <a:t>                                                 –   </a:t>
            </a:r>
            <a:r>
              <a:rPr lang="cs-CZ" sz="1900" b="1" dirty="0">
                <a:effectLst/>
              </a:rPr>
              <a:t>sběr:   </a:t>
            </a:r>
            <a:r>
              <a:rPr lang="cs-CZ" sz="1900" dirty="0">
                <a:effectLst/>
              </a:rPr>
              <a:t>medu, lesních plodů, bylin, klestí</a:t>
            </a:r>
          </a:p>
          <a:p>
            <a:pPr marL="0" indent="0" eaLnBrk="1" hangingPunct="1">
              <a:buNone/>
            </a:pPr>
            <a:r>
              <a:rPr lang="cs-CZ" sz="1900" dirty="0"/>
              <a:t>                                                                  </a:t>
            </a:r>
            <a:r>
              <a:rPr lang="cs-CZ" sz="1900" dirty="0">
                <a:effectLst/>
              </a:rPr>
              <a:t> </a:t>
            </a:r>
            <a:r>
              <a:rPr lang="cs-CZ" altLang="cs-CZ" sz="1900" dirty="0"/>
              <a:t>bukvice a žaludy (příkrm před porážkou)</a:t>
            </a:r>
            <a:endParaRPr lang="cs-CZ" sz="1900" dirty="0">
              <a:effectLst/>
            </a:endParaRPr>
          </a:p>
          <a:p>
            <a:pPr marL="0" indent="0">
              <a:buNone/>
            </a:pPr>
            <a:r>
              <a:rPr lang="cs-CZ" altLang="cs-CZ" sz="1900" dirty="0"/>
              <a:t>                                                  –   </a:t>
            </a:r>
            <a:r>
              <a:rPr lang="cs-CZ" altLang="cs-CZ" sz="1900" b="1" dirty="0"/>
              <a:t>pastva:   </a:t>
            </a:r>
            <a:r>
              <a:rPr lang="cs-CZ" altLang="cs-CZ" sz="1900" dirty="0"/>
              <a:t>zpomaluje obnovu lesa, od jara do podzimu (koně, skot, ovce, prasata)</a:t>
            </a:r>
          </a:p>
          <a:p>
            <a:pPr marL="0" indent="0">
              <a:buNone/>
            </a:pPr>
            <a:r>
              <a:rPr lang="cs-CZ" altLang="cs-CZ" sz="1900" dirty="0"/>
              <a:t>                                                  –   </a:t>
            </a:r>
            <a:r>
              <a:rPr lang="cs-CZ" altLang="cs-CZ" sz="1900" b="1" dirty="0"/>
              <a:t>krmivo:</a:t>
            </a:r>
            <a:r>
              <a:rPr lang="cs-CZ" altLang="cs-CZ" sz="1900" dirty="0"/>
              <a:t>   letnina sušená na zimu k ustájení (větvičky a listy) </a:t>
            </a:r>
          </a:p>
          <a:p>
            <a:pPr marL="0" indent="0">
              <a:buNone/>
            </a:pPr>
            <a:r>
              <a:rPr lang="cs-CZ" altLang="cs-CZ" sz="1900" dirty="0"/>
              <a:t>                                                  –   </a:t>
            </a:r>
            <a:r>
              <a:rPr lang="cs-CZ" altLang="cs-CZ" sz="1900" b="1" dirty="0"/>
              <a:t>stelivo:</a:t>
            </a:r>
            <a:r>
              <a:rPr lang="cs-CZ" altLang="cs-CZ" sz="1900" dirty="0"/>
              <a:t>  tráva, </a:t>
            </a:r>
            <a:r>
              <a:rPr lang="pt-BR" sz="1900" dirty="0">
                <a:effectLst/>
              </a:rPr>
              <a:t>mech, listí, hrabank</a:t>
            </a:r>
            <a:r>
              <a:rPr lang="cs-CZ" sz="1900" dirty="0">
                <a:effectLst/>
              </a:rPr>
              <a:t>a (svrchní lesní půda)</a:t>
            </a:r>
            <a:endParaRPr lang="cs-CZ" sz="1900" dirty="0"/>
          </a:p>
          <a:p>
            <a:pPr marL="0" indent="0">
              <a:buNone/>
            </a:pPr>
            <a:endParaRPr lang="cs-CZ" sz="1900" b="0" i="0" u="none" strike="noStrike" baseline="0" dirty="0"/>
          </a:p>
          <a:p>
            <a:r>
              <a:rPr lang="cs-CZ" altLang="cs-CZ" sz="1900" b="1" dirty="0"/>
              <a:t>Lesní řemesla   </a:t>
            </a:r>
            <a:r>
              <a:rPr lang="cs-CZ" altLang="cs-CZ" sz="1900" dirty="0"/>
              <a:t>–  p</a:t>
            </a:r>
            <a:r>
              <a:rPr lang="cs-CZ" sz="2000" i="0" u="none" strike="noStrike" baseline="0" dirty="0"/>
              <a:t>ředindustriální (tradiční) formy hospodářského využívání lesa </a:t>
            </a:r>
          </a:p>
          <a:p>
            <a:pPr marL="0" indent="0">
              <a:buNone/>
            </a:pPr>
            <a:r>
              <a:rPr lang="cs-CZ" sz="2000" b="1" i="0" u="none" strike="noStrike" baseline="0" dirty="0"/>
              <a:t>                              </a:t>
            </a:r>
            <a:r>
              <a:rPr lang="cs-CZ" sz="2000" i="0" u="none" strike="noStrike" baseline="0" dirty="0"/>
              <a:t>–  </a:t>
            </a:r>
            <a:r>
              <a:rPr lang="cs-CZ" altLang="cs-CZ" sz="1900" b="1" dirty="0" err="1"/>
              <a:t>brtnictví</a:t>
            </a:r>
            <a:r>
              <a:rPr lang="cs-CZ" altLang="cs-CZ" sz="1900" b="1" dirty="0"/>
              <a:t>:</a:t>
            </a:r>
            <a:r>
              <a:rPr lang="cs-CZ" altLang="cs-CZ" sz="1900" dirty="0"/>
              <a:t>  lesní včelaření  – med, vosk </a:t>
            </a:r>
          </a:p>
          <a:p>
            <a:pPr marL="0" indent="0" eaLnBrk="1" hangingPunct="1">
              <a:buNone/>
            </a:pPr>
            <a:r>
              <a:rPr lang="cs-CZ" altLang="cs-CZ" sz="1900" dirty="0"/>
              <a:t>                                – </a:t>
            </a:r>
            <a:r>
              <a:rPr lang="cs-CZ" altLang="cs-CZ" sz="1900" b="1" dirty="0"/>
              <a:t>  dřevorubectví:   </a:t>
            </a:r>
            <a:r>
              <a:rPr lang="cs-CZ" altLang="cs-CZ" sz="1900" dirty="0"/>
              <a:t>těžba dřeva jako zdroje tepla a stavebního materiálu </a:t>
            </a:r>
          </a:p>
          <a:p>
            <a:pPr marL="0" indent="0" eaLnBrk="1" hangingPunct="1">
              <a:buNone/>
            </a:pPr>
            <a:r>
              <a:rPr lang="cs-CZ" altLang="cs-CZ" sz="1900" dirty="0"/>
              <a:t>                                –  </a:t>
            </a:r>
            <a:r>
              <a:rPr lang="cs-CZ" altLang="cs-CZ" sz="1900" b="1" dirty="0"/>
              <a:t>uhlířství:</a:t>
            </a:r>
            <a:r>
              <a:rPr lang="cs-CZ" altLang="cs-CZ" sz="1900" dirty="0"/>
              <a:t>  pálení dřevěného uhlí </a:t>
            </a:r>
          </a:p>
          <a:p>
            <a:pPr marL="0" indent="0" eaLnBrk="1" hangingPunct="1">
              <a:buNone/>
            </a:pPr>
            <a:r>
              <a:rPr lang="cs-CZ" altLang="cs-CZ" sz="1900" dirty="0"/>
              <a:t>                                –  </a:t>
            </a:r>
            <a:r>
              <a:rPr lang="cs-CZ" altLang="cs-CZ" sz="1900" b="1" dirty="0" err="1"/>
              <a:t>draslářství</a:t>
            </a:r>
            <a:r>
              <a:rPr lang="cs-CZ" altLang="cs-CZ" sz="1900" b="1" dirty="0"/>
              <a:t>:</a:t>
            </a:r>
            <a:r>
              <a:rPr lang="cs-CZ" altLang="cs-CZ" sz="1900" dirty="0"/>
              <a:t>   výroba potaše užívané ve sklářství </a:t>
            </a:r>
          </a:p>
          <a:p>
            <a:pPr marL="0" indent="0" eaLnBrk="1" hangingPunct="1">
              <a:buNone/>
            </a:pPr>
            <a:r>
              <a:rPr lang="cs-CZ" altLang="cs-CZ" sz="1900" dirty="0"/>
              <a:t>                                –  </a:t>
            </a:r>
            <a:r>
              <a:rPr lang="cs-CZ" altLang="cs-CZ" sz="1900" b="1" dirty="0"/>
              <a:t>dehtářství, smolařství, </a:t>
            </a:r>
            <a:r>
              <a:rPr lang="cs-CZ" altLang="cs-CZ" sz="1900" b="1" dirty="0" err="1"/>
              <a:t>kolomaznictví</a:t>
            </a:r>
            <a:r>
              <a:rPr lang="cs-CZ" altLang="cs-CZ" sz="1900" b="1" dirty="0"/>
              <a:t>:</a:t>
            </a:r>
            <a:r>
              <a:rPr lang="cs-CZ" altLang="cs-CZ" sz="1900" dirty="0"/>
              <a:t>  impregnace kůží, látek a nádob, mazadlo kol </a:t>
            </a:r>
          </a:p>
          <a:p>
            <a:pPr marL="0" indent="0" eaLnBrk="1" hangingPunct="1">
              <a:buNone/>
            </a:pPr>
            <a:r>
              <a:rPr lang="cs-CZ" altLang="cs-CZ" sz="1900" dirty="0"/>
              <a:t>                                –  </a:t>
            </a:r>
            <a:r>
              <a:rPr lang="cs-CZ" altLang="cs-CZ" sz="1900" b="1" dirty="0" err="1"/>
              <a:t>koptářství</a:t>
            </a:r>
            <a:r>
              <a:rPr lang="cs-CZ" altLang="cs-CZ" sz="1900" b="1" dirty="0"/>
              <a:t>:  </a:t>
            </a:r>
            <a:r>
              <a:rPr lang="cs-CZ" altLang="cs-CZ" sz="1900" dirty="0"/>
              <a:t>produkce sazí k výrobě černé barvy</a:t>
            </a:r>
          </a:p>
          <a:p>
            <a:pPr marL="0" indent="0" eaLnBrk="1" hangingPunct="1">
              <a:buNone/>
            </a:pPr>
            <a:r>
              <a:rPr lang="cs-CZ" altLang="cs-CZ" sz="1900" dirty="0"/>
              <a:t>                                –  </a:t>
            </a:r>
            <a:r>
              <a:rPr lang="cs-CZ" altLang="cs-CZ" sz="1900" b="1" dirty="0"/>
              <a:t>železářství:  metalurgické </a:t>
            </a:r>
            <a:r>
              <a:rPr lang="cs-CZ" sz="1900" dirty="0"/>
              <a:t>zpracování železa v hutích a hamrech</a:t>
            </a:r>
            <a:endParaRPr lang="cs-CZ" altLang="cs-CZ" sz="19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77735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C73A437-E8FF-EED9-92A1-529651C4A5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"/>
          </a:blip>
          <a:srcRect l="6106" t="59445" r="59118" b="13194"/>
          <a:stretch/>
        </p:blipFill>
        <p:spPr>
          <a:xfrm>
            <a:off x="600075" y="319404"/>
            <a:ext cx="4686300" cy="562927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B7BE157-05EF-C971-4DC2-81589DF4BB55}"/>
              </a:ext>
            </a:extLst>
          </p:cNvPr>
          <p:cNvSpPr txBox="1"/>
          <p:nvPr/>
        </p:nvSpPr>
        <p:spPr>
          <a:xfrm>
            <a:off x="172917" y="6207347"/>
            <a:ext cx="5284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u="none" strike="noStrike" baseline="0" dirty="0">
                <a:solidFill>
                  <a:srgbClr val="373737"/>
                </a:solidFill>
              </a:rPr>
              <a:t>Přebohaté hodinky vévody z </a:t>
            </a:r>
            <a:r>
              <a:rPr lang="cs-CZ" sz="2000" b="1" u="none" strike="noStrike" baseline="0" dirty="0" err="1">
                <a:solidFill>
                  <a:srgbClr val="373737"/>
                </a:solidFill>
              </a:rPr>
              <a:t>Berry</a:t>
            </a:r>
            <a:r>
              <a:rPr lang="cs-CZ" sz="2000" b="1" u="none" strike="noStrike" baseline="0" dirty="0">
                <a:solidFill>
                  <a:srgbClr val="373737"/>
                </a:solidFill>
              </a:rPr>
              <a:t>, </a:t>
            </a:r>
            <a:r>
              <a:rPr lang="cs-CZ" sz="2000" b="1" u="none" strike="noStrike" baseline="0" dirty="0" err="1">
                <a:solidFill>
                  <a:srgbClr val="373737"/>
                </a:solidFill>
              </a:rPr>
              <a:t>poč</a:t>
            </a:r>
            <a:r>
              <a:rPr lang="cs-CZ" sz="2000" b="1" u="none" strike="noStrike" baseline="0" dirty="0">
                <a:solidFill>
                  <a:srgbClr val="373737"/>
                </a:solidFill>
              </a:rPr>
              <a:t>, 15. stol.</a:t>
            </a:r>
            <a:endParaRPr lang="cs-CZ" sz="2000" b="1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C097BA28-7607-E4E3-C3BF-6AE406EB93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340" t="33185" r="36318" b="24148"/>
          <a:stretch/>
        </p:blipFill>
        <p:spPr>
          <a:xfrm>
            <a:off x="8778058" y="1333969"/>
            <a:ext cx="2997201" cy="229508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7921A37-06DF-8899-98F6-43277AD716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333" t="31407" r="34237" b="19852"/>
          <a:stretch/>
        </p:blipFill>
        <p:spPr>
          <a:xfrm>
            <a:off x="8738643" y="3718470"/>
            <a:ext cx="3260999" cy="2523457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686B53A-3B0C-98CC-54C9-142B3E381941}"/>
              </a:ext>
            </a:extLst>
          </p:cNvPr>
          <p:cNvSpPr txBox="1"/>
          <p:nvPr/>
        </p:nvSpPr>
        <p:spPr>
          <a:xfrm>
            <a:off x="6096000" y="616073"/>
            <a:ext cx="57035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effectLst/>
                <a:latin typeface="Arial" panose="020B0604020202020204" pitchFamily="34" charset="0"/>
              </a:rPr>
              <a:t>Výmladkové lesy a pařezina: </a:t>
            </a:r>
            <a:r>
              <a:rPr lang="cs-CZ" dirty="0">
                <a:effectLst/>
                <a:latin typeface="Arial" panose="020B0604020202020204" pitchFamily="34" charset="0"/>
              </a:rPr>
              <a:t>ořezávání (letnina) 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2C645A3-9A09-1091-596B-42E3C54C16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417" t="29481" r="37833" b="21037"/>
          <a:stretch/>
        </p:blipFill>
        <p:spPr>
          <a:xfrm>
            <a:off x="5457825" y="2073938"/>
            <a:ext cx="3505200" cy="339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47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Nadpis 1">
            <a:extLst>
              <a:ext uri="{FF2B5EF4-FFF2-40B4-BE49-F238E27FC236}">
                <a16:creationId xmlns:a16="http://schemas.microsoft.com/office/drawing/2014/main" id="{3B7E3579-0264-FDB4-E924-B9774467D9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08828" y="319305"/>
            <a:ext cx="3276600" cy="1143000"/>
          </a:xfrm>
        </p:spPr>
        <p:txBody>
          <a:bodyPr/>
          <a:lstStyle/>
          <a:p>
            <a:r>
              <a:rPr lang="cs-CZ" altLang="cs-CZ" sz="2800" b="1" dirty="0">
                <a:solidFill>
                  <a:srgbClr val="FF0000"/>
                </a:solidFill>
              </a:rPr>
              <a:t>Včelařství a </a:t>
            </a:r>
            <a:r>
              <a:rPr lang="cs-CZ" altLang="cs-CZ" sz="2800" b="1" dirty="0" err="1">
                <a:solidFill>
                  <a:srgbClr val="FF0000"/>
                </a:solidFill>
              </a:rPr>
              <a:t>brtnictví</a:t>
            </a:r>
            <a:endParaRPr lang="cs-CZ" altLang="cs-CZ" sz="2800" b="1" dirty="0">
              <a:solidFill>
                <a:srgbClr val="FF0000"/>
              </a:solidFill>
            </a:endParaRPr>
          </a:p>
        </p:txBody>
      </p:sp>
      <p:sp>
        <p:nvSpPr>
          <p:cNvPr id="66563" name="Zástupný symbol pro obsah 2">
            <a:extLst>
              <a:ext uri="{FF2B5EF4-FFF2-40B4-BE49-F238E27FC236}">
                <a16:creationId xmlns:a16="http://schemas.microsoft.com/office/drawing/2014/main" id="{4A3E985F-833E-2933-0387-DA4E66B4C7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172" y="1794274"/>
            <a:ext cx="6443663" cy="5715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1600" b="1" dirty="0"/>
              <a:t>Včelařství   </a:t>
            </a:r>
            <a:r>
              <a:rPr lang="cs-CZ" altLang="cs-CZ" sz="1600" dirty="0"/>
              <a:t>–  chov včel: v úlech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–   název vesnice:  Včelín u Kroměříže </a:t>
            </a:r>
          </a:p>
          <a:p>
            <a:pPr marL="0" indent="0">
              <a:buNone/>
              <a:defRPr/>
            </a:pPr>
            <a:endParaRPr lang="cs-CZ" altLang="cs-CZ" sz="1600" dirty="0"/>
          </a:p>
          <a:p>
            <a:pPr>
              <a:defRPr/>
            </a:pPr>
            <a:r>
              <a:rPr lang="cs-CZ" altLang="cs-CZ" sz="1600" b="1" dirty="0" err="1"/>
              <a:t>Brtnictví</a:t>
            </a:r>
            <a:r>
              <a:rPr lang="cs-CZ" altLang="cs-CZ" sz="1600" b="1" dirty="0"/>
              <a:t>  </a:t>
            </a:r>
            <a:r>
              <a:rPr lang="cs-CZ" altLang="cs-CZ" sz="1600" dirty="0"/>
              <a:t>–  chov včel ve vydlabaných dutinách stromů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</a:t>
            </a:r>
            <a:endParaRPr lang="cs-CZ" altLang="cs-CZ" sz="1600" b="1" dirty="0"/>
          </a:p>
          <a:p>
            <a:pPr>
              <a:defRPr/>
            </a:pPr>
            <a:r>
              <a:rPr lang="cs-CZ" altLang="cs-CZ" sz="1600" b="1" dirty="0"/>
              <a:t>Med</a:t>
            </a:r>
            <a:r>
              <a:rPr lang="cs-CZ" altLang="cs-CZ" sz="1600" dirty="0"/>
              <a:t>  –  sladidlo, k výrobě medoviny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–   konzumován aristokracií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–   poplatky v nádobách s medem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(1222: pro vyšehradskou kapitulu)</a:t>
            </a:r>
          </a:p>
          <a:p>
            <a:pPr marL="0" indent="0">
              <a:buNone/>
              <a:defRPr/>
            </a:pPr>
            <a:endParaRPr lang="cs-CZ" altLang="cs-CZ" sz="1600" dirty="0"/>
          </a:p>
          <a:p>
            <a:pPr>
              <a:defRPr/>
            </a:pPr>
            <a:r>
              <a:rPr lang="cs-CZ" altLang="cs-CZ" sz="1600" b="1" dirty="0"/>
              <a:t>Včelí vosk  </a:t>
            </a:r>
            <a:r>
              <a:rPr lang="cs-CZ" altLang="cs-CZ" sz="1600" dirty="0"/>
              <a:t>–  k výrobě svíček, psacích tabulek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odlévacích forem</a:t>
            </a:r>
          </a:p>
          <a:p>
            <a:pPr marL="0" indent="0">
              <a:buNone/>
              <a:defRPr/>
            </a:pPr>
            <a:endParaRPr lang="cs-CZ" altLang="cs-CZ" sz="1600" b="1" dirty="0"/>
          </a:p>
          <a:p>
            <a:pPr>
              <a:defRPr/>
            </a:pPr>
            <a:endParaRPr lang="cs-CZ" altLang="cs-CZ" sz="1800" b="1" dirty="0"/>
          </a:p>
          <a:p>
            <a:pPr marL="0" indent="0">
              <a:buNone/>
              <a:defRPr/>
            </a:pPr>
            <a:endParaRPr lang="cs-CZ" altLang="cs-CZ" sz="1800" dirty="0"/>
          </a:p>
        </p:txBody>
      </p:sp>
      <p:pic>
        <p:nvPicPr>
          <p:cNvPr id="50180" name="Obrázek 1">
            <a:extLst>
              <a:ext uri="{FF2B5EF4-FFF2-40B4-BE49-F238E27FC236}">
                <a16:creationId xmlns:a16="http://schemas.microsoft.com/office/drawing/2014/main" id="{70D5BAFA-DDA6-9C08-60D7-67A7B22EF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261" y="-59248"/>
            <a:ext cx="3100425" cy="3201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Obrázek 1">
            <a:extLst>
              <a:ext uri="{FF2B5EF4-FFF2-40B4-BE49-F238E27FC236}">
                <a16:creationId xmlns:a16="http://schemas.microsoft.com/office/drawing/2014/main" id="{896DAD1F-86A6-5211-D62E-E2BCDAC30D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746" y="1601182"/>
            <a:ext cx="2959205" cy="428717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2" name="TextovéPole 2">
            <a:extLst>
              <a:ext uri="{FF2B5EF4-FFF2-40B4-BE49-F238E27FC236}">
                <a16:creationId xmlns:a16="http://schemas.microsoft.com/office/drawing/2014/main" id="{8ECCDB3A-5EFC-CF94-59C6-B56C959DE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9903" y="6003304"/>
            <a:ext cx="31480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 dirty="0">
                <a:latin typeface="+mn-lt"/>
              </a:rPr>
              <a:t>Motyka, M. et al., 2018: Po stopách </a:t>
            </a:r>
            <a:r>
              <a:rPr lang="cs-CZ" altLang="cs-CZ" sz="1600" b="1" dirty="0" err="1">
                <a:latin typeface="+mn-lt"/>
              </a:rPr>
              <a:t>brtnictví</a:t>
            </a:r>
            <a:r>
              <a:rPr lang="cs-CZ" altLang="cs-CZ" sz="1600" b="1" dirty="0">
                <a:latin typeface="+mn-lt"/>
              </a:rPr>
              <a:t>. Opatovice.</a:t>
            </a:r>
          </a:p>
        </p:txBody>
      </p:sp>
      <p:sp>
        <p:nvSpPr>
          <p:cNvPr id="50183" name="TextovéPole 2">
            <a:extLst>
              <a:ext uri="{FF2B5EF4-FFF2-40B4-BE49-F238E27FC236}">
                <a16:creationId xmlns:a16="http://schemas.microsoft.com/office/drawing/2014/main" id="{2B830076-D9C8-9FD9-5EDA-1DE00C4BE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3154" y="172228"/>
            <a:ext cx="20182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 dirty="0">
                <a:latin typeface="+mn-lt"/>
              </a:rPr>
              <a:t>          Včelí úly,             </a:t>
            </a:r>
            <a:r>
              <a:rPr lang="cs-CZ" altLang="cs-CZ" sz="1600" b="1" dirty="0" err="1">
                <a:latin typeface="+mn-lt"/>
              </a:rPr>
              <a:t>Aberdeenský</a:t>
            </a:r>
            <a:r>
              <a:rPr lang="cs-CZ" altLang="cs-CZ" sz="1600" b="1" dirty="0">
                <a:latin typeface="+mn-lt"/>
              </a:rPr>
              <a:t> bestiář,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 dirty="0">
                <a:latin typeface="+mn-lt"/>
              </a:rPr>
              <a:t>     1. pol. 12. stol.</a:t>
            </a:r>
          </a:p>
        </p:txBody>
      </p:sp>
      <p:pic>
        <p:nvPicPr>
          <p:cNvPr id="50184" name="Obrázek 1">
            <a:extLst>
              <a:ext uri="{FF2B5EF4-FFF2-40B4-BE49-F238E27FC236}">
                <a16:creationId xmlns:a16="http://schemas.microsoft.com/office/drawing/2014/main" id="{AEB33966-0E0D-A95A-F342-FCBA431C7A1A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9" t="13474" r="22479" b="26582"/>
          <a:stretch>
            <a:fillRect/>
          </a:stretch>
        </p:blipFill>
        <p:spPr bwMode="auto">
          <a:xfrm>
            <a:off x="5168766" y="3287513"/>
            <a:ext cx="3270161" cy="310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5" name="TextovéPole 2">
            <a:extLst>
              <a:ext uri="{FF2B5EF4-FFF2-40B4-BE49-F238E27FC236}">
                <a16:creationId xmlns:a16="http://schemas.microsoft.com/office/drawing/2014/main" id="{4CAC3519-50D7-5399-E944-2BA9078A6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7475" y="6486317"/>
            <a:ext cx="46212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 dirty="0">
                <a:latin typeface="+mn-lt"/>
              </a:rPr>
              <a:t>Toponyma odkazující na „lesní řemesla“.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63C638-9E94-7238-8275-BF4D41D29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714374"/>
            <a:ext cx="11458574" cy="6143626"/>
          </a:xfrm>
        </p:spPr>
        <p:txBody>
          <a:bodyPr>
            <a:normAutofit/>
          </a:bodyPr>
          <a:lstStyle/>
          <a:p>
            <a:pPr eaLnBrk="1" hangingPunct="1"/>
            <a:r>
              <a:rPr lang="cs-CZ" sz="2000" dirty="0"/>
              <a:t> </a:t>
            </a:r>
            <a:r>
              <a:rPr lang="cs-CZ" sz="2000" b="1" dirty="0">
                <a:solidFill>
                  <a:srgbClr val="FF0000"/>
                </a:solidFill>
              </a:rPr>
              <a:t>Dřevorubectví</a:t>
            </a:r>
            <a:r>
              <a:rPr lang="cs-CZ" sz="1800" b="1" dirty="0"/>
              <a:t>   </a:t>
            </a:r>
            <a:r>
              <a:rPr lang="cs-CZ" altLang="cs-CZ" sz="1800" dirty="0"/>
              <a:t>–   palivo k vytápění a přípravě stravy:  řezání na polena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–   stavebnictví:  konstrukce domů, hospodářských budov, mostů, ohrad, aj.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–   výroba užitkových předmětů:  </a:t>
            </a:r>
            <a:r>
              <a:rPr lang="cs-CZ" sz="1800" dirty="0">
                <a:effectLst/>
              </a:rPr>
              <a:t>kuchyňské náčiní (misky), sudy, vědra, koryta</a:t>
            </a:r>
          </a:p>
          <a:p>
            <a:pPr marL="0" indent="0" eaLnBrk="1" hangingPunct="1">
              <a:buNone/>
            </a:pPr>
            <a:r>
              <a:rPr lang="cs-CZ" sz="1800" dirty="0"/>
              <a:t>                                                                                              </a:t>
            </a:r>
            <a:endParaRPr lang="cs-CZ" sz="1800" b="1" dirty="0"/>
          </a:p>
          <a:p>
            <a:r>
              <a:rPr lang="cs-CZ" sz="1800" dirty="0"/>
              <a:t> </a:t>
            </a:r>
            <a:r>
              <a:rPr lang="cs-CZ" sz="1800" b="1" dirty="0"/>
              <a:t>Kácení</a:t>
            </a:r>
            <a:r>
              <a:rPr lang="cs-CZ" sz="1800" dirty="0"/>
              <a:t>  –   na podzim a v zimě:  listnaté po spadu listí, jehličnany na mízu (pryskyřici)</a:t>
            </a:r>
          </a:p>
          <a:p>
            <a:pPr marL="0" indent="0">
              <a:buNone/>
            </a:pPr>
            <a:r>
              <a:rPr lang="cs-CZ" sz="1800" dirty="0"/>
              <a:t>                   –   nástroje:  sekery, klíny, pily, nože </a:t>
            </a:r>
          </a:p>
          <a:p>
            <a:endParaRPr lang="cs-CZ" sz="1800" dirty="0"/>
          </a:p>
          <a:p>
            <a:r>
              <a:rPr lang="cs-CZ" sz="1800" dirty="0"/>
              <a:t> </a:t>
            </a:r>
            <a:r>
              <a:rPr lang="cs-CZ" sz="1800" b="1" dirty="0"/>
              <a:t>Doprava</a:t>
            </a:r>
            <a:r>
              <a:rPr lang="cs-CZ" sz="1800" dirty="0"/>
              <a:t>   –   a)  po souši:  vozy </a:t>
            </a:r>
          </a:p>
          <a:p>
            <a:pPr marL="0" indent="0">
              <a:buNone/>
            </a:pPr>
            <a:r>
              <a:rPr lang="cs-CZ" sz="1800" dirty="0"/>
              <a:t>                        –   b)  po řekách:   od 13. stol.:   plavení z Nízkého Jeseníku do Opavy, sklady na březích řek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1316:  privilegium Jana Lucemburského pro splavování po Vltavě do Prahy, obchod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1347:  Karel IV. snížil plavecká cla   (svobodná voroplavba v 18. stol.)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16. stol.: plavení z Krkonoš po Labi, na břehu se pálilo uhlí v milířích (velkovýroba)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</a:t>
            </a:r>
          </a:p>
          <a:p>
            <a:r>
              <a:rPr lang="cs-CZ" sz="1800" b="1" dirty="0"/>
              <a:t>Řemesla</a:t>
            </a:r>
            <a:r>
              <a:rPr lang="cs-CZ" sz="1800" dirty="0"/>
              <a:t>  –   tesaři, truhláři, bednáři  (</a:t>
            </a:r>
            <a:r>
              <a:rPr lang="cs-CZ" sz="1800" dirty="0">
                <a:effectLst/>
              </a:rPr>
              <a:t>šindeláři, soustružníci, košíkáři, </a:t>
            </a:r>
            <a:r>
              <a:rPr lang="cs-CZ" sz="1800" dirty="0" err="1">
                <a:effectLst/>
              </a:rPr>
              <a:t>metláři</a:t>
            </a:r>
            <a:r>
              <a:rPr lang="cs-CZ" sz="1800" dirty="0">
                <a:effectLst/>
              </a:rPr>
              <a:t>, </a:t>
            </a:r>
            <a:r>
              <a:rPr lang="cs-CZ" sz="1800" dirty="0" err="1">
                <a:effectLst/>
              </a:rPr>
              <a:t>rohožníci</a:t>
            </a:r>
            <a:r>
              <a:rPr lang="cs-CZ" sz="1800" dirty="0">
                <a:effectLst/>
              </a:rPr>
              <a:t>, </a:t>
            </a:r>
            <a:r>
              <a:rPr lang="cs-CZ" sz="1800" dirty="0" err="1">
                <a:effectLst/>
              </a:rPr>
              <a:t>kartáčnčníci</a:t>
            </a:r>
            <a:r>
              <a:rPr lang="cs-CZ" sz="1800" dirty="0">
                <a:effectLst/>
              </a:rPr>
              <a:t> aj.)</a:t>
            </a:r>
            <a:r>
              <a:rPr lang="cs-CZ" sz="1800" dirty="0"/>
              <a:t> </a:t>
            </a:r>
          </a:p>
          <a:p>
            <a:pPr marL="0" indent="0" algn="l">
              <a:buNone/>
            </a:pPr>
            <a:r>
              <a:rPr lang="cs-CZ" sz="1800" dirty="0"/>
              <a:t>                     –   od 13. stol.:  mizí zmínky o vesnických řemeslnících</a:t>
            </a:r>
            <a:r>
              <a:rPr lang="cs-CZ" sz="1800" b="0" i="0" u="none" strike="noStrike" baseline="0" dirty="0"/>
              <a:t> (přesun do měst)</a:t>
            </a:r>
          </a:p>
        </p:txBody>
      </p:sp>
    </p:spTree>
    <p:extLst>
      <p:ext uri="{BB962C8B-B14F-4D97-AF65-F5344CB8AC3E}">
        <p14:creationId xmlns:p14="http://schemas.microsoft.com/office/powerpoint/2010/main" val="551414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0F8B905-84DD-CBA0-49BD-845D73738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742950"/>
            <a:ext cx="10982325" cy="6115050"/>
          </a:xfrm>
        </p:spPr>
        <p:txBody>
          <a:bodyPr>
            <a:normAutofit/>
          </a:bodyPr>
          <a:lstStyle/>
          <a:p>
            <a:r>
              <a:rPr lang="cs-CZ" sz="1800" dirty="0"/>
              <a:t>  </a:t>
            </a:r>
            <a:r>
              <a:rPr lang="cs-CZ" sz="1800" b="1" dirty="0"/>
              <a:t>Dub a jedle  </a:t>
            </a:r>
            <a:r>
              <a:rPr lang="cs-CZ" sz="1800" dirty="0"/>
              <a:t>–  stavební konstrukce domů</a:t>
            </a:r>
          </a:p>
          <a:p>
            <a:r>
              <a:rPr lang="cs-CZ" sz="1800" b="1" dirty="0"/>
              <a:t>  Smrk  – </a:t>
            </a:r>
            <a:r>
              <a:rPr lang="cs-CZ" sz="1800" dirty="0"/>
              <a:t> krovy, překlady </a:t>
            </a:r>
          </a:p>
          <a:p>
            <a:r>
              <a:rPr lang="cs-CZ" sz="1800" b="1" dirty="0"/>
              <a:t>  Vrba  –</a:t>
            </a:r>
            <a:r>
              <a:rPr lang="cs-CZ" sz="1800" dirty="0"/>
              <a:t>  výplety stěn, košíky </a:t>
            </a:r>
          </a:p>
          <a:p>
            <a:r>
              <a:rPr lang="cs-CZ" sz="1800" dirty="0"/>
              <a:t>  </a:t>
            </a:r>
            <a:r>
              <a:rPr lang="cs-CZ" sz="1800" b="1" dirty="0"/>
              <a:t>Buk</a:t>
            </a:r>
            <a:r>
              <a:rPr lang="cs-CZ" sz="1800" dirty="0"/>
              <a:t>  –  palivo:  ořezávání větví  (tzv. zmlazování),  těžba pařezů </a:t>
            </a:r>
          </a:p>
          <a:p>
            <a:pPr marL="0" indent="0">
              <a:buNone/>
            </a:pPr>
            <a:r>
              <a:rPr lang="cs-CZ" sz="1800" dirty="0"/>
              <a:t>               –  vyřezávané a soustružené nádoby:  dřevo neobsahovalo třísloviny měnící chuť </a:t>
            </a:r>
          </a:p>
          <a:p>
            <a:pPr marL="0" indent="0" algn="l">
              <a:buNone/>
            </a:pPr>
            <a:r>
              <a:rPr lang="cs-CZ" sz="1800" dirty="0"/>
              <a:t>               –  kůra:   k vydělávání kůží (</a:t>
            </a:r>
            <a:r>
              <a:rPr lang="cs-CZ" sz="1800" b="0" i="0" u="none" strike="noStrike" baseline="0" dirty="0" err="1"/>
              <a:t>lupežnictví</a:t>
            </a:r>
            <a:r>
              <a:rPr lang="cs-CZ" sz="1800" dirty="0"/>
              <a:t> – </a:t>
            </a:r>
            <a:r>
              <a:rPr lang="cs-CZ" sz="1800" b="0" i="0" u="none" strike="noStrike" baseline="0" dirty="0"/>
              <a:t>loupání </a:t>
            </a:r>
            <a:r>
              <a:rPr lang="cs-CZ" sz="1800" b="0" i="0" u="none" strike="noStrike" baseline="0" dirty="0" err="1"/>
              <a:t>tříslařské</a:t>
            </a:r>
            <a:r>
              <a:rPr lang="cs-CZ" sz="1800" b="0" i="0" u="none" strike="noStrike" baseline="0" dirty="0"/>
              <a:t> kůry ze živých stromů)</a:t>
            </a:r>
            <a:endParaRPr lang="cs-CZ" sz="1800" dirty="0"/>
          </a:p>
          <a:p>
            <a:r>
              <a:rPr lang="cs-CZ" sz="1800" dirty="0"/>
              <a:t>  </a:t>
            </a:r>
            <a:r>
              <a:rPr lang="cs-CZ" sz="1800" b="1" dirty="0"/>
              <a:t>Lípa</a:t>
            </a:r>
            <a:r>
              <a:rPr lang="cs-CZ" sz="1800" dirty="0"/>
              <a:t>  –  lýko na provazy, vyřezávané nádoby  (nehodila se na topení)</a:t>
            </a:r>
          </a:p>
          <a:p>
            <a:r>
              <a:rPr lang="cs-CZ" sz="1800" dirty="0"/>
              <a:t>  </a:t>
            </a:r>
            <a:r>
              <a:rPr lang="cs-CZ" sz="1800" b="1" dirty="0"/>
              <a:t>Jasan</a:t>
            </a:r>
            <a:r>
              <a:rPr lang="cs-CZ" sz="1800" dirty="0"/>
              <a:t>  –  dřevěné nástroje a topůrka </a:t>
            </a:r>
          </a:p>
          <a:p>
            <a:r>
              <a:rPr lang="cs-CZ" sz="1800" dirty="0"/>
              <a:t>  </a:t>
            </a:r>
            <a:r>
              <a:rPr lang="cs-CZ" sz="1800" b="1" dirty="0"/>
              <a:t>Tis </a:t>
            </a:r>
            <a:r>
              <a:rPr lang="cs-CZ" sz="1800" dirty="0"/>
              <a:t> –   lučiště luku nebo kuše</a:t>
            </a:r>
          </a:p>
          <a:p>
            <a:r>
              <a:rPr lang="cs-CZ" sz="1800" dirty="0"/>
              <a:t>  </a:t>
            </a:r>
            <a:r>
              <a:rPr lang="cs-CZ" sz="1800" b="1" dirty="0"/>
              <a:t>Líska</a:t>
            </a:r>
            <a:r>
              <a:rPr lang="cs-CZ" sz="1800" dirty="0"/>
              <a:t>  –  ratiště šípů </a:t>
            </a:r>
          </a:p>
          <a:p>
            <a:r>
              <a:rPr lang="cs-CZ" sz="1800" dirty="0"/>
              <a:t>  </a:t>
            </a:r>
            <a:r>
              <a:rPr lang="cs-CZ" sz="1800" b="1" dirty="0"/>
              <a:t>Olše</a:t>
            </a:r>
            <a:r>
              <a:rPr lang="cs-CZ" sz="1800" dirty="0"/>
              <a:t>  –  uzení masa </a:t>
            </a:r>
          </a:p>
          <a:p>
            <a:r>
              <a:rPr lang="cs-CZ" sz="1800" dirty="0"/>
              <a:t>  </a:t>
            </a:r>
            <a:r>
              <a:rPr lang="cs-CZ" sz="1800" b="1" dirty="0"/>
              <a:t>Borovice</a:t>
            </a:r>
            <a:r>
              <a:rPr lang="cs-CZ" sz="1800" dirty="0"/>
              <a:t>  –  louče k osvětlení,</a:t>
            </a:r>
            <a:r>
              <a:rPr lang="cs-CZ" sz="1800" b="1" dirty="0"/>
              <a:t> </a:t>
            </a:r>
            <a:r>
              <a:rPr lang="cs-CZ" sz="1800" dirty="0">
                <a:effectLst/>
              </a:rPr>
              <a:t>z pryskyřice tmely na utěsnění nádob či lodí</a:t>
            </a: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r>
              <a:rPr lang="pl-PL" sz="1800" b="1" dirty="0">
                <a:effectLst/>
              </a:rPr>
              <a:t>Sběr  –  lesních plodů:  </a:t>
            </a:r>
            <a:r>
              <a:rPr lang="pl-PL" sz="1800" dirty="0">
                <a:effectLst/>
              </a:rPr>
              <a:t>jahody, borůvky, maliny, ostružiny, šípky </a:t>
            </a:r>
          </a:p>
          <a:p>
            <a:pPr marL="0" indent="0">
              <a:buNone/>
            </a:pPr>
            <a:r>
              <a:rPr lang="pl-PL" sz="1800" dirty="0"/>
              <a:t>              </a:t>
            </a:r>
            <a:r>
              <a:rPr lang="pl-PL" sz="1800" dirty="0">
                <a:effectLst/>
              </a:rPr>
              <a:t>–  </a:t>
            </a:r>
            <a:r>
              <a:rPr lang="pl-PL" sz="1800" b="1" dirty="0">
                <a:effectLst/>
              </a:rPr>
              <a:t>divoce rostoucího ovoce: </a:t>
            </a:r>
            <a:r>
              <a:rPr lang="pl-PL" sz="1800" dirty="0">
                <a:effectLst/>
              </a:rPr>
              <a:t> </a:t>
            </a:r>
            <a:r>
              <a:rPr lang="cs-CZ" sz="1800" dirty="0">
                <a:effectLst/>
              </a:rPr>
              <a:t>třešně, jabloně a hrušně, trnky, černý bez, střemcha </a:t>
            </a:r>
          </a:p>
          <a:p>
            <a:pPr marL="0" indent="0">
              <a:buNone/>
            </a:pPr>
            <a:r>
              <a:rPr lang="cs-CZ" sz="1800" dirty="0"/>
              <a:t>              </a:t>
            </a:r>
            <a:r>
              <a:rPr lang="cs-CZ" sz="1800" dirty="0">
                <a:effectLst/>
              </a:rPr>
              <a:t>–  </a:t>
            </a:r>
            <a:r>
              <a:rPr lang="cs-CZ" sz="1800" b="1" dirty="0">
                <a:effectLst/>
              </a:rPr>
              <a:t>bylin:  </a:t>
            </a:r>
            <a:r>
              <a:rPr lang="cs-CZ" sz="1800" dirty="0">
                <a:effectLst/>
              </a:rPr>
              <a:t>lípa, černý bez</a:t>
            </a:r>
          </a:p>
          <a:p>
            <a:pPr marL="0" indent="0">
              <a:buNone/>
            </a:pPr>
            <a:endParaRPr lang="cs-CZ" sz="1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912225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426524-209C-B96B-D3E2-028E40CD5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950" y="371475"/>
            <a:ext cx="11449050" cy="6638925"/>
          </a:xfrm>
        </p:spPr>
        <p:txBody>
          <a:bodyPr>
            <a:no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Uhlířství </a:t>
            </a:r>
            <a:r>
              <a:rPr lang="cs-CZ" sz="1800" dirty="0"/>
              <a:t> –  výroba dřevěného uhlí v milířích:   </a:t>
            </a:r>
            <a:r>
              <a:rPr lang="cs-CZ" sz="1800" b="1" dirty="0"/>
              <a:t>a)  </a:t>
            </a:r>
            <a:r>
              <a:rPr lang="cs-CZ" sz="1800" b="1" i="0" u="none" strike="noStrike" baseline="0" dirty="0"/>
              <a:t>stálé  </a:t>
            </a:r>
            <a:r>
              <a:rPr lang="cs-CZ" sz="1800" b="0" i="0" u="none" strike="noStrike" baseline="0" dirty="0"/>
              <a:t>–   delší dobu na jednom místě:  později dovoz dříví 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                                 </a:t>
            </a:r>
            <a:r>
              <a:rPr lang="cs-CZ" sz="1800" b="1" dirty="0"/>
              <a:t>b)</a:t>
            </a:r>
            <a:r>
              <a:rPr lang="cs-CZ" sz="1800" dirty="0"/>
              <a:t>  </a:t>
            </a:r>
            <a:r>
              <a:rPr lang="cs-CZ" sz="1800" b="1" dirty="0"/>
              <a:t>toulavé</a:t>
            </a:r>
            <a:r>
              <a:rPr lang="cs-CZ" sz="1800" dirty="0"/>
              <a:t>  –  sezónní, co nejblíže zdrojům (kalamitní dřevo)</a:t>
            </a:r>
          </a:p>
          <a:p>
            <a:pPr marL="0" indent="0">
              <a:buNone/>
            </a:pPr>
            <a:r>
              <a:rPr lang="cs-CZ" sz="1800" dirty="0"/>
              <a:t>                        </a:t>
            </a:r>
          </a:p>
          <a:p>
            <a:r>
              <a:rPr lang="cs-CZ" sz="1800" b="1" dirty="0"/>
              <a:t>16 a 17. stol.  </a:t>
            </a:r>
            <a:r>
              <a:rPr lang="cs-CZ" sz="1800" dirty="0"/>
              <a:t>–   </a:t>
            </a:r>
            <a:r>
              <a:rPr lang="cs-CZ" sz="1800" b="1" dirty="0"/>
              <a:t>venkovské:</a:t>
            </a:r>
            <a:r>
              <a:rPr lang="cs-CZ" sz="1800" dirty="0"/>
              <a:t>   provozovali venkovští řemeslníci pro vlastní spotřebu </a:t>
            </a:r>
          </a:p>
          <a:p>
            <a:pPr marL="0" indent="0" algn="l">
              <a:buNone/>
            </a:pPr>
            <a:r>
              <a:rPr lang="cs-CZ" sz="1800" dirty="0">
                <a:cs typeface="Calibri" panose="020F0502020204030204" pitchFamily="34" charset="0"/>
              </a:rPr>
              <a:t>                             –   </a:t>
            </a:r>
            <a:r>
              <a:rPr lang="cs-CZ" sz="1800" b="1" dirty="0">
                <a:cs typeface="Calibri" panose="020F0502020204030204" pitchFamily="34" charset="0"/>
              </a:rPr>
              <a:t>hutní:</a:t>
            </a:r>
            <a:r>
              <a:rPr lang="cs-CZ" sz="1800" dirty="0">
                <a:cs typeface="Calibri" panose="020F0502020204030204" pitchFamily="34" charset="0"/>
              </a:rPr>
              <a:t>  k</a:t>
            </a:r>
            <a:r>
              <a:rPr lang="cs-CZ" sz="1800" b="0" i="0" u="none" strike="noStrike" baseline="0" dirty="0">
                <a:cs typeface="Calibri" panose="020F0502020204030204" pitchFamily="34" charset="0"/>
              </a:rPr>
              <a:t>ácení a zpracování dřeva zajišťovali poddaní v rámci robotních povinností </a:t>
            </a:r>
          </a:p>
          <a:p>
            <a:pPr marL="0" indent="0" algn="l">
              <a:buNone/>
            </a:pPr>
            <a:endParaRPr lang="cs-CZ" sz="1800" dirty="0">
              <a:cs typeface="Calibri" panose="020F0502020204030204" pitchFamily="34" charset="0"/>
            </a:endParaRPr>
          </a:p>
          <a:p>
            <a:pPr algn="l"/>
            <a:r>
              <a:rPr lang="cs-CZ" sz="18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Uhlíři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cs-CZ" sz="1800" b="0" i="0" u="none" strike="noStrike" baseline="0" dirty="0">
                <a:cs typeface="Calibri" panose="020F0502020204030204" pitchFamily="34" charset="0"/>
              </a:rPr>
              <a:t>–   v novověku považováni za mimořádně chudé a </a:t>
            </a:r>
            <a:r>
              <a:rPr lang="cs-CZ" sz="1800" b="0" i="0" u="none" strike="noStrike" baseline="0" dirty="0"/>
              <a:t>divoké lidi, žijící mimo </a:t>
            </a:r>
            <a:r>
              <a:rPr lang="pl-PL" sz="1800" b="0" i="0" u="none" strike="noStrike" baseline="0" dirty="0"/>
              <a:t>lidskou společnost a její zákony </a:t>
            </a:r>
          </a:p>
          <a:p>
            <a:pPr marL="0" indent="0" algn="l">
              <a:buNone/>
            </a:pPr>
            <a:r>
              <a:rPr lang="pl-PL" sz="1800" dirty="0">
                <a:latin typeface="TimesNewRomanPSMT"/>
              </a:rPr>
              <a:t>               </a:t>
            </a:r>
            <a:r>
              <a:rPr lang="pl-PL" sz="1800" b="0" i="0" u="none" strike="noStrike" baseline="0" dirty="0">
                <a:latin typeface="TimesNewRomanPSMT"/>
              </a:rPr>
              <a:t>–  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14. stol:  privilegovaná vesnická sociální vrstva specializovaných řemeslníků 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               –   1327:  privilegium Jana Lucemburského pro kutnohorské uhlíře  (nejstarší doložená korporace)</a:t>
            </a:r>
          </a:p>
          <a:p>
            <a:pPr marL="0" indent="0" algn="l">
              <a:buNone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–  dodatečné platby za koupené dřevo </a:t>
            </a:r>
          </a:p>
          <a:p>
            <a:pPr marL="0" indent="0" algn="l">
              <a:buNone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–  vynětí z pravomoci soudních úředníků</a:t>
            </a:r>
          </a:p>
          <a:p>
            <a:pPr marL="0" indent="0" algn="l">
              <a:buNone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–  od majitelů mohli nakupovat dřevo (celé lesy) </a:t>
            </a:r>
          </a:p>
          <a:p>
            <a:pPr marL="0" indent="0" algn="l">
              <a:buNone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–   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uhlí vyráběli 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ve vlastní režii a prodávali na trhu:  kovárny, doly, hutě </a:t>
            </a:r>
          </a:p>
          <a:p>
            <a:pPr marL="0" indent="0" algn="l">
              <a:buNone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–  formálně byli poddanými, ale měli větší míru osobní svobody a výhody:</a:t>
            </a:r>
          </a:p>
          <a:p>
            <a:pPr marL="0" indent="0" algn="l">
              <a:buNone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menší dávky, 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právo pastvy ve vrchnostenských lesích, ve městech mohli nosit zbraň </a:t>
            </a:r>
          </a:p>
          <a:p>
            <a:pPr marL="0" indent="0" algn="l">
              <a:buNone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–  považováni za osobně svobodné, podléhající jen panovníkovi</a:t>
            </a:r>
          </a:p>
          <a:p>
            <a:pPr marL="0" indent="0" algn="l">
              <a:buNone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–  rodiny se usazovaly na vesnicích v lesnatých oblastech, (uhlíři v lesích)</a:t>
            </a:r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endParaRPr lang="cs-CZ" sz="1800" b="0" i="0" u="none" strike="noStrike" baseline="0" dirty="0">
              <a:cs typeface="Calibri" panose="020F0502020204030204" pitchFamily="34" charset="0"/>
            </a:endParaRPr>
          </a:p>
          <a:p>
            <a:pPr marL="0" indent="0" algn="l">
              <a:buNone/>
            </a:pPr>
            <a:endParaRPr lang="cs-CZ" sz="1800" dirty="0">
              <a:cs typeface="Calibri" panose="020F0502020204030204" pitchFamily="34" charset="0"/>
            </a:endParaRPr>
          </a:p>
          <a:p>
            <a:pPr algn="l"/>
            <a:r>
              <a:rPr lang="cs-CZ" sz="1800" b="1" dirty="0"/>
              <a:t>18. a 19. stol.  </a:t>
            </a:r>
            <a:r>
              <a:rPr lang="cs-CZ" sz="1800" dirty="0"/>
              <a:t>–  </a:t>
            </a:r>
            <a:r>
              <a:rPr lang="cs-CZ" sz="1800" b="1" dirty="0"/>
              <a:t>úpadek:</a:t>
            </a:r>
            <a:r>
              <a:rPr lang="cs-CZ" sz="1800" dirty="0"/>
              <a:t>  </a:t>
            </a:r>
            <a:r>
              <a:rPr lang="cs-CZ" sz="1800" b="0" i="0" u="none" strike="noStrike" baseline="0" dirty="0">
                <a:latin typeface="HiddenHorzOCR"/>
              </a:rPr>
              <a:t>změny </a:t>
            </a:r>
            <a:r>
              <a:rPr lang="cs-CZ" sz="1800" b="0" i="0" u="none" strike="noStrike" baseline="0" dirty="0">
                <a:latin typeface="Times New Roman" panose="02020603050405020304" pitchFamily="18" charset="0"/>
              </a:rPr>
              <a:t>lesního </a:t>
            </a:r>
            <a:r>
              <a:rPr lang="cs-CZ" sz="1800" b="0" i="0" u="none" strike="noStrike" baseline="0" dirty="0">
                <a:latin typeface="HiddenHorzOCR"/>
              </a:rPr>
              <a:t>hospodářství kvůli přísnějším </a:t>
            </a:r>
            <a:r>
              <a:rPr lang="cs-CZ" sz="1800" dirty="0">
                <a:latin typeface="Times New Roman" panose="02020603050405020304" pitchFamily="18" charset="0"/>
              </a:rPr>
              <a:t>podmínkám </a:t>
            </a:r>
            <a:r>
              <a:rPr lang="cs-CZ" sz="1800" b="0" i="0" u="none" strike="noStrike" baseline="0" dirty="0">
                <a:latin typeface="HiddenHorzOCR"/>
              </a:rPr>
              <a:t>těžby </a:t>
            </a:r>
            <a:r>
              <a:rPr lang="cs-CZ" sz="1800" b="0" i="0" u="none" strike="noStrike" baseline="0" dirty="0">
                <a:latin typeface="Times New Roman" panose="02020603050405020304" pitchFamily="18" charset="0"/>
              </a:rPr>
              <a:t>a </a:t>
            </a:r>
            <a:r>
              <a:rPr lang="cs-CZ" sz="1800" b="0" i="0" u="none" strike="noStrike" baseline="0" dirty="0">
                <a:latin typeface="HiddenHorzOCR"/>
              </a:rPr>
              <a:t>pěstování lesů  (z odpadu)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latin typeface="HiddenHorzOCR"/>
              </a:rPr>
              <a:t>                                                   přechod </a:t>
            </a:r>
            <a:r>
              <a:rPr lang="cs-CZ" sz="1800" b="0" i="0" u="none" strike="noStrike" baseline="0" dirty="0">
                <a:latin typeface="Times New Roman" panose="02020603050405020304" pitchFamily="18" charset="0"/>
              </a:rPr>
              <a:t>železáren na kamenné uhlí a koks</a:t>
            </a:r>
            <a:endParaRPr lang="cs-CZ" sz="1800" dirty="0"/>
          </a:p>
          <a:p>
            <a:pPr marL="0" indent="0">
              <a:buNone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4109088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9ABA9E0-6204-F828-E86C-9398C75BC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857250"/>
            <a:ext cx="11268075" cy="5934075"/>
          </a:xfrm>
        </p:spPr>
        <p:txBody>
          <a:bodyPr>
            <a:normAutofit fontScale="92500" lnSpcReduction="20000"/>
          </a:bodyPr>
          <a:lstStyle/>
          <a:p>
            <a:r>
              <a:rPr lang="cs-CZ" sz="1800" b="1" dirty="0"/>
              <a:t>Milíře  –</a:t>
            </a:r>
            <a:r>
              <a:rPr lang="cs-CZ" sz="1800" dirty="0"/>
              <a:t>   </a:t>
            </a:r>
            <a:r>
              <a:rPr lang="cs-CZ" sz="1800" b="1" dirty="0"/>
              <a:t>technologie:</a:t>
            </a:r>
            <a:r>
              <a:rPr lang="cs-CZ" sz="1800" dirty="0"/>
              <a:t>  pyrolýza dřeva tzv. suchou destilací</a:t>
            </a:r>
          </a:p>
          <a:p>
            <a:pPr marL="0" indent="0">
              <a:buNone/>
            </a:pPr>
            <a:r>
              <a:rPr lang="cs-CZ" sz="1800" dirty="0"/>
              <a:t>                 –</a:t>
            </a:r>
            <a:r>
              <a:rPr lang="cs-CZ" sz="1800" b="1" dirty="0"/>
              <a:t>   dřevo</a:t>
            </a:r>
            <a:r>
              <a:rPr lang="cs-CZ" sz="1800" dirty="0"/>
              <a:t>:  listnaté stromy poražené v zimě (nejvhodnější dubové)</a:t>
            </a:r>
          </a:p>
          <a:p>
            <a:pPr marL="0" indent="0">
              <a:buNone/>
            </a:pPr>
            <a:r>
              <a:rPr lang="cs-CZ" sz="1800" dirty="0"/>
              <a:t>                                    pařezové dřevo (výmladkové) komplikovalo stavbu milířů  (pálilo se v jamách) </a:t>
            </a:r>
          </a:p>
          <a:p>
            <a:pPr marL="0" indent="0">
              <a:buNone/>
            </a:pPr>
            <a:r>
              <a:rPr lang="cs-CZ" sz="1800" dirty="0"/>
              <a:t>                  –  </a:t>
            </a:r>
            <a:r>
              <a:rPr lang="cs-CZ" sz="1800" b="1" dirty="0"/>
              <a:t>uprostřed:  </a:t>
            </a:r>
            <a:r>
              <a:rPr lang="cs-CZ" sz="1800" dirty="0"/>
              <a:t>tyče s chrastím</a:t>
            </a:r>
          </a:p>
          <a:p>
            <a:pPr marL="0" indent="0">
              <a:buNone/>
            </a:pPr>
            <a:r>
              <a:rPr lang="cs-CZ" sz="1800" dirty="0"/>
              <a:t>                  –  </a:t>
            </a:r>
            <a:r>
              <a:rPr lang="cs-CZ" sz="1800" b="1" dirty="0"/>
              <a:t>těsnící vrstva:</a:t>
            </a:r>
            <a:r>
              <a:rPr lang="cs-CZ" sz="1800" dirty="0"/>
              <a:t>  </a:t>
            </a:r>
            <a:r>
              <a:rPr lang="cs-CZ" sz="1800" b="0" i="0" u="none" strike="noStrike" baseline="0" dirty="0"/>
              <a:t>mech, listí, chvojí, sláma, drny, hlína     na povrchu:  tzv. mour (uhelný prach, hlína a popel) </a:t>
            </a:r>
          </a:p>
          <a:p>
            <a:pPr marL="0" indent="0">
              <a:buNone/>
            </a:pPr>
            <a:r>
              <a:rPr lang="cs-CZ" sz="1800" dirty="0"/>
              <a:t>                  </a:t>
            </a:r>
            <a:r>
              <a:rPr lang="cs-CZ" sz="1800" b="0" i="0" u="none" strike="noStrike" baseline="0" dirty="0"/>
              <a:t>–  </a:t>
            </a:r>
            <a:r>
              <a:rPr lang="cs-CZ" sz="1800" b="1" i="0" u="none" strike="noStrike" baseline="0" dirty="0"/>
              <a:t>postup:</a:t>
            </a:r>
            <a:r>
              <a:rPr lang="cs-CZ" sz="1800" b="0" i="0" u="none" strike="noStrike" baseline="0" dirty="0"/>
              <a:t>  zapálení, předehřívání, pálení za nepřístupu vzduchu, chladnutí a </a:t>
            </a:r>
            <a:r>
              <a:rPr lang="cs-CZ" sz="1800" b="0" i="0" u="none" strike="noStrike" baseline="0" dirty="0" err="1"/>
              <a:t>rozebránÍ</a:t>
            </a:r>
            <a:r>
              <a:rPr lang="cs-CZ" sz="1800" b="0" i="0" u="none" strike="noStrike" baseline="0" dirty="0"/>
              <a:t> </a:t>
            </a:r>
          </a:p>
          <a:p>
            <a:pPr marL="0" indent="0">
              <a:buNone/>
            </a:pPr>
            <a:r>
              <a:rPr lang="cs-CZ" sz="1800" dirty="0"/>
              <a:t>                  </a:t>
            </a:r>
            <a:r>
              <a:rPr lang="cs-CZ" sz="1800" b="0" i="0" u="none" strike="noStrike" baseline="0" dirty="0"/>
              <a:t>–  </a:t>
            </a:r>
            <a:r>
              <a:rPr lang="cs-CZ" sz="1800" b="1" i="0" u="none" strike="noStrike" baseline="0" dirty="0" err="1"/>
              <a:t>milířiště</a:t>
            </a:r>
            <a:r>
              <a:rPr lang="cs-CZ" sz="1800" b="1" i="0" u="none" strike="noStrike" baseline="0" dirty="0"/>
              <a:t>:</a:t>
            </a:r>
            <a:r>
              <a:rPr lang="cs-CZ" sz="1800" b="0" i="0" u="none" strike="noStrike" baseline="0" dirty="0"/>
              <a:t>  3</a:t>
            </a:r>
            <a:r>
              <a:rPr lang="cs-CZ" sz="1800" dirty="0">
                <a:effectLst/>
              </a:rPr>
              <a:t> milíře vedle sebe – jeden se stavěl, druhý se pálil, třetí se rozebíral.</a:t>
            </a:r>
            <a:endParaRPr lang="cs-CZ" sz="1800" b="0" i="0" u="none" strike="noStrike" baseline="0" dirty="0"/>
          </a:p>
          <a:p>
            <a:pPr marL="0" indent="0">
              <a:buNone/>
            </a:pPr>
            <a:endParaRPr lang="cs-CZ" sz="1800" dirty="0"/>
          </a:p>
          <a:p>
            <a:pPr algn="l"/>
            <a:r>
              <a:rPr lang="cs-CZ" sz="1800" dirty="0"/>
              <a:t> </a:t>
            </a:r>
            <a:r>
              <a:rPr lang="cs-CZ" sz="1800" b="1" dirty="0"/>
              <a:t>Typy</a:t>
            </a:r>
            <a:r>
              <a:rPr lang="cs-CZ" sz="1800" dirty="0"/>
              <a:t>  –   </a:t>
            </a:r>
            <a:r>
              <a:rPr lang="cs-CZ" sz="1800" b="1" i="0" u="none" strike="noStrike" baseline="0" dirty="0"/>
              <a:t>tzv. německý (alpský):</a:t>
            </a:r>
            <a:r>
              <a:rPr lang="cs-CZ" sz="1800" b="0" i="0" u="none" strike="noStrike" baseline="0" dirty="0"/>
              <a:t>  z kratších špalků,  podpalovaný shora   (podobný italský – podpal zespod)</a:t>
            </a:r>
          </a:p>
          <a:p>
            <a:pPr marL="0" indent="0" algn="l">
              <a:buNone/>
            </a:pPr>
            <a:r>
              <a:rPr lang="cs-CZ" sz="1800" dirty="0"/>
              <a:t>               </a:t>
            </a:r>
            <a:r>
              <a:rPr lang="cs-CZ" sz="1800" b="0" i="0" u="none" strike="noStrike" baseline="0" dirty="0"/>
              <a:t>–   </a:t>
            </a:r>
            <a:r>
              <a:rPr lang="cs-CZ" sz="1800" b="1" i="0" u="none" strike="noStrike" baseline="0" dirty="0"/>
              <a:t>tzv. slovanský:  </a:t>
            </a:r>
            <a:r>
              <a:rPr lang="cs-CZ" sz="1800" b="0" i="0" u="none" strike="noStrike" baseline="0" dirty="0"/>
              <a:t>z větších a delších polen, podpalovaný zespod</a:t>
            </a:r>
            <a:r>
              <a:rPr lang="cs-CZ" sz="1800" dirty="0"/>
              <a:t>  </a:t>
            </a:r>
          </a:p>
          <a:p>
            <a:pPr marL="0" indent="0" algn="l">
              <a:buNone/>
            </a:pPr>
            <a:endParaRPr lang="cs-CZ" sz="1800" dirty="0"/>
          </a:p>
          <a:p>
            <a:r>
              <a:rPr lang="cs-CZ" sz="1800" b="1" dirty="0">
                <a:effectLst/>
              </a:rPr>
              <a:t>Archeologické výzkumy  </a:t>
            </a:r>
            <a:r>
              <a:rPr lang="cs-CZ" sz="1800" dirty="0">
                <a:effectLst/>
              </a:rPr>
              <a:t>–  řada výzkumných projektů</a:t>
            </a:r>
          </a:p>
          <a:p>
            <a:pPr marL="0" indent="0">
              <a:buNone/>
            </a:pPr>
            <a:endParaRPr lang="cs-CZ" sz="1800" dirty="0">
              <a:solidFill>
                <a:srgbClr val="FF0000"/>
              </a:solidFill>
              <a:effectLst/>
            </a:endParaRPr>
          </a:p>
          <a:p>
            <a:r>
              <a:rPr lang="cs-CZ" sz="1800" dirty="0">
                <a:effectLst/>
              </a:rPr>
              <a:t>„Potenciál archeologického výzkumu krajiny v ČR prostřednictvím dálkového laserového 3-D snímkování“ </a:t>
            </a:r>
            <a:endParaRPr lang="cs-CZ" sz="1800" b="1" dirty="0">
              <a:solidFill>
                <a:srgbClr val="FF0000"/>
              </a:solidFill>
              <a:effectLst/>
            </a:endParaRPr>
          </a:p>
          <a:p>
            <a:pPr marL="0" indent="0">
              <a:buNone/>
            </a:pPr>
            <a:r>
              <a:rPr lang="cs-CZ" sz="1800" dirty="0">
                <a:effectLst/>
              </a:rPr>
              <a:t>       2010:  Březina na Rokycansku  –  13 km</a:t>
            </a:r>
            <a:r>
              <a:rPr lang="cs-CZ" sz="1800" dirty="0">
                <a:effectLst/>
                <a:cs typeface="Times New Roman" panose="02020603050405020304" pitchFamily="18" charset="0"/>
              </a:rPr>
              <a:t>²:  </a:t>
            </a:r>
            <a:r>
              <a:rPr lang="cs-CZ" sz="1800" dirty="0">
                <a:effectLst/>
              </a:rPr>
              <a:t>objeveno 322  milířů Ø 6 – 12 m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</a:t>
            </a:r>
            <a:r>
              <a:rPr lang="cs-CZ" sz="1800" dirty="0">
                <a:effectLst/>
              </a:rPr>
              <a:t>–  sledována vzdálenost od vodních toků (1/3 do 100 m)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>
                <a:effectLst/>
              </a:rPr>
              <a:t>       2014  –  Karlova Univerzita:  Václav Matoušek:  výzkum probíhal v Čenkově nad bývalými strojírnami </a:t>
            </a:r>
          </a:p>
          <a:p>
            <a:pPr marL="0" indent="0">
              <a:buNone/>
            </a:pPr>
            <a:r>
              <a:rPr lang="cs-CZ" sz="1800" dirty="0"/>
              <a:t>                  </a:t>
            </a:r>
            <a:r>
              <a:rPr lang="cs-CZ" sz="1800" dirty="0">
                <a:effectLst/>
              </a:rPr>
              <a:t>–  plocha </a:t>
            </a:r>
            <a:r>
              <a:rPr lang="cs-CZ" sz="1800" dirty="0" err="1">
                <a:effectLst/>
              </a:rPr>
              <a:t>mílíře</a:t>
            </a:r>
            <a:r>
              <a:rPr lang="cs-CZ" sz="1800" dirty="0">
                <a:effectLst/>
              </a:rPr>
              <a:t>  8 – 12 x 7 – 9 m</a:t>
            </a:r>
          </a:p>
          <a:p>
            <a:pPr marL="0" indent="0" algn="l">
              <a:buNone/>
            </a:pPr>
            <a:endParaRPr lang="cs-CZ" sz="1800" dirty="0"/>
          </a:p>
          <a:p>
            <a:pPr marL="0" indent="0" algn="l">
              <a:buNone/>
            </a:pPr>
            <a:endParaRPr lang="cs-CZ" sz="1800" dirty="0">
              <a:latin typeface="TimesNewRomanPSMT"/>
            </a:endParaRPr>
          </a:p>
        </p:txBody>
      </p:sp>
    </p:spTree>
    <p:extLst>
      <p:ext uri="{BB962C8B-B14F-4D97-AF65-F5344CB8AC3E}">
        <p14:creationId xmlns:p14="http://schemas.microsoft.com/office/powerpoint/2010/main" val="2075882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E630A51-7D75-DFD1-A48C-2E558BAA9C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94" t="11944" r="22750" b="52345"/>
          <a:stretch/>
        </p:blipFill>
        <p:spPr>
          <a:xfrm>
            <a:off x="1940560" y="3080884"/>
            <a:ext cx="3515002" cy="309319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D3E25612-54FA-CCB3-4A9B-8662206B33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65" t="52009" r="31660" b="16443"/>
          <a:stretch/>
        </p:blipFill>
        <p:spPr>
          <a:xfrm>
            <a:off x="6559741" y="3177086"/>
            <a:ext cx="3880763" cy="299193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714ACBD-3016-064F-7E07-B92B774AE783}"/>
              </a:ext>
            </a:extLst>
          </p:cNvPr>
          <p:cNvSpPr txBox="1"/>
          <p:nvPr/>
        </p:nvSpPr>
        <p:spPr>
          <a:xfrm>
            <a:off x="724442" y="6350299"/>
            <a:ext cx="10255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b="1" u="none" strike="noStrike" baseline="0" dirty="0">
                <a:solidFill>
                  <a:srgbClr val="3B3D3F"/>
                </a:solidFill>
              </a:rPr>
              <a:t>Experimentální pálení dřevěného uhlí v </a:t>
            </a:r>
            <a:r>
              <a:rPr lang="cs-CZ" sz="2000" b="1" u="none" strike="noStrike" baseline="0" dirty="0">
                <a:solidFill>
                  <a:srgbClr val="2B2D2E"/>
                </a:solidFill>
              </a:rPr>
              <a:t>milíři v </a:t>
            </a:r>
            <a:r>
              <a:rPr lang="cs-CZ" sz="2000" b="1" u="none" strike="noStrike" baseline="0" dirty="0">
                <a:solidFill>
                  <a:srgbClr val="3B3D3F"/>
                </a:solidFill>
              </a:rPr>
              <a:t>Ohradě u </a:t>
            </a:r>
            <a:r>
              <a:rPr lang="cs-CZ" sz="2000" b="1" u="none" strike="noStrike" baseline="0" dirty="0">
                <a:solidFill>
                  <a:srgbClr val="2B2D2E"/>
                </a:solidFill>
              </a:rPr>
              <a:t>Hluboké nad </a:t>
            </a:r>
            <a:r>
              <a:rPr lang="cs-CZ" sz="2000" b="1" u="none" strike="noStrike" baseline="0" dirty="0">
                <a:solidFill>
                  <a:srgbClr val="3B3D3F"/>
                </a:solidFill>
              </a:rPr>
              <a:t>Vltavou</a:t>
            </a:r>
            <a:r>
              <a:rPr lang="cs-CZ" sz="2000" b="1" i="1" u="none" strike="noStrike" baseline="0" dirty="0">
                <a:solidFill>
                  <a:srgbClr val="3B3D3F"/>
                </a:solidFill>
              </a:rPr>
              <a:t> </a:t>
            </a:r>
            <a:r>
              <a:rPr lang="cs-CZ" sz="2000" b="1" u="none" strike="noStrike" baseline="0" dirty="0">
                <a:solidFill>
                  <a:srgbClr val="2B2D2E"/>
                </a:solidFill>
              </a:rPr>
              <a:t>(</a:t>
            </a:r>
            <a:r>
              <a:rPr lang="cs-CZ" sz="2000" b="1" u="none" strike="noStrike" baseline="0" dirty="0" err="1">
                <a:solidFill>
                  <a:srgbClr val="3B3D3F"/>
                </a:solidFill>
              </a:rPr>
              <a:t>Woitsch</a:t>
            </a:r>
            <a:r>
              <a:rPr lang="cs-CZ" sz="2000" b="1" u="none" strike="noStrike" baseline="0" dirty="0">
                <a:solidFill>
                  <a:srgbClr val="3B3D3F"/>
                </a:solidFill>
              </a:rPr>
              <a:t>, 2007).</a:t>
            </a:r>
            <a:endParaRPr lang="cs-CZ" sz="2000" b="1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E7C9201-49C3-F738-278D-5A9740EE57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 contrast="1000"/>
                    </a14:imgEffect>
                  </a14:imgLayer>
                </a14:imgProps>
              </a:ext>
            </a:extLst>
          </a:blip>
          <a:srcRect l="17417" t="33185" r="19834" b="26519"/>
          <a:stretch/>
        </p:blipFill>
        <p:spPr>
          <a:xfrm>
            <a:off x="2270760" y="232287"/>
            <a:ext cx="7650480" cy="276352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8465FE9-DA78-2755-8D77-1E845C7836F5}"/>
              </a:ext>
            </a:extLst>
          </p:cNvPr>
          <p:cNvSpPr txBox="1"/>
          <p:nvPr/>
        </p:nvSpPr>
        <p:spPr>
          <a:xfrm>
            <a:off x="9921240" y="2349476"/>
            <a:ext cx="2198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effectLst/>
                <a:latin typeface="Arial" panose="020B0604020202020204" pitchFamily="34" charset="0"/>
              </a:rPr>
              <a:t>Řez milířem </a:t>
            </a:r>
          </a:p>
          <a:p>
            <a:r>
              <a:rPr lang="cs-CZ" dirty="0">
                <a:effectLst/>
                <a:latin typeface="Arial" panose="020B0604020202020204" pitchFamily="34" charset="0"/>
              </a:rPr>
              <a:t>(</a:t>
            </a:r>
            <a:r>
              <a:rPr lang="cs-CZ" dirty="0" err="1">
                <a:effectLst/>
                <a:latin typeface="Arial" panose="020B0604020202020204" pitchFamily="34" charset="0"/>
              </a:rPr>
              <a:t>Kmošek</a:t>
            </a:r>
            <a:r>
              <a:rPr lang="cs-CZ" dirty="0">
                <a:effectLst/>
                <a:latin typeface="Arial" panose="020B0604020202020204" pitchFamily="34" charset="0"/>
              </a:rPr>
              <a:t> 2010, 45).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766001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FAF3A79-45CF-49AE-304F-ADC50629F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613948"/>
            <a:ext cx="11496675" cy="6482993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sz="2100" b="1" dirty="0">
                <a:solidFill>
                  <a:srgbClr val="FF0000"/>
                </a:solidFill>
              </a:rPr>
              <a:t>Dehtařství</a:t>
            </a:r>
            <a:r>
              <a:rPr lang="cs-CZ" sz="2100" dirty="0">
                <a:solidFill>
                  <a:srgbClr val="FF0000"/>
                </a:solidFill>
              </a:rPr>
              <a:t>  </a:t>
            </a:r>
            <a:r>
              <a:rPr lang="cs-CZ" sz="2100" b="1" dirty="0">
                <a:solidFill>
                  <a:srgbClr val="FF0000"/>
                </a:solidFill>
              </a:rPr>
              <a:t>a smolařství  </a:t>
            </a:r>
            <a:r>
              <a:rPr lang="cs-CZ" sz="2100" dirty="0"/>
              <a:t>–  </a:t>
            </a:r>
            <a:r>
              <a:rPr lang="cs-CZ" sz="2100" b="0" i="0" u="none" strike="noStrike" baseline="0" dirty="0"/>
              <a:t>nejstarší lesní řemeslo:  impregnace sudů, nádob, textilu, změkčování kůže,</a:t>
            </a:r>
          </a:p>
          <a:p>
            <a:pPr marL="0" indent="0" algn="l">
              <a:buNone/>
            </a:pPr>
            <a:r>
              <a:rPr lang="cs-CZ" sz="2100" dirty="0"/>
              <a:t>                          </a:t>
            </a:r>
            <a:r>
              <a:rPr lang="cs-CZ" sz="2100" b="0" i="0" u="none" strike="noStrike" baseline="0" dirty="0"/>
              <a:t>–   produkce:  sezónní i celoroční </a:t>
            </a:r>
          </a:p>
          <a:p>
            <a:pPr marL="0" indent="0" algn="l">
              <a:buNone/>
            </a:pPr>
            <a:r>
              <a:rPr lang="cs-CZ" sz="2100" b="0" i="0" u="none" strike="noStrike" baseline="0" dirty="0"/>
              <a:t>                          –  </a:t>
            </a:r>
            <a:r>
              <a:rPr lang="cs-CZ" sz="2100" dirty="0">
                <a:effectLst/>
              </a:rPr>
              <a:t>sekundární produkty:  terpentýn, kalafuna, bednářská a ševcovská smola, kolomaz</a:t>
            </a:r>
            <a:endParaRPr lang="cs-CZ" sz="2100" b="0" i="0" u="none" strike="noStrike" baseline="0" dirty="0"/>
          </a:p>
          <a:p>
            <a:pPr marL="0" indent="0" algn="l">
              <a:buNone/>
            </a:pPr>
            <a:r>
              <a:rPr lang="cs-CZ" sz="2100" dirty="0"/>
              <a:t>                          </a:t>
            </a:r>
            <a:r>
              <a:rPr lang="cs-CZ" sz="2100" b="0" i="0" u="none" strike="noStrike" baseline="0" dirty="0"/>
              <a:t>–  </a:t>
            </a:r>
            <a:r>
              <a:rPr lang="cs-CZ" sz="2100" b="1" i="0" u="none" strike="noStrike" baseline="0" dirty="0"/>
              <a:t>dehet:  </a:t>
            </a:r>
            <a:r>
              <a:rPr lang="cs-CZ" sz="2100" b="0" i="0" u="none" strike="noStrike" baseline="0" dirty="0"/>
              <a:t>vyráběn pyrolýzou (tepelným štěpením) dřeva v dehtářských pecích, borovice, jedle</a:t>
            </a:r>
            <a:r>
              <a:rPr lang="cs-CZ" sz="2100" dirty="0"/>
              <a:t> </a:t>
            </a:r>
          </a:p>
          <a:p>
            <a:pPr marL="0" indent="0" algn="l">
              <a:buNone/>
            </a:pPr>
            <a:r>
              <a:rPr lang="cs-CZ" sz="2100" dirty="0"/>
              <a:t>                                            8. až 13. stol.:   dehtářské </a:t>
            </a:r>
            <a:r>
              <a:rPr lang="cs-CZ" sz="2100" b="1" dirty="0"/>
              <a:t>jámy</a:t>
            </a:r>
          </a:p>
          <a:p>
            <a:pPr marL="0" indent="0">
              <a:buNone/>
            </a:pPr>
            <a:r>
              <a:rPr lang="cs-CZ" sz="2100" dirty="0"/>
              <a:t>                                                                        </a:t>
            </a:r>
            <a:r>
              <a:rPr lang="cs-CZ" sz="2100" b="1" dirty="0"/>
              <a:t>milíře</a:t>
            </a:r>
            <a:r>
              <a:rPr lang="cs-CZ" sz="2100" dirty="0"/>
              <a:t> s </a:t>
            </a:r>
            <a:r>
              <a:rPr lang="cs-CZ" sz="2100" dirty="0">
                <a:effectLst/>
              </a:rPr>
              <a:t>kanálkem a nádobou na dehet (</a:t>
            </a:r>
            <a:r>
              <a:rPr lang="cs-CZ" sz="2100" b="0" i="0" u="none" strike="noStrike" baseline="0" dirty="0"/>
              <a:t>dehtářské či smolné kameny)</a:t>
            </a:r>
            <a:endParaRPr lang="cs-CZ" sz="2100" dirty="0"/>
          </a:p>
          <a:p>
            <a:pPr marL="0" indent="0" algn="l">
              <a:buNone/>
            </a:pPr>
            <a:r>
              <a:rPr lang="cs-CZ" sz="2100" dirty="0"/>
              <a:t>                                               13/14. stol.:     dehtářské </a:t>
            </a:r>
            <a:r>
              <a:rPr lang="cs-CZ" sz="2100" b="1" dirty="0"/>
              <a:t>pece</a:t>
            </a:r>
            <a:r>
              <a:rPr lang="cs-CZ" sz="2100" dirty="0"/>
              <a:t>  (</a:t>
            </a:r>
            <a:r>
              <a:rPr lang="cs-CZ" sz="2100" b="0" i="0" u="none" strike="noStrike" baseline="0" dirty="0" err="1"/>
              <a:t>Theerofen</a:t>
            </a:r>
            <a:r>
              <a:rPr lang="cs-CZ" sz="2100" b="0" i="0" u="none" strike="noStrike" baseline="0" dirty="0"/>
              <a:t>) </a:t>
            </a:r>
          </a:p>
          <a:p>
            <a:pPr marL="0" indent="0" algn="l">
              <a:buNone/>
            </a:pPr>
            <a:r>
              <a:rPr lang="cs-CZ" sz="2100" b="0" i="0" u="none" strike="noStrike" baseline="0" dirty="0"/>
              <a:t>                                               od 18. stol.:   v režii vrchnosti (majitelů lesů)</a:t>
            </a:r>
            <a:endParaRPr lang="cs-CZ" sz="2100" dirty="0"/>
          </a:p>
          <a:p>
            <a:pPr marL="0" indent="0" algn="l">
              <a:buNone/>
            </a:pPr>
            <a:r>
              <a:rPr lang="cs-CZ" sz="2100" dirty="0"/>
              <a:t>                                                            </a:t>
            </a:r>
            <a:endParaRPr lang="cs-CZ" sz="2100" b="0" i="0" u="none" strike="noStrike" baseline="0" dirty="0"/>
          </a:p>
          <a:p>
            <a:pPr marL="0" indent="0" algn="l">
              <a:buNone/>
            </a:pPr>
            <a:r>
              <a:rPr lang="cs-CZ" sz="2100" dirty="0"/>
              <a:t>                           –   </a:t>
            </a:r>
            <a:r>
              <a:rPr lang="cs-CZ" sz="2100" b="1" dirty="0"/>
              <a:t>smůla:</a:t>
            </a:r>
            <a:r>
              <a:rPr lang="cs-CZ" sz="2100" dirty="0"/>
              <a:t>   11. stol.:  </a:t>
            </a:r>
            <a:r>
              <a:rPr lang="cs-CZ" sz="2100" dirty="0">
                <a:effectLst/>
              </a:rPr>
              <a:t>tzv. pekelníci (smolaři) vyráběli dřevěné nádoby impregnované smolou </a:t>
            </a:r>
          </a:p>
          <a:p>
            <a:pPr marL="0" indent="0" algn="l">
              <a:buNone/>
            </a:pPr>
            <a:r>
              <a:rPr lang="cs-CZ" sz="2100" dirty="0"/>
              <a:t>                                                 </a:t>
            </a:r>
            <a:r>
              <a:rPr lang="cs-CZ" sz="2100" dirty="0">
                <a:effectLst/>
              </a:rPr>
              <a:t>– svislé </a:t>
            </a:r>
            <a:r>
              <a:rPr lang="cs-CZ" sz="2100" dirty="0"/>
              <a:t>nařezávání kůry</a:t>
            </a:r>
            <a:r>
              <a:rPr lang="cs-CZ" sz="2100" dirty="0">
                <a:effectLst/>
              </a:rPr>
              <a:t> jehličnanů (lizina):   borovice nebo smrk </a:t>
            </a:r>
          </a:p>
          <a:p>
            <a:pPr marL="0" indent="0" algn="l">
              <a:buNone/>
            </a:pPr>
            <a:r>
              <a:rPr lang="cs-CZ" sz="2100" dirty="0">
                <a:effectLst/>
              </a:rPr>
              <a:t>                                                –  vrtání:  modřín  (tzv. smolníků) </a:t>
            </a:r>
          </a:p>
          <a:p>
            <a:pPr marL="0" indent="0" algn="l">
              <a:buNone/>
            </a:pPr>
            <a:r>
              <a:rPr lang="cs-CZ" sz="2100" dirty="0">
                <a:effectLst/>
              </a:rPr>
              <a:t>                                                –  napichování:  jedle</a:t>
            </a:r>
          </a:p>
          <a:p>
            <a:pPr algn="l"/>
            <a:endParaRPr lang="cs-CZ" sz="2100" dirty="0"/>
          </a:p>
          <a:p>
            <a:pPr algn="l"/>
            <a:r>
              <a:rPr lang="cs-CZ" sz="2100" dirty="0">
                <a:solidFill>
                  <a:srgbClr val="FF0000"/>
                </a:solidFill>
              </a:rPr>
              <a:t> </a:t>
            </a:r>
            <a:r>
              <a:rPr lang="cs-CZ" sz="2100" b="1" dirty="0" err="1">
                <a:solidFill>
                  <a:srgbClr val="FF0000"/>
                </a:solidFill>
              </a:rPr>
              <a:t>Kolomaznictví</a:t>
            </a:r>
            <a:r>
              <a:rPr lang="cs-CZ" sz="2100" b="1" dirty="0"/>
              <a:t>   –   k</a:t>
            </a:r>
            <a:r>
              <a:rPr lang="cs-CZ" sz="2100" b="1" i="0" u="none" strike="noStrike" baseline="0" dirty="0"/>
              <a:t>olomaz:</a:t>
            </a:r>
            <a:r>
              <a:rPr lang="cs-CZ" sz="2100" i="0" u="none" strike="noStrike" baseline="0" dirty="0"/>
              <a:t>  k mazání náprav vozů a všech dřevěných strojů  (Skandinávie – stavba lodí)</a:t>
            </a:r>
          </a:p>
          <a:p>
            <a:pPr marL="0" indent="0" algn="l">
              <a:buNone/>
            </a:pPr>
            <a:r>
              <a:rPr lang="cs-CZ" sz="2100" dirty="0"/>
              <a:t>                                                          </a:t>
            </a:r>
            <a:r>
              <a:rPr lang="cs-CZ" sz="2100" i="0" u="none" strike="noStrike" baseline="0" dirty="0"/>
              <a:t>dehet smíchán s tuky (rostlinné a živočišné) a tzv</a:t>
            </a:r>
            <a:r>
              <a:rPr lang="cs-CZ" sz="2100" b="0" i="0" u="none" strike="noStrike" baseline="0" dirty="0"/>
              <a:t>. plnidly (sádra, mastek) </a:t>
            </a:r>
          </a:p>
          <a:p>
            <a:pPr marL="0" indent="0" algn="l">
              <a:buNone/>
            </a:pPr>
            <a:r>
              <a:rPr lang="cs-CZ" sz="2100" dirty="0"/>
              <a:t>                                  </a:t>
            </a:r>
            <a:r>
              <a:rPr lang="cs-CZ" sz="2100" b="0" i="0" u="none" strike="noStrike" baseline="0" dirty="0"/>
              <a:t>–</a:t>
            </a:r>
            <a:r>
              <a:rPr lang="cs-CZ" sz="2100" dirty="0"/>
              <a:t>   výroba:  tzv. kolomaznické pece  (</a:t>
            </a:r>
            <a:r>
              <a:rPr lang="cs-CZ" sz="2100" dirty="0" err="1"/>
              <a:t>Schmierofen</a:t>
            </a:r>
            <a:r>
              <a:rPr lang="cs-CZ" sz="2100" dirty="0"/>
              <a:t>)</a:t>
            </a:r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21D1A10-6A05-10D9-D61A-3C0E5BAF57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608" t="29547" r="42341" b="25626"/>
          <a:stretch/>
        </p:blipFill>
        <p:spPr>
          <a:xfrm>
            <a:off x="165983" y="2428875"/>
            <a:ext cx="2268880" cy="28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447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26486" cy="1325563"/>
          </a:xfrm>
        </p:spPr>
        <p:txBody>
          <a:bodyPr>
            <a:normAutofit fontScale="90000"/>
          </a:bodyPr>
          <a:lstStyle/>
          <a:p>
            <a:r>
              <a:rPr lang="cs-CZ" dirty="0"/>
              <a:t>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Hospodářské využití krajiny</a:t>
            </a:r>
            <a:br>
              <a:rPr lang="cs-CZ" sz="2700" b="1" dirty="0">
                <a:solidFill>
                  <a:srgbClr val="FF0000"/>
                </a:solidFill>
              </a:rPr>
            </a:br>
            <a:r>
              <a:rPr lang="cs-CZ" sz="2700" b="1" dirty="0">
                <a:solidFill>
                  <a:srgbClr val="FF0000"/>
                </a:solidFill>
              </a:rPr>
              <a:t>                                                           Management krajiny</a:t>
            </a:r>
            <a:br>
              <a:rPr lang="cs-CZ" altLang="cs-CZ" sz="2700" dirty="0">
                <a:solidFill>
                  <a:srgbClr val="FF0000"/>
                </a:solidFill>
              </a:rPr>
            </a:br>
            <a:endParaRPr lang="cs-CZ" altLang="cs-CZ" sz="2700" dirty="0">
              <a:solidFill>
                <a:srgbClr val="FF0000"/>
              </a:solidFill>
            </a:endParaRPr>
          </a:p>
        </p:txBody>
      </p:sp>
      <p:sp>
        <p:nvSpPr>
          <p:cNvPr id="91139" name="Zástupný symbol pro obsah 2"/>
          <p:cNvSpPr>
            <a:spLocks noGrp="1"/>
          </p:cNvSpPr>
          <p:nvPr>
            <p:ph idx="1"/>
          </p:nvPr>
        </p:nvSpPr>
        <p:spPr>
          <a:xfrm>
            <a:off x="838199" y="1825624"/>
            <a:ext cx="11353801" cy="4875621"/>
          </a:xfrm>
        </p:spPr>
        <p:txBody>
          <a:bodyPr>
            <a:normAutofit/>
          </a:bodyPr>
          <a:lstStyle/>
          <a:p>
            <a:r>
              <a:rPr lang="cs-CZ" altLang="cs-CZ" sz="2000" b="1" dirty="0"/>
              <a:t>Subsistenční strategie  </a:t>
            </a:r>
            <a:r>
              <a:rPr lang="cs-CZ" altLang="cs-CZ" sz="2000" dirty="0"/>
              <a:t>–  adaptivní způsoby vyrovnávání s kolísavou nabídkou potravinových zdrojů </a:t>
            </a:r>
          </a:p>
          <a:p>
            <a:endParaRPr lang="cs-CZ" altLang="cs-CZ" sz="2000" dirty="0"/>
          </a:p>
          <a:p>
            <a:r>
              <a:rPr lang="cs-CZ" altLang="cs-CZ" sz="2000" b="1" dirty="0"/>
              <a:t>Požadavek </a:t>
            </a:r>
            <a:r>
              <a:rPr lang="cs-CZ" altLang="cs-CZ" sz="2000" dirty="0"/>
              <a:t> –  </a:t>
            </a:r>
            <a:r>
              <a:rPr lang="cs-CZ" sz="2000" dirty="0"/>
              <a:t>přežití, rentabilita a udržitelnost</a:t>
            </a:r>
            <a:endParaRPr lang="cs-CZ" altLang="cs-CZ" sz="2000" dirty="0"/>
          </a:p>
          <a:p>
            <a:endParaRPr lang="cs-CZ" altLang="cs-CZ" sz="2000" dirty="0"/>
          </a:p>
          <a:p>
            <a:r>
              <a:rPr lang="cs-CZ" altLang="cs-CZ" sz="2000" b="1" dirty="0"/>
              <a:t>tzv. subsistenční ekonomické strategie  </a:t>
            </a:r>
            <a:r>
              <a:rPr lang="cs-CZ" altLang="cs-CZ" sz="2000" dirty="0"/>
              <a:t>–   jednoduché způsoby, které zaručují trvalou subsistenční </a:t>
            </a:r>
          </a:p>
          <a:p>
            <a:pPr marL="0" indent="0">
              <a:buNone/>
            </a:pPr>
            <a:r>
              <a:rPr lang="cs-CZ" altLang="cs-CZ" sz="2000" dirty="0"/>
              <a:t>                                                                                  jistotu v určitých přírodních podmínkách a společenské </a:t>
            </a:r>
          </a:p>
          <a:p>
            <a:pPr marL="0" indent="0">
              <a:buNone/>
            </a:pPr>
            <a:r>
              <a:rPr lang="cs-CZ" altLang="cs-CZ" sz="2000" dirty="0"/>
              <a:t>                                                                                  organizaci </a:t>
            </a:r>
          </a:p>
          <a:p>
            <a:pPr marL="0" indent="0">
              <a:buNone/>
            </a:pPr>
            <a:r>
              <a:rPr lang="cs-CZ" altLang="cs-CZ" sz="2000" dirty="0"/>
              <a:t>                                                                            –  tj. minimalizují riziko potravinového nedostatku </a:t>
            </a:r>
          </a:p>
          <a:p>
            <a:pPr marL="0" indent="0">
              <a:buNone/>
            </a:pPr>
            <a:endParaRPr lang="cs-CZ" altLang="cs-CZ" sz="2000" dirty="0"/>
          </a:p>
          <a:p>
            <a:r>
              <a:rPr lang="cs-CZ" altLang="cs-CZ" sz="2000" b="1" dirty="0"/>
              <a:t>Princip</a:t>
            </a:r>
            <a:r>
              <a:rPr lang="cs-CZ" altLang="cs-CZ" sz="2000" dirty="0"/>
              <a:t>  –  stabilizace spotřeby členů komunity pod určitou hranicí danou nejnižší nabídkou </a:t>
            </a:r>
          </a:p>
          <a:p>
            <a:pPr marL="0" indent="0">
              <a:buNone/>
            </a:pPr>
            <a:r>
              <a:rPr lang="cs-CZ" altLang="cs-CZ" sz="2000" dirty="0"/>
              <a:t>                       potravinových zdrojů, kterou lze v dlouhodobém průměru na daném území očekávat </a:t>
            </a:r>
          </a:p>
          <a:p>
            <a:pPr marL="0" indent="0">
              <a:buNone/>
            </a:pPr>
            <a:r>
              <a:rPr lang="cs-CZ" altLang="cs-CZ" sz="2000" dirty="0"/>
              <a:t>                  –  obvykle se řídí zkušeností z nejhorších let </a:t>
            </a:r>
          </a:p>
          <a:p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20534573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0AC34E0-E7D7-845F-CA97-27D5D42959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/>
          </a:blip>
          <a:srcRect l="7612" t="14444" r="24573" b="61247"/>
          <a:stretch/>
        </p:blipFill>
        <p:spPr>
          <a:xfrm>
            <a:off x="1182632" y="898031"/>
            <a:ext cx="4576399" cy="249270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B4AF1B6-DCCE-B820-470B-0314A34453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4000" contrast="13000"/>
          </a:blip>
          <a:srcRect l="5222" t="48763" r="35365" b="15393"/>
          <a:stretch/>
        </p:blipFill>
        <p:spPr>
          <a:xfrm>
            <a:off x="7602869" y="1055936"/>
            <a:ext cx="3532869" cy="323866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F188026-D118-D001-FC47-141719DCA9E1}"/>
              </a:ext>
            </a:extLst>
          </p:cNvPr>
          <p:cNvSpPr txBox="1"/>
          <p:nvPr/>
        </p:nvSpPr>
        <p:spPr>
          <a:xfrm>
            <a:off x="7398142" y="232901"/>
            <a:ext cx="40460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b="1" u="none" strike="noStrike" baseline="0" dirty="0" err="1">
                <a:solidFill>
                  <a:srgbClr val="3E4042"/>
                </a:solidFill>
              </a:rPr>
              <a:t>Dehtařská</a:t>
            </a:r>
            <a:r>
              <a:rPr lang="cs-CZ" sz="2000" b="1" u="none" strike="noStrike" baseline="0" dirty="0">
                <a:solidFill>
                  <a:srgbClr val="3E4042"/>
                </a:solidFill>
              </a:rPr>
              <a:t> pec z Krásné u Rakovníka,</a:t>
            </a:r>
          </a:p>
          <a:p>
            <a:pPr algn="l"/>
            <a:r>
              <a:rPr lang="cs-CZ" sz="2000" b="1" u="none" strike="noStrike" baseline="0" dirty="0">
                <a:solidFill>
                  <a:srgbClr val="3E4042"/>
                </a:solidFill>
              </a:rPr>
              <a:t> </a:t>
            </a:r>
            <a:r>
              <a:rPr lang="cs-CZ" sz="2000" b="1" u="none" strike="noStrike" baseline="0" dirty="0">
                <a:solidFill>
                  <a:srgbClr val="2D2F30"/>
                </a:solidFill>
              </a:rPr>
              <a:t>13. – 15. stol., </a:t>
            </a:r>
            <a:r>
              <a:rPr lang="cs-CZ" sz="2000" u="none" strike="noStrike" baseline="0" dirty="0" err="1">
                <a:solidFill>
                  <a:srgbClr val="2D2F30"/>
                </a:solidFill>
              </a:rPr>
              <a:t>Pleiner</a:t>
            </a:r>
            <a:r>
              <a:rPr lang="cs-CZ" sz="2000" u="none" strike="noStrike" baseline="0" dirty="0">
                <a:solidFill>
                  <a:srgbClr val="2D2F30"/>
                </a:solidFill>
              </a:rPr>
              <a:t> 1970.</a:t>
            </a:r>
            <a:endParaRPr lang="cs-CZ" sz="20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DE82970-E721-5C39-48FE-01E3DFD436DB}"/>
              </a:ext>
            </a:extLst>
          </p:cNvPr>
          <p:cNvSpPr txBox="1"/>
          <p:nvPr/>
        </p:nvSpPr>
        <p:spPr>
          <a:xfrm>
            <a:off x="946460" y="353558"/>
            <a:ext cx="51959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b="1" u="none" strike="noStrike" baseline="0" dirty="0">
                <a:solidFill>
                  <a:srgbClr val="2D2F30"/>
                </a:solidFill>
                <a:latin typeface="Times New Roman" panose="02020603050405020304" pitchFamily="18" charset="0"/>
              </a:rPr>
              <a:t>Dehtářské jámy, 9. – 10. </a:t>
            </a:r>
            <a:r>
              <a:rPr lang="cs-CZ" sz="2000" b="1" u="none" strike="noStrike" baseline="0" dirty="0">
                <a:solidFill>
                  <a:srgbClr val="3E4042"/>
                </a:solidFill>
                <a:latin typeface="Times New Roman" panose="02020603050405020304" pitchFamily="18" charset="0"/>
              </a:rPr>
              <a:t>stol , </a:t>
            </a:r>
            <a:r>
              <a:rPr lang="cs-CZ" sz="2000" u="none" strike="noStrike" baseline="0" dirty="0" err="1">
                <a:solidFill>
                  <a:srgbClr val="3E4042"/>
                </a:solidFill>
                <a:latin typeface="Times New Roman" panose="02020603050405020304" pitchFamily="18" charset="0"/>
              </a:rPr>
              <a:t>Bialeková</a:t>
            </a:r>
            <a:r>
              <a:rPr lang="cs-CZ" sz="2000" u="none" strike="noStrike" baseline="0" dirty="0">
                <a:solidFill>
                  <a:srgbClr val="3E4042"/>
                </a:solidFill>
                <a:latin typeface="Times New Roman" panose="02020603050405020304" pitchFamily="18" charset="0"/>
              </a:rPr>
              <a:t>, 1962.</a:t>
            </a:r>
            <a:endParaRPr lang="cs-CZ" sz="20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0D901D1-6BAF-C8DF-74B0-087ECD5A92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6000" contrast="8000"/>
          </a:blip>
          <a:srcRect l="4307" t="49028" r="20174" b="14999"/>
          <a:stretch/>
        </p:blipFill>
        <p:spPr>
          <a:xfrm>
            <a:off x="284081" y="3854564"/>
            <a:ext cx="3994623" cy="2898061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008841EC-F3EF-EE09-79BA-340623F05CD5}"/>
              </a:ext>
            </a:extLst>
          </p:cNvPr>
          <p:cNvSpPr txBox="1"/>
          <p:nvPr/>
        </p:nvSpPr>
        <p:spPr>
          <a:xfrm>
            <a:off x="1269202" y="3485232"/>
            <a:ext cx="4403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1" dirty="0"/>
              <a:t>Milíř s </a:t>
            </a:r>
            <a:r>
              <a:rPr lang="cs-CZ" sz="1800" b="1" dirty="0">
                <a:effectLst/>
              </a:rPr>
              <a:t>kanálkem a nádobou na jímání dehtu</a:t>
            </a:r>
            <a:endParaRPr lang="cs-CZ" b="1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EE2B41AD-189B-E203-8EAD-BC2065E423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6000"/>
          </a:blip>
          <a:srcRect l="15241" t="56205" r="36385" b="23446"/>
          <a:stretch/>
        </p:blipFill>
        <p:spPr>
          <a:xfrm>
            <a:off x="4269332" y="4954649"/>
            <a:ext cx="2806253" cy="1797976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F1287B27-D4FB-AD26-9301-E4CFAD836EEE}"/>
              </a:ext>
            </a:extLst>
          </p:cNvPr>
          <p:cNvSpPr txBox="1"/>
          <p:nvPr/>
        </p:nvSpPr>
        <p:spPr>
          <a:xfrm>
            <a:off x="7510403" y="4593774"/>
            <a:ext cx="458913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i="0" u="none" strike="noStrike" baseline="0" dirty="0" err="1">
                <a:latin typeface="Times New Roman" panose="02020603050405020304" pitchFamily="18" charset="0"/>
              </a:rPr>
              <a:t>Dehtařská</a:t>
            </a:r>
            <a:r>
              <a:rPr lang="cs-CZ" sz="1800" b="1" i="0" u="none" strike="noStrike" baseline="0" dirty="0">
                <a:latin typeface="Times New Roman" panose="02020603050405020304" pitchFamily="18" charset="0"/>
              </a:rPr>
              <a:t> pec:  </a:t>
            </a:r>
            <a:r>
              <a:rPr lang="cs-CZ" sz="1800" b="0" i="0" u="none" strike="noStrike" baseline="0" dirty="0">
                <a:latin typeface="Times New Roman" panose="02020603050405020304" pitchFamily="18" charset="0"/>
              </a:rPr>
              <a:t>tvar </a:t>
            </a:r>
            <a:r>
              <a:rPr lang="cs-CZ" sz="1800" b="0" i="0" u="none" strike="noStrike" baseline="0" dirty="0">
                <a:latin typeface="HiddenHorzOCR"/>
              </a:rPr>
              <a:t>mírně </a:t>
            </a:r>
            <a:r>
              <a:rPr lang="cs-CZ" sz="1800" b="0" i="0" u="none" strike="noStrike" baseline="0" dirty="0">
                <a:latin typeface="Times New Roman" panose="02020603050405020304" pitchFamily="18" charset="0"/>
              </a:rPr>
              <a:t>komolého kužele</a:t>
            </a:r>
            <a:endParaRPr lang="cs-CZ" sz="1800" b="1" i="0" u="none" strike="noStrike" baseline="0" dirty="0">
              <a:latin typeface="Times New Roman" panose="02020603050405020304" pitchFamily="18" charset="0"/>
            </a:endParaRPr>
          </a:p>
          <a:p>
            <a:pPr algn="l"/>
            <a:r>
              <a:rPr lang="cs-CZ" sz="1800" b="1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cs-CZ" sz="1800" b="0" i="0" u="none" strike="noStrike" baseline="0" dirty="0">
                <a:latin typeface="Times New Roman" panose="02020603050405020304" pitchFamily="18" charset="0"/>
              </a:rPr>
              <a:t>– 13.až 19. stol. </a:t>
            </a:r>
          </a:p>
          <a:p>
            <a:pPr algn="l"/>
            <a:r>
              <a:rPr lang="cs-CZ" dirty="0">
                <a:latin typeface="Times New Roman" panose="02020603050405020304" pitchFamily="18" charset="0"/>
              </a:rPr>
              <a:t> </a:t>
            </a:r>
            <a:r>
              <a:rPr lang="cs-CZ" sz="1800" b="0" i="0" u="none" strike="noStrike" baseline="0" dirty="0">
                <a:latin typeface="Times New Roman" panose="02020603050405020304" pitchFamily="18" charset="0"/>
              </a:rPr>
              <a:t>–  dvouplášťová</a:t>
            </a:r>
            <a:r>
              <a:rPr lang="cs-CZ" dirty="0">
                <a:latin typeface="Times New Roman" panose="02020603050405020304" pitchFamily="18" charset="0"/>
              </a:rPr>
              <a:t>:</a:t>
            </a:r>
            <a:r>
              <a:rPr lang="cs-CZ" sz="18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cs-CZ" sz="1800" b="0" i="0" u="none" strike="noStrike" baseline="0" dirty="0">
                <a:latin typeface="HiddenHorzOCR"/>
              </a:rPr>
              <a:t>vnitřní hliněný </a:t>
            </a:r>
          </a:p>
          <a:p>
            <a:pPr algn="l"/>
            <a:r>
              <a:rPr lang="cs-CZ" dirty="0">
                <a:latin typeface="HiddenHorzOCR"/>
              </a:rPr>
              <a:t>                                </a:t>
            </a:r>
            <a:r>
              <a:rPr lang="cs-CZ" sz="1800" b="0" i="0" u="none" strike="noStrike" baseline="0" dirty="0">
                <a:latin typeface="HiddenHorzOCR"/>
              </a:rPr>
              <a:t>vnější</a:t>
            </a:r>
            <a:r>
              <a:rPr lang="cs-CZ" dirty="0">
                <a:latin typeface="HiddenHorzOCR"/>
              </a:rPr>
              <a:t> kamenný</a:t>
            </a:r>
            <a:endParaRPr lang="cs-CZ" sz="1800" b="0" i="0" u="none" strike="noStrike" baseline="0" dirty="0">
              <a:latin typeface="HiddenHorzOCR"/>
            </a:endParaRPr>
          </a:p>
          <a:p>
            <a:pPr algn="l"/>
            <a:r>
              <a:rPr lang="cs-CZ" sz="1800" b="0" i="0" u="none" strike="noStrike" baseline="0" dirty="0">
                <a:latin typeface="Times New Roman" panose="02020603050405020304" pitchFamily="18" charset="0"/>
              </a:rPr>
              <a:t>–  v. 4 až 5 m, Ø 3m </a:t>
            </a:r>
          </a:p>
          <a:p>
            <a:pPr algn="l"/>
            <a:r>
              <a:rPr lang="cs-CZ" sz="1800" b="0" i="0" u="none" strike="noStrike" baseline="0" dirty="0">
                <a:latin typeface="Times New Roman" panose="02020603050405020304" pitchFamily="18" charset="0"/>
              </a:rPr>
              <a:t>–  oheň v </a:t>
            </a:r>
            <a:r>
              <a:rPr lang="cs-CZ" sz="1800" b="0" i="0" u="none" strike="noStrike" baseline="0" dirty="0" err="1">
                <a:latin typeface="Times New Roman" panose="02020603050405020304" pitchFamily="18" charset="0"/>
              </a:rPr>
              <a:t>meziplášťovém</a:t>
            </a:r>
            <a:r>
              <a:rPr lang="cs-CZ" sz="1800" b="0" i="0" u="none" strike="noStrike" baseline="0" dirty="0">
                <a:latin typeface="Times New Roman" panose="02020603050405020304" pitchFamily="18" charset="0"/>
              </a:rPr>
              <a:t> prostoru</a:t>
            </a:r>
          </a:p>
          <a:p>
            <a:pPr algn="l"/>
            <a:r>
              <a:rPr lang="cs-CZ" dirty="0">
                <a:latin typeface="Times New Roman" panose="02020603050405020304" pitchFamily="18" charset="0"/>
              </a:rPr>
              <a:t> </a:t>
            </a:r>
            <a:r>
              <a:rPr lang="cs-CZ" sz="1800" b="0" i="0" u="none" strike="noStrike" baseline="0" dirty="0">
                <a:latin typeface="Times New Roman" panose="02020603050405020304" pitchFamily="18" charset="0"/>
              </a:rPr>
              <a:t>–  suchá destilace smolného dřeva</a:t>
            </a:r>
          </a:p>
        </p:txBody>
      </p:sp>
    </p:spTree>
    <p:extLst>
      <p:ext uri="{BB962C8B-B14F-4D97-AF65-F5344CB8AC3E}">
        <p14:creationId xmlns:p14="http://schemas.microsoft.com/office/powerpoint/2010/main" val="12275081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DD3D9A77-DE9A-40F8-8D99-BEBCDEBEC0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l="4307" t="49028" r="20174" b="14999"/>
          <a:stretch/>
        </p:blipFill>
        <p:spPr>
          <a:xfrm>
            <a:off x="855582" y="0"/>
            <a:ext cx="9364743" cy="679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2352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1F4AD16-4439-4D74-8731-8CEE65E93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440" y="431181"/>
            <a:ext cx="8065119" cy="577490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3CE64BD-29D8-4352-B38D-B0B50CA105F3}"/>
              </a:ext>
            </a:extLst>
          </p:cNvPr>
          <p:cNvSpPr txBox="1"/>
          <p:nvPr/>
        </p:nvSpPr>
        <p:spPr>
          <a:xfrm>
            <a:off x="4966636" y="6343049"/>
            <a:ext cx="27865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Novověká </a:t>
            </a:r>
            <a:r>
              <a:rPr lang="cs-CZ" sz="2000" b="1" dirty="0" err="1"/>
              <a:t>dehtařská</a:t>
            </a:r>
            <a:r>
              <a:rPr lang="cs-CZ" sz="2000" b="1" dirty="0"/>
              <a:t> pec</a:t>
            </a:r>
          </a:p>
        </p:txBody>
      </p:sp>
    </p:spTree>
    <p:extLst>
      <p:ext uri="{BB962C8B-B14F-4D97-AF65-F5344CB8AC3E}">
        <p14:creationId xmlns:p14="http://schemas.microsoft.com/office/powerpoint/2010/main" val="15770201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C3DFD8D-87A7-4C2D-BDE4-EF7B7BDAF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578" y="264824"/>
            <a:ext cx="5928610" cy="637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8664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665D9DD-1C09-7485-FB9A-094D054AFB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31" t="29916" r="20775" b="20153"/>
          <a:stretch/>
        </p:blipFill>
        <p:spPr>
          <a:xfrm>
            <a:off x="657225" y="3216816"/>
            <a:ext cx="6707404" cy="3346498"/>
          </a:xfrm>
          <a:prstGeom prst="rect">
            <a:avLst/>
          </a:prstGeom>
        </p:spPr>
      </p:pic>
      <p:pic>
        <p:nvPicPr>
          <p:cNvPr id="5" name="Obrázek 4" descr="Obsah obrázku území, venku, budova, oblast&#10;&#10;Popis byl vytvořen automaticky">
            <a:extLst>
              <a:ext uri="{FF2B5EF4-FFF2-40B4-BE49-F238E27FC236}">
                <a16:creationId xmlns:a16="http://schemas.microsoft.com/office/drawing/2014/main" id="{24B374D6-C42F-DFCC-69B1-8CF7DB2912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796" y="702892"/>
            <a:ext cx="3115316" cy="415375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2A46FD4-F504-8640-341A-CAF309B38AB1}"/>
              </a:ext>
            </a:extLst>
          </p:cNvPr>
          <p:cNvSpPr txBox="1"/>
          <p:nvPr/>
        </p:nvSpPr>
        <p:spPr>
          <a:xfrm>
            <a:off x="7569807" y="255835"/>
            <a:ext cx="34911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Kolomazná pec </a:t>
            </a:r>
            <a:r>
              <a:rPr lang="cs-CZ" sz="2000" b="1" i="0" u="none" strike="noStrike" baseline="0" dirty="0"/>
              <a:t>v Plzni - Bolevc</a:t>
            </a:r>
            <a:r>
              <a:rPr lang="cs-CZ" sz="2000" b="0" i="0" u="none" strike="noStrike" baseline="0" dirty="0"/>
              <a:t>i</a:t>
            </a:r>
            <a:endParaRPr lang="cs-CZ" sz="2000" dirty="0"/>
          </a:p>
        </p:txBody>
      </p:sp>
      <p:pic>
        <p:nvPicPr>
          <p:cNvPr id="8" name="Obrázek 7" descr="Obsah obrázku diagram&#10;&#10;Popis byl vytvořen automaticky">
            <a:extLst>
              <a:ext uri="{FF2B5EF4-FFF2-40B4-BE49-F238E27FC236}">
                <a16:creationId xmlns:a16="http://schemas.microsoft.com/office/drawing/2014/main" id="{81379C70-E70B-46BE-C571-35F1E9A52B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720" y="5116056"/>
            <a:ext cx="2842830" cy="144725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1123CB2-DC4E-C717-C38C-B5D24E80F2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917" t="60725" r="33534" b="9201"/>
          <a:stretch/>
        </p:blipFill>
        <p:spPr>
          <a:xfrm>
            <a:off x="1131044" y="462692"/>
            <a:ext cx="4928095" cy="264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7032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789A503-03FC-481A-A718-66A1F62EE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543" y="305379"/>
            <a:ext cx="8864868" cy="638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7775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F45CBE-FA83-D788-216D-950CE273A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571" y="566594"/>
            <a:ext cx="11353800" cy="6291406"/>
          </a:xfrm>
        </p:spPr>
        <p:txBody>
          <a:bodyPr>
            <a:normAutofit/>
          </a:bodyPr>
          <a:lstStyle/>
          <a:p>
            <a:pPr algn="l"/>
            <a:r>
              <a:rPr lang="cs-CZ" sz="2000" b="1" i="0" u="none" strike="noStrike" baseline="0" dirty="0">
                <a:solidFill>
                  <a:srgbClr val="FF0000"/>
                </a:solidFill>
              </a:rPr>
              <a:t>Popelářství a </a:t>
            </a:r>
            <a:r>
              <a:rPr lang="cs-CZ" sz="2000" b="1" i="0" u="none" strike="noStrike" baseline="0" dirty="0" err="1">
                <a:solidFill>
                  <a:srgbClr val="FF0000"/>
                </a:solidFill>
              </a:rPr>
              <a:t>draslářství</a:t>
            </a:r>
            <a:r>
              <a:rPr lang="cs-CZ" sz="2000" b="1" i="0" u="none" strike="noStrike" baseline="0" dirty="0">
                <a:solidFill>
                  <a:srgbClr val="FF0000"/>
                </a:solidFill>
              </a:rPr>
              <a:t>   </a:t>
            </a:r>
            <a:r>
              <a:rPr lang="cs-CZ" sz="2000" b="0" i="0" u="none" strike="noStrike" baseline="0" dirty="0"/>
              <a:t>–   </a:t>
            </a:r>
            <a:r>
              <a:rPr lang="cs-CZ" sz="2000" b="1" i="0" u="none" strike="noStrike" baseline="0" dirty="0"/>
              <a:t>potaš</a:t>
            </a:r>
            <a:r>
              <a:rPr lang="cs-CZ" sz="2000" b="0" i="0" u="none" strike="noStrike" baseline="0" dirty="0"/>
              <a:t> (uhličitan draselný):  surovina pro sklářství, barvy, bělidlo </a:t>
            </a:r>
          </a:p>
          <a:p>
            <a:pPr marL="0" indent="0" algn="l">
              <a:buNone/>
            </a:pPr>
            <a:r>
              <a:rPr lang="cs-CZ" sz="2000" dirty="0"/>
              <a:t>                                                   </a:t>
            </a:r>
            <a:r>
              <a:rPr lang="cs-CZ" sz="2000" b="0" i="0" u="none" strike="noStrike" baseline="0" dirty="0"/>
              <a:t>–   </a:t>
            </a:r>
            <a:r>
              <a:rPr lang="cs-CZ" sz="2000" dirty="0"/>
              <a:t>p</a:t>
            </a:r>
            <a:r>
              <a:rPr lang="cs-CZ" sz="2000" b="0" i="0" u="none" strike="noStrike" baseline="0" dirty="0"/>
              <a:t>opel z buku, dubu, smrku  (spalování celých stromů „na stojato“)</a:t>
            </a:r>
          </a:p>
          <a:p>
            <a:pPr marL="0" indent="0" algn="l">
              <a:buNone/>
            </a:pPr>
            <a:r>
              <a:rPr lang="cs-CZ" sz="2000" b="0" i="0" u="none" strike="noStrike" baseline="0" dirty="0"/>
              <a:t>                                                        název:  něm. pot:   hrnec, kotel  +  </a:t>
            </a:r>
            <a:r>
              <a:rPr lang="cs-CZ" sz="2000" b="0" i="0" u="none" strike="noStrike" baseline="0" dirty="0" err="1"/>
              <a:t>ash</a:t>
            </a:r>
            <a:r>
              <a:rPr lang="cs-CZ" sz="2000" b="0" i="0" u="none" strike="noStrike" baseline="0" dirty="0"/>
              <a:t>: popel</a:t>
            </a:r>
          </a:p>
          <a:p>
            <a:pPr marL="0" indent="0" algn="l">
              <a:buNone/>
            </a:pPr>
            <a:r>
              <a:rPr lang="cs-CZ" sz="2000" dirty="0"/>
              <a:t>                                                        technologie:  </a:t>
            </a:r>
            <a:r>
              <a:rPr lang="cs-CZ" sz="2000" dirty="0" err="1">
                <a:effectLst/>
              </a:rPr>
              <a:t>vyloužení</a:t>
            </a:r>
            <a:r>
              <a:rPr lang="cs-CZ" sz="2000" dirty="0">
                <a:effectLst/>
              </a:rPr>
              <a:t> dřevěného popela ve vodě, odpaření a vyžíhání</a:t>
            </a:r>
          </a:p>
          <a:p>
            <a:pPr marL="0" indent="0" algn="l">
              <a:buNone/>
            </a:pPr>
            <a:r>
              <a:rPr lang="cs-CZ" sz="2000" dirty="0"/>
              <a:t>                                                                                </a:t>
            </a:r>
            <a:r>
              <a:rPr lang="cs-CZ" sz="2000" b="1" dirty="0">
                <a:effectLst/>
              </a:rPr>
              <a:t>drasla</a:t>
            </a:r>
            <a:r>
              <a:rPr lang="cs-CZ" sz="2000" dirty="0">
                <a:effectLst/>
              </a:rPr>
              <a:t> v kalcinačních pecích  (k výrobě skla)</a:t>
            </a:r>
            <a:endParaRPr lang="cs-CZ" sz="2000" b="0" i="0" u="none" strike="noStrike" baseline="0" dirty="0"/>
          </a:p>
          <a:p>
            <a:pPr marL="0" indent="0" algn="l">
              <a:buNone/>
            </a:pPr>
            <a:r>
              <a:rPr lang="cs-CZ" sz="2000" b="0" i="0" u="none" strike="noStrike" baseline="0" dirty="0"/>
              <a:t>                                                                                       1 kg kalcinované potaše:  spálení  cca 750-1000 kg dřeva </a:t>
            </a:r>
          </a:p>
          <a:p>
            <a:pPr marL="0" indent="0" algn="l">
              <a:buNone/>
            </a:pPr>
            <a:r>
              <a:rPr lang="cs-CZ" sz="2000" dirty="0"/>
              <a:t>                                                  </a:t>
            </a:r>
            <a:r>
              <a:rPr lang="cs-CZ" sz="2000" b="0" i="0" u="none" strike="noStrike" baseline="0" dirty="0"/>
              <a:t>–  spalování dřeva:  popelářské pece, jámy v lesích </a:t>
            </a:r>
          </a:p>
          <a:p>
            <a:pPr marL="0" indent="0" algn="l">
              <a:buNone/>
            </a:pPr>
            <a:r>
              <a:rPr lang="cs-CZ" sz="2000" dirty="0"/>
              <a:t>                                                  </a:t>
            </a:r>
            <a:r>
              <a:rPr lang="cs-CZ" sz="2000" b="0" i="0" u="none" strike="noStrike" baseline="0" dirty="0"/>
              <a:t>–  varna potaše:  v </a:t>
            </a:r>
            <a:r>
              <a:rPr lang="cs-CZ" sz="2000" b="0" i="0" u="none" strike="noStrike" baseline="0" dirty="0" err="1"/>
              <a:t>Dřevíkově</a:t>
            </a:r>
            <a:r>
              <a:rPr lang="cs-CZ" sz="2000" b="0" i="0" u="none" strike="noStrike" baseline="0" dirty="0"/>
              <a:t> u Chrudimi   (1, pol. 18. stol.) </a:t>
            </a:r>
          </a:p>
          <a:p>
            <a:pPr marL="0" indent="0" algn="l">
              <a:buNone/>
            </a:pPr>
            <a:r>
              <a:rPr lang="cs-CZ" sz="2000" dirty="0"/>
              <a:t>                                                  </a:t>
            </a:r>
            <a:r>
              <a:rPr lang="cs-CZ" sz="2000" b="0" i="0" u="none" strike="noStrike" baseline="0" dirty="0"/>
              <a:t>–  židé:  monopol na výrobu a obchod s draslem </a:t>
            </a:r>
          </a:p>
          <a:p>
            <a:pPr marL="0" indent="0" algn="l">
              <a:buNone/>
            </a:pPr>
            <a:r>
              <a:rPr lang="cs-CZ" sz="2000" dirty="0"/>
              <a:t>                                                       </a:t>
            </a:r>
          </a:p>
          <a:p>
            <a:pPr algn="l"/>
            <a:r>
              <a:rPr lang="cs-CZ" sz="2000" b="1" i="0" u="none" strike="noStrike" baseline="0" dirty="0" err="1">
                <a:solidFill>
                  <a:srgbClr val="FF0000"/>
                </a:solidFill>
              </a:rPr>
              <a:t>Koptářství</a:t>
            </a:r>
            <a:r>
              <a:rPr lang="cs-CZ" sz="2000" b="1" i="0" u="none" strike="noStrike" baseline="0" dirty="0">
                <a:solidFill>
                  <a:srgbClr val="FF0000"/>
                </a:solidFill>
              </a:rPr>
              <a:t>  </a:t>
            </a:r>
            <a:r>
              <a:rPr lang="cs-CZ" sz="2000" b="0" i="0" u="none" strike="noStrike" baseline="0" dirty="0"/>
              <a:t>–  z něm Kopt – saze:  z co nejčistšího uhlíku při spalování smolného dřeva</a:t>
            </a:r>
          </a:p>
          <a:p>
            <a:pPr marL="0" indent="0" algn="l">
              <a:buNone/>
            </a:pPr>
            <a:r>
              <a:rPr lang="cs-CZ" sz="2000" dirty="0"/>
              <a:t>                        </a:t>
            </a:r>
            <a:r>
              <a:rPr lang="cs-CZ" sz="2000" b="0" i="0" u="none" strike="noStrike" baseline="0" dirty="0"/>
              <a:t>– </a:t>
            </a:r>
            <a:r>
              <a:rPr lang="cs-CZ" sz="2000" dirty="0"/>
              <a:t> t</a:t>
            </a:r>
            <a:r>
              <a:rPr lang="cs-CZ" sz="2000" b="0" i="0" u="none" strike="noStrike" baseline="0" dirty="0"/>
              <a:t>echnologie mezi pyrolýzou dřeva a spalováním</a:t>
            </a:r>
          </a:p>
          <a:p>
            <a:pPr marL="0" indent="0" algn="l">
              <a:buNone/>
            </a:pPr>
            <a:endParaRPr lang="cs-CZ" sz="2000" b="1" dirty="0">
              <a:solidFill>
                <a:srgbClr val="FF0000"/>
              </a:solidFill>
            </a:endParaRPr>
          </a:p>
          <a:p>
            <a:pPr algn="l"/>
            <a:r>
              <a:rPr lang="cs-CZ" sz="2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Vápenictví  </a:t>
            </a:r>
            <a:r>
              <a:rPr lang="cs-CZ" sz="2000" dirty="0">
                <a:ea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cs-CZ" sz="2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cs-CZ" sz="2000" dirty="0">
                <a:ea typeface="Calibri" panose="020F0502020204030204" pitchFamily="34" charset="0"/>
                <a:cs typeface="Calibri" panose="020F0502020204030204" pitchFamily="34" charset="0"/>
              </a:rPr>
              <a:t>výchozy devonských vápenců:  pece na pálení vápna:  Litovelsko, </a:t>
            </a:r>
            <a:r>
              <a:rPr lang="cs-CZ" sz="2000" dirty="0" err="1">
                <a:ea typeface="Calibri" panose="020F0502020204030204" pitchFamily="34" charset="0"/>
                <a:cs typeface="Calibri" panose="020F0502020204030204" pitchFamily="34" charset="0"/>
              </a:rPr>
              <a:t>Mohelnicko</a:t>
            </a:r>
            <a:r>
              <a:rPr lang="cs-CZ" sz="20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l">
              <a:buNone/>
            </a:pPr>
            <a:r>
              <a:rPr lang="cs-CZ" sz="2000" dirty="0">
                <a:ea typeface="Calibri" panose="020F0502020204030204" pitchFamily="34" charset="0"/>
                <a:cs typeface="Calibri" panose="020F0502020204030204" pitchFamily="34" charset="0"/>
              </a:rPr>
              <a:t>                         –   13. a 14. stol.:  rozvoj,  nálezy </a:t>
            </a:r>
            <a:r>
              <a:rPr lang="pl-PL" sz="2000" dirty="0">
                <a:ea typeface="Calibri" panose="020F0502020204030204" pitchFamily="34" charset="0"/>
                <a:cs typeface="Calibri" panose="020F0502020204030204" pitchFamily="34" charset="0"/>
              </a:rPr>
              <a:t>u obce Hvozd a Březina</a:t>
            </a:r>
            <a:endParaRPr lang="cs-CZ" sz="20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endParaRPr lang="cs-CZ" sz="20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endParaRPr lang="cs-CZ" sz="1800" dirty="0">
              <a:latin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80332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0177950-9E3B-49E7-AF8B-9C189F1FF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772" y="539766"/>
            <a:ext cx="8839200" cy="608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2135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AE2D70-1866-C06A-9E6A-05FBFF2DC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475" y="-174250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Literatura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D43921-9CC0-FB6F-FD4D-4526BE595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50" y="1151314"/>
            <a:ext cx="11753849" cy="5688432"/>
          </a:xfrm>
        </p:spPr>
        <p:txBody>
          <a:bodyPr>
            <a:normAutofit lnSpcReduction="10000"/>
          </a:bodyPr>
          <a:lstStyle/>
          <a:p>
            <a:r>
              <a:rPr lang="cs-CZ" sz="1800" b="1" dirty="0">
                <a:effectLst/>
              </a:rPr>
              <a:t>Anderle, J. </a:t>
            </a:r>
            <a:r>
              <a:rPr lang="cs-CZ" sz="1800" dirty="0">
                <a:effectLst/>
              </a:rPr>
              <a:t>Kolomazná pec v Plzni-Bolevci, Průzkumy památek II, 1998, 139 - 146.</a:t>
            </a:r>
          </a:p>
          <a:p>
            <a:pPr algn="l"/>
            <a:r>
              <a:rPr lang="cs-CZ" sz="1800" b="1" u="none" strike="noStrike" baseline="0" dirty="0" err="1">
                <a:solidFill>
                  <a:srgbClr val="3E4042"/>
                </a:solidFill>
              </a:rPr>
              <a:t>Bialeková</a:t>
            </a:r>
            <a:r>
              <a:rPr lang="cs-CZ" sz="1800" b="1" u="none" strike="noStrike" baseline="0" dirty="0">
                <a:solidFill>
                  <a:srgbClr val="3E4042"/>
                </a:solidFill>
              </a:rPr>
              <a:t>, D. </a:t>
            </a:r>
            <a:r>
              <a:rPr lang="cs-CZ" sz="1800" b="0" u="none" strike="noStrike" baseline="0" dirty="0">
                <a:solidFill>
                  <a:srgbClr val="3E4042"/>
                </a:solidFill>
              </a:rPr>
              <a:t>Slovanské </a:t>
            </a:r>
            <a:r>
              <a:rPr lang="cs-CZ" sz="1800" b="0" u="none" strike="noStrike" baseline="0" dirty="0" err="1">
                <a:solidFill>
                  <a:srgbClr val="3E4042"/>
                </a:solidFill>
              </a:rPr>
              <a:t>príbytky</a:t>
            </a:r>
            <a:r>
              <a:rPr lang="cs-CZ" sz="1800" b="0" u="none" strike="noStrike" baseline="0" dirty="0">
                <a:solidFill>
                  <a:srgbClr val="3E4042"/>
                </a:solidFill>
              </a:rPr>
              <a:t> a </a:t>
            </a:r>
            <a:r>
              <a:rPr lang="cs-CZ" sz="1800" b="0" u="none" strike="noStrike" baseline="0" dirty="0" err="1">
                <a:solidFill>
                  <a:srgbClr val="3E4042"/>
                </a:solidFill>
              </a:rPr>
              <a:t>dechtárskejamy</a:t>
            </a:r>
            <a:r>
              <a:rPr lang="cs-CZ" sz="1800" b="0" u="none" strike="noStrike" baseline="0" dirty="0">
                <a:solidFill>
                  <a:srgbClr val="3E4042"/>
                </a:solidFill>
              </a:rPr>
              <a:t> v </a:t>
            </a:r>
            <a:r>
              <a:rPr lang="cs-CZ" sz="1800" b="0" u="none" strike="noStrike" baseline="0" dirty="0" err="1">
                <a:solidFill>
                  <a:srgbClr val="2D2F30"/>
                </a:solidFill>
              </a:rPr>
              <a:t>Bojniciach</a:t>
            </a:r>
            <a:r>
              <a:rPr lang="cs-CZ" sz="1800" b="0" u="none" strike="noStrike" baseline="0" dirty="0">
                <a:solidFill>
                  <a:srgbClr val="2D2F30"/>
                </a:solidFill>
              </a:rPr>
              <a:t>, </a:t>
            </a:r>
            <a:r>
              <a:rPr lang="cs-CZ" sz="1800" b="0" u="none" strike="noStrike" baseline="0" dirty="0">
                <a:solidFill>
                  <a:srgbClr val="3E4042"/>
                </a:solidFill>
              </a:rPr>
              <a:t>Archeologické rozhledy </a:t>
            </a:r>
            <a:r>
              <a:rPr lang="cs-CZ" sz="1800" b="0" u="none" strike="noStrike" baseline="0" dirty="0">
                <a:solidFill>
                  <a:srgbClr val="2D2F30"/>
                </a:solidFill>
              </a:rPr>
              <a:t>14</a:t>
            </a:r>
            <a:r>
              <a:rPr lang="cs-CZ" sz="1800" b="0" u="none" strike="noStrike" baseline="0" dirty="0">
                <a:solidFill>
                  <a:srgbClr val="535559"/>
                </a:solidFill>
              </a:rPr>
              <a:t>, </a:t>
            </a:r>
            <a:r>
              <a:rPr lang="cs-CZ" sz="1800" b="0" u="none" strike="noStrike" baseline="0" dirty="0">
                <a:solidFill>
                  <a:srgbClr val="2D2F30"/>
                </a:solidFill>
              </a:rPr>
              <a:t>1962</a:t>
            </a:r>
            <a:r>
              <a:rPr lang="cs-CZ" sz="1800" b="0" u="none" strike="noStrike" baseline="0" dirty="0">
                <a:solidFill>
                  <a:srgbClr val="636469"/>
                </a:solidFill>
              </a:rPr>
              <a:t>, </a:t>
            </a:r>
            <a:r>
              <a:rPr lang="cs-CZ" sz="1800" b="0" u="none" strike="noStrike" baseline="0" dirty="0">
                <a:solidFill>
                  <a:srgbClr val="3E4042"/>
                </a:solidFill>
              </a:rPr>
              <a:t>s. 833</a:t>
            </a:r>
            <a:r>
              <a:rPr lang="cs-CZ" sz="1800" b="0" i="0" u="none" strike="noStrike" baseline="0" dirty="0">
                <a:solidFill>
                  <a:srgbClr val="3E4042"/>
                </a:solidFill>
                <a:latin typeface="Times New Roman" panose="02020603050405020304" pitchFamily="18" charset="0"/>
              </a:rPr>
              <a:t>.</a:t>
            </a:r>
          </a:p>
          <a:p>
            <a:pPr algn="l"/>
            <a:r>
              <a:rPr lang="cs-CZ" sz="1800" b="1" i="0" u="none" strike="noStrike" baseline="0" dirty="0">
                <a:solidFill>
                  <a:srgbClr val="3E40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Faltýnek, K. – </a:t>
            </a:r>
            <a:r>
              <a:rPr lang="cs-CZ" sz="1800" b="1" i="0" u="none" strike="noStrike" baseline="0" dirty="0" err="1">
                <a:solidFill>
                  <a:srgbClr val="3E40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Šlézar</a:t>
            </a:r>
            <a:r>
              <a:rPr lang="cs-CZ" sz="1800" b="1" i="0" u="none" strike="noStrike" baseline="0" dirty="0">
                <a:solidFill>
                  <a:srgbClr val="3E40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P. – </a:t>
            </a:r>
            <a:r>
              <a:rPr lang="cs-CZ" sz="1800" b="1" i="0" u="none" strike="noStrike" baseline="0" dirty="0" err="1">
                <a:solidFill>
                  <a:srgbClr val="3E40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Ženožička</a:t>
            </a:r>
            <a:r>
              <a:rPr lang="cs-CZ" sz="1800" b="1" i="0" u="none" strike="noStrike" baseline="0" dirty="0">
                <a:solidFill>
                  <a:srgbClr val="3E40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J</a:t>
            </a:r>
            <a:r>
              <a:rPr lang="cs-CZ" sz="1800" b="0" i="0" u="none" strike="noStrike" baseline="0" dirty="0">
                <a:solidFill>
                  <a:srgbClr val="3E40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Lidové vápenictví v oblasti Javoříčského krasu. Zprávy Vlastivědného muzea v Olomouci: společenské vědy, 304, 2012, s. 45–46.</a:t>
            </a:r>
          </a:p>
          <a:p>
            <a:pPr algn="l"/>
            <a:r>
              <a:rPr lang="cs-CZ" sz="2000" b="1" dirty="0" err="1">
                <a:effectLst/>
              </a:rPr>
              <a:t>Goš</a:t>
            </a:r>
            <a:r>
              <a:rPr lang="cs-CZ" sz="2000" b="1" dirty="0">
                <a:effectLst/>
              </a:rPr>
              <a:t>, V. – </a:t>
            </a:r>
            <a:r>
              <a:rPr lang="cs-CZ" sz="2000" b="1" dirty="0" err="1">
                <a:effectLst/>
              </a:rPr>
              <a:t>Kapl</a:t>
            </a:r>
            <a:r>
              <a:rPr lang="cs-CZ" sz="2000" b="1" dirty="0">
                <a:effectLst/>
              </a:rPr>
              <a:t>, V. </a:t>
            </a:r>
            <a:r>
              <a:rPr lang="cs-CZ" sz="1800" dirty="0">
                <a:effectLst/>
              </a:rPr>
              <a:t> Středověká vápenická pec z </a:t>
            </a:r>
            <a:r>
              <a:rPr lang="cs-CZ" sz="1800" dirty="0" err="1">
                <a:effectLst/>
              </a:rPr>
              <a:t>Libivé</a:t>
            </a:r>
            <a:r>
              <a:rPr lang="cs-CZ" sz="1800" dirty="0">
                <a:effectLst/>
              </a:rPr>
              <a:t> u Mohelnice. In: MERTA, Jiří</a:t>
            </a:r>
          </a:p>
          <a:p>
            <a:pPr algn="l"/>
            <a:r>
              <a:rPr lang="cs-CZ" sz="1800" dirty="0">
                <a:effectLst/>
              </a:rPr>
              <a:t>(</a:t>
            </a:r>
            <a:r>
              <a:rPr lang="cs-CZ" sz="1800" dirty="0" err="1">
                <a:effectLst/>
              </a:rPr>
              <a:t>ed</a:t>
            </a:r>
            <a:r>
              <a:rPr lang="cs-CZ" sz="1800" dirty="0">
                <a:effectLst/>
              </a:rPr>
              <a:t>.): Zkoumání výrobních objektů a technologií archeologickými metodami, Brno 1980, s. 72–76.</a:t>
            </a:r>
          </a:p>
          <a:p>
            <a:r>
              <a:rPr lang="cs-CZ" sz="1800" b="1" dirty="0" err="1">
                <a:effectLst/>
              </a:rPr>
              <a:t>Janotka</a:t>
            </a:r>
            <a:r>
              <a:rPr lang="cs-CZ" sz="1800" b="1" dirty="0">
                <a:effectLst/>
              </a:rPr>
              <a:t>, M.</a:t>
            </a:r>
            <a:r>
              <a:rPr lang="cs-CZ" sz="1800" dirty="0">
                <a:effectLst/>
              </a:rPr>
              <a:t> – Linhart, K. Řemesla našich předků. Praha 1987.</a:t>
            </a:r>
          </a:p>
          <a:p>
            <a:r>
              <a:rPr lang="cs-CZ" sz="1800" b="1" dirty="0" err="1">
                <a:effectLst/>
              </a:rPr>
              <a:t>Kmošek</a:t>
            </a:r>
            <a:r>
              <a:rPr lang="cs-CZ" sz="1800" b="1" dirty="0">
                <a:effectLst/>
              </a:rPr>
              <a:t>, J. </a:t>
            </a:r>
            <a:r>
              <a:rPr lang="cs-CZ" sz="1800" dirty="0">
                <a:effectLst/>
              </a:rPr>
              <a:t>Experimentální pálení dřevěného uhlí v jamách, </a:t>
            </a:r>
            <a:r>
              <a:rPr lang="cs-CZ" sz="1800" dirty="0" err="1">
                <a:effectLst/>
              </a:rPr>
              <a:t>Archeologia</a:t>
            </a:r>
            <a:r>
              <a:rPr lang="cs-CZ" sz="1800" dirty="0">
                <a:effectLst/>
              </a:rPr>
              <a:t> </a:t>
            </a:r>
            <a:r>
              <a:rPr lang="cs-CZ" sz="1800" dirty="0" err="1">
                <a:effectLst/>
              </a:rPr>
              <a:t>Technica</a:t>
            </a:r>
            <a:r>
              <a:rPr lang="cs-CZ" sz="1800" dirty="0">
                <a:effectLst/>
              </a:rPr>
              <a:t> 22, 2010, 11 - 44.</a:t>
            </a:r>
          </a:p>
          <a:p>
            <a:pPr algn="l"/>
            <a:r>
              <a:rPr lang="cs-CZ" sz="1800" b="1" i="0" u="none" strike="noStrike" baseline="0" dirty="0"/>
              <a:t>Nováček K. – Vařeka, P.</a:t>
            </a:r>
            <a:r>
              <a:rPr lang="cs-CZ" sz="1800" b="0" i="0" u="none" strike="noStrike" baseline="0" dirty="0"/>
              <a:t> Středověká </a:t>
            </a:r>
            <a:r>
              <a:rPr lang="cs-CZ" sz="1800" b="0" u="none" strike="noStrike" baseline="0" dirty="0"/>
              <a:t>výroba dehtu a smoly na Příbramsku I</a:t>
            </a:r>
            <a:r>
              <a:rPr lang="cs-CZ" sz="1800" b="0" i="1" u="none" strike="noStrike" baseline="0" dirty="0"/>
              <a:t>., </a:t>
            </a:r>
            <a:r>
              <a:rPr lang="cs-CZ" sz="1800" b="0" u="none" strike="noStrike" baseline="0" dirty="0"/>
              <a:t>II.</a:t>
            </a:r>
            <a:r>
              <a:rPr lang="cs-CZ" sz="1800" b="0" i="1" u="none" strike="noStrike" baseline="0" dirty="0"/>
              <a:t>, </a:t>
            </a:r>
            <a:r>
              <a:rPr lang="cs-CZ" sz="1800" b="0" i="0" u="none" strike="noStrike" baseline="0" dirty="0"/>
              <a:t>Časopis společnosti přátel starožitností 100, 1992, 13 –15; 101, 1993, 20–28.</a:t>
            </a:r>
            <a:endParaRPr lang="cs-CZ" sz="1800" dirty="0">
              <a:effectLst/>
            </a:endParaRPr>
          </a:p>
          <a:p>
            <a:pPr algn="l"/>
            <a:r>
              <a:rPr lang="cs-CZ" sz="1800" b="1" i="0" u="none" strike="noStrike" baseline="0" dirty="0" err="1"/>
              <a:t>Pleiner</a:t>
            </a:r>
            <a:r>
              <a:rPr lang="cs-CZ" sz="1800" b="1" i="0" u="none" strike="noStrike" baseline="0" dirty="0"/>
              <a:t>, R., </a:t>
            </a:r>
            <a:r>
              <a:rPr lang="cs-CZ" sz="1800" b="0" i="0" u="none" strike="noStrike" baseline="0" dirty="0"/>
              <a:t>Středověká </a:t>
            </a:r>
            <a:r>
              <a:rPr lang="cs-CZ" sz="1800" b="0" u="none" strike="noStrike" baseline="0" dirty="0"/>
              <a:t>výroba smoly v Krásné dolině u Rakovníka</a:t>
            </a:r>
            <a:r>
              <a:rPr lang="cs-CZ" sz="1800" b="0" i="1" u="none" strike="noStrike" baseline="0" dirty="0"/>
              <a:t>, </a:t>
            </a:r>
            <a:r>
              <a:rPr lang="cs-CZ" sz="1800" b="0" i="0" u="none" strike="noStrike" baseline="0" dirty="0"/>
              <a:t>Památky archeologické 61, 1970, 472–515</a:t>
            </a:r>
            <a:r>
              <a:rPr lang="cs-CZ" sz="1800" dirty="0"/>
              <a:t>.</a:t>
            </a:r>
          </a:p>
          <a:p>
            <a:pPr algn="l"/>
            <a:r>
              <a:rPr lang="cs-CZ" sz="1800" b="1" i="0" u="none" strike="noStrike" baseline="0" dirty="0" err="1"/>
              <a:t>Šaurová</a:t>
            </a:r>
            <a:r>
              <a:rPr lang="cs-CZ" sz="1800" b="1" i="0" u="none" strike="noStrike" baseline="0" dirty="0"/>
              <a:t>, D. </a:t>
            </a:r>
            <a:r>
              <a:rPr lang="cs-CZ" sz="1800" b="0" u="none" strike="noStrike" baseline="0" dirty="0"/>
              <a:t>Výzkum </a:t>
            </a:r>
            <a:r>
              <a:rPr lang="cs-CZ" sz="1800" b="0" u="none" strike="noStrike" baseline="0" dirty="0" err="1"/>
              <a:t>dehtařských</a:t>
            </a:r>
            <a:r>
              <a:rPr lang="cs-CZ" sz="1800" b="0" u="none" strike="noStrike" baseline="0" dirty="0"/>
              <a:t> pecí na výrobu kolomazi na Moravě</a:t>
            </a:r>
            <a:r>
              <a:rPr lang="cs-CZ" sz="1800" b="0" i="0" u="none" strike="noStrike" baseline="0" dirty="0"/>
              <a:t>, Archeologické rozhledy 20, 1968, 43-46, 141 –142.</a:t>
            </a:r>
          </a:p>
          <a:p>
            <a:pPr algn="l"/>
            <a:r>
              <a:rPr lang="cs-CZ" sz="1800" b="1" i="0" u="none" strike="noStrike" baseline="0" dirty="0" err="1"/>
              <a:t>Šaurová</a:t>
            </a:r>
            <a:r>
              <a:rPr lang="cs-CZ" sz="1800" b="1" i="0" u="none" strike="noStrike" baseline="0" dirty="0"/>
              <a:t>, D. </a:t>
            </a:r>
            <a:r>
              <a:rPr lang="cs-CZ" sz="1800" b="0" u="none" strike="noStrike" baseline="0" dirty="0"/>
              <a:t>Výzkum </a:t>
            </a:r>
            <a:r>
              <a:rPr lang="cs-CZ" sz="1800" b="0" u="none" strike="noStrike" baseline="0" dirty="0" err="1"/>
              <a:t>dehtařských</a:t>
            </a:r>
            <a:r>
              <a:rPr lang="cs-CZ" sz="1800" b="0" u="none" strike="noStrike" baseline="0" dirty="0"/>
              <a:t> pecí na výrobu kolomazi</a:t>
            </a:r>
            <a:r>
              <a:rPr lang="cs-CZ" sz="1800" b="0" i="1" u="none" strike="noStrike" baseline="0" dirty="0"/>
              <a:t>, </a:t>
            </a:r>
            <a:r>
              <a:rPr lang="cs-CZ" sz="1800" b="0" i="0" u="none" strike="noStrike" baseline="0" dirty="0"/>
              <a:t>Zkoumání výrobních objektů a technologií archeologickými metodami 2, 1982, 32–47.</a:t>
            </a:r>
            <a:endParaRPr lang="cs-CZ" sz="1800" dirty="0">
              <a:effectLst/>
            </a:endParaRPr>
          </a:p>
          <a:p>
            <a:r>
              <a:rPr lang="cs-CZ" sz="1800" b="1" dirty="0" err="1">
                <a:effectLst/>
              </a:rPr>
              <a:t>Wotisch</a:t>
            </a:r>
            <a:r>
              <a:rPr lang="cs-CZ" sz="1800" b="1" dirty="0">
                <a:effectLst/>
              </a:rPr>
              <a:t>, J. </a:t>
            </a:r>
            <a:r>
              <a:rPr lang="cs-CZ" sz="1800" dirty="0">
                <a:effectLst/>
              </a:rPr>
              <a:t>K hospodářskému využití lesa v raném novověku. "Lesní řemesla" v 17.–18. století. Rkp. disertační práce. Praha 2009. </a:t>
            </a:r>
          </a:p>
          <a:p>
            <a:pPr algn="l"/>
            <a:r>
              <a:rPr lang="cs-CZ" sz="1800" b="1" i="0" u="none" strike="noStrike" baseline="0" dirty="0" err="1"/>
              <a:t>Woitsch</a:t>
            </a:r>
            <a:r>
              <a:rPr lang="cs-CZ" sz="1800" b="1" i="0" u="none" strike="noStrike" baseline="0" dirty="0"/>
              <a:t>, J. </a:t>
            </a:r>
            <a:r>
              <a:rPr lang="cs-CZ" sz="1800" b="0" u="none" strike="noStrike" baseline="0" dirty="0"/>
              <a:t>Zapomenutá potaš. </a:t>
            </a:r>
            <a:r>
              <a:rPr lang="cs-CZ" sz="1800" b="0" i="0" u="none" strike="noStrike" baseline="0" dirty="0" err="1"/>
              <a:t>Drasláři</a:t>
            </a:r>
            <a:r>
              <a:rPr lang="cs-CZ" sz="1800" b="0" i="0" u="none" strike="noStrike" baseline="0" dirty="0"/>
              <a:t> </a:t>
            </a:r>
            <a:r>
              <a:rPr lang="cs-CZ" sz="1800" b="0" i="1" u="none" strike="noStrike" baseline="0" dirty="0"/>
              <a:t>a </a:t>
            </a:r>
            <a:r>
              <a:rPr lang="cs-CZ" sz="1800" b="0" i="0" u="none" strike="noStrike" baseline="0" dirty="0" err="1"/>
              <a:t>draslářství</a:t>
            </a:r>
            <a:r>
              <a:rPr lang="cs-CZ" sz="1800" b="0" i="0" u="none" strike="noStrike" baseline="0" dirty="0"/>
              <a:t> v 18. </a:t>
            </a:r>
            <a:r>
              <a:rPr lang="cs-CZ" sz="1800" b="0" i="1" u="none" strike="noStrike" baseline="0" dirty="0"/>
              <a:t>a </a:t>
            </a:r>
            <a:r>
              <a:rPr lang="cs-CZ" sz="1800" b="0" i="0" u="none" strike="noStrike" baseline="0" dirty="0"/>
              <a:t>19. </a:t>
            </a:r>
            <a:r>
              <a:rPr lang="cs-CZ" sz="1800" b="0" i="1" u="none" strike="noStrike" baseline="0" dirty="0"/>
              <a:t>století, </a:t>
            </a:r>
            <a:r>
              <a:rPr lang="cs-CZ" sz="1800" b="0" i="0" u="none" strike="noStrike" baseline="0" dirty="0"/>
              <a:t>Praha 2003,</a:t>
            </a:r>
            <a:endParaRPr lang="cs-CZ" sz="1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40714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96388" y="627016"/>
            <a:ext cx="11695612" cy="6230984"/>
          </a:xfrm>
        </p:spPr>
        <p:txBody>
          <a:bodyPr>
            <a:normAutofit/>
          </a:bodyPr>
          <a:lstStyle/>
          <a:p>
            <a:r>
              <a:rPr lang="cs-CZ" sz="1800" b="1" dirty="0">
                <a:solidFill>
                  <a:srgbClr val="FF0000"/>
                </a:solidFill>
              </a:rPr>
              <a:t>Primární</a:t>
            </a:r>
            <a:r>
              <a:rPr lang="cs-CZ" sz="1800" dirty="0">
                <a:solidFill>
                  <a:srgbClr val="FF0000"/>
                </a:solidFill>
              </a:rPr>
              <a:t>  –   </a:t>
            </a:r>
            <a:r>
              <a:rPr lang="cs-CZ" sz="1800" b="1" dirty="0">
                <a:solidFill>
                  <a:srgbClr val="FF0000"/>
                </a:solidFill>
              </a:rPr>
              <a:t>12./13. až 14/15. stol. </a:t>
            </a:r>
          </a:p>
          <a:p>
            <a:pPr marL="0" indent="0">
              <a:buNone/>
            </a:pPr>
            <a:r>
              <a:rPr lang="cs-CZ" sz="1800" dirty="0"/>
              <a:t>                      –   přírodní podmínky:  zkoumání tzv. biologie krajiny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nadmořská výška, dešťové srážky, bonita půdy, příhodné klima (teplota x sluneční svit) </a:t>
            </a:r>
          </a:p>
          <a:p>
            <a:pPr marL="0" indent="0">
              <a:buNone/>
            </a:pPr>
            <a:r>
              <a:rPr lang="cs-CZ" sz="1800" dirty="0"/>
              <a:t>                     –   založení vesnice:  vyměření na vhodném místě, dostatek </a:t>
            </a:r>
            <a:r>
              <a:rPr lang="cs-CZ" sz="1800" dirty="0" err="1"/>
              <a:t>plužiny</a:t>
            </a:r>
            <a:r>
              <a:rPr lang="cs-CZ" sz="1800" dirty="0"/>
              <a:t> (pro určitý počet obyvatel)</a:t>
            </a:r>
          </a:p>
          <a:p>
            <a:pPr marL="0" indent="0">
              <a:buNone/>
            </a:pPr>
            <a:r>
              <a:rPr lang="cs-CZ" sz="1800" dirty="0"/>
              <a:t>                     –   spotřeba:  obilovin (potraviny), vybaveni (keramika, nářadí a nástroje), dřevo</a:t>
            </a:r>
          </a:p>
          <a:p>
            <a:pPr marL="0" indent="0">
              <a:buNone/>
            </a:pPr>
            <a:r>
              <a:rPr lang="pl-PL" sz="1800" dirty="0"/>
              <a:t>                           </a:t>
            </a:r>
            <a:endParaRPr lang="cs-CZ" sz="1900" dirty="0"/>
          </a:p>
          <a:p>
            <a:pPr marL="0" indent="0">
              <a:buNone/>
            </a:pPr>
            <a:endParaRPr lang="cs-CZ" sz="1800" dirty="0"/>
          </a:p>
          <a:p>
            <a:endParaRPr lang="cs-CZ" sz="1800" dirty="0"/>
          </a:p>
          <a:p>
            <a:endParaRPr lang="cs-CZ" sz="1800" dirty="0"/>
          </a:p>
          <a:p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r>
              <a:rPr lang="cs-CZ" sz="1800" b="1" dirty="0"/>
              <a:t>Agrární krajina  </a:t>
            </a:r>
            <a:r>
              <a:rPr lang="cs-CZ" sz="1800" dirty="0"/>
              <a:t>–  v nezemědělském prostředí:  vesnice + zázemí:   pole, louky, pastviny a lesy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těžební a výrobní areály dřevo, kámen, rudy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437" y="2860767"/>
            <a:ext cx="9487435" cy="240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625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7205" y="649967"/>
            <a:ext cx="11144795" cy="6208033"/>
          </a:xfrm>
        </p:spPr>
        <p:txBody>
          <a:bodyPr>
            <a:normAutofit/>
          </a:bodyPr>
          <a:lstStyle/>
          <a:p>
            <a:r>
              <a:rPr lang="cs-CZ" sz="1800" b="1" dirty="0">
                <a:solidFill>
                  <a:srgbClr val="FF0000"/>
                </a:solidFill>
              </a:rPr>
              <a:t>Sekundární</a:t>
            </a:r>
            <a:r>
              <a:rPr lang="cs-CZ" sz="1800" b="1" dirty="0"/>
              <a:t>   –  14./15. až pol. 19. stol.   </a:t>
            </a:r>
            <a:r>
              <a:rPr lang="cs-CZ" sz="1800" dirty="0"/>
              <a:t>(do zemědělské revoluce)   </a:t>
            </a:r>
          </a:p>
          <a:p>
            <a:pPr marL="0" indent="0">
              <a:buNone/>
            </a:pPr>
            <a:r>
              <a:rPr lang="cs-CZ" sz="1800" b="1" dirty="0"/>
              <a:t>                          </a:t>
            </a:r>
            <a:r>
              <a:rPr lang="cs-CZ" sz="1800" dirty="0"/>
              <a:t>  –  vesnice ve stabilizované krajině:   nové</a:t>
            </a:r>
            <a:r>
              <a:rPr lang="pl-PL" sz="1800" dirty="0"/>
              <a:t> nároky na využití hospodářského zázemí</a:t>
            </a: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                        –   změny ekosystému:    a)  vyklučeni lesa:  transformace fauny, flory a vodního režimu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b)  agrární výroba:  pěstování zemědělských plodin a chov zvířat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c)  exploatace </a:t>
            </a:r>
            <a:r>
              <a:rPr lang="cs-CZ" sz="1900" dirty="0">
                <a:latin typeface="Calibri" panose="020F0502020204030204" pitchFamily="34" charset="0"/>
                <a:cs typeface="Calibri" panose="020F0502020204030204" pitchFamily="34" charset="0"/>
              </a:rPr>
              <a:t>surovin:   využití, pronájem nebo prodej </a:t>
            </a:r>
          </a:p>
          <a:p>
            <a:pPr marL="0" indent="0">
              <a:buNone/>
            </a:pPr>
            <a:r>
              <a:rPr lang="cs-CZ" sz="1800" dirty="0"/>
              <a:t>                            –  maximální využití krajiny:    vrchnostenský velkostatek (rybníkářství, obilnářství, chmelařství)</a:t>
            </a:r>
          </a:p>
          <a:p>
            <a:endParaRPr lang="cs-CZ" sz="1800" dirty="0"/>
          </a:p>
          <a:p>
            <a:endParaRPr lang="cs-CZ" sz="1800" dirty="0"/>
          </a:p>
          <a:p>
            <a:endParaRPr lang="cs-CZ" sz="1800" dirty="0"/>
          </a:p>
          <a:p>
            <a:endParaRPr lang="cs-CZ" sz="1800" dirty="0"/>
          </a:p>
          <a:p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r>
              <a:rPr lang="cs-CZ" sz="2000" b="1" dirty="0">
                <a:solidFill>
                  <a:srgbClr val="FF0000"/>
                </a:solidFill>
              </a:rPr>
              <a:t>Terciální</a:t>
            </a:r>
            <a:r>
              <a:rPr lang="cs-CZ" sz="2000" b="1" dirty="0"/>
              <a:t> (novověká) </a:t>
            </a:r>
            <a:r>
              <a:rPr lang="cs-CZ" sz="1800" b="1" dirty="0"/>
              <a:t> </a:t>
            </a:r>
            <a:r>
              <a:rPr lang="cs-CZ" sz="1800" dirty="0"/>
              <a:t>–  změny využití krajiny:   </a:t>
            </a:r>
            <a:r>
              <a:rPr lang="cs-CZ" sz="1800" b="1" dirty="0"/>
              <a:t>50. léta 20. stol.:  </a:t>
            </a:r>
            <a:r>
              <a:rPr lang="cs-CZ" sz="1800" dirty="0"/>
              <a:t>kolektivizace právní povahy (rozorání mezí)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–  odchod do měst:   </a:t>
            </a:r>
            <a:r>
              <a:rPr lang="pl-PL" sz="1900" dirty="0"/>
              <a:t>1950:   ve městech 30 % lidí </a:t>
            </a:r>
          </a:p>
          <a:p>
            <a:pPr marL="0" indent="0">
              <a:buNone/>
            </a:pPr>
            <a:r>
              <a:rPr lang="pl-PL" sz="1900" dirty="0"/>
              <a:t>                                                                                  2014:   ve městech 54 %</a:t>
            </a:r>
            <a:endParaRPr lang="cs-CZ" sz="1900" dirty="0"/>
          </a:p>
          <a:p>
            <a:endParaRPr lang="cs-CZ" sz="19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940" y="3098678"/>
            <a:ext cx="8655113" cy="225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92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>
            <a:extLst>
              <a:ext uri="{FF2B5EF4-FFF2-40B4-BE49-F238E27FC236}">
                <a16:creationId xmlns:a16="http://schemas.microsoft.com/office/drawing/2014/main" id="{8E8593FA-F800-B0E6-64EA-C776130AD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152400"/>
            <a:ext cx="7799388" cy="833438"/>
          </a:xfrm>
        </p:spPr>
        <p:txBody>
          <a:bodyPr/>
          <a:lstStyle/>
          <a:p>
            <a:r>
              <a:rPr lang="cs-CZ" altLang="cs-CZ" dirty="0"/>
              <a:t>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Analýza dostupnosti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34CA36C-E9EB-639F-14F3-5142E901B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49" y="1314450"/>
            <a:ext cx="11630026" cy="5543550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it-IT" sz="1800" b="1" dirty="0">
                <a:solidFill>
                  <a:srgbClr val="FF0000"/>
                </a:solidFill>
              </a:rPr>
              <a:t>C. Vita-Finzi a E. S. Higgs</a:t>
            </a:r>
            <a:r>
              <a:rPr lang="cs-CZ" sz="1800" b="1" dirty="0">
                <a:solidFill>
                  <a:srgbClr val="FF0000"/>
                </a:solidFill>
              </a:rPr>
              <a:t>:  </a:t>
            </a:r>
            <a:r>
              <a:rPr lang="cs-CZ" sz="1800" dirty="0"/>
              <a:t> </a:t>
            </a:r>
            <a:r>
              <a:rPr lang="cs-CZ" sz="1800" b="1" dirty="0" err="1"/>
              <a:t>site</a:t>
            </a:r>
            <a:r>
              <a:rPr lang="cs-CZ" sz="1800" b="1" dirty="0"/>
              <a:t> </a:t>
            </a:r>
            <a:r>
              <a:rPr lang="cs-CZ" sz="1800" b="1" dirty="0" err="1"/>
              <a:t>catchment</a:t>
            </a:r>
            <a:r>
              <a:rPr lang="cs-CZ" sz="1800" b="1" dirty="0"/>
              <a:t> </a:t>
            </a:r>
            <a:r>
              <a:rPr lang="cs-CZ" sz="1800" b="1" dirty="0" err="1"/>
              <a:t>analysis</a:t>
            </a:r>
            <a:r>
              <a:rPr lang="cs-CZ" sz="1800" b="1" dirty="0"/>
              <a:t>  –  </a:t>
            </a:r>
            <a:r>
              <a:rPr lang="cs-CZ" sz="1800" dirty="0"/>
              <a:t>součást teorie centrálních míst 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dirty="0"/>
              <a:t> </a:t>
            </a:r>
            <a:r>
              <a:rPr lang="cs-CZ" sz="1800" b="1" dirty="0" err="1"/>
              <a:t>catchment</a:t>
            </a:r>
            <a:r>
              <a:rPr lang="cs-CZ" sz="1800" b="1" dirty="0"/>
              <a:t>   –</a:t>
            </a:r>
            <a:r>
              <a:rPr lang="cs-CZ" sz="1800" dirty="0"/>
              <a:t>   v geomorfologii oblast, odkud toky čerpají vodu (tj. zdroje)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–   sledování vztahu mezi technologií (výrobou) a přírodními zdroji v dosahu naleziště (centra)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z hlediska efektivity vydané energie nutné pro získání potřebných surovin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–  analýza přírodního prostředí:  klima, </a:t>
            </a:r>
            <a:r>
              <a:rPr lang="cs-CZ" sz="1800" dirty="0" err="1"/>
              <a:t>bonta</a:t>
            </a:r>
            <a:r>
              <a:rPr lang="cs-CZ" sz="1800" dirty="0"/>
              <a:t> půdy, zdroje surovin, energie v okolí (hierarchie důležitosti)</a:t>
            </a:r>
            <a:endParaRPr lang="cs-CZ" sz="1800" b="1" dirty="0"/>
          </a:p>
          <a:p>
            <a:pPr>
              <a:defRPr/>
            </a:pPr>
            <a:endParaRPr lang="cs-CZ" sz="1800" b="1" dirty="0"/>
          </a:p>
          <a:p>
            <a:pPr>
              <a:defRPr/>
            </a:pPr>
            <a:r>
              <a:rPr lang="cs-CZ" sz="1800" b="1" dirty="0"/>
              <a:t>1967  </a:t>
            </a:r>
            <a:r>
              <a:rPr lang="cs-CZ" sz="1800" dirty="0"/>
              <a:t>–</a:t>
            </a:r>
            <a:r>
              <a:rPr lang="cs-CZ" sz="1800" b="1" dirty="0"/>
              <a:t> </a:t>
            </a:r>
            <a:r>
              <a:rPr lang="cs-CZ" sz="1800" dirty="0"/>
              <a:t> poprvé aplikována v Řecku u paleolitické lokality </a:t>
            </a:r>
            <a:r>
              <a:rPr lang="cs-CZ" sz="1800" dirty="0" err="1"/>
              <a:t>Kastritsa</a:t>
            </a:r>
            <a:r>
              <a:rPr lang="cs-CZ" sz="1800" dirty="0"/>
              <a:t>, kde byly v okruhu 10 km určen veškerý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ekonomický potencionál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70. léta  </a:t>
            </a:r>
            <a:r>
              <a:rPr lang="cs-CZ" sz="1800" dirty="0"/>
              <a:t>–   u nás:   Zdeněk Smetánka na příkladu zaniklé středověké vesnice </a:t>
            </a:r>
            <a:r>
              <a:rPr lang="cs-CZ" sz="1800" dirty="0" err="1"/>
              <a:t>Svídny</a:t>
            </a:r>
            <a:r>
              <a:rPr lang="cs-CZ" sz="1800" dirty="0"/>
              <a:t>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</a:t>
            </a:r>
          </a:p>
          <a:p>
            <a:pPr marL="0" indent="0">
              <a:buNone/>
              <a:defRPr/>
            </a:pPr>
            <a:endParaRPr lang="cs-CZ" sz="1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Obrázek 3">
            <a:extLst>
              <a:ext uri="{FF2B5EF4-FFF2-40B4-BE49-F238E27FC236}">
                <a16:creationId xmlns:a16="http://schemas.microsoft.com/office/drawing/2014/main" id="{31D7C2B8-32C4-5852-2CEC-3E63B0F28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5" t="22156" r="33995" b="5957"/>
          <a:stretch>
            <a:fillRect/>
          </a:stretch>
        </p:blipFill>
        <p:spPr bwMode="auto">
          <a:xfrm>
            <a:off x="7082659" y="139102"/>
            <a:ext cx="5109341" cy="671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ovéPole 9">
            <a:extLst>
              <a:ext uri="{FF2B5EF4-FFF2-40B4-BE49-F238E27FC236}">
                <a16:creationId xmlns:a16="http://schemas.microsoft.com/office/drawing/2014/main" id="{EA569900-17B2-978F-D153-D46F5F26A5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406" y="314846"/>
            <a:ext cx="578487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</a:rPr>
              <a:t>Analýza přírodních poměrů a zdrojů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330F354-1F8A-1F36-9311-277A0F92870B}"/>
              </a:ext>
            </a:extLst>
          </p:cNvPr>
          <p:cNvSpPr txBox="1"/>
          <p:nvPr/>
        </p:nvSpPr>
        <p:spPr>
          <a:xfrm>
            <a:off x="390526" y="1363586"/>
            <a:ext cx="7143750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b="1" dirty="0"/>
              <a:t>Z. Smetánka  </a:t>
            </a:r>
            <a:r>
              <a:rPr lang="cs-CZ" dirty="0"/>
              <a:t>–  model dostupnosti aplikoval na </a:t>
            </a:r>
            <a:r>
              <a:rPr lang="cs-CZ" b="1" dirty="0" err="1"/>
              <a:t>Svídnu</a:t>
            </a:r>
            <a:r>
              <a:rPr lang="cs-CZ" dirty="0"/>
              <a:t> </a:t>
            </a:r>
          </a:p>
          <a:p>
            <a:pPr>
              <a:defRPr/>
            </a:pPr>
            <a:r>
              <a:rPr lang="cs-CZ" dirty="0"/>
              <a:t>                        –  analýza území:   1 km kolem vsi</a:t>
            </a:r>
          </a:p>
          <a:p>
            <a:pPr>
              <a:defRPr/>
            </a:pPr>
            <a:r>
              <a:rPr lang="cs-CZ" dirty="0"/>
              <a:t>           </a:t>
            </a:r>
          </a:p>
          <a:p>
            <a:pPr>
              <a:defRPr/>
            </a:pPr>
            <a:r>
              <a:rPr lang="cs-CZ" b="1" dirty="0"/>
              <a:t>Cíl:</a:t>
            </a:r>
            <a:r>
              <a:rPr lang="cs-CZ" dirty="0"/>
              <a:t>  odhad ekonomického potencionálu: </a:t>
            </a:r>
          </a:p>
          <a:p>
            <a:pPr>
              <a:defRPr/>
            </a:pPr>
            <a:r>
              <a:rPr lang="cs-CZ" dirty="0"/>
              <a:t>        1. vazba sídliště – přírodními faktory</a:t>
            </a:r>
          </a:p>
          <a:p>
            <a:pPr>
              <a:defRPr/>
            </a:pPr>
            <a:r>
              <a:rPr lang="cs-CZ" dirty="0"/>
              <a:t>        2. vztah mezi výrobou v centru a mimo něj (pokles efektivity) 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 </a:t>
            </a:r>
            <a:r>
              <a:rPr lang="cs-CZ" b="1" dirty="0"/>
              <a:t>Negativa:</a:t>
            </a:r>
            <a:r>
              <a:rPr lang="cs-CZ" dirty="0"/>
              <a:t>  vysoká nadmořská výška  (horší klima) </a:t>
            </a:r>
          </a:p>
          <a:p>
            <a:pPr>
              <a:defRPr/>
            </a:pPr>
            <a:r>
              <a:rPr lang="cs-CZ" dirty="0"/>
              <a:t>                    nedostatek srážek  (nejsuššího místo) </a:t>
            </a:r>
          </a:p>
          <a:p>
            <a:pPr>
              <a:defRPr/>
            </a:pPr>
            <a:r>
              <a:rPr lang="cs-CZ" dirty="0"/>
              <a:t>                    absence zdrojů vody </a:t>
            </a:r>
          </a:p>
          <a:p>
            <a:pPr>
              <a:defRPr/>
            </a:pPr>
            <a:r>
              <a:rPr lang="cs-CZ" dirty="0"/>
              <a:t> </a:t>
            </a:r>
            <a:r>
              <a:rPr lang="cs-CZ" b="1" dirty="0"/>
              <a:t>Pozitiva:</a:t>
            </a:r>
            <a:r>
              <a:rPr lang="cs-CZ" dirty="0"/>
              <a:t>   zdroj turonských vápenců </a:t>
            </a:r>
          </a:p>
          <a:p>
            <a:pPr>
              <a:defRPr/>
            </a:pPr>
            <a:r>
              <a:rPr lang="cs-CZ" dirty="0"/>
              <a:t>                   dostatek bukového dřeva 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b="1" dirty="0"/>
              <a:t>Důvody vzniku:  </a:t>
            </a:r>
            <a:r>
              <a:rPr lang="cs-CZ" dirty="0"/>
              <a:t>1.  vyplnění sídelní mezery ve 13. stol. </a:t>
            </a:r>
          </a:p>
          <a:p>
            <a:pPr>
              <a:defRPr/>
            </a:pPr>
            <a:r>
              <a:rPr lang="cs-CZ" dirty="0"/>
              <a:t>                             2. pozdní kolonizace neosídleného území </a:t>
            </a:r>
          </a:p>
          <a:p>
            <a:pPr marL="342900" indent="-342900">
              <a:buAutoNum type="arabicParenR" startAt="2"/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Příčiny zániku:  1.  zhoršení přírodních podmínek</a:t>
            </a:r>
          </a:p>
          <a:p>
            <a:pPr>
              <a:defRPr/>
            </a:pPr>
            <a:r>
              <a:rPr lang="cs-CZ" dirty="0"/>
              <a:t>                           2.   změny v  socio-ekonomické povahy</a:t>
            </a:r>
          </a:p>
          <a:p>
            <a:pPr marL="342900" indent="-342900">
              <a:buAutoNum type="arabicParenR" startAt="2"/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87699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D66220F-2A69-838D-08E0-99F69A019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50" y="352424"/>
            <a:ext cx="11753850" cy="6505575"/>
          </a:xfrm>
        </p:spPr>
        <p:txBody>
          <a:bodyPr>
            <a:normAutofit fontScale="25000" lnSpcReduction="20000"/>
          </a:bodyPr>
          <a:lstStyle/>
          <a:p>
            <a:pPr>
              <a:defRPr/>
            </a:pPr>
            <a:endParaRPr lang="cs-CZ" sz="1500" b="1" dirty="0"/>
          </a:p>
          <a:p>
            <a:pPr>
              <a:defRPr/>
            </a:pPr>
            <a:r>
              <a:rPr lang="cs-CZ" sz="7200" b="1" dirty="0">
                <a:solidFill>
                  <a:srgbClr val="FF0000"/>
                </a:solidFill>
              </a:rPr>
              <a:t>Vznik</a:t>
            </a:r>
            <a:r>
              <a:rPr lang="cs-CZ" sz="7200" b="1" dirty="0"/>
              <a:t>  </a:t>
            </a:r>
            <a:r>
              <a:rPr lang="cs-CZ" sz="7200" dirty="0"/>
              <a:t> –   </a:t>
            </a:r>
            <a:r>
              <a:rPr lang="pl-PL" sz="7200" dirty="0"/>
              <a:t>poč. 13. – 15./16. stol.:       </a:t>
            </a:r>
            <a:r>
              <a:rPr lang="cs-CZ" sz="7200" b="1" dirty="0"/>
              <a:t>první zmínka</a:t>
            </a:r>
            <a:r>
              <a:rPr lang="cs-CZ" sz="7200" dirty="0"/>
              <a:t>: 1386       </a:t>
            </a:r>
            <a:r>
              <a:rPr lang="cs-CZ" sz="7200" b="1" dirty="0"/>
              <a:t>poslední zmínka</a:t>
            </a:r>
            <a:r>
              <a:rPr lang="cs-CZ" sz="7200" dirty="0"/>
              <a:t>: 1522 </a:t>
            </a:r>
          </a:p>
          <a:p>
            <a:pPr>
              <a:defRPr/>
            </a:pPr>
            <a:endParaRPr lang="cs-CZ" sz="7200" b="1" dirty="0"/>
          </a:p>
          <a:p>
            <a:pPr>
              <a:defRPr/>
            </a:pPr>
            <a:r>
              <a:rPr lang="cs-CZ" sz="7200" b="1" dirty="0">
                <a:solidFill>
                  <a:srgbClr val="FF0000"/>
                </a:solidFill>
              </a:rPr>
              <a:t>Přírodní podmínky    </a:t>
            </a:r>
            <a:r>
              <a:rPr lang="cs-CZ" sz="7200" b="1" dirty="0"/>
              <a:t>–  klima:  </a:t>
            </a:r>
            <a:r>
              <a:rPr lang="cs-CZ" sz="7200" dirty="0"/>
              <a:t>teplé a suché léto, mírně teplé jaro a podzim, krátká suchá zima </a:t>
            </a:r>
          </a:p>
          <a:p>
            <a:pPr marL="0" indent="0">
              <a:buNone/>
              <a:defRPr/>
            </a:pPr>
            <a:r>
              <a:rPr lang="cs-CZ" sz="7200" dirty="0"/>
              <a:t>                                          </a:t>
            </a:r>
            <a:r>
              <a:rPr lang="cs-CZ" sz="7200" b="1" dirty="0"/>
              <a:t>–  teplota:</a:t>
            </a:r>
            <a:r>
              <a:rPr lang="cs-CZ" sz="7200" dirty="0"/>
              <a:t>  průměrná roční: 8 - 7°C (ve vegetačním období 14 - 13°C) </a:t>
            </a:r>
          </a:p>
          <a:p>
            <a:pPr marL="0" indent="0">
              <a:buNone/>
              <a:defRPr/>
            </a:pPr>
            <a:r>
              <a:rPr lang="cs-CZ" sz="7200" dirty="0"/>
              <a:t>                                          </a:t>
            </a:r>
            <a:r>
              <a:rPr lang="cs-CZ" sz="7200" b="1" dirty="0"/>
              <a:t>–  srážky:  </a:t>
            </a:r>
            <a:r>
              <a:rPr lang="cs-CZ" sz="7200" dirty="0"/>
              <a:t>průměrný roční úhrn srážek 500 – 550 mm </a:t>
            </a:r>
          </a:p>
          <a:p>
            <a:pPr marL="0" indent="0">
              <a:buNone/>
              <a:defRPr/>
            </a:pPr>
            <a:r>
              <a:rPr lang="cs-CZ" sz="7200" dirty="0"/>
              <a:t>                                                             (Langův dešťový faktor cca 70:  větší suchost území) </a:t>
            </a:r>
          </a:p>
          <a:p>
            <a:pPr marL="0" indent="0">
              <a:buNone/>
              <a:defRPr/>
            </a:pPr>
            <a:r>
              <a:rPr lang="cs-CZ" sz="7200" dirty="0"/>
              <a:t>                                          </a:t>
            </a:r>
            <a:r>
              <a:rPr lang="cs-CZ" sz="7200" b="1" dirty="0"/>
              <a:t>–  půda:  </a:t>
            </a:r>
            <a:r>
              <a:rPr lang="cs-CZ" sz="7200" dirty="0"/>
              <a:t>hnědozem, jílovitá, špatné kvality </a:t>
            </a:r>
          </a:p>
          <a:p>
            <a:pPr marL="0" indent="0">
              <a:buNone/>
              <a:defRPr/>
            </a:pPr>
            <a:r>
              <a:rPr lang="cs-CZ" sz="7200" dirty="0"/>
              <a:t>                                          </a:t>
            </a:r>
            <a:r>
              <a:rPr lang="cs-CZ" sz="7200" b="1" dirty="0"/>
              <a:t>–  zdroje:</a:t>
            </a:r>
            <a:r>
              <a:rPr lang="cs-CZ" sz="7200" dirty="0"/>
              <a:t>  stavební kámen, lomy jižně vsi  (slínovec/opuka, slepenec)</a:t>
            </a:r>
          </a:p>
          <a:p>
            <a:pPr marL="0" indent="0">
              <a:buNone/>
              <a:defRPr/>
            </a:pPr>
            <a:endParaRPr lang="cs-CZ" sz="7200" b="1" dirty="0"/>
          </a:p>
          <a:p>
            <a:pPr>
              <a:defRPr/>
            </a:pPr>
            <a:r>
              <a:rPr lang="cs-CZ" sz="7200" b="1" dirty="0">
                <a:solidFill>
                  <a:srgbClr val="FF0000"/>
                </a:solidFill>
              </a:rPr>
              <a:t>Půdorys vesnice   </a:t>
            </a:r>
            <a:r>
              <a:rPr lang="cs-CZ" sz="7200" dirty="0"/>
              <a:t>–   dispozice návesního typu: 245 x 170 m, 4,1 ha </a:t>
            </a:r>
          </a:p>
          <a:p>
            <a:pPr marL="0" indent="0">
              <a:buNone/>
              <a:defRPr/>
            </a:pPr>
            <a:r>
              <a:rPr lang="cs-CZ" sz="7200" dirty="0"/>
              <a:t>                                    –    14 parcel: 21 x 42,75 m (š. i 42 m)</a:t>
            </a:r>
          </a:p>
          <a:p>
            <a:pPr marL="0" indent="0">
              <a:buNone/>
              <a:defRPr/>
            </a:pPr>
            <a:r>
              <a:rPr lang="cs-CZ" sz="7200" b="1" dirty="0"/>
              <a:t>                                    </a:t>
            </a:r>
            <a:r>
              <a:rPr lang="cs-CZ" sz="7200" dirty="0"/>
              <a:t>–   normovaná osnova:  pravidelný půdorys  (jednotný plán): umožňuje evidenci majetku  odvod dávek</a:t>
            </a:r>
          </a:p>
          <a:p>
            <a:pPr marL="0" indent="0">
              <a:buNone/>
              <a:defRPr/>
            </a:pPr>
            <a:r>
              <a:rPr lang="cs-CZ" sz="7200" dirty="0"/>
              <a:t>                                    –   nerespektuje geomorfologické podmínky jako starší archaická sídliště</a:t>
            </a:r>
          </a:p>
          <a:p>
            <a:pPr>
              <a:defRPr/>
            </a:pPr>
            <a:endParaRPr lang="cs-CZ" sz="72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cs-CZ" sz="7200" b="1" dirty="0">
                <a:solidFill>
                  <a:srgbClr val="FF0000"/>
                </a:solidFill>
              </a:rPr>
              <a:t>Půdorysy domů   </a:t>
            </a:r>
            <a:r>
              <a:rPr lang="cs-CZ" sz="7200" dirty="0"/>
              <a:t>–   </a:t>
            </a:r>
            <a:r>
              <a:rPr lang="cs-CZ" sz="7200" dirty="0" err="1"/>
              <a:t>trojprostorové</a:t>
            </a:r>
            <a:r>
              <a:rPr lang="cs-CZ" sz="7200" dirty="0"/>
              <a:t>:   jizba s pecí (18 – 11 m2, z toho pec:  4 – 2 m</a:t>
            </a:r>
            <a:r>
              <a:rPr lang="cs-CZ" sz="7200" baseline="30000" dirty="0"/>
              <a:t>2</a:t>
            </a:r>
            <a:r>
              <a:rPr lang="cs-CZ" sz="7200" dirty="0"/>
              <a:t>) </a:t>
            </a:r>
          </a:p>
          <a:p>
            <a:pPr marL="0" indent="0">
              <a:buNone/>
              <a:defRPr/>
            </a:pPr>
            <a:r>
              <a:rPr lang="cs-CZ" sz="7200" dirty="0"/>
              <a:t>                                    –   otopné zařízení:  kamenná pec v rohu jizby, plášť z opuky,  hliněné dno, otvor (kameny) </a:t>
            </a:r>
          </a:p>
          <a:p>
            <a:pPr marL="0" indent="0">
              <a:buNone/>
              <a:defRPr/>
            </a:pPr>
            <a:r>
              <a:rPr lang="cs-CZ" sz="7200" dirty="0"/>
              <a:t>                                    –    hospodářské objekty:  dvůr obestaven stájemi, sýpkou, sklípkem </a:t>
            </a:r>
          </a:p>
          <a:p>
            <a:pPr marL="0" indent="0">
              <a:buNone/>
              <a:defRPr/>
            </a:pPr>
            <a:endParaRPr lang="cs-CZ" sz="7200" dirty="0"/>
          </a:p>
          <a:p>
            <a:pPr>
              <a:defRPr/>
            </a:pPr>
            <a:r>
              <a:rPr lang="cs-CZ" sz="7200" b="1" dirty="0">
                <a:solidFill>
                  <a:srgbClr val="FF0000"/>
                </a:solidFill>
              </a:rPr>
              <a:t>Zánik</a:t>
            </a:r>
            <a:r>
              <a:rPr lang="cs-CZ" sz="7200" dirty="0">
                <a:solidFill>
                  <a:srgbClr val="FF0000"/>
                </a:solidFill>
              </a:rPr>
              <a:t> </a:t>
            </a:r>
            <a:r>
              <a:rPr lang="cs-CZ" sz="7200" dirty="0"/>
              <a:t> –  ves opouštěna postupně:  1)  problémy s vodou a půdou</a:t>
            </a:r>
          </a:p>
          <a:p>
            <a:pPr marL="0" indent="0">
              <a:buNone/>
              <a:defRPr/>
            </a:pPr>
            <a:r>
              <a:rPr lang="cs-CZ" sz="7200" dirty="0"/>
              <a:t>                                                                   2)  panský velkostatek </a:t>
            </a:r>
          </a:p>
          <a:p>
            <a:pPr>
              <a:defRPr/>
            </a:pPr>
            <a:endParaRPr lang="cs-CZ" sz="7200" dirty="0"/>
          </a:p>
          <a:p>
            <a:pPr marL="0" indent="0">
              <a:buNone/>
              <a:defRPr/>
            </a:pPr>
            <a:endParaRPr lang="cs-CZ" sz="7200" dirty="0"/>
          </a:p>
          <a:p>
            <a:pPr marL="0" indent="0">
              <a:buNone/>
              <a:defRPr/>
            </a:pPr>
            <a:r>
              <a:rPr lang="cs-CZ" sz="6400" dirty="0"/>
              <a:t> </a:t>
            </a:r>
          </a:p>
        </p:txBody>
      </p:sp>
      <p:pic>
        <p:nvPicPr>
          <p:cNvPr id="17411" name="Obrázek 5">
            <a:extLst>
              <a:ext uri="{FF2B5EF4-FFF2-40B4-BE49-F238E27FC236}">
                <a16:creationId xmlns:a16="http://schemas.microsoft.com/office/drawing/2014/main" id="{7EB59EE8-EE62-2C53-6700-76A45626EF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6" t="20447" r="23598" b="16428"/>
          <a:stretch>
            <a:fillRect/>
          </a:stretch>
        </p:blipFill>
        <p:spPr bwMode="auto">
          <a:xfrm>
            <a:off x="9133856" y="1847850"/>
            <a:ext cx="2896219" cy="1896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C9CEE97-CEB1-9EF9-583F-35193254E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7749" y="380999"/>
            <a:ext cx="10810875" cy="6543675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sz="2200" b="1" dirty="0">
                <a:solidFill>
                  <a:srgbClr val="FF0000"/>
                </a:solidFill>
              </a:rPr>
              <a:t>Model agrární krajiny</a:t>
            </a:r>
            <a:r>
              <a:rPr lang="cs-CZ" sz="2200" dirty="0">
                <a:solidFill>
                  <a:srgbClr val="FF0000"/>
                </a:solidFill>
              </a:rPr>
              <a:t>  </a:t>
            </a:r>
            <a:r>
              <a:rPr lang="cs-CZ" sz="1800" dirty="0"/>
              <a:t>–  kombinace:  písemných pramenů nová data (</a:t>
            </a:r>
            <a:r>
              <a:rPr lang="cs-CZ" sz="1800" dirty="0" err="1"/>
              <a:t>LiDAR</a:t>
            </a:r>
            <a:r>
              <a:rPr lang="cs-CZ" sz="1800" dirty="0"/>
              <a:t> a GIS </a:t>
            </a:r>
            <a:r>
              <a:rPr lang="cs-CZ" sz="1800" dirty="0" err="1"/>
              <a:t>analyzy</a:t>
            </a:r>
            <a:r>
              <a:rPr lang="cs-CZ" sz="1800" dirty="0"/>
              <a:t>)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dirty="0"/>
              <a:t>1.  Postup odlesňování či zalesňování</a:t>
            </a:r>
          </a:p>
          <a:p>
            <a:pPr>
              <a:defRPr/>
            </a:pPr>
            <a:r>
              <a:rPr lang="cs-CZ" sz="1800" dirty="0"/>
              <a:t>2.  Určení potencionálu krajiny:  surovinové zdroje  </a:t>
            </a:r>
          </a:p>
          <a:p>
            <a:pPr>
              <a:defRPr/>
            </a:pPr>
            <a:r>
              <a:rPr lang="cs-CZ" sz="1800" dirty="0"/>
              <a:t>2.  Určení spotřeby surovin:      hlína (keramika), dřeva, kovů, dehtu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dřevo:  vytápění domu:  23 m</a:t>
            </a:r>
            <a:r>
              <a:rPr lang="cs-CZ" sz="1800" baseline="30000" dirty="0"/>
              <a:t>3</a:t>
            </a:r>
            <a:r>
              <a:rPr lang="cs-CZ" sz="1800" dirty="0"/>
              <a:t>/rok       z lesa o cca 25 ha je až 10 m</a:t>
            </a:r>
            <a:r>
              <a:rPr lang="cs-CZ" sz="1800" baseline="30000" dirty="0"/>
              <a:t>3</a:t>
            </a:r>
            <a:r>
              <a:rPr lang="cs-CZ" sz="1800" dirty="0"/>
              <a:t> paliva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seno:   z 1 ha  luk 2,7 až 4,4 t                   z 33 ha luk  147 t  pro  29 kusů dobytka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pastva:   </a:t>
            </a:r>
            <a:r>
              <a:rPr lang="pl-PL" sz="1800" dirty="0"/>
              <a:t>1 až 1,5 ha na kus dobytka (i tři) </a:t>
            </a:r>
            <a:endParaRPr lang="cs-CZ" sz="1800" dirty="0"/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900" b="1" dirty="0"/>
              <a:t>Subsistenční model a rekonstrukce katastru:</a:t>
            </a:r>
          </a:p>
          <a:p>
            <a:pPr marL="0" indent="0">
              <a:buNone/>
              <a:defRPr/>
            </a:pPr>
            <a:r>
              <a:rPr lang="cs-CZ" sz="1900" b="1" dirty="0"/>
              <a:t>      –</a:t>
            </a:r>
            <a:r>
              <a:rPr lang="cs-CZ" sz="1900" dirty="0"/>
              <a:t>  celková plocha zkoumaného území a počet usedlostí </a:t>
            </a:r>
          </a:p>
          <a:p>
            <a:pPr marL="0" indent="0">
              <a:buNone/>
              <a:defRPr/>
            </a:pPr>
            <a:r>
              <a:rPr lang="cs-CZ" sz="1900" dirty="0"/>
              <a:t>       –  rozsah orné půdy (polností)</a:t>
            </a:r>
          </a:p>
          <a:p>
            <a:pPr marL="0" indent="0">
              <a:buNone/>
              <a:defRPr/>
            </a:pPr>
            <a:r>
              <a:rPr lang="cs-CZ" sz="1900" dirty="0"/>
              <a:t>       –  počet parcel a </a:t>
            </a:r>
            <a:r>
              <a:rPr lang="cs-CZ" sz="1900" dirty="0" err="1"/>
              <a:t>osedlých</a:t>
            </a:r>
            <a:r>
              <a:rPr lang="cs-CZ" sz="1900" dirty="0"/>
              <a:t>   (v urbářích)</a:t>
            </a:r>
          </a:p>
          <a:p>
            <a:pPr marL="0" indent="0">
              <a:buNone/>
              <a:defRPr/>
            </a:pPr>
            <a:r>
              <a:rPr lang="cs-CZ" sz="1900" dirty="0"/>
              <a:t>       –  odhad počtu obyvatel </a:t>
            </a:r>
          </a:p>
          <a:p>
            <a:pPr marL="0" indent="0">
              <a:buNone/>
              <a:defRPr/>
            </a:pPr>
            <a:r>
              <a:rPr lang="cs-CZ" sz="1900" dirty="0"/>
              <a:t>       –  průměrný výnos a spotřeba osiva (rodina spotřebuje cca 2 tuny obilovin ročně)</a:t>
            </a:r>
          </a:p>
          <a:p>
            <a:pPr marL="0" indent="0">
              <a:buNone/>
              <a:defRPr/>
            </a:pPr>
            <a:r>
              <a:rPr lang="cs-CZ" sz="1900" dirty="0"/>
              <a:t>       –  rozsah živočišné výroby </a:t>
            </a:r>
          </a:p>
          <a:p>
            <a:pPr marL="0" indent="0">
              <a:buNone/>
              <a:defRPr/>
            </a:pPr>
            <a:r>
              <a:rPr lang="cs-CZ" sz="1900" dirty="0"/>
              <a:t>       –  </a:t>
            </a:r>
            <a:r>
              <a:rPr lang="pl-PL" sz="1900" dirty="0"/>
              <a:t>průměrna spotřeba obilovin na konzumaci </a:t>
            </a:r>
          </a:p>
          <a:p>
            <a:pPr marL="0" indent="0">
              <a:buNone/>
              <a:defRPr/>
            </a:pPr>
            <a:r>
              <a:rPr lang="pl-PL" sz="1900" dirty="0"/>
              <a:t>       –  </a:t>
            </a:r>
            <a:r>
              <a:rPr lang="cs-CZ" sz="1900" dirty="0"/>
              <a:t>velikost lesů, pastvin, luk </a:t>
            </a:r>
          </a:p>
          <a:p>
            <a:pPr marL="0" indent="0">
              <a:buNone/>
              <a:defRPr/>
            </a:pPr>
            <a:r>
              <a:rPr lang="cs-CZ" sz="1900" dirty="0"/>
              <a:t>       –  nadprodukce základních potravin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A205B6A7-C6E7-64E8-0046-15640CBF53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008000"/>
                </a:solidFill>
              </a:rPr>
              <a:t>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Využití lesa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A86BBF4E-D12D-3449-74EA-602A5FCA186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00051" y="1371600"/>
            <a:ext cx="11915774" cy="5486400"/>
          </a:xfrm>
        </p:spPr>
        <p:txBody>
          <a:bodyPr>
            <a:noAutofit/>
          </a:bodyPr>
          <a:lstStyle/>
          <a:p>
            <a:r>
              <a:rPr lang="cs-CZ" altLang="cs-CZ" sz="2000" b="1" dirty="0"/>
              <a:t>Les   </a:t>
            </a:r>
            <a:r>
              <a:rPr lang="cs-CZ" altLang="cs-CZ" sz="2000" dirty="0"/>
              <a:t>–</a:t>
            </a:r>
            <a:r>
              <a:rPr lang="cs-CZ" altLang="cs-CZ" sz="2000" b="1" dirty="0"/>
              <a:t>   ekosystém:  </a:t>
            </a:r>
            <a:r>
              <a:rPr lang="cs-CZ" altLang="cs-CZ" sz="2000" dirty="0"/>
              <a:t>vliv na </a:t>
            </a:r>
            <a:r>
              <a:rPr lang="cs-CZ" sz="2000" dirty="0">
                <a:effectLst/>
              </a:rPr>
              <a:t>mikroklima, hydrologii, biologickou a zoologickou rozmanitost </a:t>
            </a:r>
          </a:p>
          <a:p>
            <a:pPr marL="0" indent="0">
              <a:buNone/>
            </a:pPr>
            <a:r>
              <a:rPr lang="cs-CZ" sz="2000" dirty="0">
                <a:effectLst/>
              </a:rPr>
              <a:t>             –   </a:t>
            </a:r>
            <a:r>
              <a:rPr lang="cs-CZ" sz="2000" b="1" dirty="0">
                <a:effectLst/>
              </a:rPr>
              <a:t>zdroj surovin:</a:t>
            </a:r>
            <a:r>
              <a:rPr lang="cs-CZ" sz="2000" dirty="0">
                <a:effectLst/>
              </a:rPr>
              <a:t>  dřeva a obživy </a:t>
            </a:r>
          </a:p>
          <a:p>
            <a:pPr marL="0" indent="0">
              <a:buNone/>
            </a:pPr>
            <a:r>
              <a:rPr lang="cs-CZ" sz="2000" dirty="0"/>
              <a:t>             </a:t>
            </a:r>
            <a:r>
              <a:rPr lang="cs-CZ" sz="2000" dirty="0">
                <a:effectLst/>
              </a:rPr>
              <a:t>–   tzv. lesní řemesla:   vázaná na les jak surovinově, tak prostorově (výrobně)</a:t>
            </a:r>
          </a:p>
          <a:p>
            <a:pPr marL="0" indent="0">
              <a:buNone/>
            </a:pPr>
            <a:r>
              <a:rPr lang="cs-CZ" sz="2000" b="0" i="0" u="none" strike="noStrike" baseline="0" dirty="0"/>
              <a:t>                                                     součást venkovské každodennosti</a:t>
            </a:r>
          </a:p>
          <a:p>
            <a:pPr marL="0" indent="0">
              <a:buNone/>
            </a:pPr>
            <a:endParaRPr lang="cs-CZ" sz="2000" b="0" i="0" u="none" strike="noStrike" baseline="0" dirty="0"/>
          </a:p>
          <a:p>
            <a:pPr marL="0" indent="0">
              <a:buNone/>
            </a:pPr>
            <a:r>
              <a:rPr lang="cs-CZ" sz="2000" dirty="0"/>
              <a:t>             </a:t>
            </a:r>
            <a:r>
              <a:rPr lang="cs-CZ" sz="2000" b="0" i="0" u="none" strike="noStrike" baseline="0" dirty="0"/>
              <a:t>–  J. </a:t>
            </a:r>
            <a:r>
              <a:rPr lang="cs-CZ" sz="2000" b="0" i="0" u="none" strike="noStrike" baseline="0" dirty="0" err="1"/>
              <a:t>Le</a:t>
            </a:r>
            <a:r>
              <a:rPr lang="cs-CZ" sz="2000" b="0" i="0" u="none" strike="noStrike" baseline="0" dirty="0"/>
              <a:t> </a:t>
            </a:r>
            <a:r>
              <a:rPr lang="cs-CZ" sz="2000" b="0" i="0" u="none" strike="noStrike" baseline="0" dirty="0" err="1"/>
              <a:t>Goff</a:t>
            </a:r>
            <a:r>
              <a:rPr lang="cs-CZ" sz="2000" b="0" i="0" u="none" strike="noStrike" baseline="0" dirty="0"/>
              <a:t>:   středověk charakterizoval jako „věk dřeva“ </a:t>
            </a:r>
          </a:p>
          <a:p>
            <a:pPr marL="0" indent="0">
              <a:buNone/>
            </a:pPr>
            <a:endParaRPr lang="cs-CZ" sz="2000" b="0" i="0" u="none" strike="noStrike" baseline="0" dirty="0"/>
          </a:p>
          <a:p>
            <a:pPr marL="0" indent="0" algn="l">
              <a:buNone/>
            </a:pPr>
            <a:r>
              <a:rPr lang="cs-CZ" sz="2000" dirty="0">
                <a:cs typeface="Calibri" panose="020F0502020204030204" pitchFamily="34" charset="0"/>
              </a:rPr>
              <a:t>             </a:t>
            </a:r>
            <a:r>
              <a:rPr lang="cs-CZ" sz="2000" b="0" i="0" u="none" strike="noStrike" baseline="0" dirty="0">
                <a:cs typeface="Calibri" panose="020F0502020204030204" pitchFamily="34" charset="0"/>
              </a:rPr>
              <a:t>–  </a:t>
            </a:r>
            <a:r>
              <a:rPr lang="cs-CZ" sz="2000" b="1" i="0" u="none" strike="noStrike" baseline="0" dirty="0">
                <a:cs typeface="Calibri" panose="020F0502020204030204" pitchFamily="34" charset="0"/>
              </a:rPr>
              <a:t>tzv. </a:t>
            </a:r>
            <a:r>
              <a:rPr lang="cs-CZ" sz="2000" b="1" i="0" u="none" strike="noStrike" baseline="0" dirty="0" err="1">
                <a:cs typeface="Calibri" panose="020F0502020204030204" pitchFamily="34" charset="0"/>
              </a:rPr>
              <a:t>utmark</a:t>
            </a:r>
            <a:r>
              <a:rPr lang="cs-CZ" sz="2000" b="1" i="0" u="none" strike="noStrike" baseline="0" dirty="0">
                <a:cs typeface="Calibri" panose="020F0502020204030204" pitchFamily="34" charset="0"/>
              </a:rPr>
              <a:t> </a:t>
            </a:r>
            <a:r>
              <a:rPr lang="cs-CZ" sz="2000" b="0" i="0" u="none" strike="noStrike" baseline="0" dirty="0">
                <a:cs typeface="Calibri" panose="020F0502020204030204" pitchFamily="34" charset="0"/>
              </a:rPr>
              <a:t>(</a:t>
            </a:r>
            <a:r>
              <a:rPr lang="cs-CZ" sz="2000" b="0" i="0" u="none" strike="noStrike" baseline="0" dirty="0" err="1">
                <a:cs typeface="Calibri" panose="020F0502020204030204" pitchFamily="34" charset="0"/>
              </a:rPr>
              <a:t>outland</a:t>
            </a:r>
            <a:r>
              <a:rPr lang="cs-CZ" sz="2000" b="0" i="0" u="none" strike="noStrike" baseline="0" dirty="0">
                <a:cs typeface="Calibri" panose="020F0502020204030204" pitchFamily="34" charset="0"/>
              </a:rPr>
              <a:t>):  oblasti mimo trvalé osídlení, jejichž využívání je součástí lokální ekonomiky  </a:t>
            </a:r>
          </a:p>
          <a:p>
            <a:pPr marL="0" indent="0" algn="l">
              <a:buNone/>
            </a:pPr>
            <a:r>
              <a:rPr lang="cs-CZ" sz="2000" dirty="0">
                <a:cs typeface="Calibri" panose="020F0502020204030204" pitchFamily="34" charset="0"/>
              </a:rPr>
              <a:t>                                                           </a:t>
            </a:r>
            <a:r>
              <a:rPr lang="cs-CZ" sz="2000" b="0" i="0" u="none" strike="noStrike" baseline="0" dirty="0"/>
              <a:t>periferní oblasti Evropy  (Skandinávie)</a:t>
            </a:r>
            <a:endParaRPr lang="cs-CZ" sz="2000" b="0" i="0" u="none" strike="noStrike" baseline="0" dirty="0">
              <a:cs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cs-CZ" sz="2000" b="0" i="0" u="none" strike="noStrike" baseline="0" dirty="0"/>
              <a:t>                                                           u nás:  kolonizace lesních neosídlených území </a:t>
            </a:r>
          </a:p>
          <a:p>
            <a:pPr marL="0" indent="0" algn="l">
              <a:buNone/>
            </a:pPr>
            <a:r>
              <a:rPr lang="cs-CZ" sz="2000" dirty="0"/>
              <a:t>                                                                        </a:t>
            </a:r>
            <a:r>
              <a:rPr lang="cs-CZ" sz="2000" b="0" i="0" u="none" strike="noStrike" baseline="0" dirty="0"/>
              <a:t>přeměna </a:t>
            </a:r>
            <a:r>
              <a:rPr lang="cs-CZ" sz="2000" b="0" i="0" u="none" strike="noStrike" baseline="0" dirty="0" err="1"/>
              <a:t>utmarku</a:t>
            </a:r>
            <a:r>
              <a:rPr lang="cs-CZ" sz="2000" b="0" i="0" u="none" strike="noStrike" baseline="0" dirty="0"/>
              <a:t> na kultivovanou krajinu</a:t>
            </a:r>
            <a:endParaRPr lang="cs-CZ" sz="2000" dirty="0">
              <a:cs typeface="Calibri" panose="020F0502020204030204" pitchFamily="34" charset="0"/>
            </a:endParaRPr>
          </a:p>
          <a:p>
            <a:pPr eaLnBrk="1" hangingPunct="1"/>
            <a:endParaRPr lang="cs-CZ" altLang="cs-CZ" sz="1800" b="1" dirty="0"/>
          </a:p>
          <a:p>
            <a:pPr eaLnBrk="1" hangingPunct="1"/>
            <a:endParaRPr lang="cs-CZ" altLang="cs-CZ" sz="1800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2267</TotalTime>
  <Words>3244</Words>
  <Application>Microsoft Office PowerPoint</Application>
  <PresentationFormat>Širokoúhlá obrazovka</PresentationFormat>
  <Paragraphs>322</Paragraphs>
  <Slides>28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HiddenHorzOCR</vt:lpstr>
      <vt:lpstr>Times New Roman</vt:lpstr>
      <vt:lpstr>TimesNewRomanPSMT</vt:lpstr>
      <vt:lpstr>Motiv Office</vt:lpstr>
      <vt:lpstr>Archeologie středověké a novověké vesnice  </vt:lpstr>
      <vt:lpstr>                            Hospodářské využití krajiny                                                            Management krajiny </vt:lpstr>
      <vt:lpstr>Prezentace aplikace PowerPoint</vt:lpstr>
      <vt:lpstr>Prezentace aplikace PowerPoint</vt:lpstr>
      <vt:lpstr>                   Analýza dostupnosti</vt:lpstr>
      <vt:lpstr>Prezentace aplikace PowerPoint</vt:lpstr>
      <vt:lpstr>Prezentace aplikace PowerPoint</vt:lpstr>
      <vt:lpstr>Prezentace aplikace PowerPoint</vt:lpstr>
      <vt:lpstr>                                 Využití lesa</vt:lpstr>
      <vt:lpstr>Prezentace aplikace PowerPoint</vt:lpstr>
      <vt:lpstr>Prezentace aplikace PowerPoint</vt:lpstr>
      <vt:lpstr>Prezentace aplikace PowerPoint</vt:lpstr>
      <vt:lpstr>Včelařství a brtnictví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           Literatura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Zaniklé vesnice</dc:title>
  <dc:creator>Kuklova</dc:creator>
  <cp:lastModifiedBy>tym0001</cp:lastModifiedBy>
  <cp:revision>69</cp:revision>
  <dcterms:created xsi:type="dcterms:W3CDTF">2017-01-31T16:06:48Z</dcterms:created>
  <dcterms:modified xsi:type="dcterms:W3CDTF">2025-04-07T17:57:53Z</dcterms:modified>
</cp:coreProperties>
</file>