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450" r:id="rId4"/>
    <p:sldId id="367" r:id="rId5"/>
    <p:sldId id="257" r:id="rId6"/>
    <p:sldId id="426" r:id="rId7"/>
    <p:sldId id="346" r:id="rId8"/>
    <p:sldId id="347" r:id="rId9"/>
    <p:sldId id="427" r:id="rId10"/>
    <p:sldId id="259" r:id="rId11"/>
    <p:sldId id="429" r:id="rId12"/>
    <p:sldId id="260" r:id="rId13"/>
    <p:sldId id="263" r:id="rId14"/>
    <p:sldId id="265" r:id="rId15"/>
    <p:sldId id="262" r:id="rId16"/>
    <p:sldId id="261" r:id="rId17"/>
    <p:sldId id="264" r:id="rId18"/>
    <p:sldId id="430" r:id="rId19"/>
    <p:sldId id="431" r:id="rId20"/>
    <p:sldId id="432" r:id="rId21"/>
    <p:sldId id="453" r:id="rId22"/>
    <p:sldId id="454" r:id="rId23"/>
    <p:sldId id="455" r:id="rId24"/>
    <p:sldId id="451" r:id="rId25"/>
    <p:sldId id="452" r:id="rId26"/>
    <p:sldId id="428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85562-4707-40E0-B0EE-2DC3EE1AB2A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EF342-DD20-49AB-981A-76709B733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56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jpg"/><Relationship Id="rId10" Type="http://schemas.openxmlformats.org/officeDocument/2006/relationships/image" Target="../media/image46.png"/><Relationship Id="rId4" Type="http://schemas.openxmlformats.org/officeDocument/2006/relationships/image" Target="../media/image41.jp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emf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emf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emf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Archeologie středověké a novověké vesnice</a:t>
            </a:r>
            <a:br>
              <a:rPr lang="cs-CZ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TimesNewRomanPSMT"/>
              </a:rPr>
              <a:t>9. Řemeslná výroba v historické vesnici.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BBDB9-A7FA-D270-50A0-2F8BBB40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302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Mlynáři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5D12FE-13A6-0FC4-BAF3-A4F9BB4C2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252538"/>
            <a:ext cx="11757489" cy="5605462"/>
          </a:xfrm>
        </p:spPr>
        <p:txBody>
          <a:bodyPr>
            <a:noAutofit/>
          </a:bodyPr>
          <a:lstStyle/>
          <a:p>
            <a:r>
              <a:rPr lang="cs-CZ" sz="1800" b="1" dirty="0"/>
              <a:t>Mlýny</a:t>
            </a:r>
            <a:r>
              <a:rPr lang="cs-CZ" sz="1800" dirty="0"/>
              <a:t>   –  využití </a:t>
            </a:r>
            <a:r>
              <a:rPr lang="cs-CZ" sz="1800" b="1" dirty="0"/>
              <a:t>větrné a vodní </a:t>
            </a:r>
            <a:r>
              <a:rPr lang="cs-CZ" sz="1800" dirty="0"/>
              <a:t>energie od antiky:  technické zařízení k drcení surovin:  obilovin, rud, kamene, dřeva </a:t>
            </a:r>
          </a:p>
          <a:p>
            <a:pPr marL="0" indent="0">
              <a:buNone/>
            </a:pPr>
            <a:r>
              <a:rPr lang="cs-CZ" sz="1800" dirty="0"/>
              <a:t>                   </a:t>
            </a:r>
            <a:r>
              <a:rPr lang="cs-CZ" sz="1800" b="1" dirty="0"/>
              <a:t>–  vodní mlýny:  </a:t>
            </a:r>
            <a:r>
              <a:rPr lang="cs-CZ" sz="1800" dirty="0"/>
              <a:t>k nám přes Francii, Švýcarsko a Německo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komplex budov:  mlýnice, obytná budova s jizbou a komorou, mlýnské strouhy a náhony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na tzv. rychlé vodě:   více kol,  vyšší daně </a:t>
            </a:r>
          </a:p>
          <a:p>
            <a:pPr marL="0" indent="0">
              <a:buNone/>
            </a:pPr>
            <a:r>
              <a:rPr lang="cs-CZ" sz="1800" dirty="0"/>
              <a:t>                   –   </a:t>
            </a:r>
            <a:r>
              <a:rPr lang="cs-CZ" sz="1800" b="1" dirty="0"/>
              <a:t>10. stol.:   </a:t>
            </a:r>
            <a:r>
              <a:rPr lang="cs-CZ" sz="1800" dirty="0"/>
              <a:t>993:  Boleslav II. daroval Břevnovskému klášteru dva mlýny pod Pražským hradem (falzum 13. stol.) </a:t>
            </a:r>
          </a:p>
          <a:p>
            <a:pPr marL="0" indent="0">
              <a:buNone/>
            </a:pPr>
            <a:r>
              <a:rPr lang="cs-CZ" sz="1800" dirty="0"/>
              <a:t>                   –  </a:t>
            </a:r>
            <a:r>
              <a:rPr lang="cs-CZ" sz="1800" b="1" dirty="0"/>
              <a:t>12. stol:  </a:t>
            </a:r>
            <a:r>
              <a:rPr lang="cs-CZ" sz="1800" dirty="0"/>
              <a:t>součást klášterních majetků:  </a:t>
            </a:r>
            <a:r>
              <a:rPr lang="cs-CZ" sz="1800" dirty="0" err="1"/>
              <a:t>molendinarii</a:t>
            </a:r>
            <a:r>
              <a:rPr lang="cs-CZ" sz="1800" dirty="0"/>
              <a:t>:  lidé specializovaní na stavbu mlýnů </a:t>
            </a:r>
          </a:p>
          <a:p>
            <a:pPr marL="0" indent="0">
              <a:buNone/>
            </a:pPr>
            <a:r>
              <a:rPr lang="cs-CZ" sz="1800" dirty="0"/>
              <a:t>                   </a:t>
            </a:r>
            <a:r>
              <a:rPr lang="cs-CZ" sz="1800" b="1" dirty="0"/>
              <a:t>–   pol. 13. stol.: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mlýny při všech královských městech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1800" b="1" u="none" strike="noStrike" baseline="0" dirty="0">
                <a:solidFill>
                  <a:srgbClr val="000000"/>
                </a:solidFill>
              </a:rPr>
              <a:t>1430: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vznikla tzv. pravomoc soudu přísežných mlynářů zemských  (zemská působnost)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–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1444: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pražští mlynáři se spojili s pekaři a vytvořili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první mlynářský cech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:  vzor pro venkovské mlynáře </a:t>
            </a:r>
            <a:endParaRPr lang="cs-CZ" sz="1800" b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–   </a:t>
            </a:r>
            <a:r>
              <a:rPr lang="cs-CZ" sz="1800" b="1" dirty="0"/>
              <a:t>16.stol</a:t>
            </a:r>
            <a:r>
              <a:rPr lang="cs-CZ" sz="1800" dirty="0"/>
              <a:t>.:   budovány vrchnostenské mlýny:  větší stál okolo 1.000 – 1.200 kop grošů míšenských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 4 kategorie mlynářů:   1)   </a:t>
            </a:r>
            <a:r>
              <a:rPr lang="cs-CZ" sz="1800" dirty="0" err="1">
                <a:effectLst/>
              </a:rPr>
              <a:t>náchlební</a:t>
            </a:r>
            <a:r>
              <a:rPr lang="cs-CZ" sz="1800" dirty="0">
                <a:effectLst/>
              </a:rPr>
              <a:t>:   najímáni vrchností, církví, městy za pevný plat </a:t>
            </a:r>
          </a:p>
          <a:p>
            <a:pPr marL="0" indent="0" algn="just">
              <a:lnSpc>
                <a:spcPts val="1300"/>
              </a:lnSpc>
              <a:buNone/>
            </a:pPr>
            <a:r>
              <a:rPr lang="cs-CZ" sz="1800" dirty="0">
                <a:effectLst/>
              </a:rPr>
              <a:t>                                                                                2)   nájemci:  v nájmu za předem smluvenou částku ročního příjmu (městští)</a:t>
            </a:r>
          </a:p>
          <a:p>
            <a:pPr marL="0" indent="0" algn="just">
              <a:lnSpc>
                <a:spcPts val="1300"/>
              </a:lnSpc>
              <a:buNone/>
            </a:pPr>
            <a:r>
              <a:rPr lang="cs-CZ" sz="1800" dirty="0">
                <a:effectLst/>
              </a:rPr>
              <a:t>                                                                                3)   úroční:   osvobozeni od roboty, platili majiteli roční úrok </a:t>
            </a:r>
          </a:p>
          <a:p>
            <a:pPr marL="0" indent="0" algn="just">
              <a:lnSpc>
                <a:spcPts val="1300"/>
              </a:lnSpc>
              <a:buNone/>
            </a:pPr>
            <a:r>
              <a:rPr lang="cs-CZ" sz="1800" dirty="0">
                <a:effectLst/>
              </a:rPr>
              <a:t>                                                                                4)   výsadní:  mlynář byl majitelem </a:t>
            </a:r>
          </a:p>
          <a:p>
            <a:pPr marL="0" indent="0" algn="just">
              <a:lnSpc>
                <a:spcPts val="1300"/>
              </a:lnSpc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4007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431E9F-3171-07D8-2832-E9BF0585A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70562"/>
            <a:ext cx="11131193" cy="6010382"/>
          </a:xfrm>
        </p:spPr>
        <p:txBody>
          <a:bodyPr>
            <a:normAutofit/>
          </a:bodyPr>
          <a:lstStyle/>
          <a:p>
            <a:r>
              <a:rPr lang="cs-CZ" sz="1800" b="1" dirty="0"/>
              <a:t>Sdružené cechy   </a:t>
            </a:r>
            <a:r>
              <a:rPr lang="cs-CZ" sz="1800" dirty="0"/>
              <a:t>–   venkovští mlynáři s pekaři a perníkáři </a:t>
            </a:r>
          </a:p>
          <a:p>
            <a:pPr marL="0" indent="0">
              <a:buNone/>
            </a:pPr>
            <a:r>
              <a:rPr lang="cs-CZ" sz="1800" dirty="0"/>
              <a:t>                                   – 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tzv. lodní mlýny: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 pekaři jako vlastníci v nich směli mlít mouku pouze pro vlastní účely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16. stol.: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čistě mlynářské  –  kouřimský (1561)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kolínský (1571)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táborský</a:t>
            </a:r>
            <a:r>
              <a:rPr lang="cs-CZ" sz="1800" dirty="0">
                <a:solidFill>
                  <a:srgbClr val="000000"/>
                </a:solidFill>
              </a:rPr>
              <a:t> (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1601)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1590: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rožmberské panství  –  123 poddanských mlýnů s 216 koly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–  dochované mlýny:  </a:t>
            </a:r>
            <a:r>
              <a:rPr lang="pl-PL" sz="1800" b="0" i="0" u="none" strike="noStrike" baseline="0" dirty="0">
                <a:solidFill>
                  <a:srgbClr val="000000"/>
                </a:solidFill>
              </a:rPr>
              <a:t>Bláhova Lhota (1508), Vysoké Mýto (1541), Luže (1550), Velvary (1573)</a:t>
            </a: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dirty="0">
                <a:solidFill>
                  <a:srgbClr val="000000"/>
                </a:solidFill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2. pol. 17. stol: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oddělení sekerníků stavějících dřevěná mlýnská zařízení     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Hierarchie </a:t>
            </a:r>
            <a:r>
              <a:rPr lang="cs-CZ" sz="1800" dirty="0"/>
              <a:t> –  </a:t>
            </a:r>
            <a:r>
              <a:rPr lang="cs-CZ" sz="1800" b="1" dirty="0"/>
              <a:t>mlynář </a:t>
            </a:r>
            <a:r>
              <a:rPr lang="cs-CZ" sz="1800" dirty="0"/>
              <a:t>(otec):  musel ovládat celkový provoz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mistrovská zkouška: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zhotovení hřídele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vodní kolo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vykroužení kamene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výpočet příjmů  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–   </a:t>
            </a:r>
            <a:r>
              <a:rPr lang="cs-CZ" sz="1800" b="1" dirty="0"/>
              <a:t>st. tovaryš (stárek)  </a:t>
            </a:r>
            <a:r>
              <a:rPr lang="cs-CZ" sz="1800" dirty="0"/>
              <a:t>–  </a:t>
            </a:r>
            <a:r>
              <a:rPr lang="cs-CZ" sz="1800" b="1" dirty="0"/>
              <a:t>ml. tovaryš (mládek)  </a:t>
            </a:r>
            <a:r>
              <a:rPr lang="cs-CZ" sz="1800" dirty="0"/>
              <a:t>–  </a:t>
            </a:r>
            <a:r>
              <a:rPr lang="cs-CZ" sz="1800" b="1" dirty="0"/>
              <a:t>pomocník (prášek)  </a:t>
            </a:r>
            <a:r>
              <a:rPr lang="cs-CZ" sz="1800" dirty="0"/>
              <a:t>–  </a:t>
            </a:r>
            <a:r>
              <a:rPr lang="cs-CZ" sz="1800" b="1" dirty="0"/>
              <a:t>na volné noze (krajánek)  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656244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0542983-B238-5108-0F0A-514DA6302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07"/>
            <a:ext cx="8538378" cy="691874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197C1F4-8126-D267-E0B3-CF5B083D084A}"/>
              </a:ext>
            </a:extLst>
          </p:cNvPr>
          <p:cNvSpPr txBox="1"/>
          <p:nvPr/>
        </p:nvSpPr>
        <p:spPr>
          <a:xfrm>
            <a:off x="3853303" y="2142652"/>
            <a:ext cx="99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Násypka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4A152C4-05E7-7A35-098C-A5D8138AC230}"/>
              </a:ext>
            </a:extLst>
          </p:cNvPr>
          <p:cNvSpPr txBox="1"/>
          <p:nvPr/>
        </p:nvSpPr>
        <p:spPr>
          <a:xfrm>
            <a:off x="4592855" y="3448164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Běhoun</a:t>
            </a:r>
          </a:p>
          <a:p>
            <a:r>
              <a:rPr lang="cs-CZ" b="1" dirty="0"/>
              <a:t>Ležák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FA9F1E9-C6EC-D737-C8FF-E1444135BF64}"/>
              </a:ext>
            </a:extLst>
          </p:cNvPr>
          <p:cNvSpPr txBox="1"/>
          <p:nvPr/>
        </p:nvSpPr>
        <p:spPr>
          <a:xfrm>
            <a:off x="262659" y="281284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Náhon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B811292-FDE3-797D-F021-997E2401114E}"/>
              </a:ext>
            </a:extLst>
          </p:cNvPr>
          <p:cNvSpPr txBox="1"/>
          <p:nvPr/>
        </p:nvSpPr>
        <p:spPr>
          <a:xfrm>
            <a:off x="478889" y="6564919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Mlýnské kolo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A3B00A5-531F-D70F-3B69-925FD52F1A22}"/>
              </a:ext>
            </a:extLst>
          </p:cNvPr>
          <p:cNvSpPr txBox="1"/>
          <p:nvPr/>
        </p:nvSpPr>
        <p:spPr>
          <a:xfrm>
            <a:off x="7279373" y="436095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Šalanda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093BC1A-4C4F-7986-0AF8-417A578EC128}"/>
              </a:ext>
            </a:extLst>
          </p:cNvPr>
          <p:cNvSpPr txBox="1"/>
          <p:nvPr/>
        </p:nvSpPr>
        <p:spPr>
          <a:xfrm>
            <a:off x="2855783" y="1762215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Mlýnice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6980B8A-DFFD-D98A-1068-C1F2CE4F0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868" y="1047171"/>
            <a:ext cx="2635598" cy="256029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1D73F02-27C2-F74B-CA7F-CC7058F0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552" y="4058304"/>
            <a:ext cx="2566584" cy="270112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9FE49FA-3E3D-B814-1DC8-FDF35A64B4F1}"/>
              </a:ext>
            </a:extLst>
          </p:cNvPr>
          <p:cNvSpPr txBox="1"/>
          <p:nvPr/>
        </p:nvSpPr>
        <p:spPr>
          <a:xfrm>
            <a:off x="8583328" y="3679933"/>
            <a:ext cx="3583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0" u="none" strike="noStrike" baseline="0" dirty="0"/>
              <a:t>Korečník</a:t>
            </a:r>
            <a:r>
              <a:rPr lang="cs-CZ" sz="1600" b="1" i="0" u="none" strike="noStrike" baseline="0" dirty="0"/>
              <a:t> </a:t>
            </a:r>
            <a:r>
              <a:rPr lang="cs-CZ" sz="1600" b="0" i="0" u="none" strike="noStrike" baseline="0" dirty="0"/>
              <a:t>− mlýnské kolo na horní vodu</a:t>
            </a:r>
            <a:endParaRPr lang="cs-CZ" sz="16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A4551F3-40AD-0720-DE58-621D1716BB58}"/>
              </a:ext>
            </a:extLst>
          </p:cNvPr>
          <p:cNvSpPr txBox="1"/>
          <p:nvPr/>
        </p:nvSpPr>
        <p:spPr>
          <a:xfrm>
            <a:off x="8487462" y="396460"/>
            <a:ext cx="366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effectLst/>
              </a:rPr>
              <a:t>Lopatník</a:t>
            </a:r>
            <a:r>
              <a:rPr lang="cs-CZ" sz="1600" dirty="0">
                <a:effectLst/>
              </a:rPr>
              <a:t> − mlýnské kolo na spodní vodu</a:t>
            </a:r>
            <a:endParaRPr lang="cs-CZ" sz="1600" dirty="0"/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D56AC314-E6BB-414A-A5FF-416F8259CA32}"/>
              </a:ext>
            </a:extLst>
          </p:cNvPr>
          <p:cNvSpPr txBox="1">
            <a:spLocks/>
          </p:cNvSpPr>
          <p:nvPr/>
        </p:nvSpPr>
        <p:spPr>
          <a:xfrm>
            <a:off x="6708815" y="73214"/>
            <a:ext cx="1939753" cy="31089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/>
              <a:t>Konstrukce: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b="1" dirty="0"/>
              <a:t> </a:t>
            </a:r>
            <a:r>
              <a:rPr lang="cs-CZ" sz="1400" dirty="0"/>
              <a:t> –  trámová kostra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       (tzv. hranice)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  –  vodní kolo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      (vodorovná hřídel)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  –  převod (svislá osa)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  –  kameny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  –  nasýpací koš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  –  </a:t>
            </a:r>
            <a:r>
              <a:rPr lang="cs-CZ" sz="1400" dirty="0" err="1"/>
              <a:t>žejbro</a:t>
            </a:r>
            <a:r>
              <a:rPr lang="cs-CZ" sz="14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  –  pytlování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      (pol. 15. stol.)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8664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7DC215-31DA-3E74-9333-D521FF176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0"/>
          <a:stretch/>
        </p:blipFill>
        <p:spPr>
          <a:xfrm>
            <a:off x="0" y="0"/>
            <a:ext cx="8945245" cy="684472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E807046-BDAD-40FB-883B-0297ED30CD17}"/>
              </a:ext>
            </a:extLst>
          </p:cNvPr>
          <p:cNvSpPr txBox="1"/>
          <p:nvPr/>
        </p:nvSpPr>
        <p:spPr>
          <a:xfrm>
            <a:off x="9001125" y="0"/>
            <a:ext cx="333375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effectLst/>
                <a:latin typeface="Times New Roman" panose="02020603050405020304" pitchFamily="18" charset="0"/>
              </a:rPr>
              <a:t>ČR: 1 – </a:t>
            </a:r>
            <a:r>
              <a:rPr lang="cs-CZ" sz="1600" b="1" dirty="0">
                <a:effectLst/>
                <a:latin typeface="Times New Roman" panose="02020603050405020304" pitchFamily="18" charset="0"/>
              </a:rPr>
              <a:t>Vodní mlýny 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v Libkovicích (okr. Most), 12./13. – 20. stol.; 2 – vodní zlatorudný mlýn na Otavě (okr. Písek), po 1323; 3 – vodní mlýn ve středověké vsi ve Spáleném (okr. Kolín), 13./14. stol.; 4 – Vodní mlýn v zaniklé vsi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Mstěnice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 (okr. Břeclav), 14. – 2. pol. 15. stol.; 5 – vodní mlýn ve Velkém Poříčí (okr. Náchod), 14.–17. stol. 6 – vodní mlýn v Jahodově (okr. Rychnov nad Kněžnou), poč. 15. stol.; 7 – vodní mlýn vsi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Ústupenice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 (okr. Příbram), 1. pol. 15. stol.; 8 – vodní mlýn Touchořiny čp. 40 (okr. Litoměřice), 15.–20. stol.; Německo: 9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Lösnich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5. stol.; 10 –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Gimbsheim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7.–8. stol.; 11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Dasing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7./8. stol.; 12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Großhöbing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7.–9. stol.; 13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Rotbachtal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832/833; 14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Fulda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9. stol.; 15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Bardowick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10.–12. stol. 16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Elfgen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11.–13. stol.; 17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Jüterbog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12. stol.; Polsko: 18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Otołąžka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13. století; 19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Ptakowice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13.–15. stol.; Rakousko: 20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Rabensburg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an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 der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Thaya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13.–15. stol.; Německo: 21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Ahrensfelde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1300 – 16. stol.; Polsko: 22 –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Dragacz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, 14./15. stol. Autorka L. </a:t>
            </a:r>
            <a:r>
              <a:rPr lang="cs-CZ" sz="1600" dirty="0" err="1">
                <a:effectLst/>
                <a:latin typeface="Times New Roman" panose="02020603050405020304" pitchFamily="18" charset="0"/>
              </a:rPr>
              <a:t>Galusová</a:t>
            </a:r>
            <a:r>
              <a:rPr lang="cs-CZ" sz="1600" dirty="0">
                <a:latin typeface="Times New Roman" panose="02020603050405020304" pitchFamily="18" charset="0"/>
              </a:rPr>
              <a:t>, AH </a:t>
            </a:r>
            <a:r>
              <a:rPr lang="cs-CZ" sz="1600" dirty="0">
                <a:effectLst/>
                <a:latin typeface="Times New Roman" panose="02020603050405020304" pitchFamily="18" charset="0"/>
              </a:rPr>
              <a:t>40, 2015, 269.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20488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AF4A5-22EE-DE33-C6AE-F608796FF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49" y="504824"/>
            <a:ext cx="11382375" cy="6353176"/>
          </a:xfrm>
        </p:spPr>
        <p:txBody>
          <a:bodyPr>
            <a:normAutofit fontScale="92500" lnSpcReduction="10000"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Mstěnice</a:t>
            </a:r>
            <a:r>
              <a:rPr lang="cs-CZ" sz="2400" b="1" dirty="0">
                <a:solidFill>
                  <a:srgbClr val="FF0000"/>
                </a:solidFill>
              </a:rPr>
              <a:t> u Hrotovic:</a:t>
            </a:r>
          </a:p>
          <a:p>
            <a:pPr marL="0" indent="0"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400" b="1" dirty="0"/>
              <a:t>     </a:t>
            </a:r>
            <a:r>
              <a:rPr lang="cs-CZ" sz="2100" dirty="0"/>
              <a:t>–  mlýn na západní straně vesnice u Mlýnského potoka napojeného na rybník (na nestálé vodě)</a:t>
            </a:r>
          </a:p>
          <a:p>
            <a:pPr marL="0" indent="0">
              <a:buNone/>
            </a:pPr>
            <a:r>
              <a:rPr lang="cs-CZ" sz="2100" dirty="0"/>
              <a:t>     –  v písemných pramenech:   1407 – 1466 </a:t>
            </a:r>
          </a:p>
          <a:p>
            <a:pPr marL="0" indent="0">
              <a:buNone/>
            </a:pPr>
            <a:r>
              <a:rPr lang="cs-CZ" sz="2100" dirty="0"/>
              <a:t>     –  1997–1999:  geofyzikální průzkum vsi, který měl mimo jiné upřesnit polohu mlýna </a:t>
            </a:r>
          </a:p>
          <a:p>
            <a:pPr marL="0" indent="0">
              <a:buNone/>
            </a:pPr>
            <a:r>
              <a:rPr lang="cs-CZ" sz="2100" dirty="0"/>
              <a:t>     –  1999:  archeologický odkryv  –  lícované zdivo dvou prostor 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             –  fragmenty mlecích kamenů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             –   kůlové jamky a topeniště</a:t>
            </a:r>
          </a:p>
          <a:p>
            <a:endParaRPr lang="cs-CZ" sz="2100" dirty="0"/>
          </a:p>
          <a:p>
            <a:r>
              <a:rPr lang="cs-CZ" sz="2100" b="1" dirty="0"/>
              <a:t>Obytný dům  </a:t>
            </a:r>
            <a:r>
              <a:rPr lang="cs-CZ" sz="2100" dirty="0"/>
              <a:t>–  (11 x 6 m):  jizba se vchodem do mlýnice, pecí a komora přístupné ze dvora</a:t>
            </a:r>
          </a:p>
          <a:p>
            <a:endParaRPr lang="cs-CZ" sz="2100" dirty="0"/>
          </a:p>
          <a:p>
            <a:r>
              <a:rPr lang="cs-CZ" sz="2100" b="1" dirty="0"/>
              <a:t>Kamenná mlýnice  </a:t>
            </a:r>
            <a:r>
              <a:rPr lang="cs-CZ" sz="2100" dirty="0"/>
              <a:t>–  na západní straně, dvoupatrová, členěná do dvou místností (5 x 1,5 m a 4 x 2 m, hl. 2,2 m)</a:t>
            </a:r>
          </a:p>
          <a:p>
            <a:endParaRPr lang="cs-CZ" sz="2100" dirty="0"/>
          </a:p>
          <a:p>
            <a:r>
              <a:rPr lang="cs-CZ" sz="2100" b="1" dirty="0"/>
              <a:t>Špýchar</a:t>
            </a:r>
            <a:r>
              <a:rPr lang="cs-CZ" sz="2100" dirty="0"/>
              <a:t> – v blízkosti mlýna, patrový (3,7 x 3,1 m)  </a:t>
            </a:r>
          </a:p>
          <a:p>
            <a:endParaRPr lang="cs-CZ" sz="2100" dirty="0"/>
          </a:p>
          <a:p>
            <a:r>
              <a:rPr lang="cs-CZ" sz="2100" b="1" dirty="0"/>
              <a:t>Suterén</a:t>
            </a:r>
            <a:r>
              <a:rPr lang="cs-CZ" sz="2100" dirty="0"/>
              <a:t>  –  zdivo  do výšky 2,2 m:  dva vstupní otvory  (ze dvora se v průběhu doby zazdil) </a:t>
            </a:r>
          </a:p>
          <a:p>
            <a:pPr marL="0" indent="0">
              <a:buNone/>
            </a:pPr>
            <a:r>
              <a:rPr lang="cs-CZ" sz="2100" dirty="0"/>
              <a:t>                    –  souvislost se starší konstrukcí zjištěnou v prostoru vlastní mlýnice (přestavba)</a:t>
            </a:r>
          </a:p>
        </p:txBody>
      </p:sp>
    </p:spTree>
    <p:extLst>
      <p:ext uri="{BB962C8B-B14F-4D97-AF65-F5344CB8AC3E}">
        <p14:creationId xmlns:p14="http://schemas.microsoft.com/office/powerpoint/2010/main" val="607612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F05C3DED-0311-A7FF-3E2A-E71016500A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6348" r="4016" b="7141"/>
          <a:stretch/>
        </p:blipFill>
        <p:spPr>
          <a:xfrm>
            <a:off x="5419724" y="3783175"/>
            <a:ext cx="3721938" cy="3074825"/>
          </a:xfrm>
          <a:prstGeom prst="rect">
            <a:avLst/>
          </a:prstGeom>
        </p:spPr>
      </p:pic>
      <p:pic>
        <p:nvPicPr>
          <p:cNvPr id="7" name="Obrázek 6" descr="Obsah obrázku tráva, venku, pole&#10;&#10;Popis byl vytvořen automaticky">
            <a:extLst>
              <a:ext uri="{FF2B5EF4-FFF2-40B4-BE49-F238E27FC236}">
                <a16:creationId xmlns:a16="http://schemas.microsoft.com/office/drawing/2014/main" id="{C7FB1393-FA11-4BE3-0444-5D2633F03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4" y="0"/>
            <a:ext cx="6716919" cy="3778267"/>
          </a:xfrm>
          <a:prstGeom prst="rect">
            <a:avLst/>
          </a:prstGeom>
        </p:spPr>
      </p:pic>
      <p:pic>
        <p:nvPicPr>
          <p:cNvPr id="9" name="Obrázek 8" descr="Obsah obrázku diagram&#10;&#10;Popis byl vytvořen automaticky">
            <a:extLst>
              <a:ext uri="{FF2B5EF4-FFF2-40B4-BE49-F238E27FC236}">
                <a16:creationId xmlns:a16="http://schemas.microsoft.com/office/drawing/2014/main" id="{8B1DCCA3-EEA8-E07B-17B1-020684D2F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19725" cy="68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46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C0B746C-5676-920A-AD5D-C7A9FE790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" t="58332" r="1923" b="677"/>
          <a:stretch/>
        </p:blipFill>
        <p:spPr>
          <a:xfrm>
            <a:off x="0" y="1314451"/>
            <a:ext cx="8789945" cy="55054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02FF0C-18FB-C44C-BAF0-E06DCE468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94" r="1662" b="47917"/>
          <a:stretch/>
        </p:blipFill>
        <p:spPr>
          <a:xfrm>
            <a:off x="8829393" y="4651390"/>
            <a:ext cx="3324225" cy="22066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47736DC-7D98-FE42-7333-4B5AD71291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946"/>
          <a:stretch/>
        </p:blipFill>
        <p:spPr>
          <a:xfrm>
            <a:off x="8788878" y="-67824"/>
            <a:ext cx="3404189" cy="24836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A170D67-FC27-989D-83D0-C29B545497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000" r="50707"/>
          <a:stretch/>
        </p:blipFill>
        <p:spPr>
          <a:xfrm>
            <a:off x="6498998" y="-55892"/>
            <a:ext cx="2272915" cy="17144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579E154-475A-BCBF-0209-9F6C020A9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3" r="2695" b="53333"/>
          <a:stretch/>
        </p:blipFill>
        <p:spPr>
          <a:xfrm>
            <a:off x="8788877" y="2384755"/>
            <a:ext cx="3364742" cy="242608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FA2B31-05D6-133C-4F32-32AB85524A66}"/>
              </a:ext>
            </a:extLst>
          </p:cNvPr>
          <p:cNvSpPr txBox="1"/>
          <p:nvPr/>
        </p:nvSpPr>
        <p:spPr>
          <a:xfrm>
            <a:off x="413086" y="38099"/>
            <a:ext cx="594156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Vodní mlýn (</a:t>
            </a:r>
            <a:r>
              <a:rPr lang="cs-CZ" sz="2000" b="1" dirty="0" err="1"/>
              <a:t>Hutmühle</a:t>
            </a:r>
            <a:r>
              <a:rPr lang="cs-CZ" sz="2000" b="1" dirty="0"/>
              <a:t>) v </a:t>
            </a:r>
            <a:r>
              <a:rPr lang="cs-CZ" sz="2000" b="1" dirty="0" err="1"/>
              <a:t>Touchořinách</a:t>
            </a:r>
            <a:r>
              <a:rPr lang="cs-CZ" sz="2000" b="1" dirty="0"/>
              <a:t> na Litom</a:t>
            </a:r>
            <a:r>
              <a:rPr lang="cs-CZ" b="1" dirty="0"/>
              <a:t>ěřicku</a:t>
            </a:r>
            <a:r>
              <a:rPr lang="cs-CZ" dirty="0"/>
              <a:t> </a:t>
            </a:r>
          </a:p>
          <a:p>
            <a:r>
              <a:rPr lang="cs-CZ" dirty="0"/>
              <a:t> –   17. stol.:  první zmínky </a:t>
            </a:r>
          </a:p>
          <a:p>
            <a:r>
              <a:rPr lang="cs-CZ" dirty="0"/>
              <a:t> –   po II. sv. v. zbořen </a:t>
            </a:r>
          </a:p>
          <a:p>
            <a:r>
              <a:rPr lang="cs-CZ" dirty="0"/>
              <a:t> –   2014:  archeologický zkoumán</a:t>
            </a:r>
          </a:p>
        </p:txBody>
      </p:sp>
    </p:spTree>
    <p:extLst>
      <p:ext uri="{BB962C8B-B14F-4D97-AF65-F5344CB8AC3E}">
        <p14:creationId xmlns:p14="http://schemas.microsoft.com/office/powerpoint/2010/main" val="2113066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06CC9-5751-4684-321D-CA33C76D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0"/>
            <a:ext cx="2514600" cy="1325563"/>
          </a:xfrm>
        </p:spPr>
        <p:txBody>
          <a:bodyPr>
            <a:normAutofit/>
          </a:bodyPr>
          <a:lstStyle/>
          <a:p>
            <a:r>
              <a:rPr lang="cs-CZ" dirty="0"/>
              <a:t>      </a:t>
            </a:r>
            <a:r>
              <a:rPr lang="cs-CZ" sz="3200" b="1" dirty="0">
                <a:solidFill>
                  <a:srgbClr val="FF0000"/>
                </a:solidFill>
              </a:rPr>
              <a:t>Valchy</a:t>
            </a:r>
            <a:br>
              <a:rPr lang="cs-CZ" sz="3200" b="1" dirty="0">
                <a:solidFill>
                  <a:srgbClr val="FF0000"/>
                </a:solidFill>
              </a:rPr>
            </a:b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A65D25-B1B9-10E8-09D2-49DA26A68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33" y="952500"/>
            <a:ext cx="7352867" cy="5800725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/>
              <a:t>Valchování</a:t>
            </a:r>
            <a:r>
              <a:rPr lang="cs-CZ" sz="1800" dirty="0"/>
              <a:t>   –   operace při výrobě vlněné tkaniny:</a:t>
            </a:r>
          </a:p>
          <a:p>
            <a:pPr marL="0" indent="0">
              <a:buNone/>
            </a:pPr>
            <a:r>
              <a:rPr lang="cs-CZ" sz="1800" dirty="0"/>
              <a:t>                                1.  odmaštění:   tkanina se ponořila do dřevěné valchy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s vodou a odmašťovadlem (mýdlo, moč),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pak se několik hodin prošlapávala, aby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se látka zahustila (zplstnatěla)</a:t>
            </a:r>
          </a:p>
          <a:p>
            <a:pPr marL="0" indent="0">
              <a:buNone/>
            </a:pPr>
            <a:r>
              <a:rPr lang="cs-CZ" sz="1800" dirty="0"/>
              <a:t>                              2.  napínání:  sukna na rámy, aby se vypnulo a uschlo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13. stol.  </a:t>
            </a:r>
            <a:r>
              <a:rPr lang="cs-CZ" sz="1800" dirty="0"/>
              <a:t>–  valchy poháněné vodními koly mlýnů </a:t>
            </a:r>
          </a:p>
          <a:p>
            <a:pPr marL="0" indent="0">
              <a:buNone/>
            </a:pPr>
            <a:r>
              <a:rPr lang="cs-CZ" sz="1800" dirty="0"/>
              <a:t>                    –  lat. </a:t>
            </a:r>
            <a:r>
              <a:rPr lang="cs-CZ" sz="1800" dirty="0" err="1"/>
              <a:t>molendinum</a:t>
            </a:r>
            <a:r>
              <a:rPr lang="cs-CZ" sz="1800" dirty="0"/>
              <a:t> </a:t>
            </a:r>
            <a:r>
              <a:rPr lang="cs-CZ" sz="1800" dirty="0" err="1"/>
              <a:t>fullonium</a:t>
            </a:r>
            <a:r>
              <a:rPr lang="cs-CZ" sz="1800" dirty="0"/>
              <a:t> „mlýn </a:t>
            </a:r>
            <a:r>
              <a:rPr lang="cs-CZ" sz="1800" dirty="0" err="1"/>
              <a:t>valchářů</a:t>
            </a:r>
            <a:r>
              <a:rPr lang="cs-CZ" sz="1800" dirty="0"/>
              <a:t>“ </a:t>
            </a:r>
          </a:p>
          <a:p>
            <a:pPr marL="0" indent="0">
              <a:buNone/>
            </a:pPr>
            <a:r>
              <a:rPr lang="cs-CZ" sz="1800" dirty="0"/>
              <a:t>                    –  něm. </a:t>
            </a:r>
            <a:r>
              <a:rPr lang="cs-CZ" sz="1800" dirty="0" err="1"/>
              <a:t>Walkmühle</a:t>
            </a:r>
            <a:r>
              <a:rPr lang="cs-CZ" sz="1800" dirty="0"/>
              <a:t>, doslova „valchovací mlýn“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1223  –  </a:t>
            </a:r>
            <a:r>
              <a:rPr lang="cs-CZ" sz="1800" dirty="0"/>
              <a:t>ve </a:t>
            </a:r>
            <a:r>
              <a:rPr lang="cs-CZ" sz="1800" dirty="0" err="1"/>
              <a:t>Špýru</a:t>
            </a:r>
            <a:endParaRPr lang="cs-CZ" sz="1800" dirty="0"/>
          </a:p>
          <a:p>
            <a:r>
              <a:rPr lang="cs-CZ" sz="1800" b="1" dirty="0"/>
              <a:t>1406</a:t>
            </a:r>
            <a:r>
              <a:rPr lang="cs-CZ" sz="1800" dirty="0"/>
              <a:t>  –  první zmínka o valše u nás (k nám z Bavorska)</a:t>
            </a:r>
          </a:p>
          <a:p>
            <a:r>
              <a:rPr lang="cs-CZ" sz="1800" b="1" dirty="0"/>
              <a:t>1505</a:t>
            </a:r>
            <a:r>
              <a:rPr lang="cs-CZ" sz="1800" dirty="0"/>
              <a:t>  –  Valchov u Boskovic:  pojmenování mlýna</a:t>
            </a:r>
          </a:p>
          <a:p>
            <a:r>
              <a:rPr lang="cs-CZ" sz="1800" b="1" dirty="0"/>
              <a:t>16. až 18. stol.  </a:t>
            </a:r>
            <a:r>
              <a:rPr lang="cs-CZ" sz="1800" dirty="0"/>
              <a:t>–  cechovní soukenictví:  v Liberci, Klatovech, Humpolci,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Jihlavě, Brně, Novém Jičíně, </a:t>
            </a:r>
            <a:r>
              <a:rPr lang="cs-CZ" sz="1800" dirty="0" err="1"/>
              <a:t>Příboře</a:t>
            </a:r>
            <a:r>
              <a:rPr lang="cs-CZ" sz="1800" dirty="0"/>
              <a:t>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Brušperku, Meziříčí n. Bečvou, Místku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4DB22-9A5E-408F-9B0A-0A44840C6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55" y="104775"/>
            <a:ext cx="4819287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42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52C0A-755D-48E2-B0A6-1B66CA0A3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4786"/>
            <a:ext cx="8560464" cy="570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2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CA84EE-DCE8-41E5-A8D3-B47249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75" y="0"/>
            <a:ext cx="2085975" cy="1325563"/>
          </a:xfrm>
        </p:spPr>
        <p:txBody>
          <a:bodyPr/>
          <a:lstStyle/>
          <a:p>
            <a:r>
              <a:rPr lang="cs-CZ" dirty="0"/>
              <a:t>  </a:t>
            </a:r>
            <a:r>
              <a:rPr lang="cs-CZ" sz="3200" b="1" dirty="0">
                <a:solidFill>
                  <a:srgbClr val="FF0000"/>
                </a:solidFill>
              </a:rPr>
              <a:t>Bělidla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AD71DC-4504-4471-8D1A-2AFF8326C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257300"/>
            <a:ext cx="6257925" cy="5600700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/>
              <a:t>Konečná úprava látek  –  ve středověku podomácká výroba</a:t>
            </a:r>
          </a:p>
          <a:p>
            <a:r>
              <a:rPr lang="cs-CZ" sz="1800" b="1" dirty="0"/>
              <a:t>Len</a:t>
            </a:r>
            <a:r>
              <a:rPr lang="cs-CZ" sz="1800" dirty="0"/>
              <a:t>  –  lněné tkaniny, z nichž se vyrábělo šatstvo a ložní prádlo </a:t>
            </a:r>
          </a:p>
          <a:p>
            <a:r>
              <a:rPr lang="cs-CZ" sz="1800" b="1" dirty="0"/>
              <a:t>Konopí </a:t>
            </a:r>
            <a:r>
              <a:rPr lang="cs-CZ" sz="1800" dirty="0"/>
              <a:t> –  provazy a pytle, svrchní oděvy a prádlo  (vojenské)</a:t>
            </a:r>
          </a:p>
          <a:p>
            <a:r>
              <a:rPr lang="cs-CZ" sz="1800" b="1" dirty="0"/>
              <a:t>Vlna</a:t>
            </a:r>
            <a:r>
              <a:rPr lang="cs-CZ" sz="1800" dirty="0"/>
              <a:t>  –  výroba suken</a:t>
            </a:r>
          </a:p>
          <a:p>
            <a:r>
              <a:rPr lang="cs-CZ" sz="1800" b="1" dirty="0"/>
              <a:t>Bavlna </a:t>
            </a:r>
            <a:r>
              <a:rPr lang="cs-CZ" sz="1800" dirty="0"/>
              <a:t> –  dovoz z Asie</a:t>
            </a:r>
          </a:p>
          <a:p>
            <a:r>
              <a:rPr lang="cs-CZ" sz="1800" b="1" dirty="0"/>
              <a:t>17. stol. </a:t>
            </a:r>
            <a:r>
              <a:rPr lang="cs-CZ" sz="1800" dirty="0"/>
              <a:t>–  v Čechách a na Moravě pracovala řada</a:t>
            </a:r>
          </a:p>
          <a:p>
            <a:pPr marL="0" indent="0">
              <a:buNone/>
            </a:pPr>
            <a:r>
              <a:rPr lang="cs-CZ" sz="1800" dirty="0"/>
              <a:t>                        lnářských, vlnařských a bavlnářských manufaktur</a:t>
            </a:r>
          </a:p>
          <a:p>
            <a:r>
              <a:rPr lang="cs-CZ" sz="1800" b="1" dirty="0"/>
              <a:t>Postup</a:t>
            </a:r>
            <a:r>
              <a:rPr lang="cs-CZ" sz="1800" dirty="0"/>
              <a:t>   –   příze i plátno se roztřídily a na louce se sušily</a:t>
            </a:r>
          </a:p>
          <a:p>
            <a:pPr marL="0" indent="0">
              <a:buNone/>
            </a:pPr>
            <a:r>
              <a:rPr lang="cs-CZ" sz="1800" dirty="0"/>
              <a:t>                    –   bělírna:  kotle, v nichž se vařily přípravky pro bělení </a:t>
            </a:r>
          </a:p>
          <a:p>
            <a:pPr marL="0" indent="0">
              <a:buNone/>
            </a:pPr>
            <a:r>
              <a:rPr lang="cs-CZ" sz="1800" dirty="0"/>
              <a:t>                    –   v neckách se prádlo 8 dní máčelo, aby se odstranila </a:t>
            </a:r>
          </a:p>
          <a:p>
            <a:pPr marL="0" indent="0">
              <a:buNone/>
            </a:pPr>
            <a:r>
              <a:rPr lang="cs-CZ" sz="1800" dirty="0"/>
              <a:t>                         nečistota a škrob, pak se pralo v roztoku popele,</a:t>
            </a:r>
          </a:p>
          <a:p>
            <a:pPr marL="0" indent="0">
              <a:buNone/>
            </a:pPr>
            <a:r>
              <a:rPr lang="cs-CZ" sz="1800" dirty="0"/>
              <a:t>                         propláchlo, prostřelo na trávník a vypralo v bělícím</a:t>
            </a:r>
          </a:p>
          <a:p>
            <a:pPr marL="0" indent="0">
              <a:buNone/>
            </a:pPr>
            <a:r>
              <a:rPr lang="cs-CZ" sz="1800" dirty="0"/>
              <a:t>                         roztoku (vápno, kyselé mléko)</a:t>
            </a:r>
          </a:p>
          <a:p>
            <a:endParaRPr lang="cs-CZ" sz="1800" dirty="0"/>
          </a:p>
          <a:p>
            <a:r>
              <a:rPr lang="cs-CZ" sz="1800" b="1" dirty="0"/>
              <a:t>Bělidla v Olomouci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čtvrt, kde žili tkalci, kteří bělili plátno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praním v rameni řeky Moravy </a:t>
            </a:r>
          </a:p>
          <a:p>
            <a:r>
              <a:rPr lang="cs-CZ" sz="1800" b="1" dirty="0"/>
              <a:t>Bělidlo v Letovicích  </a:t>
            </a:r>
            <a:r>
              <a:rPr lang="cs-CZ" sz="1800" dirty="0"/>
              <a:t>–  2. pol. 18. stol., odbyt v Č, na M, ve Vídni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–   barvírna a valcha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B6F90A-387F-4F4A-B8A9-740EB397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110" y="3558659"/>
            <a:ext cx="4708877" cy="323851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0EF3439-8CBA-442A-8436-6AC96B7DFED1}"/>
              </a:ext>
            </a:extLst>
          </p:cNvPr>
          <p:cNvSpPr txBox="1"/>
          <p:nvPr/>
        </p:nvSpPr>
        <p:spPr>
          <a:xfrm>
            <a:off x="7476919" y="3688318"/>
            <a:ext cx="42672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Tkalcovská manufaktura v </a:t>
            </a:r>
            <a:r>
              <a:rPr lang="cs-CZ" b="1" dirty="0" err="1"/>
              <a:t>letovicích</a:t>
            </a:r>
            <a:r>
              <a:rPr lang="cs-CZ" b="1" dirty="0"/>
              <a:t>, 1789.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632FD10-FA7C-48FC-9572-32D74C8DF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09" y="60825"/>
            <a:ext cx="4621565" cy="346617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869F8E-2D41-4A56-98A8-57193E7CE5AC}"/>
              </a:ext>
            </a:extLst>
          </p:cNvPr>
          <p:cNvSpPr txBox="1"/>
          <p:nvPr/>
        </p:nvSpPr>
        <p:spPr>
          <a:xfrm>
            <a:off x="9686925" y="171450"/>
            <a:ext cx="196919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Olomoucká bělidla</a:t>
            </a:r>
          </a:p>
        </p:txBody>
      </p:sp>
    </p:spTree>
    <p:extLst>
      <p:ext uri="{BB962C8B-B14F-4D97-AF65-F5344CB8AC3E}">
        <p14:creationId xmlns:p14="http://schemas.microsoft.com/office/powerpoint/2010/main" val="144178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A0E0F-E117-2BD6-409F-9F37E586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Technické stavby na vesnici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B33FA5-1DD1-DCAB-12E3-EB19A09AF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5564"/>
            <a:ext cx="11275031" cy="5532436"/>
          </a:xfrm>
        </p:spPr>
        <p:txBody>
          <a:bodyPr>
            <a:normAutofit lnSpcReduction="10000"/>
          </a:bodyPr>
          <a:lstStyle/>
          <a:p>
            <a:r>
              <a:rPr lang="cs-CZ" sz="1800" b="1" dirty="0"/>
              <a:t>Hrnčírny, cihelny</a:t>
            </a:r>
            <a:r>
              <a:rPr lang="cs-CZ" sz="1800" dirty="0"/>
              <a:t>  –  výroba keramického zboží:  kuchyňské, </a:t>
            </a:r>
          </a:p>
          <a:p>
            <a:r>
              <a:rPr lang="cs-CZ" sz="1800" b="1" dirty="0"/>
              <a:t>Kovárny </a:t>
            </a:r>
            <a:r>
              <a:rPr lang="cs-CZ" sz="1800" dirty="0"/>
              <a:t> –  kováři:  výroba železného nářadí a nástrojů, součástí koňské výstroje a domácího vybavení</a:t>
            </a:r>
          </a:p>
          <a:p>
            <a:r>
              <a:rPr lang="cs-CZ" sz="1800" b="1" dirty="0"/>
              <a:t>Mlýny</a:t>
            </a:r>
            <a:r>
              <a:rPr lang="cs-CZ" sz="1800" dirty="0"/>
              <a:t>  –  dělení podle druhu poháněcí energie:  větrné, vodní, biologická </a:t>
            </a:r>
          </a:p>
          <a:p>
            <a:pPr marL="0" indent="0">
              <a:buNone/>
            </a:pPr>
            <a:r>
              <a:rPr lang="cs-CZ" sz="1800" dirty="0"/>
              <a:t>                 –  podle komodity:  moučné, krupní , </a:t>
            </a:r>
            <a:r>
              <a:rPr lang="cs-CZ" sz="1800" dirty="0" err="1"/>
              <a:t>kašní</a:t>
            </a:r>
            <a:r>
              <a:rPr lang="cs-CZ" sz="1800" dirty="0"/>
              <a:t> (jahelka, cukerné, pilní (pily na dřevo), tříselné (koželužny),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</a:t>
            </a:r>
            <a:r>
              <a:rPr lang="cs-CZ" sz="1800" dirty="0" err="1"/>
              <a:t>hamerní</a:t>
            </a:r>
            <a:r>
              <a:rPr lang="cs-CZ" sz="1800" dirty="0"/>
              <a:t> (železárny), </a:t>
            </a:r>
            <a:r>
              <a:rPr lang="cs-CZ" sz="1800" dirty="0" err="1"/>
              <a:t>valchovní</a:t>
            </a:r>
            <a:r>
              <a:rPr lang="cs-CZ" sz="1800" dirty="0"/>
              <a:t> (valchy), rudné (drtiče nerostů), čerpací (vodní pumpy dolů),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papírenské (1663: nejstarší papírna ve Lhotě Rapotině - boskovických měšťanů), pivovarské</a:t>
            </a:r>
          </a:p>
          <a:p>
            <a:r>
              <a:rPr lang="cs-CZ" sz="1800" b="1" dirty="0"/>
              <a:t>Kovárny</a:t>
            </a:r>
            <a:r>
              <a:rPr lang="cs-CZ" sz="1800" dirty="0"/>
              <a:t>  –  výhně:  kováři </a:t>
            </a:r>
          </a:p>
          <a:p>
            <a:r>
              <a:rPr lang="cs-CZ" sz="1800" b="1" dirty="0"/>
              <a:t>Hrnčírny</a:t>
            </a:r>
            <a:r>
              <a:rPr lang="cs-CZ" sz="1800" dirty="0"/>
              <a:t>  –  výroba keramiky</a:t>
            </a:r>
          </a:p>
          <a:p>
            <a:r>
              <a:rPr lang="cs-CZ" sz="1800" b="1" dirty="0"/>
              <a:t>Mlýny </a:t>
            </a:r>
            <a:r>
              <a:rPr lang="cs-CZ" sz="1800" dirty="0"/>
              <a:t> –  mletí obilovin</a:t>
            </a:r>
          </a:p>
          <a:p>
            <a:r>
              <a:rPr lang="cs-CZ" sz="1800" b="1" dirty="0"/>
              <a:t>Valchy</a:t>
            </a:r>
            <a:r>
              <a:rPr lang="cs-CZ" sz="1800" dirty="0"/>
              <a:t>  –   zpracování sukna (plstění)</a:t>
            </a:r>
          </a:p>
          <a:p>
            <a:r>
              <a:rPr lang="cs-CZ" sz="1800" b="1" dirty="0"/>
              <a:t>Bělidla </a:t>
            </a:r>
            <a:r>
              <a:rPr lang="cs-CZ" sz="1800" dirty="0"/>
              <a:t> –  bělení textilií</a:t>
            </a:r>
          </a:p>
          <a:p>
            <a:r>
              <a:rPr lang="cs-CZ" sz="1800" b="1" dirty="0"/>
              <a:t>Pazderny</a:t>
            </a:r>
            <a:r>
              <a:rPr lang="cs-CZ" sz="1800" dirty="0"/>
              <a:t>  –  sušírny textilních rostlin  (pazdeří:  odpad ze stonků)</a:t>
            </a:r>
          </a:p>
          <a:p>
            <a:r>
              <a:rPr lang="cs-CZ" sz="1800" b="1" dirty="0" err="1"/>
              <a:t>Olejny</a:t>
            </a:r>
            <a:r>
              <a:rPr lang="cs-CZ" sz="1800" dirty="0"/>
              <a:t>  –  lisovny olejnatých semen </a:t>
            </a:r>
          </a:p>
          <a:p>
            <a:r>
              <a:rPr lang="cs-CZ" sz="1800" b="1" dirty="0"/>
              <a:t>Pily </a:t>
            </a:r>
            <a:r>
              <a:rPr lang="cs-CZ" sz="1800" dirty="0"/>
              <a:t> –  řezání a úpravy dřeva</a:t>
            </a:r>
          </a:p>
          <a:p>
            <a:r>
              <a:rPr lang="cs-CZ" sz="1800" b="1" dirty="0"/>
              <a:t>Koželužny</a:t>
            </a:r>
            <a:r>
              <a:rPr lang="cs-CZ" sz="1800" dirty="0"/>
              <a:t>  –   činění kůží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21646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E4EF0B-7680-458A-8166-0C1A45D78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223962"/>
            <a:ext cx="7200899" cy="5634038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Pazderny</a:t>
            </a:r>
            <a:r>
              <a:rPr lang="cs-CZ" dirty="0"/>
              <a:t>  –  sušení a drhnutí  textilních rostlin:  len a konopí   </a:t>
            </a:r>
          </a:p>
          <a:p>
            <a:pPr marL="0" indent="0">
              <a:buNone/>
            </a:pPr>
            <a:r>
              <a:rPr lang="cs-CZ" dirty="0"/>
              <a:t>                       –  pazdeří (konopice):  dřevitý odpad ze stonků, izolace </a:t>
            </a:r>
          </a:p>
          <a:p>
            <a:pPr marL="0" indent="0">
              <a:buNone/>
            </a:pPr>
            <a:r>
              <a:rPr lang="cs-CZ" dirty="0"/>
              <a:t>                       –  od 16. stol.:  zvláštní budovy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/>
              <a:t>Zpracování lnu:</a:t>
            </a:r>
          </a:p>
          <a:p>
            <a:r>
              <a:rPr lang="cs-CZ" dirty="0"/>
              <a:t>Len se sklízel v srpnu nebo září, kdy se vytrhal a nechat proschnout na poli v tenkých vrstvách.</a:t>
            </a:r>
          </a:p>
          <a:p>
            <a:r>
              <a:rPr lang="cs-CZ" dirty="0"/>
              <a:t>Když uschl, protáhnul drhleny (hřebeny), v nichž zůstávaly tobolky s lněnými semeny (na olej). </a:t>
            </a:r>
          </a:p>
          <a:p>
            <a:r>
              <a:rPr lang="cs-CZ" dirty="0"/>
              <a:t>Pak se 3 a více týdnů namáčel (tzv. močil rosou), aby se oddělily dřevnaté části lodyh od vláken. </a:t>
            </a:r>
          </a:p>
          <a:p>
            <a:r>
              <a:rPr lang="cs-CZ" dirty="0"/>
              <a:t>Na přelomu 18./19. století se namáčel jen několik dní v potoce nebo nádržích a po té putoval do tzv. pazderen, kde se sušil na pecích, aby lodyhy byly křehčí a daly se drtit na lamačce a protahovat na tzv. potěračce. </a:t>
            </a:r>
          </a:p>
          <a:p>
            <a:r>
              <a:rPr lang="cs-CZ" dirty="0"/>
              <a:t>Následně se vlákna pročesávala na vochlích, speciálních kartáčích z hřebíků, kde se oddělovala koudel (krátká a poškozená vlákna na výrobu hrubé příze). </a:t>
            </a:r>
          </a:p>
          <a:p>
            <a:r>
              <a:rPr lang="cs-CZ" dirty="0"/>
              <a:t>Zbylá vlákna se třídila podle kvality na krátká, střední a dlouhá, svazovala se do svazků a byla připravena k předení (</a:t>
            </a:r>
            <a:r>
              <a:rPr lang="cs-CZ" dirty="0" err="1"/>
              <a:t>Mainuš</a:t>
            </a:r>
            <a:r>
              <a:rPr lang="cs-CZ" dirty="0"/>
              <a:t>, F.: Plátenictví, 7-8).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976B27F-8806-4919-A64D-C7A4D4CC1EEF}"/>
              </a:ext>
            </a:extLst>
          </p:cNvPr>
          <p:cNvSpPr txBox="1">
            <a:spLocks/>
          </p:cNvSpPr>
          <p:nvPr/>
        </p:nvSpPr>
        <p:spPr>
          <a:xfrm>
            <a:off x="2143125" y="0"/>
            <a:ext cx="31241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        </a:t>
            </a:r>
            <a:r>
              <a:rPr lang="cs-CZ" sz="3200" b="1" dirty="0">
                <a:solidFill>
                  <a:srgbClr val="FF0000"/>
                </a:solidFill>
              </a:rPr>
              <a:t>Pazderny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778C8F3-CF6A-4F3B-BE43-56E15499D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85749"/>
            <a:ext cx="3854450" cy="289083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824A2BB-B994-454B-9F55-CD0658C704DA}"/>
              </a:ext>
            </a:extLst>
          </p:cNvPr>
          <p:cNvSpPr txBox="1"/>
          <p:nvPr/>
        </p:nvSpPr>
        <p:spPr>
          <a:xfrm>
            <a:off x="8187932" y="3176587"/>
            <a:ext cx="350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Pazderna v Bobrové u Svitav, 1800.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BC0E818-7A1E-463F-9AD1-9CCD4397B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31" y="3681414"/>
            <a:ext cx="3503587" cy="262769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645BE8-FD68-4248-992D-F99E8041D246}"/>
              </a:ext>
            </a:extLst>
          </p:cNvPr>
          <p:cNvSpPr txBox="1"/>
          <p:nvPr/>
        </p:nvSpPr>
        <p:spPr>
          <a:xfrm>
            <a:off x="8877300" y="6387585"/>
            <a:ext cx="232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Kotel sušárny ve Lhůtě</a:t>
            </a:r>
          </a:p>
        </p:txBody>
      </p:sp>
    </p:spTree>
    <p:extLst>
      <p:ext uri="{BB962C8B-B14F-4D97-AF65-F5344CB8AC3E}">
        <p14:creationId xmlns:p14="http://schemas.microsoft.com/office/powerpoint/2010/main" val="2962989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A4B9069-98A6-4DBC-AB52-887E981F5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7" y="2518318"/>
            <a:ext cx="4576329" cy="359956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3146D0C-6D88-4C6F-9C3E-81293CC58A7E}"/>
              </a:ext>
            </a:extLst>
          </p:cNvPr>
          <p:cNvSpPr txBox="1"/>
          <p:nvPr/>
        </p:nvSpPr>
        <p:spPr>
          <a:xfrm>
            <a:off x="1045725" y="6321156"/>
            <a:ext cx="3143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Pazderna v </a:t>
            </a:r>
            <a:r>
              <a:rPr lang="cs-CZ" sz="2000" b="1" dirty="0" err="1"/>
              <a:t>Herborticích</a:t>
            </a:r>
            <a:r>
              <a:rPr lang="cs-CZ" sz="2000" b="1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1720403-D5EE-4DDB-867D-D4CC93831E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4313"/>
          <a:stretch/>
        </p:blipFill>
        <p:spPr>
          <a:xfrm>
            <a:off x="223397" y="692253"/>
            <a:ext cx="3965579" cy="155865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408280E-5078-404C-8306-476165833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11" y="857235"/>
            <a:ext cx="1779813" cy="163930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8E0ADD-47C1-407B-A71B-768889F637C8}"/>
              </a:ext>
            </a:extLst>
          </p:cNvPr>
          <p:cNvSpPr txBox="1"/>
          <p:nvPr/>
        </p:nvSpPr>
        <p:spPr>
          <a:xfrm>
            <a:off x="1792882" y="205365"/>
            <a:ext cx="961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Pazdeří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FC399B6-3D26-4747-A5A6-16DAA89A267B}"/>
              </a:ext>
            </a:extLst>
          </p:cNvPr>
          <p:cNvSpPr txBox="1"/>
          <p:nvPr/>
        </p:nvSpPr>
        <p:spPr>
          <a:xfrm>
            <a:off x="5055790" y="436198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Drhlen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B2A4B83-CAB7-4ADA-B2F2-EACEDFB1E6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" r="55181"/>
          <a:stretch/>
        </p:blipFill>
        <p:spPr>
          <a:xfrm>
            <a:off x="5090841" y="2653806"/>
            <a:ext cx="2672697" cy="193137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3F55C83-D6CB-4886-A6D8-7397A119F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55" y="3429000"/>
            <a:ext cx="3504683" cy="313499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871137C-CCB9-443B-876E-AF8D66550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9263" y="812223"/>
            <a:ext cx="1353335" cy="1574503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267392A7-F039-496E-B1C3-C7E399339DFB}"/>
              </a:ext>
            </a:extLst>
          </p:cNvPr>
          <p:cNvSpPr txBox="1"/>
          <p:nvPr/>
        </p:nvSpPr>
        <p:spPr>
          <a:xfrm>
            <a:off x="6202749" y="451983"/>
            <a:ext cx="2682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/>
              <a:t>Vochle z Břeclavi, 8.–10. stol. </a:t>
            </a:r>
            <a:endParaRPr lang="cs-CZ" sz="1600" b="1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1F299D52-0FC3-4A08-9BDD-B4588C0677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8655" y="4722360"/>
            <a:ext cx="2477067" cy="1518313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7BF55CF6-D548-44FF-8AA4-BB0980F1AC56}"/>
              </a:ext>
            </a:extLst>
          </p:cNvPr>
          <p:cNvSpPr txBox="1"/>
          <p:nvPr/>
        </p:nvSpPr>
        <p:spPr>
          <a:xfrm>
            <a:off x="5090841" y="6411716"/>
            <a:ext cx="269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Lamka z Gdaňska, 11. stol.</a:t>
            </a:r>
            <a:endParaRPr lang="cs-CZ" b="1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D5354D13-6EB7-41A6-A088-0C62418E47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2789" y="205365"/>
            <a:ext cx="1943070" cy="31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18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DE4C22-48A0-4B9E-8A1F-B965F9426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276350"/>
            <a:ext cx="5819775" cy="5540376"/>
          </a:xfrm>
        </p:spPr>
        <p:txBody>
          <a:bodyPr>
            <a:normAutofit fontScale="70000" lnSpcReduction="20000"/>
          </a:bodyPr>
          <a:lstStyle/>
          <a:p>
            <a:r>
              <a:rPr lang="cs-CZ" sz="2300" b="1" dirty="0"/>
              <a:t>Semena lnu a konopí   </a:t>
            </a:r>
            <a:r>
              <a:rPr lang="cs-CZ" sz="2300" dirty="0"/>
              <a:t>–  k přípravě rostlinných olejů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–  mazání či maštění, svícení, léky, barvy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</a:t>
            </a:r>
            <a:endParaRPr lang="cs-CZ" sz="2300" b="1" dirty="0"/>
          </a:p>
          <a:p>
            <a:r>
              <a:rPr lang="cs-CZ" sz="2300" b="1" dirty="0"/>
              <a:t>Lněný olej  </a:t>
            </a:r>
            <a:r>
              <a:rPr lang="cs-CZ" sz="2300" dirty="0"/>
              <a:t>–  ke svícení</a:t>
            </a:r>
          </a:p>
          <a:p>
            <a:r>
              <a:rPr lang="cs-CZ" sz="2300" b="1" dirty="0"/>
              <a:t>Konopný olej  </a:t>
            </a:r>
            <a:r>
              <a:rPr lang="cs-CZ" sz="2300" dirty="0"/>
              <a:t>–</a:t>
            </a:r>
            <a:r>
              <a:rPr lang="cs-CZ" sz="2300" b="1" dirty="0"/>
              <a:t>  </a:t>
            </a:r>
            <a:r>
              <a:rPr lang="cs-CZ" sz="2300" dirty="0"/>
              <a:t>tzv.</a:t>
            </a:r>
            <a:r>
              <a:rPr lang="cs-CZ" sz="2300" b="1" dirty="0"/>
              <a:t> </a:t>
            </a:r>
            <a:r>
              <a:rPr lang="cs-CZ" sz="2300" dirty="0"/>
              <a:t>semence k maštění buchet či jiných pokrmů</a:t>
            </a:r>
          </a:p>
          <a:p>
            <a:pPr marL="0" indent="0">
              <a:buNone/>
            </a:pPr>
            <a:endParaRPr lang="cs-CZ" sz="2300" b="1" dirty="0"/>
          </a:p>
          <a:p>
            <a:r>
              <a:rPr lang="cs-CZ" sz="2300" b="1" dirty="0" err="1"/>
              <a:t>Olejny</a:t>
            </a:r>
            <a:r>
              <a:rPr lang="cs-CZ" sz="2300" b="1" dirty="0"/>
              <a:t>  </a:t>
            </a:r>
            <a:r>
              <a:rPr lang="cs-CZ" sz="2300" dirty="0"/>
              <a:t>–</a:t>
            </a:r>
            <a:r>
              <a:rPr lang="cs-CZ" sz="2300" b="1" dirty="0"/>
              <a:t>  </a:t>
            </a:r>
            <a:r>
              <a:rPr lang="cs-CZ" sz="2300" dirty="0"/>
              <a:t>lisovny semen olejnatých rostlin </a:t>
            </a:r>
          </a:p>
          <a:p>
            <a:pPr marL="0" indent="0">
              <a:buNone/>
            </a:pPr>
            <a:r>
              <a:rPr lang="cs-CZ" sz="2300" dirty="0"/>
              <a:t>                   –   u mlýnů nebo pil</a:t>
            </a:r>
          </a:p>
          <a:p>
            <a:pPr marL="0" indent="0">
              <a:buNone/>
            </a:pPr>
            <a:r>
              <a:rPr lang="cs-CZ" sz="2300" dirty="0"/>
              <a:t>                        1341:  ve </a:t>
            </a:r>
            <a:r>
              <a:rPr lang="cs-CZ" sz="2300" dirty="0" err="1"/>
              <a:t>Špahově</a:t>
            </a:r>
            <a:r>
              <a:rPr lang="cs-CZ" sz="2300" dirty="0"/>
              <a:t> na Opavsku byl mlýn </a:t>
            </a:r>
            <a:r>
              <a:rPr lang="cs-CZ" sz="2300" dirty="0" err="1"/>
              <a:t>tozdšlen</a:t>
            </a:r>
            <a:endParaRPr lang="cs-CZ" sz="2300" dirty="0"/>
          </a:p>
          <a:p>
            <a:pPr marL="0" indent="0">
              <a:buNone/>
            </a:pPr>
            <a:r>
              <a:rPr lang="cs-CZ" sz="2300" dirty="0"/>
              <a:t>                                    na olejný a pilný</a:t>
            </a:r>
          </a:p>
          <a:p>
            <a:endParaRPr lang="cs-CZ" sz="2300" dirty="0"/>
          </a:p>
          <a:p>
            <a:r>
              <a:rPr lang="cs-CZ" sz="2300" b="1" dirty="0"/>
              <a:t>Olejníci</a:t>
            </a:r>
            <a:r>
              <a:rPr lang="cs-CZ" sz="2300" dirty="0"/>
              <a:t>  –  tloukli a lisovali olej v mlýnech a prodávali také</a:t>
            </a:r>
          </a:p>
          <a:p>
            <a:pPr marL="0" indent="0">
              <a:buNone/>
            </a:pPr>
            <a:r>
              <a:rPr lang="cs-CZ" sz="2300" dirty="0"/>
              <a:t>                         semence (konopná semena), hrách, kroupy a jáhly</a:t>
            </a:r>
          </a:p>
          <a:p>
            <a:pPr marL="0" indent="0">
              <a:buNone/>
            </a:pPr>
            <a:r>
              <a:rPr lang="cs-CZ" sz="2300" dirty="0"/>
              <a:t>                    –  14. stol:  v Praze 19 olejníků  (1452:  cech) </a:t>
            </a:r>
          </a:p>
          <a:p>
            <a:pPr marL="0" indent="0">
              <a:buNone/>
            </a:pPr>
            <a:r>
              <a:rPr lang="cs-CZ" sz="2300" dirty="0"/>
              <a:t>                    –  15. stol.:  Kutná Hora, Kolín, Hradec Králové</a:t>
            </a:r>
          </a:p>
          <a:p>
            <a:pPr marL="0" indent="0">
              <a:buNone/>
            </a:pPr>
            <a:endParaRPr lang="cs-CZ" sz="2300" dirty="0"/>
          </a:p>
          <a:p>
            <a:r>
              <a:rPr lang="cs-CZ" sz="2300" b="1" dirty="0"/>
              <a:t>19 stol.  </a:t>
            </a:r>
            <a:r>
              <a:rPr lang="cs-CZ" sz="2300" dirty="0"/>
              <a:t>–  ke svícení olej řepkový </a:t>
            </a:r>
          </a:p>
          <a:p>
            <a:pPr marL="0" indent="0">
              <a:buNone/>
            </a:pPr>
            <a:endParaRPr lang="cs-CZ" sz="1800" dirty="0"/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98B8561-E99C-424B-8BDC-F343EAD4EF10}"/>
              </a:ext>
            </a:extLst>
          </p:cNvPr>
          <p:cNvSpPr txBox="1">
            <a:spLocks/>
          </p:cNvSpPr>
          <p:nvPr/>
        </p:nvSpPr>
        <p:spPr>
          <a:xfrm>
            <a:off x="1666875" y="41274"/>
            <a:ext cx="31241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         </a:t>
            </a:r>
            <a:r>
              <a:rPr lang="cs-CZ" sz="3200" b="1" dirty="0" err="1">
                <a:solidFill>
                  <a:srgbClr val="FF0000"/>
                </a:solidFill>
              </a:rPr>
              <a:t>Olejny</a:t>
            </a:r>
            <a:endParaRPr lang="cs-CZ" sz="3200" b="1" dirty="0">
              <a:solidFill>
                <a:srgbClr val="FF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6F60AB-228B-4B76-8562-9A0FBAC24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36" y="2815827"/>
            <a:ext cx="4589463" cy="344209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E710C36-BDEF-4048-9DBD-C53C7A083CC5}"/>
              </a:ext>
            </a:extLst>
          </p:cNvPr>
          <p:cNvSpPr txBox="1"/>
          <p:nvPr/>
        </p:nvSpPr>
        <p:spPr>
          <a:xfrm>
            <a:off x="7286625" y="6334125"/>
            <a:ext cx="431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Mlýn, pila a </a:t>
            </a:r>
            <a:r>
              <a:rPr lang="cs-CZ" b="1" dirty="0" err="1"/>
              <a:t>olejna</a:t>
            </a:r>
            <a:r>
              <a:rPr lang="cs-CZ" b="1" dirty="0"/>
              <a:t> v </a:t>
            </a:r>
            <a:r>
              <a:rPr lang="cs-CZ" b="1" dirty="0" err="1"/>
              <a:t>Trhonicích</a:t>
            </a:r>
            <a:r>
              <a:rPr lang="cs-CZ" b="1" dirty="0"/>
              <a:t> na Žďársku.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79A402F-33E1-4120-A8EC-79AC00C7B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12" y="340816"/>
            <a:ext cx="4429126" cy="230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6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4C1A86-3BF7-451D-B5E7-A6557B8E6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86325"/>
            <a:ext cx="7524750" cy="503656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764DC69-01A6-417B-9D7A-8515660EC6BA}"/>
              </a:ext>
            </a:extLst>
          </p:cNvPr>
          <p:cNvSpPr txBox="1"/>
          <p:nvPr/>
        </p:nvSpPr>
        <p:spPr>
          <a:xfrm flipH="1">
            <a:off x="2169617" y="6016642"/>
            <a:ext cx="809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Vodní pila v </a:t>
            </a:r>
            <a:r>
              <a:rPr lang="cs-CZ" b="1" dirty="0" err="1"/>
              <a:t>Peníkově</a:t>
            </a:r>
            <a:r>
              <a:rPr lang="cs-CZ" b="1" dirty="0"/>
              <a:t> s původním zařízením (okr. Jindřichův Hradec, poč. 17. stol.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03C4EA-87C3-4FCE-96F1-5E98B99F5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6" t="28194" r="24219" b="9861"/>
          <a:stretch/>
        </p:blipFill>
        <p:spPr>
          <a:xfrm>
            <a:off x="8418017" y="586325"/>
            <a:ext cx="3564433" cy="233784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7232E53-8F28-470F-8B48-3C1EC0FDB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6" t="26944" r="23829" b="9028"/>
          <a:stretch/>
        </p:blipFill>
        <p:spPr>
          <a:xfrm>
            <a:off x="8418018" y="3186414"/>
            <a:ext cx="3564432" cy="239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13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723973-BC0D-43C6-ABF0-D580008DC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0"/>
            <a:ext cx="2619375" cy="1325563"/>
          </a:xfrm>
        </p:spPr>
        <p:txBody>
          <a:bodyPr/>
          <a:lstStyle/>
          <a:p>
            <a:r>
              <a:rPr lang="cs-CZ" dirty="0"/>
              <a:t>    </a:t>
            </a:r>
            <a:r>
              <a:rPr lang="cs-CZ" sz="3200" b="1" dirty="0">
                <a:solidFill>
                  <a:srgbClr val="FF0000"/>
                </a:solidFill>
              </a:rPr>
              <a:t>Koželužny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BA2B0B-3799-4348-8DB8-A9063CCEC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4" y="1257300"/>
            <a:ext cx="6572251" cy="5600700"/>
          </a:xfrm>
        </p:spPr>
        <p:txBody>
          <a:bodyPr>
            <a:normAutofit fontScale="85000" lnSpcReduction="20000"/>
          </a:bodyPr>
          <a:lstStyle/>
          <a:p>
            <a:r>
              <a:rPr lang="cs-CZ" sz="1800" b="1" dirty="0">
                <a:solidFill>
                  <a:srgbClr val="000000"/>
                </a:solidFill>
              </a:rPr>
              <a:t>Koželužské dílny  </a:t>
            </a:r>
            <a:r>
              <a:rPr lang="cs-CZ" sz="1800" dirty="0">
                <a:solidFill>
                  <a:srgbClr val="000000"/>
                </a:solidFill>
              </a:rPr>
              <a:t>–   zpracování kůží</a:t>
            </a: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cs-CZ" sz="1800" dirty="0">
                <a:solidFill>
                  <a:srgbClr val="000000"/>
                </a:solidFill>
              </a:rPr>
              <a:t>2011  –  dílna koželuha či jircháře ze 1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3. až 15. stol.  zjištěná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na dně Staroměstského rybníka v Telči  (ves)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zapuštěná káď 65–70 cm hluboko s útržky kůží</a:t>
            </a:r>
          </a:p>
          <a:p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dirty="0">
                <a:solidFill>
                  <a:srgbClr val="000000"/>
                </a:solidFill>
              </a:rPr>
              <a:t>2010  –  Olomouc-Uhelná ul.:  koželužna z 2. pol. 13. stol.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–  dřevěná káď</a:t>
            </a:r>
          </a:p>
          <a:p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</a:rPr>
              <a:t>1993–1994  –  Praha-Pštrosova ul.:  písemně od 15, stol. </a:t>
            </a: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–  17 kádí v zadním traktu domu  (vápno)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dirty="0">
                <a:solidFill>
                  <a:srgbClr val="000000"/>
                </a:solidFill>
              </a:rPr>
              <a:t>Další doklady  –  Brno-Koliště (Koželužská čtvrt) 16.–17. stol.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–  Hradec </a:t>
            </a:r>
            <a:r>
              <a:rPr lang="cs-CZ" sz="1800" dirty="0" err="1">
                <a:solidFill>
                  <a:srgbClr val="000000"/>
                </a:solidFill>
              </a:rPr>
              <a:t>Králové-Velké</a:t>
            </a:r>
            <a:r>
              <a:rPr lang="cs-CZ" sz="1800" dirty="0">
                <a:solidFill>
                  <a:srgbClr val="000000"/>
                </a:solidFill>
              </a:rPr>
              <a:t> nám., 13.–14. stol.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–  tvrz v Obědovicích</a:t>
            </a:r>
          </a:p>
          <a:p>
            <a:endParaRPr lang="cs-CZ" sz="1800" dirty="0">
              <a:solidFill>
                <a:srgbClr val="000000"/>
              </a:solidFill>
            </a:endParaRPr>
          </a:p>
          <a:p>
            <a:r>
              <a:rPr lang="cs-CZ" sz="1900" b="1" dirty="0"/>
              <a:t>Ševcovské dílny</a:t>
            </a:r>
            <a:r>
              <a:rPr lang="cs-CZ" sz="1900" dirty="0"/>
              <a:t>  –  výroba obuvi </a:t>
            </a:r>
          </a:p>
          <a:p>
            <a:pPr marL="0" indent="0">
              <a:buNone/>
            </a:pPr>
            <a:r>
              <a:rPr lang="cs-CZ" sz="1900" dirty="0"/>
              <a:t>                                   –  Praha, Jihlava, Hradec Králové,</a:t>
            </a:r>
          </a:p>
          <a:p>
            <a:pPr marL="0" indent="0">
              <a:buNone/>
            </a:pPr>
            <a:r>
              <a:rPr lang="cs-CZ" sz="1900" dirty="0"/>
              <a:t>                                        Olomouc – dílna s šídly (sv. Mořic)</a:t>
            </a:r>
            <a:r>
              <a:rPr lang="cs-CZ" sz="2800" dirty="0"/>
              <a:t>  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451959-A704-4ABA-84CA-40753AF1A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76" y="662781"/>
            <a:ext cx="2857500" cy="19733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2CE352E-5C43-4D4C-BA27-84A281A6B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801" y="1138961"/>
            <a:ext cx="3714750" cy="494835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4D624A4-44C9-4654-9A1C-04DD9190FF77}"/>
              </a:ext>
            </a:extLst>
          </p:cNvPr>
          <p:cNvSpPr txBox="1"/>
          <p:nvPr/>
        </p:nvSpPr>
        <p:spPr>
          <a:xfrm>
            <a:off x="7966805" y="6321187"/>
            <a:ext cx="471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Jirchářské kádě z Prahy na Novém Městě 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21AC0CA-F9FB-4007-B03F-30EE9EB50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300" y="2870025"/>
            <a:ext cx="2504051" cy="333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8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1DE0D27-D412-480B-82D4-9E045D26D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3549190"/>
            <a:ext cx="6873349" cy="275079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7E79B17-681A-49EF-BB2F-38833C952CC9}"/>
              </a:ext>
            </a:extLst>
          </p:cNvPr>
          <p:cNvSpPr txBox="1"/>
          <p:nvPr/>
        </p:nvSpPr>
        <p:spPr>
          <a:xfrm>
            <a:off x="5448300" y="504825"/>
            <a:ext cx="146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Koželužna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A07777-8933-4BE1-8DE8-AFE8F53F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849" y="1153645"/>
            <a:ext cx="4102349" cy="144688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DF1FEED-E053-4264-B195-075B5751B778}"/>
              </a:ext>
            </a:extLst>
          </p:cNvPr>
          <p:cNvSpPr txBox="1"/>
          <p:nvPr/>
        </p:nvSpPr>
        <p:spPr>
          <a:xfrm>
            <a:off x="6029325" y="2939478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Čepel koželužské kosy z tvrze v Obědovicích. 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28D4A4-A2B5-4FFE-8957-491E8B853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70" y="727786"/>
            <a:ext cx="4350306" cy="516204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F21489B-3B8A-4251-B767-DCFBF8D1EC3E}"/>
              </a:ext>
            </a:extLst>
          </p:cNvPr>
          <p:cNvSpPr txBox="1"/>
          <p:nvPr/>
        </p:nvSpPr>
        <p:spPr>
          <a:xfrm>
            <a:off x="495300" y="6210300"/>
            <a:ext cx="451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Jirchář při odstraňování srsti koželužskou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kosou a špalku. Norimberská kniha, 1473.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4248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28C9D5-3CC2-00DB-D0A4-14A36916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DA2FBE-0168-9501-8BCA-C4E3B5F89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08" y="1325564"/>
            <a:ext cx="11678292" cy="5619766"/>
          </a:xfrm>
        </p:spPr>
        <p:txBody>
          <a:bodyPr>
            <a:normAutofit/>
          </a:bodyPr>
          <a:lstStyle/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Anděl, R. 1981: Pěstování a zpracování lnu na statcích drobné lenní šlechty na Frýdlantsku, Lnářský průmysl 4, 69–82.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Březinová, H. 1997: Doklady textilní výroby v 6. – 12. století na území Čech, Moravy a Slovenska, Památky archeologické 88, 124-179.</a:t>
            </a:r>
          </a:p>
          <a:p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Dohnal, M. 1960: Původní akumulace a vznik manufaktur v severomoravské plátenické oblasti. Ostrava.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Drnovský, P. 2013: Nálezy pocházející z tvrze v Obědovicích uložené v hradeckém muzeu, AVČ 6, 362−375.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Hoch, A. 2015: Středověká kožedělná produkce z Jihlavy v odrazu hmotné kultury, AVV 6/2015, 101−134. </a:t>
            </a:r>
          </a:p>
          <a:p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Kaván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1993: Koželuzi a technologie vyděláváni kožených usní, Zkoumání výrobních objektů a technologií archeologickými metodami, AT 9, 57–64. </a:t>
            </a:r>
          </a:p>
          <a:p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Mainuš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F. 1059: Plátenictví na Moravě a ve Slezsku v XVII. a XVIII. Století. Ostrava.</a:t>
            </a:r>
          </a:p>
          <a:p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Mainuš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F. 1960: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Vlnařství a bavlnářství na Moravě a ve Slezsku v XVIII. Století. Praha.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Kočár, P. – Metlička, M. 2007: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Archeobotanický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rozbor z neolitického sídliště v Křimicích (okr. Plzeň-město) – nejstarší doklad semen lnu setého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Linum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usitatissimum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v Čechách. In: Hašek, V. – Nekuda, R. –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Ruttkay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eds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.), Ve službách archeologie 2, MZM Brno, AÚ SAV Nitra: Brno, 45–50.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Křivanová, M. – Štěpán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L.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2000: </a:t>
            </a:r>
            <a:r>
              <a:rPr lang="cs-CZ" sz="18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Dílo a život mlynářů a sekerníků v Čechách.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Praha.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Opravil, E. 1991: Z historie lnu a konopě, Živa 5, 204-206.</a:t>
            </a: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</a:rPr>
              <a:t>Tomas, J. 1983: Řemeslníci 11.–13. století v českých zemích v písemných pramenech, AH 8, 73–84. </a:t>
            </a:r>
            <a:endParaRPr lang="cs-CZ" sz="1800" b="0" i="0" u="none" strike="noStrike" baseline="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3541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b, kámen, oblouk, zašpiněné&#10;&#10;Popis byl vytvořen automaticky">
            <a:extLst>
              <a:ext uri="{FF2B5EF4-FFF2-40B4-BE49-F238E27FC236}">
                <a16:creationId xmlns:a16="http://schemas.microsoft.com/office/drawing/2014/main" id="{163E3436-85BB-2FDC-506C-1F0DB5C41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20" y="111759"/>
            <a:ext cx="8656320" cy="64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2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263" y="0"/>
            <a:ext cx="8207012" cy="1325563"/>
          </a:xfrm>
        </p:spPr>
        <p:txBody>
          <a:bodyPr/>
          <a:lstStyle/>
          <a:p>
            <a:r>
              <a:rPr lang="cs-CZ" dirty="0"/>
              <a:t>         </a:t>
            </a:r>
            <a:r>
              <a:rPr lang="cs-CZ" sz="3200" b="1" dirty="0">
                <a:solidFill>
                  <a:srgbClr val="FF0000"/>
                </a:solidFill>
              </a:rPr>
              <a:t>Produkce železářských výrobků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1886" y="1214846"/>
            <a:ext cx="11800114" cy="5512525"/>
          </a:xfrm>
        </p:spPr>
        <p:txBody>
          <a:bodyPr>
            <a:normAutofit lnSpcReduction="10000"/>
          </a:bodyPr>
          <a:lstStyle/>
          <a:p>
            <a:r>
              <a:rPr lang="cs-CZ" sz="1600" b="1" dirty="0"/>
              <a:t>Nálezy kováren  </a:t>
            </a:r>
            <a:r>
              <a:rPr lang="cs-CZ" sz="1600" dirty="0"/>
              <a:t> –  </a:t>
            </a:r>
            <a:r>
              <a:rPr lang="cs-CZ" sz="1600" b="1" dirty="0"/>
              <a:t>vesnice </a:t>
            </a:r>
            <a:r>
              <a:rPr lang="cs-CZ" sz="1600" dirty="0"/>
              <a:t>(s obytným domem)</a:t>
            </a:r>
            <a:r>
              <a:rPr lang="cs-CZ" sz="1600" b="1" dirty="0"/>
              <a:t> :</a:t>
            </a:r>
            <a:r>
              <a:rPr lang="cs-CZ" sz="1600" dirty="0"/>
              <a:t>  Čechy:  Mutějovice u Rakovníka (13. stol.)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Morava:  </a:t>
            </a:r>
            <a:r>
              <a:rPr lang="cs-CZ" sz="1600" dirty="0" err="1"/>
              <a:t>Mstěnice</a:t>
            </a:r>
            <a:r>
              <a:rPr lang="cs-CZ" sz="1600" dirty="0"/>
              <a:t> (14. -  15. stol.)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                                     </a:t>
            </a:r>
            <a:r>
              <a:rPr lang="cs-CZ" sz="1600" dirty="0"/>
              <a:t>– </a:t>
            </a:r>
            <a:r>
              <a:rPr lang="cs-CZ" sz="1600" b="1" dirty="0"/>
              <a:t> hrady </a:t>
            </a:r>
            <a:r>
              <a:rPr lang="cs-CZ" sz="1600" dirty="0"/>
              <a:t>(samostatné dílny)</a:t>
            </a:r>
            <a:r>
              <a:rPr lang="cs-CZ" sz="1600" b="1" dirty="0"/>
              <a:t>:    </a:t>
            </a:r>
            <a:r>
              <a:rPr lang="cs-CZ" sz="1600" dirty="0"/>
              <a:t>Čechy:</a:t>
            </a:r>
            <a:r>
              <a:rPr lang="cs-CZ" sz="1600" b="1" dirty="0"/>
              <a:t>  </a:t>
            </a:r>
            <a:r>
              <a:rPr lang="cs-CZ" sz="1600" dirty="0"/>
              <a:t>Trosky (14/15. stol.)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Morava:  Lelekovice (2. pol.  14. stol.)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            </a:t>
            </a:r>
            <a:r>
              <a:rPr lang="cs-CZ" sz="1600" dirty="0" err="1"/>
              <a:t>Rokštejn</a:t>
            </a:r>
            <a:r>
              <a:rPr lang="cs-CZ" sz="1600" dirty="0"/>
              <a:t>: (14. stol.)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Slovensko:  </a:t>
            </a:r>
            <a:r>
              <a:rPr lang="cs-CZ" sz="1600" dirty="0" err="1"/>
              <a:t>Kapoušany</a:t>
            </a:r>
            <a:r>
              <a:rPr lang="cs-CZ" sz="1600" dirty="0"/>
              <a:t> u Prešova (16. stol.)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                </a:t>
            </a:r>
            <a:r>
              <a:rPr lang="cs-CZ" sz="1600" dirty="0" err="1"/>
              <a:t>Liptov</a:t>
            </a:r>
            <a:r>
              <a:rPr lang="cs-CZ" sz="1600" dirty="0"/>
              <a:t> (14.-15. stol.) 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                                    –  </a:t>
            </a:r>
            <a:r>
              <a:rPr lang="cs-CZ" sz="1600" b="1" dirty="0"/>
              <a:t>města </a:t>
            </a:r>
            <a:r>
              <a:rPr lang="cs-CZ" sz="1600" dirty="0"/>
              <a:t>(s obytným domem)</a:t>
            </a:r>
            <a:r>
              <a:rPr lang="cs-CZ" sz="1600" b="1" dirty="0"/>
              <a:t>:</a:t>
            </a:r>
            <a:r>
              <a:rPr lang="cs-CZ" sz="1600" dirty="0"/>
              <a:t>  Sezimovo Ústí (2. pol. 14. – poč. 15. stol.) 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b="1" dirty="0"/>
              <a:t>Výroba   </a:t>
            </a:r>
            <a:r>
              <a:rPr lang="cs-CZ" sz="1600" dirty="0"/>
              <a:t>–  </a:t>
            </a:r>
            <a:r>
              <a:rPr lang="cs-CZ" sz="1600" b="1" dirty="0"/>
              <a:t>vesnice:</a:t>
            </a:r>
            <a:r>
              <a:rPr lang="cs-CZ" sz="1600" dirty="0"/>
              <a:t>  zemědělské a řemeslné nářadí, podkovářské práce</a:t>
            </a:r>
          </a:p>
          <a:p>
            <a:pPr marL="0" indent="0">
              <a:buNone/>
            </a:pPr>
            <a:r>
              <a:rPr lang="cs-CZ" sz="1600" dirty="0"/>
              <a:t>                     –  </a:t>
            </a:r>
            <a:r>
              <a:rPr lang="cs-CZ" sz="1600" b="1" dirty="0"/>
              <a:t>města:  </a:t>
            </a:r>
            <a:r>
              <a:rPr lang="cs-CZ" sz="1600" dirty="0"/>
              <a:t>specializované výrobky (řemeslné nářadí a užitkové předměty, atd.)</a:t>
            </a:r>
          </a:p>
          <a:p>
            <a:pPr marL="0" indent="0">
              <a:buNone/>
            </a:pPr>
            <a:r>
              <a:rPr lang="cs-CZ" sz="1600" dirty="0"/>
              <a:t>                     –  </a:t>
            </a:r>
            <a:r>
              <a:rPr lang="cs-CZ" sz="1600" b="1" dirty="0"/>
              <a:t>sídla šlechty:  </a:t>
            </a:r>
            <a:r>
              <a:rPr lang="cs-CZ" sz="1600" dirty="0"/>
              <a:t>militaria, výroba zaměřena na hradní potřeby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b="1" dirty="0"/>
              <a:t>Přesun výroby do měst </a:t>
            </a:r>
            <a:r>
              <a:rPr lang="cs-CZ" sz="1600" dirty="0"/>
              <a:t> –  </a:t>
            </a:r>
            <a:r>
              <a:rPr lang="cs-CZ" sz="1600" b="1" dirty="0"/>
              <a:t>Olomouc:</a:t>
            </a:r>
            <a:r>
              <a:rPr lang="cs-CZ" sz="1600" dirty="0"/>
              <a:t>  na </a:t>
            </a:r>
            <a:r>
              <a:rPr lang="cs-CZ" sz="1600" dirty="0" err="1"/>
              <a:t>Mořickém</a:t>
            </a:r>
            <a:r>
              <a:rPr lang="cs-CZ" sz="1600" dirty="0"/>
              <a:t> nám. a v Univerzitní ulici nalezeno 32 kg odpadní strusky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–  </a:t>
            </a:r>
            <a:r>
              <a:rPr lang="cs-CZ" altLang="cs-CZ" sz="1600" b="1" dirty="0"/>
              <a:t>Brno:  </a:t>
            </a:r>
            <a:r>
              <a:rPr lang="cs-CZ" altLang="cs-CZ" sz="1600" dirty="0"/>
              <a:t>nám. Svobody, Stará radnice, Staré Brno:  nálezy kovářských strusek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12" y="222069"/>
            <a:ext cx="3460234" cy="30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3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5248B5-8EB6-4A3F-9D98-48F46B80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7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Hrnčíři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F9E2EF-1068-51F9-21C9-F7FE2881E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247776"/>
            <a:ext cx="11515725" cy="5514974"/>
          </a:xfrm>
        </p:spPr>
        <p:txBody>
          <a:bodyPr>
            <a:normAutofit/>
          </a:bodyPr>
          <a:lstStyle/>
          <a:p>
            <a:r>
              <a:rPr lang="cs-CZ" sz="1800" b="1" dirty="0">
                <a:effectLst/>
              </a:rPr>
              <a:t>Do 13. stol.:  </a:t>
            </a:r>
            <a:r>
              <a:rPr lang="cs-CZ" sz="1800" dirty="0">
                <a:effectLst/>
              </a:rPr>
              <a:t>podomácká výroba:  pracoviště </a:t>
            </a:r>
          </a:p>
          <a:p>
            <a:pPr marL="0" indent="0">
              <a:buNone/>
            </a:pPr>
            <a:r>
              <a:rPr lang="cs-CZ" sz="1800" dirty="0"/>
              <a:t>                            Mohelnice:  hliník s doklady opakované těžby, vypalování v pecích</a:t>
            </a:r>
            <a:endParaRPr lang="cs-CZ" sz="1800" dirty="0">
              <a:effectLst/>
            </a:endParaRPr>
          </a:p>
          <a:p>
            <a:endParaRPr lang="cs-CZ" sz="1800" dirty="0">
              <a:effectLst/>
            </a:endParaRPr>
          </a:p>
          <a:p>
            <a:r>
              <a:rPr lang="cs-CZ" sz="1800" b="1" dirty="0">
                <a:effectLst/>
              </a:rPr>
              <a:t>13 – 14. stol.:  </a:t>
            </a:r>
            <a:r>
              <a:rPr lang="cs-CZ" sz="1800" dirty="0">
                <a:effectLst/>
              </a:rPr>
              <a:t> postupný přesun do měst:  trh, odbyt</a:t>
            </a:r>
          </a:p>
          <a:p>
            <a:pPr marL="0" indent="0">
              <a:buNone/>
            </a:pPr>
            <a:endParaRPr lang="cs-CZ" sz="1800" dirty="0">
              <a:effectLst/>
            </a:endParaRPr>
          </a:p>
          <a:p>
            <a:endParaRPr lang="cs-CZ" sz="1800" dirty="0">
              <a:effectLst/>
            </a:endParaRPr>
          </a:p>
          <a:p>
            <a:r>
              <a:rPr lang="cs-CZ" sz="1800" b="1" dirty="0">
                <a:effectLst/>
              </a:rPr>
              <a:t>1) Individualizované dílny  –  </a:t>
            </a:r>
            <a:r>
              <a:rPr lang="cs-CZ" sz="1800" dirty="0">
                <a:effectLst/>
              </a:rPr>
              <a:t>jeden výrobce:     jednotliv</a:t>
            </a:r>
            <a:r>
              <a:rPr lang="cs-CZ" sz="1800" dirty="0"/>
              <a:t>é</a:t>
            </a:r>
            <a:r>
              <a:rPr lang="cs-CZ" sz="1800" dirty="0">
                <a:effectLst/>
              </a:rPr>
              <a:t> nálezy pecí, které charakterizují individuální výrobu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                 Starého Mýto  –  v jedné peci různé keramiky:  výroba dvou nebo více hrnčířů(?)</a:t>
            </a:r>
          </a:p>
          <a:p>
            <a:pPr marL="0" indent="0">
              <a:buNone/>
            </a:pPr>
            <a:r>
              <a:rPr lang="cs-CZ" sz="1800" dirty="0"/>
              <a:t>                                  </a:t>
            </a:r>
            <a:r>
              <a:rPr lang="cs-CZ" sz="1800" dirty="0">
                <a:effectLst/>
              </a:rPr>
              <a:t>                                                     (výrobky vypalovali společně)</a:t>
            </a:r>
          </a:p>
          <a:p>
            <a:pPr marL="0" indent="0">
              <a:buNone/>
            </a:pPr>
            <a:endParaRPr lang="cs-CZ" sz="1800" dirty="0">
              <a:effectLst/>
            </a:endParaRPr>
          </a:p>
          <a:p>
            <a:r>
              <a:rPr lang="cs-CZ" sz="1800" b="1" dirty="0">
                <a:effectLst/>
              </a:rPr>
              <a:t>2) Sdružené dílny  </a:t>
            </a:r>
            <a:r>
              <a:rPr lang="cs-CZ" sz="1800" dirty="0">
                <a:effectLst/>
              </a:rPr>
              <a:t>–   několik výrobců v rámci jednoho výrobního okrsku:  koncentrace hrnčířských pecí </a:t>
            </a:r>
          </a:p>
          <a:p>
            <a:endParaRPr lang="cs-CZ" sz="1800" dirty="0"/>
          </a:p>
          <a:p>
            <a:r>
              <a:rPr lang="cs-CZ" sz="1800" b="1" dirty="0">
                <a:effectLst/>
              </a:rPr>
              <a:t>3)  Produkční centra  </a:t>
            </a:r>
            <a:r>
              <a:rPr lang="cs-CZ" sz="1800" dirty="0">
                <a:effectLst/>
              </a:rPr>
              <a:t>–   vázané na vhodné suroviny:  hrnčířské jíly</a:t>
            </a:r>
            <a:endParaRPr lang="cs-CZ" sz="1800" b="0" i="0" u="none" strike="noStrike" baseline="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406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ABEFAF01-68BE-5E39-5464-B107380E4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919" y="-220360"/>
            <a:ext cx="7211618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Třídění středověké keramiky podle funkce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000" b="1" dirty="0"/>
              <a:t>Nekuda, V. – </a:t>
            </a:r>
            <a:r>
              <a:rPr lang="cs-CZ" altLang="cs-CZ" sz="2000" b="1" dirty="0" err="1"/>
              <a:t>Reichertová</a:t>
            </a:r>
            <a:r>
              <a:rPr lang="cs-CZ" altLang="cs-CZ" sz="2000" b="1" dirty="0"/>
              <a:t>, K., 1968:  Středověká keramika. Brno, s. 52.</a:t>
            </a:r>
            <a:br>
              <a:rPr lang="cs-CZ" altLang="cs-CZ" sz="2000" b="1" dirty="0"/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BA9CE1D1-5B58-7F15-87D1-90715421EA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8931" y="974726"/>
            <a:ext cx="10623478" cy="588327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dirty="0"/>
              <a:t>1.  </a:t>
            </a:r>
            <a:r>
              <a:rPr lang="cs-CZ" altLang="cs-CZ" sz="2000" b="1" dirty="0"/>
              <a:t>Kuchyňská, stolní, zásobní: </a:t>
            </a:r>
            <a:r>
              <a:rPr lang="cs-CZ" altLang="cs-CZ" sz="2000" dirty="0"/>
              <a:t>   hrnce, džbány, zásobnice aj.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</a:t>
            </a:r>
          </a:p>
          <a:p>
            <a:pPr eaLnBrk="1" hangingPunct="1">
              <a:defRPr/>
            </a:pPr>
            <a:r>
              <a:rPr lang="cs-CZ" altLang="cs-CZ" sz="2000" dirty="0"/>
              <a:t>2.  </a:t>
            </a:r>
            <a:r>
              <a:rPr lang="cs-CZ" altLang="cs-CZ" sz="2000" b="1" dirty="0"/>
              <a:t>Stavební:   </a:t>
            </a:r>
            <a:r>
              <a:rPr lang="cs-CZ" altLang="cs-CZ" sz="2000" dirty="0"/>
              <a:t>cihly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dlaždice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střešní krytina (prejzy)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3.  </a:t>
            </a:r>
            <a:r>
              <a:rPr lang="cs-CZ" altLang="cs-CZ" sz="2000" b="1" dirty="0"/>
              <a:t>Kamnářská</a:t>
            </a:r>
            <a:r>
              <a:rPr lang="cs-CZ" altLang="cs-CZ" sz="2000" dirty="0"/>
              <a:t>   kachle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součásti kamen</a:t>
            </a:r>
          </a:p>
          <a:p>
            <a:pPr eaLnBrk="1" hangingPunct="1">
              <a:defRPr/>
            </a:pPr>
            <a:endParaRPr lang="cs-CZ" altLang="cs-CZ" sz="2000" i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2000" i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000" dirty="0"/>
              <a:t>4.  </a:t>
            </a:r>
            <a:r>
              <a:rPr lang="cs-CZ" altLang="cs-CZ" sz="2000" b="1" dirty="0"/>
              <a:t>Technická:  </a:t>
            </a:r>
            <a:r>
              <a:rPr lang="cs-CZ" altLang="cs-CZ" sz="2000" dirty="0"/>
              <a:t>tyglíky, kahánky, destilační přístroje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5.  </a:t>
            </a:r>
            <a:r>
              <a:rPr lang="cs-CZ" altLang="cs-CZ" sz="2000" b="1" dirty="0"/>
              <a:t>Výtvarná:  </a:t>
            </a:r>
            <a:r>
              <a:rPr lang="cs-CZ" altLang="cs-CZ" sz="2000" dirty="0" err="1"/>
              <a:t>auamanile</a:t>
            </a:r>
            <a:r>
              <a:rPr lang="cs-CZ" altLang="cs-CZ" sz="2000" b="1" dirty="0"/>
              <a:t>, </a:t>
            </a:r>
            <a:r>
              <a:rPr lang="cs-CZ" altLang="cs-CZ" sz="2000" dirty="0"/>
              <a:t>figurky (hračky)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  <p:pic>
        <p:nvPicPr>
          <p:cNvPr id="5124" name="Picture 4" descr="http://www.muzeumusti.cz/CMSUpload/Clanek_1132/_DSC1170.jpg">
            <a:extLst>
              <a:ext uri="{FF2B5EF4-FFF2-40B4-BE49-F238E27FC236}">
                <a16:creationId xmlns:a16="http://schemas.microsoft.com/office/drawing/2014/main" id="{0FF4DDE4-0F28-A216-65B8-AE6AD188A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595" y="26343"/>
            <a:ext cx="2438561" cy="163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1F1F56E7-81D2-A4AE-0EFD-BC907B8FE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51" y="1712353"/>
            <a:ext cx="1113545" cy="111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ázek 5">
            <a:extLst>
              <a:ext uri="{FF2B5EF4-FFF2-40B4-BE49-F238E27FC236}">
                <a16:creationId xmlns:a16="http://schemas.microsoft.com/office/drawing/2014/main" id="{4211FC24-CDA8-A8F9-406B-712C4A2F1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21" y="1734250"/>
            <a:ext cx="1414149" cy="101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Obrázek 1">
            <a:extLst>
              <a:ext uri="{FF2B5EF4-FFF2-40B4-BE49-F238E27FC236}">
                <a16:creationId xmlns:a16="http://schemas.microsoft.com/office/drawing/2014/main" id="{BB49A9F0-C81B-EAC6-3756-E610DBB24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3" t="38541" r="22475" b="16667"/>
          <a:stretch>
            <a:fillRect/>
          </a:stretch>
        </p:blipFill>
        <p:spPr bwMode="auto">
          <a:xfrm>
            <a:off x="8683356" y="5392036"/>
            <a:ext cx="1137557" cy="143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Obrázek 6">
            <a:extLst>
              <a:ext uri="{FF2B5EF4-FFF2-40B4-BE49-F238E27FC236}">
                <a16:creationId xmlns:a16="http://schemas.microsoft.com/office/drawing/2014/main" id="{3D5CED9F-0153-8F6B-603C-ED2634F4A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 b="11583"/>
          <a:stretch>
            <a:fillRect/>
          </a:stretch>
        </p:blipFill>
        <p:spPr bwMode="auto">
          <a:xfrm>
            <a:off x="5386149" y="3113324"/>
            <a:ext cx="2294182" cy="1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ázek 9">
            <a:extLst>
              <a:ext uri="{FF2B5EF4-FFF2-40B4-BE49-F238E27FC236}">
                <a16:creationId xmlns:a16="http://schemas.microsoft.com/office/drawing/2014/main" id="{06802EB4-8566-09F5-4BD7-BEAC76B68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095" y="3401659"/>
            <a:ext cx="1195317" cy="20226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Zástupný symbol pro obsah 3">
            <a:extLst>
              <a:ext uri="{FF2B5EF4-FFF2-40B4-BE49-F238E27FC236}">
                <a16:creationId xmlns:a16="http://schemas.microsoft.com/office/drawing/2014/main" id="{4FB08C76-B03C-9D14-38B5-F56B8204B8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2" t="31831" r="44492" b="38245"/>
          <a:stretch>
            <a:fillRect/>
          </a:stretch>
        </p:blipFill>
        <p:spPr bwMode="auto">
          <a:xfrm>
            <a:off x="10235283" y="5669934"/>
            <a:ext cx="1358272" cy="100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AD9B6EB-3A13-66B5-8038-4B78C37333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12562" r="9060" b="5763"/>
          <a:stretch/>
        </p:blipFill>
        <p:spPr>
          <a:xfrm>
            <a:off x="7996791" y="3094787"/>
            <a:ext cx="1113544" cy="1107491"/>
          </a:xfrm>
          <a:prstGeom prst="rect">
            <a:avLst/>
          </a:prstGeom>
        </p:spPr>
      </p:pic>
      <p:pic>
        <p:nvPicPr>
          <p:cNvPr id="3" name="Obrázek 3" descr="Obsah obrázku text, kovové nádobí, řetěz&#10;&#10;Popis byl vytvořen automaticky">
            <a:extLst>
              <a:ext uri="{FF2B5EF4-FFF2-40B4-BE49-F238E27FC236}">
                <a16:creationId xmlns:a16="http://schemas.microsoft.com/office/drawing/2014/main" id="{9856AAB4-D898-7858-9B4C-57D44F643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34869"/>
          <a:stretch/>
        </p:blipFill>
        <p:spPr bwMode="auto">
          <a:xfrm>
            <a:off x="8349711" y="4433775"/>
            <a:ext cx="1581954" cy="8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DCCFDB84-DD80-19E1-F2E2-65D6704A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6" r="4388"/>
          <a:stretch>
            <a:fillRect/>
          </a:stretch>
        </p:blipFill>
        <p:spPr bwMode="auto">
          <a:xfrm>
            <a:off x="6171234" y="5886093"/>
            <a:ext cx="2301808" cy="79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79727665-B29B-0BA6-70E4-15038BD485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3" t="39549" r="53514" b="19826"/>
          <a:stretch>
            <a:fillRect/>
          </a:stretch>
        </p:blipFill>
        <p:spPr bwMode="auto">
          <a:xfrm rot="5400000">
            <a:off x="9069691" y="1536596"/>
            <a:ext cx="1175034" cy="151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Obrázky-refoš">
            <a:extLst>
              <a:ext uri="{FF2B5EF4-FFF2-40B4-BE49-F238E27FC236}">
                <a16:creationId xmlns:a16="http://schemas.microsoft.com/office/drawing/2014/main" id="{68317C10-B6FA-B005-536D-FC703E69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"/>
          <a:stretch>
            <a:fillRect/>
          </a:stretch>
        </p:blipFill>
        <p:spPr bwMode="auto">
          <a:xfrm>
            <a:off x="7111553" y="4471167"/>
            <a:ext cx="1137556" cy="130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09" y="492294"/>
            <a:ext cx="59827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                           Mlýny</a:t>
            </a:r>
            <a:endParaRPr lang="cs-CZ" dirty="0"/>
          </a:p>
          <a:p>
            <a:r>
              <a:rPr lang="cs-CZ" sz="1800" b="1" dirty="0"/>
              <a:t>Stoupy  </a:t>
            </a:r>
            <a:r>
              <a:rPr lang="cs-CZ" sz="1800" dirty="0"/>
              <a:t>–  drcení zrna na kroupy</a:t>
            </a:r>
          </a:p>
          <a:p>
            <a:r>
              <a:rPr lang="cs-CZ" sz="1800" b="1" dirty="0"/>
              <a:t>Nejstarší</a:t>
            </a:r>
            <a:r>
              <a:rPr lang="cs-CZ" sz="1800" dirty="0"/>
              <a:t> </a:t>
            </a:r>
            <a:r>
              <a:rPr lang="cs-CZ" sz="1800" b="1" dirty="0"/>
              <a:t>mlýny?</a:t>
            </a:r>
          </a:p>
          <a:p>
            <a:r>
              <a:rPr lang="cs-CZ" sz="1800" dirty="0"/>
              <a:t>7. stol.:  </a:t>
            </a:r>
            <a:r>
              <a:rPr lang="cs-CZ" sz="1800" dirty="0" err="1"/>
              <a:t>Nowa</a:t>
            </a:r>
            <a:r>
              <a:rPr lang="cs-CZ" sz="1800" dirty="0"/>
              <a:t> </a:t>
            </a:r>
            <a:r>
              <a:rPr lang="cs-CZ" sz="1800" dirty="0" err="1"/>
              <a:t>Huta</a:t>
            </a:r>
            <a:r>
              <a:rPr lang="cs-CZ" sz="1800" dirty="0"/>
              <a:t> - </a:t>
            </a:r>
            <a:r>
              <a:rPr lang="cs-CZ" sz="1800" dirty="0" err="1"/>
              <a:t>Mogila</a:t>
            </a:r>
            <a:r>
              <a:rPr lang="cs-CZ" sz="1800" dirty="0"/>
              <a:t> v Polsku</a:t>
            </a:r>
          </a:p>
          <a:p>
            <a:r>
              <a:rPr lang="cs-CZ" sz="1800" dirty="0"/>
              <a:t>1125–1140:  Únětice u Prahy, založil kanovník Zbyhněv</a:t>
            </a:r>
          </a:p>
          <a:p>
            <a:r>
              <a:rPr lang="cs-CZ" sz="1800" dirty="0"/>
              <a:t>12, stol.:  na Sázavě, v Břevnově </a:t>
            </a:r>
          </a:p>
          <a:p>
            <a:r>
              <a:rPr lang="cs-CZ" sz="1800" b="1" dirty="0"/>
              <a:t>Surovina</a:t>
            </a:r>
            <a:r>
              <a:rPr lang="cs-CZ" sz="1800" dirty="0"/>
              <a:t>  –  svor kvůli snadné opracovatelnosti</a:t>
            </a:r>
          </a:p>
          <a:p>
            <a:r>
              <a:rPr lang="cs-CZ" sz="1800" b="1" dirty="0"/>
              <a:t>Zdroje</a:t>
            </a:r>
            <a:r>
              <a:rPr lang="cs-CZ" sz="1800" dirty="0"/>
              <a:t>  –   Hrubý Jeseník:  Zlatý Chlum u Jeseníku</a:t>
            </a:r>
          </a:p>
          <a:p>
            <a:pPr marL="0" indent="0">
              <a:buNone/>
            </a:pPr>
            <a:r>
              <a:rPr lang="cs-CZ" sz="1800" dirty="0"/>
              <a:t>                      Petrov nad Desnou.</a:t>
            </a:r>
          </a:p>
          <a:p>
            <a:r>
              <a:rPr lang="cs-CZ" sz="1800" dirty="0"/>
              <a:t>1 kg obilí se semlel na mouku za 20 – 40 min.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509" y="280469"/>
            <a:ext cx="1937741" cy="27149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48850" y="3155151"/>
            <a:ext cx="557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Vyobrazení mlýnu z karlštejnské kaple, kolem r. 1360.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544" y="194302"/>
            <a:ext cx="3273801" cy="27761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979209" y="3673778"/>
            <a:ext cx="1493455" cy="346419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333471" y="6333318"/>
            <a:ext cx="23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Mikulčice, 8. – 10. stol.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l="26574" t="39299" r="26893" b="14678"/>
          <a:stretch/>
        </p:blipFill>
        <p:spPr>
          <a:xfrm>
            <a:off x="5210589" y="3521756"/>
            <a:ext cx="5999747" cy="333624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208032" y="3709149"/>
            <a:ext cx="243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Papřice</a:t>
            </a:r>
            <a:r>
              <a:rPr lang="cs-CZ" dirty="0"/>
              <a:t> – kovová příčka </a:t>
            </a:r>
          </a:p>
        </p:txBody>
      </p:sp>
    </p:spTree>
    <p:extLst>
      <p:ext uri="{BB962C8B-B14F-4D97-AF65-F5344CB8AC3E}">
        <p14:creationId xmlns:p14="http://schemas.microsoft.com/office/powerpoint/2010/main" val="339411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208" t="19034" r="24125" b="5397"/>
          <a:stretch/>
        </p:blipFill>
        <p:spPr>
          <a:xfrm>
            <a:off x="164524" y="194074"/>
            <a:ext cx="8286750" cy="65603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451274" y="658090"/>
            <a:ext cx="37407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Výskyty svorových žernovů na Moravě </a:t>
            </a:r>
            <a:r>
              <a:rPr lang="cs-CZ" dirty="0"/>
              <a:t>(upraveno dle Galušky 1991) a geologické jednotky s výskyty svorů (geologie upravena dle Šešulky 2012):</a:t>
            </a:r>
          </a:p>
          <a:p>
            <a:endParaRPr lang="cs-CZ" dirty="0"/>
          </a:p>
          <a:p>
            <a:r>
              <a:rPr lang="cs-CZ" dirty="0"/>
              <a:t>1. Dědice, 2. Dobšice, 3. Drslavice, 4. Heršpice, 5. Chotěbuz-</a:t>
            </a:r>
            <a:r>
              <a:rPr lang="cs-CZ" dirty="0" err="1"/>
              <a:t>Podobora</a:t>
            </a:r>
            <a:r>
              <a:rPr lang="cs-CZ" dirty="0"/>
              <a:t>, 6. Ivančice, 7. Jiříkovice, 8. Kelčice, 9. Kramolín, 10. Mikulčice, 11. Moravské Loděnice, 12. Nová Ves, 13. Obřany, 14. Pavlov, 15. </a:t>
            </a:r>
            <a:r>
              <a:rPr lang="cs-CZ" dirty="0" err="1"/>
              <a:t>Pohansko</a:t>
            </a:r>
            <a:r>
              <a:rPr lang="cs-CZ" dirty="0"/>
              <a:t> 16. Příkazy,  17. Přítluky, 18. Rajhrad, 19. Rakvice, 20. Staré Město u Uherského Hradiště, 21. Staré Zámky   v Brně - Líšni, 22. Uherské Hradiště - Sady - „Dolní Kotovice“, 23. </a:t>
            </a:r>
            <a:r>
              <a:rPr lang="cs-CZ" dirty="0" err="1"/>
              <a:t>Vícemilice</a:t>
            </a:r>
            <a:r>
              <a:rPr lang="cs-CZ" dirty="0"/>
              <a:t>, 24. Vidnava, 25. Vranov nad Dyjí, 26. </a:t>
            </a:r>
            <a:r>
              <a:rPr lang="cs-CZ" dirty="0" err="1"/>
              <a:t>Záhlinice</a:t>
            </a:r>
            <a:r>
              <a:rPr lang="cs-CZ" dirty="0"/>
              <a:t>, 27. Zlechov, 28. Znojmo. I. </a:t>
            </a:r>
            <a:r>
              <a:rPr lang="cs-CZ" dirty="0" err="1"/>
              <a:t>Altenhof</a:t>
            </a:r>
            <a:r>
              <a:rPr lang="cs-CZ" dirty="0"/>
              <a:t>, II. Čučice u Oslavan, III. </a:t>
            </a:r>
            <a:r>
              <a:rPr lang="cs-CZ" dirty="0" err="1"/>
              <a:t>Kamieniec</a:t>
            </a:r>
            <a:r>
              <a:rPr lang="cs-CZ" dirty="0"/>
              <a:t> </a:t>
            </a:r>
            <a:r>
              <a:rPr lang="cs-CZ" dirty="0" err="1"/>
              <a:t>Ząbkowicki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9224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909" t="22054" r="28892" b="6518"/>
          <a:stretch/>
        </p:blipFill>
        <p:spPr>
          <a:xfrm>
            <a:off x="7068679" y="3783591"/>
            <a:ext cx="3307186" cy="30744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6741" t="17054" r="27980" b="5625"/>
          <a:stretch/>
        </p:blipFill>
        <p:spPr>
          <a:xfrm>
            <a:off x="2042060" y="3503197"/>
            <a:ext cx="3387048" cy="3251867"/>
          </a:xfrm>
          <a:prstGeom prst="rect">
            <a:avLst/>
          </a:prstGeom>
        </p:spPr>
      </p:pic>
      <p:pic>
        <p:nvPicPr>
          <p:cNvPr id="2" name="Picture 8" descr="mlyn">
            <a:extLst>
              <a:ext uri="{FF2B5EF4-FFF2-40B4-BE49-F238E27FC236}">
                <a16:creationId xmlns:a16="http://schemas.microsoft.com/office/drawing/2014/main" id="{D73F57A7-9BFC-4E1A-EB46-79DBE599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6244" y="0"/>
            <a:ext cx="3666013" cy="361098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C51C09-8F69-1EEE-DCB2-201889D64DE6}"/>
              </a:ext>
            </a:extLst>
          </p:cNvPr>
          <p:cNvSpPr txBox="1"/>
          <p:nvPr/>
        </p:nvSpPr>
        <p:spPr>
          <a:xfrm>
            <a:off x="357347" y="682256"/>
            <a:ext cx="4093172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/>
              <a:t>     </a:t>
            </a:r>
            <a:r>
              <a:rPr lang="cs-CZ" sz="2000" b="1" dirty="0"/>
              <a:t>Srovnání biologické a přírodní síly:</a:t>
            </a:r>
          </a:p>
          <a:p>
            <a:r>
              <a:rPr lang="cs-CZ" sz="2000" b="1" dirty="0"/>
              <a:t> </a:t>
            </a:r>
          </a:p>
          <a:p>
            <a:pPr marL="0" indent="0">
              <a:buNone/>
            </a:pPr>
            <a:r>
              <a:rPr lang="cs-CZ" sz="1800" dirty="0"/>
              <a:t>     –  člověk:  0,024 koně, </a:t>
            </a:r>
          </a:p>
          <a:p>
            <a:pPr marL="0" indent="0">
              <a:buNone/>
            </a:pPr>
            <a:r>
              <a:rPr lang="cs-CZ" dirty="0"/>
              <a:t>                        </a:t>
            </a:r>
            <a:r>
              <a:rPr lang="cs-CZ" sz="1800" dirty="0"/>
              <a:t>u svislého kola 0,043 k </a:t>
            </a:r>
          </a:p>
          <a:p>
            <a:pPr marL="0" indent="0">
              <a:buNone/>
            </a:pPr>
            <a:r>
              <a:rPr lang="cs-CZ" sz="1800" dirty="0"/>
              <a:t>     –  u žentouru:   osel 0,05 k</a:t>
            </a:r>
          </a:p>
          <a:p>
            <a:pPr marL="0" indent="0">
              <a:buNone/>
            </a:pPr>
            <a:r>
              <a:rPr lang="cs-CZ" dirty="0"/>
              <a:t>                                 </a:t>
            </a:r>
            <a:r>
              <a:rPr lang="cs-CZ" sz="1800" dirty="0"/>
              <a:t>vůl 0,173 k </a:t>
            </a:r>
          </a:p>
          <a:p>
            <a:pPr marL="0" indent="0">
              <a:buNone/>
            </a:pPr>
            <a:r>
              <a:rPr lang="cs-CZ" dirty="0"/>
              <a:t>                                 k</a:t>
            </a:r>
            <a:r>
              <a:rPr lang="cs-CZ" sz="1800" dirty="0"/>
              <a:t>ůň 0,180 k </a:t>
            </a:r>
          </a:p>
          <a:p>
            <a:pPr marL="0" indent="0">
              <a:buNone/>
            </a:pPr>
            <a:r>
              <a:rPr lang="cs-CZ" sz="1800" dirty="0"/>
              <a:t>      –  kolo na spodní vodu má sílu 1,73 k </a:t>
            </a:r>
          </a:p>
          <a:p>
            <a:pPr marL="0" indent="0">
              <a:buNone/>
            </a:pPr>
            <a:r>
              <a:rPr lang="cs-CZ" sz="1800" dirty="0"/>
              <a:t>      –  kolo na vrchní vodu 2,33 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501896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3062</Words>
  <Application>Microsoft Office PowerPoint</Application>
  <PresentationFormat>Širokoúhlá obrazovka</PresentationFormat>
  <Paragraphs>282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Motiv Office</vt:lpstr>
      <vt:lpstr>Archeologie středověké a novověké vesnice </vt:lpstr>
      <vt:lpstr>                        Technické stavby na vesnici</vt:lpstr>
      <vt:lpstr>Prezentace aplikace PowerPoint</vt:lpstr>
      <vt:lpstr>         Produkce železářských výrobků</vt:lpstr>
      <vt:lpstr>                                   Hrnčíři</vt:lpstr>
      <vt:lpstr> Třídění středověké keramiky podle funkce Nekuda, V. – Reichertová, K., 1968:  Středověká keramika. Brno, s. 52. </vt:lpstr>
      <vt:lpstr>Prezentace aplikace PowerPoint</vt:lpstr>
      <vt:lpstr>Prezentace aplikace PowerPoint</vt:lpstr>
      <vt:lpstr>Prezentace aplikace PowerPoint</vt:lpstr>
      <vt:lpstr>                                    Mlynáři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Valchy </vt:lpstr>
      <vt:lpstr>Prezentace aplikace PowerPoint</vt:lpstr>
      <vt:lpstr>  Bělidla</vt:lpstr>
      <vt:lpstr>Prezentace aplikace PowerPoint</vt:lpstr>
      <vt:lpstr>Prezentace aplikace PowerPoint</vt:lpstr>
      <vt:lpstr>Prezentace aplikace PowerPoint</vt:lpstr>
      <vt:lpstr>Prezentace aplikace PowerPoint</vt:lpstr>
      <vt:lpstr>    Koželužny</vt:lpstr>
      <vt:lpstr>Prezentace aplikace PowerPoint</vt:lpstr>
      <vt:lpstr>                                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84</cp:revision>
  <dcterms:created xsi:type="dcterms:W3CDTF">2017-01-31T16:06:48Z</dcterms:created>
  <dcterms:modified xsi:type="dcterms:W3CDTF">2025-04-08T11:03:44Z</dcterms:modified>
</cp:coreProperties>
</file>