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47" r:id="rId3"/>
    <p:sldId id="353" r:id="rId4"/>
    <p:sldId id="434" r:id="rId5"/>
    <p:sldId id="397" r:id="rId6"/>
    <p:sldId id="323" r:id="rId7"/>
    <p:sldId id="324" r:id="rId8"/>
    <p:sldId id="325" r:id="rId9"/>
    <p:sldId id="326" r:id="rId10"/>
    <p:sldId id="419" r:id="rId11"/>
    <p:sldId id="369" r:id="rId12"/>
    <p:sldId id="360" r:id="rId13"/>
    <p:sldId id="352" r:id="rId14"/>
    <p:sldId id="367" r:id="rId15"/>
    <p:sldId id="368" r:id="rId16"/>
    <p:sldId id="355" r:id="rId17"/>
    <p:sldId id="365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1ACC9-DF7F-47F8-9EE2-D40CAB3D45F0}" type="datetimeFigureOut">
              <a:rPr lang="cs-CZ" smtClean="0"/>
              <a:t>14.04.2025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A64B9-4DA5-4E3B-B6A9-195AADBC7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653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14.04.2025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78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14.04.2025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691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14.04.2025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300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14.04.2025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24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14.04.2025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343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14.04.2025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37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14.04.2025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36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14.04.2025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80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14.04.2025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501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14.04.2025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9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14.04.2025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86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DEC70-E3B1-4825-B7FB-7DDBFBFEBD55}" type="datetimeFigureOut">
              <a:rPr lang="cs-CZ" smtClean="0"/>
              <a:t>14.04.2025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98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Archeologie středověkého a novověkého města</a:t>
            </a:r>
            <a:br>
              <a:rPr lang="cs-CZ" sz="3200" b="1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endParaRPr lang="cs-CZ" dirty="0"/>
          </a:p>
          <a:p>
            <a:r>
              <a:rPr lang="cs-CZ" b="1" dirty="0">
                <a:effectLst/>
                <a:latin typeface="Times New Roman" panose="02020603050405020304" pitchFamily="18" charset="0"/>
                <a:ea typeface="TimesNewRomanPSMT"/>
              </a:rPr>
              <a:t>10. Obchod a směna, distribuční okruhy, jarmarky a trhy.</a:t>
            </a:r>
            <a:endParaRPr lang="cs-CZ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874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1384"/>
            <a:ext cx="11734799" cy="617476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1800" b="1" dirty="0"/>
              <a:t>Studium vývoje sídelního systému v Evropě: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      1. </a:t>
            </a:r>
            <a:r>
              <a:rPr lang="cs-CZ" sz="1800" b="1" dirty="0"/>
              <a:t>historický přístup  </a:t>
            </a:r>
            <a:r>
              <a:rPr lang="cs-CZ" sz="1800" dirty="0"/>
              <a:t>–</a:t>
            </a:r>
            <a:r>
              <a:rPr lang="cs-CZ" sz="1800" b="1" dirty="0"/>
              <a:t>  </a:t>
            </a:r>
            <a:r>
              <a:rPr lang="cs-CZ" sz="1800" dirty="0" err="1"/>
              <a:t>intraurbánní</a:t>
            </a:r>
            <a:r>
              <a:rPr lang="cs-CZ" sz="1800" dirty="0"/>
              <a:t> vztahy (city as </a:t>
            </a:r>
            <a:r>
              <a:rPr lang="cs-CZ" sz="1800" dirty="0" err="1"/>
              <a:t>system</a:t>
            </a:r>
            <a:r>
              <a:rPr lang="cs-CZ" sz="1800" dirty="0"/>
              <a:t>) </a:t>
            </a:r>
            <a:endParaRPr lang="cs-CZ" sz="1800" b="1" dirty="0"/>
          </a:p>
          <a:p>
            <a:pPr marL="0" indent="0">
              <a:buNone/>
              <a:defRPr/>
            </a:pPr>
            <a:r>
              <a:rPr lang="cs-CZ" sz="1800" b="1" dirty="0"/>
              <a:t>                                                </a:t>
            </a:r>
            <a:r>
              <a:rPr lang="cs-CZ" sz="1800" dirty="0"/>
              <a:t>–  město charakterizuje na základě právního postavení a jeho role v dané epoše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        (</a:t>
            </a:r>
            <a:r>
              <a:rPr lang="cs-CZ" sz="1800" dirty="0" err="1"/>
              <a:t>mikrohistorie</a:t>
            </a:r>
            <a:r>
              <a:rPr lang="cs-CZ" sz="1800" dirty="0"/>
              <a:t>, každodennost)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marL="0" indent="0">
              <a:buNone/>
              <a:defRPr/>
            </a:pPr>
            <a:r>
              <a:rPr lang="cs-CZ" sz="1800" dirty="0"/>
              <a:t>           2. </a:t>
            </a:r>
            <a:r>
              <a:rPr lang="cs-CZ" sz="1800" b="1" dirty="0"/>
              <a:t>geograficko-demografický  </a:t>
            </a:r>
            <a:r>
              <a:rPr lang="cs-CZ" sz="1800" dirty="0"/>
              <a:t>–  interurbánní vztahy (</a:t>
            </a:r>
            <a:r>
              <a:rPr lang="cs-CZ" sz="1800" dirty="0" err="1"/>
              <a:t>system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cities</a:t>
            </a:r>
            <a:r>
              <a:rPr lang="cs-CZ" sz="1800" dirty="0"/>
              <a:t>) </a:t>
            </a:r>
          </a:p>
          <a:p>
            <a:pPr marL="0" indent="0">
              <a:buNone/>
              <a:defRPr/>
            </a:pPr>
            <a:r>
              <a:rPr lang="cs-CZ" sz="1800" b="1" dirty="0"/>
              <a:t>                                                              </a:t>
            </a:r>
            <a:r>
              <a:rPr lang="cs-CZ" sz="1800" dirty="0"/>
              <a:t> –   zkoumá prostorové vymezení z hlediska odlišností městského a vesnického (rurálního)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                         osídlení (</a:t>
            </a:r>
            <a:r>
              <a:rPr lang="cs-CZ" sz="1800" dirty="0" err="1"/>
              <a:t>urban-rural</a:t>
            </a:r>
            <a:r>
              <a:rPr lang="cs-CZ" sz="1800" dirty="0"/>
              <a:t> </a:t>
            </a:r>
            <a:r>
              <a:rPr lang="cs-CZ" sz="1800" dirty="0" err="1"/>
              <a:t>dichotomy</a:t>
            </a:r>
            <a:r>
              <a:rPr lang="cs-CZ" sz="1800" dirty="0"/>
              <a:t>, znaky městskosti</a:t>
            </a:r>
            <a:r>
              <a:rPr lang="cs-CZ" sz="1800" i="1" dirty="0"/>
              <a:t>) </a:t>
            </a:r>
            <a:endParaRPr lang="cs-CZ" sz="1800" dirty="0"/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/>
              <a:t>Sídelní systém  </a:t>
            </a:r>
            <a:r>
              <a:rPr lang="cs-CZ" sz="1800" dirty="0"/>
              <a:t>–  </a:t>
            </a:r>
            <a:r>
              <a:rPr lang="cs-CZ" sz="1800" b="1" dirty="0"/>
              <a:t>Brian J. L. </a:t>
            </a:r>
            <a:r>
              <a:rPr lang="cs-CZ" sz="1800" b="1" dirty="0" err="1"/>
              <a:t>Berry</a:t>
            </a:r>
            <a:r>
              <a:rPr lang="cs-CZ" sz="1800" dirty="0"/>
              <a:t>:   systém navzájem propojených „městských míst“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                         americký geograf britského původu 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marL="0" indent="0">
              <a:buNone/>
              <a:defRPr/>
            </a:pPr>
            <a:r>
              <a:rPr lang="cs-CZ" sz="1800" dirty="0"/>
              <a:t>                               –  </a:t>
            </a:r>
            <a:r>
              <a:rPr lang="cs-CZ" sz="1800" b="1" dirty="0"/>
              <a:t>Allan R. </a:t>
            </a:r>
            <a:r>
              <a:rPr lang="cs-CZ" sz="1800" b="1" dirty="0" err="1"/>
              <a:t>Pred</a:t>
            </a:r>
            <a:r>
              <a:rPr lang="cs-CZ" sz="1800" dirty="0"/>
              <a:t>:  provázaný </a:t>
            </a:r>
            <a:r>
              <a:rPr lang="lv-LV" sz="1800" dirty="0"/>
              <a:t>regionální či národní </a:t>
            </a:r>
            <a:r>
              <a:rPr lang="cs-CZ" sz="1800" dirty="0"/>
              <a:t>sídelní </a:t>
            </a:r>
            <a:r>
              <a:rPr lang="lv-LV" sz="1800" dirty="0"/>
              <a:t>systém </a:t>
            </a:r>
            <a:r>
              <a:rPr lang="cs-CZ" sz="1800" dirty="0"/>
              <a:t>tvořený </a:t>
            </a:r>
            <a:r>
              <a:rPr lang="lv-LV" sz="1800" dirty="0"/>
              <a:t>mno</a:t>
            </a:r>
            <a:r>
              <a:rPr lang="cs-CZ" sz="1800" dirty="0"/>
              <a:t>ž</a:t>
            </a:r>
            <a:r>
              <a:rPr lang="lv-LV" sz="1800" dirty="0"/>
              <a:t>in</a:t>
            </a:r>
            <a:r>
              <a:rPr lang="cs-CZ" sz="1800" dirty="0"/>
              <a:t>ou</a:t>
            </a:r>
            <a:r>
              <a:rPr lang="lv-LV" sz="1800" dirty="0"/>
              <a:t> měst</a:t>
            </a:r>
            <a:r>
              <a:rPr lang="cs-CZ" sz="1800" dirty="0"/>
              <a:t> </a:t>
            </a:r>
            <a:r>
              <a:rPr lang="lv-LV" sz="1800" dirty="0"/>
              <a:t>(aggregate of </a:t>
            </a:r>
            <a:endParaRPr lang="cs-CZ" sz="1800" dirty="0"/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                  </a:t>
            </a:r>
            <a:r>
              <a:rPr lang="lv-LV" sz="1800" dirty="0"/>
              <a:t>cities)</a:t>
            </a:r>
            <a:r>
              <a:rPr lang="cs-CZ" sz="1800" dirty="0"/>
              <a:t>, které jej </a:t>
            </a:r>
            <a:r>
              <a:rPr lang="lv-LV" sz="1800" dirty="0"/>
              <a:t>utvářejí a ovliv</a:t>
            </a:r>
            <a:r>
              <a:rPr lang="cs-CZ" sz="1800" dirty="0"/>
              <a:t>ň</a:t>
            </a:r>
            <a:r>
              <a:rPr lang="lv-LV" sz="1800" dirty="0"/>
              <a:t>ují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47130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7982">
              <a:srgbClr val="ECECEC"/>
            </a:gs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2650" y="-144819"/>
            <a:ext cx="7886700" cy="11414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cs-CZ" dirty="0"/>
            </a:br>
            <a:r>
              <a:rPr lang="cs-CZ" sz="3600" dirty="0"/>
              <a:t>                      </a:t>
            </a:r>
            <a:r>
              <a:rPr lang="cs-CZ" sz="3600" b="1" dirty="0">
                <a:solidFill>
                  <a:srgbClr val="FF0000"/>
                </a:solidFill>
              </a:rPr>
              <a:t>Určení centrality měst</a:t>
            </a:r>
            <a:br>
              <a:rPr lang="cs-CZ" sz="3600" b="1" dirty="0">
                <a:solidFill>
                  <a:srgbClr val="FF0000"/>
                </a:solidFill>
              </a:rPr>
            </a:b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8093" y="996593"/>
            <a:ext cx="11805007" cy="5861407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1800" dirty="0"/>
              <a:t>1)  středověká města lze pokládat za centrální místa</a:t>
            </a:r>
          </a:p>
          <a:p>
            <a:pPr eaLnBrk="1" hangingPunct="1">
              <a:defRPr/>
            </a:pPr>
            <a:r>
              <a:rPr lang="cs-CZ" sz="1800" dirty="0"/>
              <a:t>2)  centrální místa plní centrální funkce (ty je odlišují od ostatního osídlení)</a:t>
            </a:r>
          </a:p>
          <a:p>
            <a:pPr eaLnBrk="1" hangingPunct="1">
              <a:defRPr/>
            </a:pPr>
            <a:r>
              <a:rPr lang="cs-CZ" sz="1800" dirty="0"/>
              <a:t>3)  působí v nich exkluzivní instituce, poskytují služby a zboží neposkytují ostatní sídliště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/>
              <a:t>Sídelní systém Evropy  </a:t>
            </a:r>
            <a:r>
              <a:rPr lang="cs-CZ" sz="1800" dirty="0"/>
              <a:t>–  h</a:t>
            </a:r>
            <a:r>
              <a:rPr lang="lv-LV" sz="1800" dirty="0"/>
              <a:t>istorický vývoj </a:t>
            </a:r>
            <a:r>
              <a:rPr lang="cs-CZ" sz="1800" dirty="0"/>
              <a:t>ovlivňuje množství faktorů 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/>
              <a:t>Město</a:t>
            </a:r>
            <a:r>
              <a:rPr lang="cs-CZ" sz="1800" dirty="0"/>
              <a:t>     –  plnilo řadu funkcí (sociální, kulturní, ekonomické, politické)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–  dlouhodobý vývoj v duchu „</a:t>
            </a:r>
            <a:r>
              <a:rPr lang="cs-CZ" sz="1800" dirty="0" err="1"/>
              <a:t>longue</a:t>
            </a:r>
            <a:r>
              <a:rPr lang="cs-CZ" sz="1800" dirty="0"/>
              <a:t> </a:t>
            </a:r>
            <a:r>
              <a:rPr lang="cs-CZ" sz="1800" dirty="0" err="1"/>
              <a:t>durée</a:t>
            </a:r>
            <a:r>
              <a:rPr lang="cs-CZ" sz="1800" dirty="0"/>
              <a:t>“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–  rozvoj limitován řadou faktorů (epidemie, hladomor, války)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–  koncentrace obyvatelstva na relativně malém prostoru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–  hustota osídlení není měřítkem městskosti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–  je prostorově vymezeno (hradby, aglomerace)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–  ekonomické a tržní možnosti (cechovní řemesla, obchod)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–  administrativní postavení v systému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–  soustředí kulturní a náboženské funkce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–  kooperace:    město   x   rurální (vesnické) zázemí</a:t>
            </a:r>
          </a:p>
          <a:p>
            <a:pPr eaLnBrk="1" hangingPunct="1">
              <a:defRPr/>
            </a:pPr>
            <a:endParaRPr lang="cs-CZ" sz="1800" dirty="0"/>
          </a:p>
          <a:p>
            <a:pPr eaLnBrk="1" hangingPunct="1">
              <a:defRPr/>
            </a:pPr>
            <a:endParaRPr lang="cs-CZ" sz="1800" dirty="0"/>
          </a:p>
          <a:p>
            <a:pPr eaLnBrk="1" hangingPunct="1">
              <a:defRPr/>
            </a:pPr>
            <a:endParaRPr lang="cs-CZ" sz="1800" dirty="0"/>
          </a:p>
          <a:p>
            <a:pPr eaLnBrk="1" hangingPunct="1"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6836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306388" y="156754"/>
            <a:ext cx="8229600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Sídelní systémy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447" y="1515291"/>
            <a:ext cx="11717382" cy="5266508"/>
          </a:xfrm>
        </p:spPr>
        <p:txBody>
          <a:bodyPr>
            <a:normAutofit fontScale="25000" lnSpcReduction="20000"/>
          </a:bodyPr>
          <a:lstStyle/>
          <a:p>
            <a:pPr>
              <a:defRPr/>
            </a:pPr>
            <a:r>
              <a:rPr lang="cs-CZ" sz="8000" b="1" dirty="0"/>
              <a:t>Kvantitativní metody výzkumu:</a:t>
            </a:r>
          </a:p>
          <a:p>
            <a:pPr>
              <a:defRPr/>
            </a:pPr>
            <a:endParaRPr lang="cs-CZ" sz="8000" b="1" dirty="0"/>
          </a:p>
          <a:p>
            <a:pPr marL="0" indent="0">
              <a:buNone/>
              <a:defRPr/>
            </a:pPr>
            <a:r>
              <a:rPr lang="cs-CZ" sz="8000" b="1" dirty="0"/>
              <a:t>      1.</a:t>
            </a:r>
            <a:r>
              <a:rPr lang="cs-CZ" sz="8000" dirty="0"/>
              <a:t>  </a:t>
            </a:r>
            <a:r>
              <a:rPr lang="cs-CZ" sz="8000" b="1" dirty="0"/>
              <a:t>Hierarchická organizace sídelního systému (demografie):</a:t>
            </a:r>
          </a:p>
          <a:p>
            <a:pPr marL="0" indent="0">
              <a:buNone/>
              <a:defRPr/>
            </a:pPr>
            <a:endParaRPr lang="cs-CZ" sz="8000" b="1" dirty="0"/>
          </a:p>
          <a:p>
            <a:pPr marL="0" indent="0">
              <a:buNone/>
              <a:defRPr/>
            </a:pPr>
            <a:r>
              <a:rPr lang="cs-CZ" sz="8000" dirty="0"/>
              <a:t>             </a:t>
            </a:r>
            <a:r>
              <a:rPr lang="cs-CZ" sz="8000" dirty="0" err="1"/>
              <a:t>Zippův</a:t>
            </a:r>
            <a:r>
              <a:rPr lang="cs-CZ" sz="8000" dirty="0"/>
              <a:t> zákon: pravidlo rank-</a:t>
            </a:r>
            <a:r>
              <a:rPr lang="cs-CZ" sz="8000" dirty="0" err="1"/>
              <a:t>size</a:t>
            </a:r>
            <a:r>
              <a:rPr lang="cs-CZ" sz="8000" dirty="0"/>
              <a:t> – zákon pořadí a velikosti:  americký filolog Georg K. </a:t>
            </a:r>
            <a:r>
              <a:rPr lang="cs-CZ" sz="8000" dirty="0" err="1"/>
              <a:t>Zipf</a:t>
            </a:r>
            <a:r>
              <a:rPr lang="cs-CZ" sz="8000" dirty="0"/>
              <a:t> (1949)</a:t>
            </a:r>
          </a:p>
          <a:p>
            <a:pPr marL="0" indent="0">
              <a:buNone/>
              <a:defRPr/>
            </a:pPr>
            <a:r>
              <a:rPr lang="cs-CZ" sz="8000" dirty="0"/>
              <a:t>             Zákon vedoucího města – </a:t>
            </a:r>
            <a:r>
              <a:rPr lang="cs-CZ" sz="8000" dirty="0" err="1"/>
              <a:t>Primate</a:t>
            </a:r>
            <a:r>
              <a:rPr lang="cs-CZ" sz="8000" dirty="0"/>
              <a:t> City:  americký geograf Mark </a:t>
            </a:r>
            <a:r>
              <a:rPr lang="cs-CZ" sz="8000" dirty="0" err="1"/>
              <a:t>Jefferson</a:t>
            </a:r>
            <a:r>
              <a:rPr lang="cs-CZ" sz="8000" dirty="0"/>
              <a:t> (1939) </a:t>
            </a:r>
          </a:p>
          <a:p>
            <a:pPr marL="0" indent="0">
              <a:buNone/>
              <a:defRPr/>
            </a:pPr>
            <a:r>
              <a:rPr lang="cs-CZ" sz="8000" dirty="0"/>
              <a:t>             </a:t>
            </a:r>
            <a:r>
              <a:rPr lang="cs-CZ" sz="8000" dirty="0" err="1"/>
              <a:t>Gibratův</a:t>
            </a:r>
            <a:r>
              <a:rPr lang="cs-CZ" sz="8000" dirty="0"/>
              <a:t> model – zákon proporčního růstu:  </a:t>
            </a:r>
            <a:r>
              <a:rPr lang="cs-CZ" sz="8000" dirty="0" err="1"/>
              <a:t>franc</a:t>
            </a:r>
            <a:r>
              <a:rPr lang="cs-CZ" sz="8000" dirty="0"/>
              <a:t>. statistik Robert P. L. </a:t>
            </a:r>
            <a:r>
              <a:rPr lang="cs-CZ" sz="8000" dirty="0" err="1"/>
              <a:t>Gibrat</a:t>
            </a:r>
            <a:r>
              <a:rPr lang="cs-CZ" sz="8000" dirty="0"/>
              <a:t>  (1931)</a:t>
            </a:r>
          </a:p>
          <a:p>
            <a:pPr marL="0" indent="0">
              <a:buNone/>
              <a:defRPr/>
            </a:pPr>
            <a:endParaRPr lang="cs-CZ" sz="8000" dirty="0"/>
          </a:p>
          <a:p>
            <a:pPr marL="0" indent="0">
              <a:buNone/>
              <a:defRPr/>
            </a:pPr>
            <a:r>
              <a:rPr lang="cs-CZ" sz="8000" dirty="0"/>
              <a:t>      </a:t>
            </a:r>
            <a:r>
              <a:rPr lang="cs-CZ" sz="8000" b="1" dirty="0"/>
              <a:t>2.  Dynamický vývoj v čase:  </a:t>
            </a:r>
            <a:r>
              <a:rPr lang="cs-CZ" sz="8000" dirty="0"/>
              <a:t>využívají také statistické metody</a:t>
            </a:r>
          </a:p>
          <a:p>
            <a:pPr marL="0" indent="0">
              <a:buNone/>
              <a:defRPr/>
            </a:pPr>
            <a:endParaRPr lang="cs-CZ" sz="8000" dirty="0"/>
          </a:p>
          <a:p>
            <a:pPr marL="0" indent="0">
              <a:buNone/>
              <a:defRPr/>
            </a:pPr>
            <a:r>
              <a:rPr lang="cs-CZ" sz="8000" dirty="0"/>
              <a:t>             Teorie centrálních míst – </a:t>
            </a:r>
            <a:r>
              <a:rPr lang="cs-CZ" sz="8000" dirty="0" err="1"/>
              <a:t>Central</a:t>
            </a:r>
            <a:r>
              <a:rPr lang="cs-CZ" sz="8000" dirty="0"/>
              <a:t> </a:t>
            </a:r>
            <a:r>
              <a:rPr lang="cs-CZ" sz="8000" dirty="0" err="1"/>
              <a:t>Places</a:t>
            </a:r>
            <a:r>
              <a:rPr lang="cs-CZ" sz="8000" dirty="0"/>
              <a:t> </a:t>
            </a:r>
            <a:r>
              <a:rPr lang="cs-CZ" sz="8000" dirty="0" err="1"/>
              <a:t>Theories</a:t>
            </a:r>
            <a:r>
              <a:rPr lang="cs-CZ" sz="8000" dirty="0"/>
              <a:t>:   model Waltera </a:t>
            </a:r>
            <a:r>
              <a:rPr lang="cs-CZ" sz="8000" dirty="0" err="1"/>
              <a:t>Christallera</a:t>
            </a:r>
            <a:r>
              <a:rPr lang="cs-CZ" sz="8000" dirty="0"/>
              <a:t> pro sídelní systém již. Ň.</a:t>
            </a:r>
          </a:p>
          <a:p>
            <a:pPr marL="0" indent="0">
              <a:buNone/>
              <a:defRPr/>
            </a:pPr>
            <a:r>
              <a:rPr lang="cs-CZ" sz="8000" dirty="0"/>
              <a:t>                                                      – centralita sídla na základě dostupností služeb </a:t>
            </a:r>
          </a:p>
          <a:p>
            <a:pPr marL="0" indent="0">
              <a:buNone/>
              <a:defRPr/>
            </a:pPr>
            <a:endParaRPr lang="cs-CZ" sz="8000" dirty="0"/>
          </a:p>
          <a:p>
            <a:pPr marL="0" indent="0">
              <a:buNone/>
              <a:defRPr/>
            </a:pPr>
            <a:r>
              <a:rPr lang="cs-CZ" sz="8000" dirty="0"/>
              <a:t>             Teorie necentrálních míst – Non-</a:t>
            </a:r>
            <a:r>
              <a:rPr lang="cs-CZ" sz="8000" dirty="0" err="1"/>
              <a:t>central</a:t>
            </a:r>
            <a:r>
              <a:rPr lang="cs-CZ" sz="8000" dirty="0"/>
              <a:t> </a:t>
            </a:r>
            <a:r>
              <a:rPr lang="cs-CZ" sz="8000" dirty="0" err="1"/>
              <a:t>Places</a:t>
            </a:r>
            <a:r>
              <a:rPr lang="cs-CZ" sz="8000" dirty="0"/>
              <a:t>:  sídla městského typu s jiným postavením (hornická)</a:t>
            </a:r>
          </a:p>
          <a:p>
            <a:pPr marL="0" indent="0">
              <a:buNone/>
              <a:defRPr/>
            </a:pPr>
            <a:endParaRPr lang="cs-CZ" sz="8000" dirty="0"/>
          </a:p>
          <a:p>
            <a:pPr marL="0" indent="0">
              <a:buNone/>
              <a:defRPr/>
            </a:pPr>
            <a:endParaRPr lang="cs-CZ" sz="7200" dirty="0"/>
          </a:p>
          <a:p>
            <a:pPr marL="0" indent="0">
              <a:buNone/>
              <a:defRPr/>
            </a:pPr>
            <a:r>
              <a:rPr lang="cs-CZ" sz="7200" dirty="0"/>
              <a:t>         </a:t>
            </a:r>
          </a:p>
          <a:p>
            <a:pPr>
              <a:defRPr/>
            </a:pPr>
            <a:endParaRPr lang="cs-CZ" sz="1800" b="1" dirty="0"/>
          </a:p>
          <a:p>
            <a:pPr>
              <a:defRPr/>
            </a:pPr>
            <a:endParaRPr lang="cs-CZ" sz="1800" b="1" dirty="0"/>
          </a:p>
          <a:p>
            <a:pPr>
              <a:defRPr/>
            </a:pPr>
            <a:endParaRPr lang="cs-CZ" sz="1800" b="1" dirty="0"/>
          </a:p>
          <a:p>
            <a:pPr>
              <a:defRPr/>
            </a:pPr>
            <a:endParaRPr lang="cs-CZ" sz="1800" b="1" dirty="0"/>
          </a:p>
          <a:p>
            <a:pPr>
              <a:defRPr/>
            </a:pPr>
            <a:endParaRPr lang="cs-CZ" sz="1800" b="1" dirty="0"/>
          </a:p>
          <a:p>
            <a:pPr>
              <a:defRPr/>
            </a:pPr>
            <a:endParaRPr lang="cs-CZ" sz="1800" b="1" dirty="0"/>
          </a:p>
          <a:p>
            <a:pPr>
              <a:defRPr/>
            </a:pPr>
            <a:endParaRPr lang="cs-CZ" sz="1800" b="1" dirty="0"/>
          </a:p>
          <a:p>
            <a:pPr>
              <a:defRPr/>
            </a:pPr>
            <a:endParaRPr lang="cs-CZ" sz="1800" b="1" dirty="0"/>
          </a:p>
          <a:p>
            <a:pPr>
              <a:defRPr/>
            </a:pPr>
            <a:r>
              <a:rPr lang="cs-CZ" sz="1800" b="1" dirty="0" err="1"/>
              <a:t>Mmm</a:t>
            </a:r>
            <a:endParaRPr lang="cs-CZ" sz="1800" b="1" dirty="0"/>
          </a:p>
          <a:p>
            <a:pPr>
              <a:defRPr/>
            </a:pPr>
            <a:r>
              <a:rPr lang="cs-CZ" sz="1800" b="1" dirty="0"/>
              <a:t>mm</a:t>
            </a:r>
          </a:p>
          <a:p>
            <a:pPr marL="0" indent="0">
              <a:buNone/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00309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77" y="116931"/>
            <a:ext cx="10515600" cy="1325563"/>
          </a:xfrm>
        </p:spPr>
        <p:txBody>
          <a:bodyPr/>
          <a:lstStyle/>
          <a:p>
            <a:r>
              <a:rPr lang="cs-CZ" dirty="0"/>
              <a:t>                           </a:t>
            </a:r>
            <a:r>
              <a:rPr lang="cs-CZ" sz="3200" b="1" dirty="0">
                <a:solidFill>
                  <a:srgbClr val="FF0000"/>
                </a:solidFill>
              </a:rPr>
              <a:t>Teorie centrálních míst 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2000" b="1" dirty="0">
                <a:solidFill>
                  <a:srgbClr val="FF0000"/>
                </a:solidFill>
              </a:rPr>
              <a:t>                                                                   Centrum – periferie (zázemí)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8195" y="1580606"/>
            <a:ext cx="11800370" cy="5035347"/>
          </a:xfrm>
        </p:spPr>
        <p:txBody>
          <a:bodyPr>
            <a:normAutofit fontScale="92500" lnSpcReduction="10000"/>
          </a:bodyPr>
          <a:lstStyle/>
          <a:p>
            <a:r>
              <a:rPr lang="cs-CZ" sz="2000" b="1" dirty="0"/>
              <a:t>1933</a:t>
            </a:r>
            <a:r>
              <a:rPr lang="cs-CZ" sz="2000" dirty="0"/>
              <a:t> –  vytvořil německý geograf </a:t>
            </a:r>
            <a:r>
              <a:rPr lang="cs-CZ" sz="2000" b="1" dirty="0"/>
              <a:t>Walter </a:t>
            </a:r>
            <a:r>
              <a:rPr lang="cs-CZ" sz="2000" b="1" dirty="0" err="1"/>
              <a:t>Christaller</a:t>
            </a:r>
            <a:r>
              <a:rPr lang="cs-CZ" sz="2000" b="1" dirty="0"/>
              <a:t> (1893-1969)</a:t>
            </a:r>
            <a:r>
              <a:rPr lang="cs-CZ" sz="2000" dirty="0"/>
              <a:t>:  </a:t>
            </a:r>
            <a:r>
              <a:rPr lang="de-DE" sz="2000" dirty="0"/>
              <a:t>Die zentralen Orte in Süddeutschland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/>
              <a:t>              –  objasnění podstaty uspořádání a fungování hierarchie sídelního systému na příkladu jižního Německa</a:t>
            </a:r>
          </a:p>
          <a:p>
            <a:pPr marL="0" indent="0">
              <a:buNone/>
            </a:pPr>
            <a:r>
              <a:rPr lang="cs-CZ" sz="2000" dirty="0"/>
              <a:t>              –  systém centrálních míst je založen na třech hierarchických principech:</a:t>
            </a:r>
          </a:p>
          <a:p>
            <a:pPr marL="0" indent="0">
              <a:buNone/>
            </a:pPr>
            <a:r>
              <a:rPr lang="cs-CZ" sz="2000" dirty="0"/>
              <a:t>                 1.  </a:t>
            </a:r>
            <a:r>
              <a:rPr lang="cs-CZ" sz="2000" b="1" dirty="0"/>
              <a:t>Obslužný princip </a:t>
            </a:r>
            <a:r>
              <a:rPr lang="cs-CZ" sz="2000" dirty="0"/>
              <a:t>(Market </a:t>
            </a:r>
            <a:r>
              <a:rPr lang="cs-CZ" sz="2000" dirty="0" err="1"/>
              <a:t>Principle</a:t>
            </a:r>
            <a:r>
              <a:rPr lang="cs-CZ" sz="2000" dirty="0"/>
              <a:t>) – rozmístění center podle dosahu centrálního zboží (k-3)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            –  Každé centrum vyššího řádu zásobuje třikrát větší oblast</a:t>
            </a:r>
          </a:p>
          <a:p>
            <a:pPr marL="0" indent="0">
              <a:buNone/>
            </a:pPr>
            <a:r>
              <a:rPr lang="cs-CZ" sz="2000" dirty="0"/>
              <a:t>                 2. </a:t>
            </a:r>
            <a:r>
              <a:rPr lang="cs-CZ" sz="2000" b="1" dirty="0"/>
              <a:t>Dopravní princip </a:t>
            </a:r>
            <a:r>
              <a:rPr lang="cs-CZ" sz="2000" dirty="0"/>
              <a:t>(</a:t>
            </a:r>
            <a:r>
              <a:rPr lang="cs-CZ" sz="2000" dirty="0" err="1"/>
              <a:t>Traffic</a:t>
            </a:r>
            <a:r>
              <a:rPr lang="cs-CZ" sz="2000" dirty="0"/>
              <a:t> </a:t>
            </a:r>
            <a:r>
              <a:rPr lang="cs-CZ" sz="2000" dirty="0" err="1"/>
              <a:t>principle</a:t>
            </a:r>
            <a:r>
              <a:rPr lang="cs-CZ" sz="2000" dirty="0"/>
              <a:t>)   – propojení centrálních míst dálkovými cestami (k-4) 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            – na cestách etapové stanice v rozestupu 1 den cesty</a:t>
            </a:r>
          </a:p>
          <a:p>
            <a:pPr marL="0" indent="0">
              <a:buNone/>
            </a:pPr>
            <a:r>
              <a:rPr lang="cs-CZ" sz="2000" dirty="0"/>
              <a:t>                3.  </a:t>
            </a:r>
            <a:r>
              <a:rPr lang="cs-CZ" sz="2000" b="1" dirty="0"/>
              <a:t>Administrativní princip </a:t>
            </a:r>
            <a:r>
              <a:rPr lang="cs-CZ" sz="2000" dirty="0"/>
              <a:t>– centrum je jádrem regionu (hierarchizovaný systém)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/>
              <a:t>Určení centra podle  </a:t>
            </a:r>
            <a:r>
              <a:rPr lang="cs-CZ" sz="2000" dirty="0"/>
              <a:t>–  a)  </a:t>
            </a:r>
            <a:r>
              <a:rPr lang="pt-BR" sz="2000" dirty="0"/>
              <a:t>význam</a:t>
            </a:r>
            <a:r>
              <a:rPr lang="cs-CZ" sz="2000" dirty="0"/>
              <a:t>u:  určení faktorů důležitosti 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–  b)</a:t>
            </a:r>
            <a:r>
              <a:rPr lang="pt-BR" sz="2000" dirty="0"/>
              <a:t> centralit</a:t>
            </a:r>
            <a:r>
              <a:rPr lang="cs-CZ" sz="2000" dirty="0"/>
              <a:t>y:  znaky  –  instituce:  administrativní kulturní a náboženské,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                                sociální, zdravotnické, obchodní a </a:t>
            </a:r>
            <a:r>
              <a:rPr lang="cs-CZ" sz="2000" dirty="0" err="1"/>
              <a:t>fin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Každé místo, kde existují některé z těchto institucí je centrem.</a:t>
            </a:r>
          </a:p>
        </p:txBody>
      </p:sp>
    </p:spTree>
    <p:extLst>
      <p:ext uri="{BB962C8B-B14F-4D97-AF65-F5344CB8AC3E}">
        <p14:creationId xmlns:p14="http://schemas.microsoft.com/office/powerpoint/2010/main" val="474540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2228850" y="0"/>
            <a:ext cx="7886700" cy="984250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>                 </a:t>
            </a:r>
            <a:r>
              <a:rPr lang="cs-CZ" altLang="cs-CZ" sz="3200" b="1" dirty="0">
                <a:solidFill>
                  <a:srgbClr val="FF0000"/>
                </a:solidFill>
              </a:rPr>
              <a:t>Klasifikace centrálních míst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4850" y="914400"/>
            <a:ext cx="11401425" cy="59436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1600" b="1" dirty="0"/>
              <a:t>Centrální místa (města)  </a:t>
            </a:r>
            <a:r>
              <a:rPr lang="cs-CZ" sz="1600" dirty="0"/>
              <a:t>–</a:t>
            </a:r>
            <a:r>
              <a:rPr lang="cs-CZ" sz="1600" b="1" dirty="0"/>
              <a:t>  </a:t>
            </a:r>
            <a:r>
              <a:rPr lang="cs-CZ" sz="1600" dirty="0"/>
              <a:t>hierarchie podle stupně centrality (písmena), 10 kategorií</a:t>
            </a:r>
          </a:p>
          <a:p>
            <a:pPr marL="0" indent="0">
              <a:buNone/>
              <a:defRPr/>
            </a:pPr>
            <a:r>
              <a:rPr lang="cs-CZ" sz="1600" dirty="0"/>
              <a:t>                                                  </a:t>
            </a:r>
          </a:p>
          <a:p>
            <a:pPr eaLnBrk="1" hangingPunct="1">
              <a:defRPr/>
            </a:pPr>
            <a:r>
              <a:rPr lang="cs-CZ" sz="1600" dirty="0"/>
              <a:t>  </a:t>
            </a:r>
            <a:r>
              <a:rPr lang="cs-CZ" sz="1600" b="1" dirty="0"/>
              <a:t>H-místa</a:t>
            </a:r>
            <a:r>
              <a:rPr lang="cs-CZ" sz="1600" dirty="0"/>
              <a:t> (</a:t>
            </a:r>
            <a:r>
              <a:rPr lang="cs-CZ" sz="1600" dirty="0" err="1"/>
              <a:t>Hilfszentrale</a:t>
            </a:r>
            <a:r>
              <a:rPr lang="cs-CZ" sz="1600" dirty="0"/>
              <a:t> Orte)  –  doplňková či pomocná centra (stará, upadající, izolovaná)</a:t>
            </a:r>
          </a:p>
          <a:p>
            <a:pPr eaLnBrk="1" hangingPunct="1">
              <a:defRPr/>
            </a:pPr>
            <a:r>
              <a:rPr lang="cs-CZ" sz="1600" dirty="0"/>
              <a:t>  </a:t>
            </a:r>
            <a:r>
              <a:rPr lang="cs-CZ" sz="1600" b="1" dirty="0"/>
              <a:t>M-místa</a:t>
            </a:r>
            <a:r>
              <a:rPr lang="cs-CZ" sz="1600" dirty="0"/>
              <a:t> (</a:t>
            </a:r>
            <a:r>
              <a:rPr lang="cs-CZ" sz="1600" dirty="0" err="1"/>
              <a:t>Marktorte</a:t>
            </a:r>
            <a:r>
              <a:rPr lang="cs-CZ" sz="1600" dirty="0"/>
              <a:t>)  –  mají nejnižší centralitu (konání týdenního trhu, kolem šest M-míst).</a:t>
            </a:r>
          </a:p>
          <a:p>
            <a:pPr eaLnBrk="1" hangingPunct="1">
              <a:defRPr/>
            </a:pPr>
            <a:r>
              <a:rPr lang="cs-CZ" sz="1600" dirty="0"/>
              <a:t>  </a:t>
            </a:r>
            <a:r>
              <a:rPr lang="cs-CZ" sz="1600" b="1" dirty="0"/>
              <a:t>A-místa</a:t>
            </a:r>
            <a:r>
              <a:rPr lang="cs-CZ" sz="1600" dirty="0"/>
              <a:t> (</a:t>
            </a:r>
            <a:r>
              <a:rPr lang="cs-CZ" sz="1600" dirty="0" err="1"/>
              <a:t>Amtsstädtchen</a:t>
            </a:r>
            <a:r>
              <a:rPr lang="cs-CZ" sz="1600" dirty="0"/>
              <a:t>)  –  vykonávají nižší správní funkci </a:t>
            </a:r>
          </a:p>
          <a:p>
            <a:pPr eaLnBrk="1" hangingPunct="1">
              <a:defRPr/>
            </a:pPr>
            <a:r>
              <a:rPr lang="cs-CZ" sz="1600" dirty="0"/>
              <a:t>  </a:t>
            </a:r>
            <a:r>
              <a:rPr lang="cs-CZ" sz="1600" b="1" dirty="0"/>
              <a:t>K-místa </a:t>
            </a:r>
            <a:r>
              <a:rPr lang="cs-CZ" sz="1600" dirty="0"/>
              <a:t>(</a:t>
            </a:r>
            <a:r>
              <a:rPr lang="cs-CZ" sz="1600" dirty="0" err="1"/>
              <a:t>Kreisstädtchen</a:t>
            </a:r>
            <a:r>
              <a:rPr lang="cs-CZ" sz="1600" dirty="0"/>
              <a:t>  –  centra hrabství (malá města) s nižší administrativní funkcí (kolem šest A-míst)</a:t>
            </a:r>
          </a:p>
          <a:p>
            <a:pPr eaLnBrk="1" hangingPunct="1">
              <a:defRPr/>
            </a:pPr>
            <a:r>
              <a:rPr lang="cs-CZ" sz="1600" dirty="0"/>
              <a:t>  </a:t>
            </a:r>
            <a:r>
              <a:rPr lang="cs-CZ" sz="1600" b="1" dirty="0"/>
              <a:t>B-místa</a:t>
            </a:r>
            <a:r>
              <a:rPr lang="cs-CZ" sz="1600" dirty="0"/>
              <a:t> (</a:t>
            </a:r>
            <a:r>
              <a:rPr lang="cs-CZ" sz="1600" dirty="0" err="1"/>
              <a:t>Bezirkshauptorte</a:t>
            </a:r>
            <a:r>
              <a:rPr lang="cs-CZ" sz="1600" dirty="0"/>
              <a:t>)  –  plnohodnotná města</a:t>
            </a:r>
          </a:p>
          <a:p>
            <a:pPr eaLnBrk="1" hangingPunct="1">
              <a:defRPr/>
            </a:pPr>
            <a:r>
              <a:rPr lang="cs-CZ" sz="1600" dirty="0"/>
              <a:t>  </a:t>
            </a:r>
            <a:r>
              <a:rPr lang="cs-CZ" sz="1600" b="1" dirty="0"/>
              <a:t>G-místa </a:t>
            </a:r>
            <a:r>
              <a:rPr lang="cs-CZ" sz="1600" dirty="0"/>
              <a:t>(</a:t>
            </a:r>
            <a:r>
              <a:rPr lang="cs-CZ" sz="1600" dirty="0" err="1"/>
              <a:t>Gaubezirkshauptorte</a:t>
            </a:r>
            <a:r>
              <a:rPr lang="cs-CZ" sz="1600" dirty="0"/>
              <a:t>)  –  střediska střední administrativy, centra pro větší oblast</a:t>
            </a:r>
          </a:p>
          <a:p>
            <a:pPr eaLnBrk="1" hangingPunct="1">
              <a:defRPr/>
            </a:pPr>
            <a:r>
              <a:rPr lang="cs-CZ" sz="1600" dirty="0"/>
              <a:t>  </a:t>
            </a:r>
            <a:r>
              <a:rPr lang="cs-CZ" sz="1600" b="1" dirty="0"/>
              <a:t>P-místa </a:t>
            </a:r>
            <a:r>
              <a:rPr lang="cs-CZ" sz="1600" dirty="0"/>
              <a:t>(</a:t>
            </a:r>
            <a:r>
              <a:rPr lang="cs-CZ" sz="1600" dirty="0" err="1"/>
              <a:t>Provinzialhauptorte</a:t>
            </a:r>
            <a:r>
              <a:rPr lang="cs-CZ" sz="1600" dirty="0"/>
              <a:t>)  –  provinční centra, jako velká města </a:t>
            </a:r>
          </a:p>
          <a:p>
            <a:pPr eaLnBrk="1" hangingPunct="1">
              <a:defRPr/>
            </a:pPr>
            <a:r>
              <a:rPr lang="cs-CZ" sz="1600" dirty="0"/>
              <a:t>  </a:t>
            </a:r>
            <a:r>
              <a:rPr lang="cs-CZ" sz="1600" b="1" dirty="0"/>
              <a:t>L-místa</a:t>
            </a:r>
            <a:r>
              <a:rPr lang="cs-CZ" sz="1600" dirty="0"/>
              <a:t> (</a:t>
            </a:r>
            <a:r>
              <a:rPr lang="cs-CZ" sz="1600" dirty="0" err="1"/>
              <a:t>Landeshauptstädte</a:t>
            </a:r>
            <a:r>
              <a:rPr lang="cs-CZ" sz="1600" dirty="0"/>
              <a:t>)  –  centra zemí (Londýn, Florencie, Milán, Janov, Kolín aj.)</a:t>
            </a:r>
          </a:p>
          <a:p>
            <a:pPr eaLnBrk="1" hangingPunct="1">
              <a:defRPr/>
            </a:pPr>
            <a:r>
              <a:rPr lang="cs-CZ" sz="1600" dirty="0"/>
              <a:t>  </a:t>
            </a:r>
            <a:r>
              <a:rPr lang="cs-CZ" sz="1600" b="1" dirty="0"/>
              <a:t>R-místa  </a:t>
            </a:r>
            <a:r>
              <a:rPr lang="cs-CZ" sz="1600" dirty="0"/>
              <a:t>–  mezinárodní centra (Konstantinopol, Benátky, Palermo a Paříž)</a:t>
            </a:r>
          </a:p>
          <a:p>
            <a:pPr eaLnBrk="1" hangingPunct="1">
              <a:defRPr/>
            </a:pPr>
            <a:r>
              <a:rPr lang="cs-CZ" sz="1600" b="1" dirty="0"/>
              <a:t>  M – region  </a:t>
            </a:r>
            <a:r>
              <a:rPr lang="cs-CZ" sz="1600" dirty="0"/>
              <a:t>–  oblast hodinu cesty od centra; rádius 4 až 5 km od centra </a:t>
            </a:r>
          </a:p>
          <a:p>
            <a:pPr eaLnBrk="1" hangingPunct="1">
              <a:defRPr/>
            </a:pPr>
            <a:endParaRPr lang="cs-CZ" sz="1600" dirty="0"/>
          </a:p>
          <a:p>
            <a:pPr eaLnBrk="1" hangingPunct="1">
              <a:defRPr/>
            </a:pPr>
            <a:r>
              <a:rPr lang="cs-CZ" sz="1600" b="1" dirty="0"/>
              <a:t>Rozptýlené osídlení  </a:t>
            </a:r>
            <a:r>
              <a:rPr lang="cs-CZ" sz="1600" dirty="0"/>
              <a:t>–  4 kategorie:   1)  místa, jejichž existence závisí na povaze krajiny (zemědělské osídlení)</a:t>
            </a:r>
          </a:p>
          <a:p>
            <a:pPr marL="0" indent="0">
              <a:buNone/>
              <a:defRPr/>
            </a:pPr>
            <a:r>
              <a:rPr lang="cs-CZ" sz="1600" dirty="0"/>
              <a:t>                                                                       2)  místa vázaná na specifickou lokalitu (přístav, těžba, brod přes řeku)</a:t>
            </a:r>
          </a:p>
          <a:p>
            <a:pPr marL="0" indent="0">
              <a:buNone/>
              <a:defRPr/>
            </a:pPr>
            <a:r>
              <a:rPr lang="cs-CZ" sz="1600" dirty="0"/>
              <a:t>                                                                       3)  místa bez vazby na centrální lokalitu (kláštery, domácí výroba)</a:t>
            </a:r>
          </a:p>
          <a:p>
            <a:pPr marL="0" indent="0">
              <a:buNone/>
              <a:defRPr/>
            </a:pPr>
            <a:r>
              <a:rPr lang="cs-CZ" sz="1600" dirty="0"/>
              <a:t>                                                                       4)  podomní prodej ovlivňující ekonomiku</a:t>
            </a:r>
            <a:endParaRPr lang="cs-CZ" sz="1600" b="1" dirty="0"/>
          </a:p>
          <a:p>
            <a:pPr eaLnBrk="1" hangingPunct="1">
              <a:defRPr/>
            </a:pPr>
            <a:endParaRPr lang="cs-CZ" sz="1600" b="1" dirty="0"/>
          </a:p>
          <a:p>
            <a:pPr marL="0" indent="0">
              <a:buNone/>
              <a:defRPr/>
            </a:pPr>
            <a:r>
              <a:rPr lang="cs-CZ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2677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549" y="304800"/>
            <a:ext cx="10829925" cy="6477000"/>
          </a:xfrm>
        </p:spPr>
        <p:txBody>
          <a:bodyPr>
            <a:normAutofit/>
          </a:bodyPr>
          <a:lstStyle/>
          <a:p>
            <a:pPr>
              <a:defRPr/>
            </a:pPr>
            <a:endParaRPr lang="cs-CZ" sz="1600" b="1" dirty="0"/>
          </a:p>
          <a:p>
            <a:pPr eaLnBrk="1" hangingPunct="1">
              <a:defRPr/>
            </a:pPr>
            <a:r>
              <a:rPr lang="cs-CZ" sz="1600" b="1" dirty="0"/>
              <a:t>Centrální zboží</a:t>
            </a:r>
            <a:r>
              <a:rPr lang="cs-CZ" sz="1600" dirty="0"/>
              <a:t>  –  vyráběné a nabízené v centrálních místech (hlavně služby) i mimo ně</a:t>
            </a:r>
          </a:p>
          <a:p>
            <a:pPr marL="0" indent="0">
              <a:buNone/>
              <a:defRPr/>
            </a:pPr>
            <a:r>
              <a:rPr lang="cs-CZ" sz="1600" dirty="0"/>
              <a:t>                                 –  spotřeba určuje zisk z prodeje a tím rozvoj centrálního místa</a:t>
            </a:r>
          </a:p>
          <a:p>
            <a:pPr marL="0" indent="0">
              <a:buNone/>
              <a:defRPr/>
            </a:pPr>
            <a:endParaRPr lang="cs-CZ" sz="1600" dirty="0"/>
          </a:p>
          <a:p>
            <a:pPr eaLnBrk="1" hangingPunct="1">
              <a:defRPr/>
            </a:pPr>
            <a:r>
              <a:rPr lang="cs-CZ" sz="1600" b="1" dirty="0"/>
              <a:t>Rozptýlené zboží </a:t>
            </a:r>
            <a:r>
              <a:rPr lang="cs-CZ" sz="1600" dirty="0"/>
              <a:t>–  vyráběno mimo centrální lokality (větší náklady na dopravu)</a:t>
            </a:r>
          </a:p>
          <a:p>
            <a:pPr eaLnBrk="1" hangingPunct="1">
              <a:defRPr/>
            </a:pPr>
            <a:endParaRPr lang="cs-CZ" sz="1600" dirty="0"/>
          </a:p>
          <a:p>
            <a:pPr eaLnBrk="1" hangingPunct="1">
              <a:defRPr/>
            </a:pPr>
            <a:r>
              <a:rPr lang="cs-CZ" sz="1600" b="1" dirty="0"/>
              <a:t>Dosah zboží  </a:t>
            </a:r>
            <a:r>
              <a:rPr lang="cs-CZ" sz="1600" dirty="0"/>
              <a:t>–  ekonomická vzdálenost kvůli koupi zboží v centrálním místě (cena aj.) </a:t>
            </a:r>
          </a:p>
          <a:p>
            <a:pPr marL="0" indent="0">
              <a:buNone/>
              <a:defRPr/>
            </a:pPr>
            <a:r>
              <a:rPr lang="cs-CZ" sz="1600" dirty="0"/>
              <a:t>                             –  okruh kolem centrálního místa (dán vnější a vnitřní hranicí)</a:t>
            </a:r>
          </a:p>
          <a:p>
            <a:pPr marL="0" indent="0">
              <a:buNone/>
              <a:defRPr/>
            </a:pPr>
            <a:r>
              <a:rPr lang="cs-CZ" sz="1600" dirty="0"/>
              <a:t> </a:t>
            </a:r>
          </a:p>
          <a:p>
            <a:pPr marL="0" indent="0">
              <a:buNone/>
              <a:defRPr/>
            </a:pPr>
            <a:r>
              <a:rPr lang="cs-CZ" sz="1600" dirty="0"/>
              <a:t>                             –  ovlivněn 4 hlavními faktory:</a:t>
            </a:r>
          </a:p>
          <a:p>
            <a:pPr marL="0" indent="0">
              <a:buNone/>
              <a:defRPr/>
            </a:pPr>
            <a:r>
              <a:rPr lang="cs-CZ" sz="1600" b="1" dirty="0"/>
              <a:t>                                 </a:t>
            </a:r>
            <a:r>
              <a:rPr lang="cs-CZ" sz="1600" dirty="0"/>
              <a:t>1.  velikost a význam centrálního místa, distribuce populace</a:t>
            </a:r>
          </a:p>
          <a:p>
            <a:pPr marL="0" indent="0">
              <a:spcBef>
                <a:spcPts val="384"/>
              </a:spcBef>
              <a:buNone/>
              <a:defRPr/>
            </a:pPr>
            <a:r>
              <a:rPr lang="cs-CZ" sz="1600" dirty="0"/>
              <a:t>                                 2.  ochota lidí utrácet za zboží peníze</a:t>
            </a:r>
          </a:p>
          <a:p>
            <a:pPr marL="0" indent="0">
              <a:spcBef>
                <a:spcPts val="384"/>
              </a:spcBef>
              <a:buNone/>
              <a:defRPr/>
            </a:pPr>
            <a:r>
              <a:rPr lang="cs-CZ" sz="1600" dirty="0"/>
              <a:t>                                 3.  subjektivní ekonomická vzdálenost </a:t>
            </a:r>
          </a:p>
          <a:p>
            <a:pPr marL="0" indent="0">
              <a:spcBef>
                <a:spcPts val="384"/>
              </a:spcBef>
              <a:buNone/>
              <a:defRPr/>
            </a:pPr>
            <a:r>
              <a:rPr lang="cs-CZ" sz="1600" dirty="0"/>
              <a:t>                                 4.  druh, množství a cena zboží v centrálním místě  </a:t>
            </a:r>
          </a:p>
          <a:p>
            <a:pPr>
              <a:spcBef>
                <a:spcPts val="0"/>
              </a:spcBef>
              <a:defRPr/>
            </a:pPr>
            <a:endParaRPr lang="cs-CZ" sz="1800" dirty="0"/>
          </a:p>
          <a:p>
            <a:pPr eaLnBrk="1" hangingPunct="1">
              <a:defRPr/>
            </a:pPr>
            <a:r>
              <a:rPr lang="cs-CZ" sz="1600" b="1" dirty="0" err="1"/>
              <a:t>Christallerův</a:t>
            </a:r>
            <a:r>
              <a:rPr lang="cs-CZ" sz="1600" b="1" dirty="0"/>
              <a:t> systém  </a:t>
            </a:r>
            <a:r>
              <a:rPr lang="cs-CZ" sz="1600" dirty="0"/>
              <a:t>–  jižní Německo:  192: H-míst, 180: M-míst, 81: A-míst, 59: K-míst, </a:t>
            </a:r>
          </a:p>
          <a:p>
            <a:pPr marL="0" indent="0">
              <a:buNone/>
              <a:defRPr/>
            </a:pPr>
            <a:r>
              <a:rPr lang="cs-CZ" sz="1600" dirty="0"/>
              <a:t>                                                                            20: B-míst a 11: G-regionů </a:t>
            </a:r>
          </a:p>
          <a:p>
            <a:pPr marL="0" indent="0">
              <a:buNone/>
              <a:defRPr/>
            </a:pPr>
            <a:r>
              <a:rPr lang="cs-CZ" sz="1600" dirty="0"/>
              <a:t>                                                                             G-regiony: okolo měst Mnichov, </a:t>
            </a:r>
            <a:r>
              <a:rPr lang="cs-CZ" sz="1600" dirty="0" err="1"/>
              <a:t>Augspurk</a:t>
            </a:r>
            <a:r>
              <a:rPr lang="cs-CZ" sz="1600" dirty="0"/>
              <a:t>, Pasov, Innsbruck, Salcburk, </a:t>
            </a:r>
            <a:r>
              <a:rPr lang="cs-CZ" sz="1600" dirty="0" err="1"/>
              <a:t>Bolzano</a:t>
            </a:r>
            <a:r>
              <a:rPr lang="cs-CZ" sz="1600" dirty="0"/>
              <a:t>,</a:t>
            </a:r>
          </a:p>
          <a:p>
            <a:pPr marL="0" indent="0">
              <a:buNone/>
              <a:defRPr/>
            </a:pPr>
            <a:r>
              <a:rPr lang="cs-CZ" sz="1600" dirty="0"/>
              <a:t>                                                                                                   </a:t>
            </a:r>
            <a:r>
              <a:rPr lang="cs-CZ" sz="1600" dirty="0" err="1"/>
              <a:t>Kempten</a:t>
            </a:r>
            <a:r>
              <a:rPr lang="cs-CZ" sz="1600" dirty="0"/>
              <a:t>, </a:t>
            </a:r>
            <a:r>
              <a:rPr lang="cs-CZ" sz="1600" dirty="0" err="1"/>
              <a:t>Rosenheim</a:t>
            </a:r>
            <a:r>
              <a:rPr lang="cs-CZ" sz="1600" dirty="0"/>
              <a:t>, </a:t>
            </a:r>
            <a:r>
              <a:rPr lang="cs-CZ" sz="1600" dirty="0" err="1"/>
              <a:t>Landshut</a:t>
            </a:r>
            <a:r>
              <a:rPr lang="cs-CZ" sz="1600" dirty="0"/>
              <a:t>, </a:t>
            </a:r>
            <a:r>
              <a:rPr lang="cs-CZ" sz="1600" dirty="0" err="1"/>
              <a:t>Straubing</a:t>
            </a:r>
            <a:r>
              <a:rPr lang="cs-CZ" sz="1600" dirty="0"/>
              <a:t> a </a:t>
            </a:r>
            <a:r>
              <a:rPr lang="cs-CZ" sz="1600" dirty="0" err="1"/>
              <a:t>Ingolstad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675103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1" y="-86628"/>
            <a:ext cx="10515600" cy="1520871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                            </a:t>
            </a:r>
            <a:r>
              <a:rPr lang="cs-CZ" sz="3600" b="1" dirty="0">
                <a:solidFill>
                  <a:srgbClr val="FF0000"/>
                </a:solidFill>
              </a:rPr>
              <a:t>Určení centrality měst</a:t>
            </a:r>
            <a:br>
              <a:rPr lang="cs-CZ" sz="3600" b="1" dirty="0">
                <a:solidFill>
                  <a:srgbClr val="FF0000"/>
                </a:solidFill>
              </a:rPr>
            </a:b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434243"/>
            <a:ext cx="10761617" cy="5115748"/>
          </a:xfrm>
        </p:spPr>
        <p:txBody>
          <a:bodyPr>
            <a:normAutofit/>
          </a:bodyPr>
          <a:lstStyle/>
          <a:p>
            <a:r>
              <a:rPr lang="cs-CZ" sz="2400" dirty="0"/>
              <a:t>1)  středověká města lze pokládat za centrální místa</a:t>
            </a:r>
          </a:p>
          <a:p>
            <a:r>
              <a:rPr lang="cs-CZ" sz="2400" dirty="0"/>
              <a:t>2)  centrální místa plní centrální funkce, které je odlišují od ostatního osídlení</a:t>
            </a:r>
          </a:p>
          <a:p>
            <a:r>
              <a:rPr lang="cs-CZ" sz="2400" dirty="0"/>
              <a:t>3)  centrální místa vykazují exkluzivní instituce, služby a zboží, které není běžně</a:t>
            </a:r>
          </a:p>
          <a:p>
            <a:pPr marL="0" indent="0">
              <a:buNone/>
            </a:pPr>
            <a:r>
              <a:rPr lang="cs-CZ" sz="2400" dirty="0"/>
              <a:t>        dosažitelné na ostatních sídlištích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2701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                                  Teorie centrálních míst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                                       </a:t>
            </a:r>
            <a:r>
              <a:rPr lang="cs-CZ" altLang="cs-CZ" sz="2000" b="1" dirty="0">
                <a:solidFill>
                  <a:srgbClr val="FF0000"/>
                </a:solidFill>
              </a:rPr>
              <a:t>Centrum – periferie (zázemí)</a:t>
            </a:r>
            <a:endParaRPr lang="cs-CZ" altLang="cs-CZ" sz="2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2939" y="1325564"/>
            <a:ext cx="11569061" cy="583525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de-DE" sz="2000" b="1" dirty="0"/>
              <a:t>J</a:t>
            </a:r>
            <a:r>
              <a:rPr lang="cs-CZ" sz="2000" b="1" dirty="0" err="1"/>
              <a:t>ohann</a:t>
            </a:r>
            <a:r>
              <a:rPr lang="de-DE" sz="2000" b="1" dirty="0"/>
              <a:t> H</a:t>
            </a:r>
            <a:r>
              <a:rPr lang="cs-CZ" sz="2000" b="1" dirty="0" err="1"/>
              <a:t>einrich</a:t>
            </a:r>
            <a:r>
              <a:rPr lang="de-DE" sz="2000" b="1" dirty="0"/>
              <a:t> von Thünen </a:t>
            </a:r>
            <a:r>
              <a:rPr lang="cs-CZ" sz="2000" b="1" dirty="0"/>
              <a:t>  </a:t>
            </a:r>
            <a:r>
              <a:rPr lang="cs-CZ" sz="2000" dirty="0"/>
              <a:t>–  německý geograf:  teoretický model </a:t>
            </a:r>
            <a:endParaRPr lang="cs-CZ" sz="2000" b="1" dirty="0"/>
          </a:p>
          <a:p>
            <a:pPr marL="0" indent="0">
              <a:buNone/>
              <a:defRPr/>
            </a:pPr>
            <a:r>
              <a:rPr lang="cs-CZ" sz="2000" dirty="0"/>
              <a:t>                  </a:t>
            </a:r>
            <a:r>
              <a:rPr lang="de-DE" sz="2000" dirty="0"/>
              <a:t>(1783-1850)</a:t>
            </a:r>
            <a:r>
              <a:rPr lang="cs-CZ" sz="2000" dirty="0"/>
              <a:t>                   –  město uprostřed soběstačného izolovaného státu obklopeného pustinou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                                           (všude stejné podmínky:  bonita půdy, klima, aj.) 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                                      –  převoz zboží do centra vozy:  maximální zisk z prodeje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                                      –  rozdělení státu do čtyř zón produkce: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                                          1)  mlékárenství a zemědělství (produkty podléhají zkáze)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                                          2)  stavební a palivové dřevo (nákladná doprava)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                                          3)  pole a pěstování obilí (trvanlivé, nenáročná doprava)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                                          4)  chov zvířat (nejdále od města) </a:t>
            </a:r>
          </a:p>
          <a:p>
            <a:pPr>
              <a:defRPr/>
            </a:pPr>
            <a:endParaRPr lang="cs-CZ" sz="2000" dirty="0"/>
          </a:p>
          <a:p>
            <a:pPr>
              <a:defRPr/>
            </a:pPr>
            <a:r>
              <a:rPr lang="cs-CZ" sz="2000" b="1" dirty="0"/>
              <a:t>Jean Ernest </a:t>
            </a:r>
            <a:r>
              <a:rPr lang="cs-CZ" sz="2000" b="1" dirty="0" err="1"/>
              <a:t>Reynaud</a:t>
            </a:r>
            <a:r>
              <a:rPr lang="cs-CZ" sz="2000" b="1" dirty="0"/>
              <a:t>   </a:t>
            </a:r>
            <a:r>
              <a:rPr lang="cs-CZ" sz="2000" dirty="0"/>
              <a:t>–   kombinoval geografické uspořádání a historický kontext </a:t>
            </a:r>
            <a:endParaRPr lang="cs-CZ" sz="2000" b="1" dirty="0"/>
          </a:p>
          <a:p>
            <a:pPr marL="0" indent="0">
              <a:buNone/>
              <a:defRPr/>
            </a:pPr>
            <a:r>
              <a:rPr lang="cs-CZ" sz="2000" dirty="0"/>
              <a:t>           (1806-1863)            –   osady uprostřed úrodné oblasti:  okruh kolem centra 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                         –   minimalizace vzdálenosti kvůli hospodářské činnosti 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                         –   deformace rozložení sídel:  nejednotnost povrchu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marL="0" indent="0">
              <a:buNone/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60790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>
            <a:extLst>
              <a:ext uri="{FF2B5EF4-FFF2-40B4-BE49-F238E27FC236}">
                <a16:creationId xmlns:a16="http://schemas.microsoft.com/office/drawing/2014/main" id="{AEB450CC-D0E8-FF53-73A4-F45B75D3C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                                       Směna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4C1CB6-E933-03B8-D394-8C0A12435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762000"/>
            <a:ext cx="11563351" cy="638175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endParaRPr lang="cs-CZ" sz="1600" dirty="0"/>
          </a:p>
          <a:p>
            <a:pPr>
              <a:defRPr/>
            </a:pPr>
            <a:r>
              <a:rPr lang="cs-CZ" sz="2600" b="1" dirty="0"/>
              <a:t>1.  dálková   2.  regionální  3.  místní</a:t>
            </a:r>
          </a:p>
          <a:p>
            <a:pPr marL="0" indent="0">
              <a:buNone/>
              <a:defRPr/>
            </a:pPr>
            <a:r>
              <a:rPr lang="cs-CZ" sz="2600" dirty="0"/>
              <a:t> </a:t>
            </a:r>
          </a:p>
          <a:p>
            <a:pPr>
              <a:defRPr/>
            </a:pPr>
            <a:r>
              <a:rPr lang="cs-CZ" sz="2600" b="1" dirty="0"/>
              <a:t>Dálková:</a:t>
            </a:r>
            <a:r>
              <a:rPr lang="cs-CZ" sz="2600" dirty="0"/>
              <a:t>   a)</a:t>
            </a:r>
            <a:r>
              <a:rPr lang="cs-CZ" sz="2600" b="1" dirty="0"/>
              <a:t>   </a:t>
            </a:r>
            <a:r>
              <a:rPr lang="cs-CZ" sz="2600" b="1" dirty="0">
                <a:solidFill>
                  <a:srgbClr val="FF0000"/>
                </a:solidFill>
              </a:rPr>
              <a:t>S – J:</a:t>
            </a:r>
            <a:r>
              <a:rPr lang="cs-CZ" sz="2600" dirty="0"/>
              <a:t>    pobřeží Baltu – Velkopolsko – Slezsko – Čechy</a:t>
            </a:r>
          </a:p>
          <a:p>
            <a:pPr marL="0" indent="0">
              <a:buNone/>
              <a:defRPr/>
            </a:pPr>
            <a:r>
              <a:rPr lang="cs-CZ" sz="2600" dirty="0"/>
              <a:t>                              10. až 12. stol.  obchod s jantarem  (arabští a byzantští kupci)</a:t>
            </a:r>
          </a:p>
          <a:p>
            <a:pPr marL="0" indent="0">
              <a:buNone/>
              <a:defRPr/>
            </a:pPr>
            <a:r>
              <a:rPr lang="cs-CZ" sz="2600" dirty="0"/>
              <a:t>                              perly:  pohřebiště:  Praha-Motol </a:t>
            </a:r>
          </a:p>
          <a:p>
            <a:pPr marL="0" indent="0">
              <a:buNone/>
              <a:defRPr/>
            </a:pPr>
            <a:r>
              <a:rPr lang="cs-CZ" sz="2600" dirty="0"/>
              <a:t>                                          hradiště:  Dřevčice u Brandýsa n. L,  Praha, Levý Hradec, Budeč, Libice, Kouřim aj. </a:t>
            </a:r>
          </a:p>
          <a:p>
            <a:pPr marL="0" indent="0">
              <a:buNone/>
              <a:defRPr/>
            </a:pPr>
            <a:r>
              <a:rPr lang="cs-CZ" sz="2600" dirty="0"/>
              <a:t>                             1039:  zpráva o jantaru z Polska (s ostatky sv. Vojtěcha za Břetislava I.)</a:t>
            </a:r>
          </a:p>
          <a:p>
            <a:pPr marL="0" indent="0">
              <a:buNone/>
              <a:defRPr/>
            </a:pPr>
            <a:r>
              <a:rPr lang="cs-CZ" sz="2600" b="1" dirty="0"/>
              <a:t>                              Polsko</a:t>
            </a:r>
            <a:r>
              <a:rPr lang="cs-CZ" sz="2600" dirty="0"/>
              <a:t>   –  první mince razil </a:t>
            </a:r>
            <a:r>
              <a:rPr lang="cs-CZ" sz="2600" dirty="0" err="1"/>
              <a:t>Měšek</a:t>
            </a:r>
            <a:r>
              <a:rPr lang="cs-CZ" sz="2600" dirty="0"/>
              <a:t> I. a Boleslav Chrabrý na konci 10. stol. </a:t>
            </a:r>
          </a:p>
          <a:p>
            <a:pPr marL="0" indent="0">
              <a:buNone/>
              <a:defRPr/>
            </a:pPr>
            <a:r>
              <a:rPr lang="cs-CZ" sz="2600" dirty="0"/>
              <a:t>                                            –  v oběhu české denáry (od 2. pol. 10. – pol. 11. stol., pak horší ryzost)</a:t>
            </a:r>
          </a:p>
          <a:p>
            <a:pPr marL="0" indent="0">
              <a:buNone/>
              <a:defRPr/>
            </a:pPr>
            <a:r>
              <a:rPr lang="cs-CZ" sz="2600" dirty="0"/>
              <a:t>                             –  od 10. stol:  mince z jiných evropských zemí nahradily arabské</a:t>
            </a:r>
          </a:p>
          <a:p>
            <a:pPr marL="0" indent="0">
              <a:buNone/>
              <a:defRPr/>
            </a:pPr>
            <a:endParaRPr lang="cs-CZ" sz="2600" dirty="0"/>
          </a:p>
          <a:p>
            <a:pPr marL="0" indent="0">
              <a:buNone/>
              <a:defRPr/>
            </a:pPr>
            <a:r>
              <a:rPr lang="cs-CZ" sz="2600" dirty="0"/>
              <a:t>                         b)   </a:t>
            </a:r>
            <a:r>
              <a:rPr lang="cs-CZ" sz="2600" b="1" dirty="0">
                <a:solidFill>
                  <a:srgbClr val="FF0000"/>
                </a:solidFill>
              </a:rPr>
              <a:t>V – Z:   </a:t>
            </a:r>
            <a:r>
              <a:rPr lang="cs-CZ" sz="2600" dirty="0"/>
              <a:t>transevropská magistrála:  </a:t>
            </a:r>
            <a:r>
              <a:rPr lang="cs-CZ" sz="2600" dirty="0" err="1"/>
              <a:t>Cordóvský</a:t>
            </a:r>
            <a:r>
              <a:rPr lang="cs-CZ" sz="2600" dirty="0"/>
              <a:t> </a:t>
            </a:r>
            <a:r>
              <a:rPr lang="cs-CZ" sz="2600" dirty="0" err="1"/>
              <a:t>chalifát</a:t>
            </a:r>
            <a:r>
              <a:rPr lang="cs-CZ" sz="2600" dirty="0"/>
              <a:t> – Čína</a:t>
            </a:r>
          </a:p>
          <a:p>
            <a:pPr marL="0" indent="0">
              <a:buNone/>
              <a:defRPr/>
            </a:pPr>
            <a:r>
              <a:rPr lang="cs-CZ" sz="2600" dirty="0"/>
              <a:t>                                            napojovala se na hedvábnou stezku:  obchod s hedvábím </a:t>
            </a:r>
          </a:p>
          <a:p>
            <a:pPr marL="0" indent="0">
              <a:buNone/>
              <a:defRPr/>
            </a:pPr>
            <a:r>
              <a:rPr lang="cs-CZ" sz="2600" dirty="0"/>
              <a:t>                                            z oblasti mezi Karpaty a Uralem: kožešiny, vosk, med</a:t>
            </a:r>
          </a:p>
          <a:p>
            <a:pPr marL="0" indent="0">
              <a:buNone/>
              <a:defRPr/>
            </a:pPr>
            <a:r>
              <a:rPr lang="cs-CZ" sz="2600" dirty="0"/>
              <a:t>                                            (kožešiny – oděvy, vosk – svíce, med – sladidlo)</a:t>
            </a:r>
          </a:p>
          <a:p>
            <a:pPr marL="0" indent="0">
              <a:buNone/>
              <a:defRPr/>
            </a:pPr>
            <a:r>
              <a:rPr lang="cs-CZ" sz="2600" dirty="0"/>
              <a:t>                                            trasa:  přes Prahu, Krakov, Kyjev, na dolní Volhu a </a:t>
            </a:r>
            <a:r>
              <a:rPr lang="cs-CZ" sz="2600" dirty="0" err="1"/>
              <a:t>Chorezm</a:t>
            </a:r>
            <a:r>
              <a:rPr lang="cs-CZ" sz="2600" dirty="0"/>
              <a:t> (z jihofrancouzských přístavů)</a:t>
            </a:r>
          </a:p>
          <a:p>
            <a:pPr marL="0" indent="0">
              <a:buNone/>
              <a:defRPr/>
            </a:pPr>
            <a:r>
              <a:rPr lang="cs-CZ" sz="2600" dirty="0"/>
              <a:t>                                903:   </a:t>
            </a:r>
            <a:r>
              <a:rPr lang="cs-CZ" sz="2600" dirty="0" err="1"/>
              <a:t>raffelstettenský</a:t>
            </a:r>
            <a:r>
              <a:rPr lang="cs-CZ" sz="2600" dirty="0"/>
              <a:t> celní statut:  „trh Moravanů“ se konal v sídelním městě </a:t>
            </a:r>
            <a:r>
              <a:rPr lang="cs-CZ" sz="2600" dirty="0" err="1"/>
              <a:t>Mojmírovců</a:t>
            </a:r>
            <a:r>
              <a:rPr lang="cs-CZ" sz="2600" dirty="0"/>
              <a:t> po 3 dny</a:t>
            </a:r>
          </a:p>
          <a:p>
            <a:pPr marL="0" indent="0">
              <a:buNone/>
              <a:defRPr/>
            </a:pPr>
            <a:r>
              <a:rPr lang="cs-CZ" sz="2600" dirty="0"/>
              <a:t>                          </a:t>
            </a:r>
          </a:p>
          <a:p>
            <a:pPr marL="0" indent="0">
              <a:buNone/>
              <a:defRPr/>
            </a:pPr>
            <a:r>
              <a:rPr lang="cs-CZ" sz="2600" dirty="0"/>
              <a:t>            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4" descr="cesty">
            <a:extLst>
              <a:ext uri="{FF2B5EF4-FFF2-40B4-BE49-F238E27FC236}">
                <a16:creationId xmlns:a16="http://schemas.microsoft.com/office/drawing/2014/main" id="{EAAA0200-0E1D-5411-432D-C16FE7ED0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554" y="1009650"/>
            <a:ext cx="9309523" cy="578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Rectangle 5">
            <a:extLst>
              <a:ext uri="{FF2B5EF4-FFF2-40B4-BE49-F238E27FC236}">
                <a16:creationId xmlns:a16="http://schemas.microsoft.com/office/drawing/2014/main" id="{B83E28B5-5EC6-2D06-90B7-DE00814CF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951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Obchodní trasy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D6ACF-50D9-6AC9-4FF7-DDE176DAC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6675"/>
            <a:ext cx="10515600" cy="1325563"/>
          </a:xfrm>
        </p:spPr>
        <p:txBody>
          <a:bodyPr/>
          <a:lstStyle/>
          <a:p>
            <a:r>
              <a:rPr lang="cs-CZ" dirty="0"/>
              <a:t>                             </a:t>
            </a:r>
            <a:r>
              <a:rPr lang="cs-CZ" sz="3200" b="1" dirty="0">
                <a:solidFill>
                  <a:srgbClr val="FF0000"/>
                </a:solidFill>
              </a:rPr>
              <a:t>Obchod a směna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FB38D8-9E1E-7A7A-3D86-F241AD10A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1006347"/>
            <a:ext cx="11353800" cy="5465762"/>
          </a:xfrm>
        </p:spPr>
        <p:txBody>
          <a:bodyPr>
            <a:normAutofit/>
          </a:bodyPr>
          <a:lstStyle/>
          <a:p>
            <a:r>
              <a:rPr lang="cs-CZ" sz="1800" b="1" dirty="0"/>
              <a:t>10. – 13. stol.  </a:t>
            </a:r>
            <a:r>
              <a:rPr lang="cs-CZ" sz="1800" dirty="0"/>
              <a:t>–   síť trhových míst </a:t>
            </a:r>
          </a:p>
          <a:p>
            <a:pPr marL="0" indent="0">
              <a:buNone/>
            </a:pPr>
            <a:r>
              <a:rPr lang="cs-CZ" sz="1800" dirty="0"/>
              <a:t>                              –  dálková směna:  luxusního zboží  </a:t>
            </a:r>
          </a:p>
          <a:p>
            <a:pPr marL="0" indent="0">
              <a:buNone/>
            </a:pPr>
            <a:r>
              <a:rPr lang="cs-CZ" sz="1800" dirty="0"/>
              <a:t>                              –  sídliště:  centra řemeslné výroby </a:t>
            </a:r>
          </a:p>
          <a:p>
            <a:endParaRPr lang="cs-CZ" sz="1800" dirty="0"/>
          </a:p>
          <a:p>
            <a:r>
              <a:rPr lang="cs-CZ" sz="1800" b="1" i="0" u="none" strike="noStrike" baseline="0" dirty="0">
                <a:solidFill>
                  <a:srgbClr val="000000"/>
                </a:solidFill>
              </a:rPr>
              <a:t>11./12. stol.  </a:t>
            </a:r>
            <a:r>
              <a:rPr lang="cs-CZ" sz="1800" b="0" i="0" u="none" strike="noStrike" baseline="0" dirty="0">
                <a:solidFill>
                  <a:srgbClr val="000000"/>
                </a:solidFill>
              </a:rPr>
              <a:t>–  síť stezek zahušťuje 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000000"/>
                </a:solidFill>
              </a:rPr>
              <a:t>                            </a:t>
            </a:r>
            <a:r>
              <a:rPr lang="cs-CZ" sz="1800" b="0" i="0" u="none" strike="noStrike" baseline="0" dirty="0">
                <a:solidFill>
                  <a:srgbClr val="000000"/>
                </a:solidFill>
              </a:rPr>
              <a:t>–  propojení dálkových tras 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000000"/>
                </a:solidFill>
              </a:rPr>
              <a:t>                                </a:t>
            </a:r>
            <a:r>
              <a:rPr lang="cs-CZ" sz="1800" b="0" i="0" u="none" strike="noStrike" baseline="0" dirty="0">
                <a:solidFill>
                  <a:srgbClr val="000000"/>
                </a:solidFill>
              </a:rPr>
              <a:t>s regionálními stezkami </a:t>
            </a: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r>
              <a:rPr lang="cs-CZ" sz="1800" b="1" dirty="0"/>
              <a:t>od 13. stol.  </a:t>
            </a:r>
            <a:r>
              <a:rPr lang="cs-CZ" sz="1800" dirty="0"/>
              <a:t>–  vrcholně středověká města  </a:t>
            </a:r>
          </a:p>
          <a:p>
            <a:pPr marL="0" indent="0">
              <a:buNone/>
            </a:pPr>
            <a:r>
              <a:rPr lang="cs-CZ" sz="1800" dirty="0"/>
              <a:t>                               v podhradí centrálních hradů</a:t>
            </a:r>
          </a:p>
          <a:p>
            <a:endParaRPr lang="cs-CZ" sz="1800" dirty="0"/>
          </a:p>
          <a:p>
            <a:r>
              <a:rPr lang="cs-CZ" sz="1800" dirty="0"/>
              <a:t>kol. 1300  –  cca 50 krá­lovských měst  </a:t>
            </a:r>
          </a:p>
          <a:p>
            <a:endParaRPr lang="cs-CZ" sz="1800" dirty="0"/>
          </a:p>
          <a:p>
            <a:endParaRPr lang="cs-CZ" sz="1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658EA5A-9E97-4F47-9954-1D05858F72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1992"/>
          <a:stretch/>
        </p:blipFill>
        <p:spPr>
          <a:xfrm>
            <a:off x="5249490" y="1696911"/>
            <a:ext cx="6942510" cy="415474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25C3961-D91C-4191-9268-EDFD0EA51F5B}"/>
              </a:ext>
            </a:extLst>
          </p:cNvPr>
          <p:cNvSpPr txBox="1"/>
          <p:nvPr/>
        </p:nvSpPr>
        <p:spPr>
          <a:xfrm>
            <a:off x="5705475" y="6507163"/>
            <a:ext cx="694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Nejvýznamnější obchodní stezky v Čechách v 10. století (Lutovský 2011)</a:t>
            </a:r>
          </a:p>
        </p:txBody>
      </p:sp>
    </p:spTree>
    <p:extLst>
      <p:ext uri="{BB962C8B-B14F-4D97-AF65-F5344CB8AC3E}">
        <p14:creationId xmlns:p14="http://schemas.microsoft.com/office/powerpoint/2010/main" val="2935675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0" y="1143000"/>
            <a:ext cx="12192000" cy="92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90600" indent="-5334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altLang="cs-CZ" sz="1800" b="1" dirty="0">
                <a:solidFill>
                  <a:srgbClr val="FF0000"/>
                </a:solidFill>
              </a:rPr>
              <a:t>Raný středověk: </a:t>
            </a:r>
            <a:r>
              <a:rPr lang="cs-CZ" altLang="cs-CZ" sz="2000" b="1" dirty="0">
                <a:solidFill>
                  <a:srgbClr val="FF0000"/>
                </a:solidFill>
              </a:rPr>
              <a:t>  </a:t>
            </a:r>
            <a:r>
              <a:rPr lang="cs-CZ" altLang="cs-CZ" sz="1600" b="1" dirty="0"/>
              <a:t>1.  Nemonetární</a:t>
            </a:r>
            <a:r>
              <a:rPr lang="cs-CZ" altLang="cs-CZ" sz="1600" dirty="0"/>
              <a:t> (</a:t>
            </a:r>
            <a:r>
              <a:rPr lang="cs-CZ" altLang="cs-CZ" sz="1600" dirty="0" err="1"/>
              <a:t>Gewichtsgeldwirtschaft</a:t>
            </a:r>
            <a:r>
              <a:rPr lang="cs-CZ" altLang="cs-CZ" sz="1600" dirty="0"/>
              <a:t>):   odvažování stříbra (skládací váhy)</a:t>
            </a: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cs-CZ" altLang="cs-CZ" sz="1600" dirty="0"/>
              <a:t>                                                                                                                    depoty drahých kovů:   Pobaltí, Skandinávie, Polsko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cs-CZ" altLang="cs-CZ" sz="1600" b="1" dirty="0"/>
              <a:t>                                                                                                                    </a:t>
            </a:r>
            <a:r>
              <a:rPr lang="cs-CZ" altLang="cs-CZ" sz="1600" dirty="0"/>
              <a:t>první české mince:   60. či 70. léta 10. stol.:  Boleslav II.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cs-CZ" altLang="cs-CZ" sz="1600" b="1" dirty="0"/>
              <a:t>                                                                                                                    </a:t>
            </a:r>
            <a:r>
              <a:rPr lang="cs-CZ" altLang="cs-CZ" sz="1600" dirty="0"/>
              <a:t>první moravské mince:  20. </a:t>
            </a:r>
            <a:r>
              <a:rPr lang="cs-CZ" sz="1600" dirty="0"/>
              <a:t>léta 11. stol.:  Břetislav I. </a:t>
            </a:r>
            <a:endParaRPr lang="cs-CZ" altLang="cs-CZ" sz="1600" dirty="0"/>
          </a:p>
          <a:p>
            <a:pPr marL="0" indent="0">
              <a:buNone/>
              <a:defRPr/>
            </a:pPr>
            <a:endParaRPr lang="cs-CZ" altLang="cs-CZ" sz="1600" dirty="0"/>
          </a:p>
          <a:p>
            <a:pPr>
              <a:spcBef>
                <a:spcPct val="0"/>
              </a:spcBef>
              <a:buNone/>
              <a:defRPr/>
            </a:pPr>
            <a:r>
              <a:rPr lang="cs-CZ" altLang="cs-CZ" sz="1600" b="1" dirty="0">
                <a:cs typeface="Arial" panose="020B0604020202020204" pitchFamily="34" charset="0"/>
              </a:rPr>
              <a:t>                                                 2.    Monetární</a:t>
            </a:r>
            <a:r>
              <a:rPr lang="cs-CZ" altLang="cs-CZ" sz="1600" dirty="0">
                <a:cs typeface="Arial" panose="020B0604020202020204" pitchFamily="34" charset="0"/>
              </a:rPr>
              <a:t> </a:t>
            </a:r>
            <a:r>
              <a:rPr lang="cs-CZ" altLang="cs-CZ" sz="1600" dirty="0"/>
              <a:t>(</a:t>
            </a:r>
            <a:r>
              <a:rPr lang="cs-CZ" altLang="cs-CZ" sz="1600" dirty="0" err="1"/>
              <a:t>Münzgeldwirtschaft</a:t>
            </a:r>
            <a:r>
              <a:rPr lang="cs-CZ" altLang="cs-CZ" sz="1600" dirty="0"/>
              <a:t>):  </a:t>
            </a:r>
            <a:r>
              <a:rPr lang="cs-CZ" altLang="cs-CZ" sz="1600" b="1" dirty="0"/>
              <a:t>Franská říše: </a:t>
            </a:r>
            <a:r>
              <a:rPr lang="cs-CZ" altLang="cs-CZ" sz="1600" dirty="0"/>
              <a:t>794: nový mincovní zákon Karla Velkého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cs-CZ" altLang="cs-CZ" sz="1600" b="1" dirty="0"/>
              <a:t>                                                                                                              </a:t>
            </a:r>
            <a:r>
              <a:rPr lang="cs-CZ" altLang="cs-CZ" sz="1600" dirty="0"/>
              <a:t>měnová jednotka:   </a:t>
            </a:r>
            <a:r>
              <a:rPr lang="cs-CZ" altLang="cs-CZ" sz="1600" b="1" dirty="0"/>
              <a:t>stříbrný denár </a:t>
            </a:r>
            <a:endParaRPr lang="cs-CZ" altLang="cs-CZ" sz="1600" dirty="0"/>
          </a:p>
          <a:p>
            <a:pPr marL="0" indent="0">
              <a:buNone/>
              <a:defRPr/>
            </a:pPr>
            <a:r>
              <a:rPr lang="cs-CZ" altLang="cs-CZ" sz="1600" dirty="0"/>
              <a:t>                                                                                                              váhová jednotka:  karolínská hřivna  408 g = 240 denárů (1,7 g)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cs-CZ" altLang="cs-CZ" sz="1600" dirty="0"/>
              <a:t>                                                                                                                                           severská hřivna (</a:t>
            </a:r>
            <a:r>
              <a:rPr lang="cs-CZ" altLang="cs-CZ" sz="1600" dirty="0" err="1"/>
              <a:t>marca</a:t>
            </a:r>
            <a:r>
              <a:rPr lang="cs-CZ" altLang="cs-CZ" sz="1600" dirty="0"/>
              <a:t>) = 218 g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cs-CZ" altLang="cs-CZ" sz="1600" dirty="0"/>
              <a:t>                                                                                                                                           česká hřivna (11. stol.)    = 210 g</a:t>
            </a:r>
          </a:p>
          <a:p>
            <a:pPr marL="0" indent="0">
              <a:buNone/>
              <a:defRPr/>
            </a:pPr>
            <a:endParaRPr lang="cs-CZ" altLang="cs-CZ" sz="1600" dirty="0"/>
          </a:p>
          <a:p>
            <a:pPr>
              <a:defRPr/>
            </a:pPr>
            <a:r>
              <a:rPr lang="cs-CZ" altLang="cs-CZ" sz="1800" b="1" dirty="0">
                <a:solidFill>
                  <a:srgbClr val="FF0000"/>
                </a:solidFill>
              </a:rPr>
              <a:t>Vrcholný středověk:   </a:t>
            </a:r>
            <a:r>
              <a:rPr lang="cs-CZ" altLang="cs-CZ" sz="1600" b="1" dirty="0"/>
              <a:t>1300  </a:t>
            </a:r>
            <a:r>
              <a:rPr lang="cs-CZ" altLang="cs-CZ" sz="1600" dirty="0"/>
              <a:t>–</a:t>
            </a:r>
            <a:r>
              <a:rPr lang="cs-CZ" altLang="cs-CZ" sz="1600" b="1" dirty="0"/>
              <a:t> </a:t>
            </a:r>
            <a:r>
              <a:rPr lang="cs-CZ" altLang="cs-CZ" sz="1600" dirty="0"/>
              <a:t> pražské groše:   pražská hřivna </a:t>
            </a:r>
            <a:r>
              <a:rPr lang="cs-CZ" sz="1600" dirty="0"/>
              <a:t>(253,17 g)  =  16 lotů (15,8 g)</a:t>
            </a:r>
          </a:p>
          <a:p>
            <a:pPr marL="0" indent="0">
              <a:buNone/>
              <a:defRPr/>
            </a:pPr>
            <a:r>
              <a:rPr lang="cs-CZ" sz="1600" dirty="0"/>
              <a:t>                                                                                             lot stříbra = 4 </a:t>
            </a:r>
            <a:r>
              <a:rPr lang="cs-CZ" sz="1600" dirty="0" err="1"/>
              <a:t>kventlíky</a:t>
            </a:r>
            <a:r>
              <a:rPr lang="cs-CZ" sz="1600" dirty="0"/>
              <a:t> (3,96 g)</a:t>
            </a:r>
          </a:p>
          <a:p>
            <a:pPr marL="0" indent="0">
              <a:buNone/>
              <a:defRPr/>
            </a:pPr>
            <a:r>
              <a:rPr lang="cs-CZ" altLang="cs-CZ" sz="1600" b="1" dirty="0"/>
              <a:t>                                                    do 1547:   </a:t>
            </a:r>
            <a:r>
              <a:rPr lang="cs-CZ" altLang="cs-CZ" sz="1600" dirty="0"/>
              <a:t>stříbrné groše tvořily základní měnovou jednotku v Čechách</a:t>
            </a:r>
          </a:p>
          <a:p>
            <a:pPr marL="0" indent="0">
              <a:buNone/>
              <a:defRPr/>
            </a:pPr>
            <a:endParaRPr lang="cs-CZ" altLang="cs-CZ" sz="1600" dirty="0"/>
          </a:p>
          <a:p>
            <a:pPr marL="0" indent="0">
              <a:buNone/>
              <a:defRPr/>
            </a:pPr>
            <a:endParaRPr lang="cs-CZ" altLang="cs-CZ" sz="1600" dirty="0"/>
          </a:p>
          <a:p>
            <a:pPr>
              <a:defRPr/>
            </a:pPr>
            <a:r>
              <a:rPr lang="cs-CZ" altLang="cs-CZ" sz="1600" b="1" dirty="0">
                <a:solidFill>
                  <a:srgbClr val="FF0000"/>
                </a:solidFill>
              </a:rPr>
              <a:t>Raný novověk </a:t>
            </a:r>
            <a:r>
              <a:rPr lang="cs-CZ" altLang="cs-CZ" sz="1600" dirty="0"/>
              <a:t>– </a:t>
            </a:r>
            <a:r>
              <a:rPr lang="cs-CZ" altLang="cs-CZ" sz="1600" b="1" dirty="0"/>
              <a:t>1518:  </a:t>
            </a:r>
            <a:r>
              <a:rPr lang="cs-CZ" altLang="cs-CZ" sz="1600" dirty="0"/>
              <a:t>ražba </a:t>
            </a:r>
            <a:r>
              <a:rPr lang="cs-CZ" altLang="cs-CZ" sz="1600" dirty="0" err="1"/>
              <a:t>šlikovských</a:t>
            </a:r>
            <a:r>
              <a:rPr lang="cs-CZ" altLang="cs-CZ" sz="1600" dirty="0"/>
              <a:t> tolarů se řídila saskými mincovními předpisy </a:t>
            </a:r>
          </a:p>
          <a:p>
            <a:pPr marL="0" indent="0">
              <a:buNone/>
              <a:defRPr/>
            </a:pPr>
            <a:r>
              <a:rPr lang="cs-CZ" altLang="cs-CZ" sz="1600" dirty="0"/>
              <a:t>                                                  1  jáchymovský tolar = 29,23 g; erfurtská hřivna:  cca 234 g  =  8 tolarů </a:t>
            </a:r>
          </a:p>
          <a:p>
            <a:pPr marL="0" indent="0">
              <a:buNone/>
              <a:defRPr/>
            </a:pPr>
            <a:r>
              <a:rPr lang="cs-CZ" altLang="cs-CZ" sz="1600" dirty="0"/>
              <a:t>                                   –  </a:t>
            </a:r>
            <a:r>
              <a:rPr lang="cs-CZ" altLang="cs-CZ" sz="1600" b="1" dirty="0"/>
              <a:t>1528:</a:t>
            </a:r>
            <a:r>
              <a:rPr lang="cs-CZ" altLang="cs-CZ" sz="1600" dirty="0"/>
              <a:t>  císařem Ferdinandem I. zakázána</a:t>
            </a:r>
          </a:p>
          <a:p>
            <a:pPr marL="0" indent="0">
              <a:buNone/>
              <a:defRPr/>
            </a:pPr>
            <a:r>
              <a:rPr lang="cs-CZ" altLang="cs-CZ" sz="1600" dirty="0"/>
              <a:t>                                   –  </a:t>
            </a:r>
            <a:r>
              <a:rPr lang="cs-CZ" altLang="cs-CZ" sz="1600" b="1" dirty="0"/>
              <a:t>1624:  </a:t>
            </a:r>
            <a:r>
              <a:rPr lang="cs-CZ" altLang="cs-CZ" sz="1600" dirty="0"/>
              <a:t>vídeňská hřivna:  cca 280 g</a:t>
            </a:r>
          </a:p>
          <a:p>
            <a:pPr marL="0" indent="0">
              <a:buNone/>
              <a:defRPr/>
            </a:pPr>
            <a:endParaRPr lang="cs-CZ" altLang="cs-CZ" sz="1600" dirty="0"/>
          </a:p>
          <a:p>
            <a:pPr marL="0" indent="0">
              <a:buNone/>
              <a:defRPr/>
            </a:pPr>
            <a:endParaRPr lang="cs-CZ" altLang="cs-CZ" sz="1600" dirty="0"/>
          </a:p>
          <a:p>
            <a:pPr>
              <a:defRPr/>
            </a:pPr>
            <a:endParaRPr lang="cs-CZ" altLang="cs-CZ" sz="1600" dirty="0"/>
          </a:p>
          <a:p>
            <a:pPr>
              <a:defRPr/>
            </a:pPr>
            <a:endParaRPr lang="cs-CZ" altLang="cs-CZ" sz="1600" dirty="0"/>
          </a:p>
          <a:p>
            <a:pPr>
              <a:defRPr/>
            </a:pPr>
            <a:endParaRPr lang="cs-CZ" altLang="cs-CZ" sz="1600" dirty="0"/>
          </a:p>
          <a:p>
            <a:pPr>
              <a:defRPr/>
            </a:pPr>
            <a:r>
              <a:rPr lang="cs-CZ" altLang="cs-CZ" sz="1600" dirty="0" err="1"/>
              <a:t>Mmm</a:t>
            </a:r>
            <a:endParaRPr lang="cs-CZ" altLang="cs-CZ" sz="1600" dirty="0"/>
          </a:p>
          <a:p>
            <a:pPr>
              <a:defRPr/>
            </a:pPr>
            <a:r>
              <a:rPr lang="cs-CZ" altLang="cs-CZ" sz="1600" dirty="0" err="1"/>
              <a:t>mmm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600" dirty="0"/>
              <a:t>                   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1600" dirty="0"/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2028269" y="-274320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</a:p>
          <a:p>
            <a:r>
              <a:rPr lang="cs-CZ" altLang="cs-CZ" sz="3200" b="1" dirty="0">
                <a:solidFill>
                  <a:srgbClr val="FF0000"/>
                </a:solidFill>
              </a:rPr>
              <a:t>                       Směnné mechanismy</a:t>
            </a:r>
          </a:p>
          <a:p>
            <a:endParaRPr lang="cs-CZ" altLang="cs-CZ" sz="1400" b="1" dirty="0">
              <a:solidFill>
                <a:srgbClr val="FF0000"/>
              </a:solidFill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1141" y="4224809"/>
            <a:ext cx="1913111" cy="958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1141" y="5791208"/>
            <a:ext cx="1913111" cy="93595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422" y="2775370"/>
            <a:ext cx="2160998" cy="108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712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>
            <a:extLst>
              <a:ext uri="{FF2B5EF4-FFF2-40B4-BE49-F238E27FC236}">
                <a16:creationId xmlns:a16="http://schemas.microsoft.com/office/drawing/2014/main" id="{8EF99B41-2448-188D-0FFD-BFA0C10064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0" y="152400"/>
            <a:ext cx="6172200" cy="85725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                  Zemské stezky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21B877-05E2-73B7-9EFF-D94B8313E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152524"/>
            <a:ext cx="11544300" cy="57054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1800" b="1" dirty="0">
                <a:solidFill>
                  <a:srgbClr val="FF0000"/>
                </a:solidFill>
              </a:rPr>
              <a:t>Jantarová stezka  </a:t>
            </a:r>
            <a:r>
              <a:rPr lang="cs-CZ" sz="1800" dirty="0"/>
              <a:t>–</a:t>
            </a:r>
            <a:r>
              <a:rPr lang="cs-CZ" sz="1800" b="1" dirty="0"/>
              <a:t>  </a:t>
            </a:r>
            <a:r>
              <a:rPr lang="cs-CZ" sz="1800" dirty="0"/>
              <a:t>fungovala od pravěku, několik tras</a:t>
            </a:r>
          </a:p>
          <a:p>
            <a:pPr marL="0" indent="0">
              <a:buNone/>
              <a:defRPr/>
            </a:pPr>
            <a:endParaRPr lang="cs-CZ" sz="1800" b="1" dirty="0"/>
          </a:p>
          <a:p>
            <a:pPr>
              <a:defRPr/>
            </a:pPr>
            <a:r>
              <a:rPr lang="cs-CZ" sz="1800" b="1" dirty="0"/>
              <a:t>1. z </a:t>
            </a:r>
            <a:r>
              <a:rPr lang="cs-CZ" sz="1800" b="1" dirty="0" err="1"/>
              <a:t>Heinburku</a:t>
            </a:r>
            <a:r>
              <a:rPr lang="cs-CZ" sz="1800" b="1" dirty="0"/>
              <a:t> </a:t>
            </a:r>
            <a:r>
              <a:rPr lang="cs-CZ" sz="1800" dirty="0"/>
              <a:t>(římské </a:t>
            </a:r>
            <a:r>
              <a:rPr lang="cs-CZ" sz="1800" dirty="0" err="1"/>
              <a:t>Carnuntum</a:t>
            </a:r>
            <a:r>
              <a:rPr lang="cs-CZ" sz="1800" dirty="0"/>
              <a:t>) –  podél řeky Moravy na Břeclav a dále na Hodonín, Přerov, pak podél Bečvy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                              a Odry na sever k Baltu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/>
              <a:t>2. z Vídně </a:t>
            </a:r>
            <a:r>
              <a:rPr lang="cs-CZ" sz="1800" dirty="0"/>
              <a:t>(</a:t>
            </a:r>
            <a:r>
              <a:rPr lang="cs-CZ" sz="1800" dirty="0" err="1"/>
              <a:t>Vindobona</a:t>
            </a:r>
            <a:r>
              <a:rPr lang="cs-CZ" sz="1800" dirty="0"/>
              <a:t>)  –   podél pravého břehu Dunaje na Lávu (</a:t>
            </a:r>
            <a:r>
              <a:rPr lang="cs-CZ" sz="1800" dirty="0" err="1"/>
              <a:t>Laa</a:t>
            </a:r>
            <a:r>
              <a:rPr lang="cs-CZ" sz="1800" dirty="0"/>
              <a:t> </a:t>
            </a:r>
            <a:r>
              <a:rPr lang="cs-CZ" sz="1800" dirty="0" err="1"/>
              <a:t>an</a:t>
            </a:r>
            <a:r>
              <a:rPr lang="cs-CZ" sz="1800" dirty="0"/>
              <a:t> der </a:t>
            </a:r>
            <a:r>
              <a:rPr lang="cs-CZ" sz="1800" dirty="0" err="1"/>
              <a:t>Thaya</a:t>
            </a:r>
            <a:r>
              <a:rPr lang="cs-CZ" sz="1800" dirty="0"/>
              <a:t>) a Židlochovice,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        kolem  Mušova a Pohořelic na Vyškovsko, Přerov, kde se spojila s trasou od Hodonína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/>
              <a:t>3.</a:t>
            </a:r>
            <a:r>
              <a:rPr lang="cs-CZ" sz="1800" dirty="0"/>
              <a:t> </a:t>
            </a:r>
            <a:r>
              <a:rPr lang="cs-CZ" sz="1800" b="1" dirty="0"/>
              <a:t>z Kremže  </a:t>
            </a:r>
            <a:r>
              <a:rPr lang="cs-CZ" sz="1800" dirty="0"/>
              <a:t>– </a:t>
            </a:r>
            <a:r>
              <a:rPr lang="cs-CZ" sz="1800" b="1" dirty="0"/>
              <a:t> </a:t>
            </a:r>
            <a:r>
              <a:rPr lang="cs-CZ" sz="1800" dirty="0"/>
              <a:t>na Znojmo, Pravlov a Židlochovice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 </a:t>
            </a:r>
            <a:r>
              <a:rPr lang="cs-CZ" sz="1800" b="1" dirty="0"/>
              <a:t>Boční trasy  </a:t>
            </a:r>
            <a:r>
              <a:rPr lang="cs-CZ" sz="1800" dirty="0"/>
              <a:t>–  severní trasa od Olomouce dělila na 3 směry: 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</a:t>
            </a:r>
            <a:r>
              <a:rPr lang="cs-CZ" sz="1800" b="1" dirty="0"/>
              <a:t>Jičínská stezka  </a:t>
            </a:r>
            <a:r>
              <a:rPr lang="cs-CZ" sz="1800" dirty="0"/>
              <a:t>–  Hranice, Starý Jičín Frýdek – Těšín a Krakov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</a:t>
            </a:r>
            <a:r>
              <a:rPr lang="cs-CZ" sz="1800" b="1" dirty="0" err="1"/>
              <a:t>Jívovská</a:t>
            </a:r>
            <a:r>
              <a:rPr lang="cs-CZ" sz="1800" b="1" dirty="0"/>
              <a:t> cesta </a:t>
            </a:r>
            <a:r>
              <a:rPr lang="cs-CZ" sz="1800" dirty="0"/>
              <a:t>– směr Dolany – Jívová – Opava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</a:t>
            </a:r>
            <a:r>
              <a:rPr lang="cs-CZ" sz="1800" b="1" dirty="0"/>
              <a:t>Jesenická stezka </a:t>
            </a:r>
            <a:r>
              <a:rPr lang="cs-CZ" sz="1800" dirty="0"/>
              <a:t>– Dolany, Šternberk, Břidličná, Bruntál – Vratislav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</a:t>
            </a:r>
            <a:r>
              <a:rPr lang="cs-CZ" sz="1800" b="1" dirty="0"/>
              <a:t>Olešská cesta  </a:t>
            </a:r>
            <a:r>
              <a:rPr lang="cs-CZ" sz="1800" dirty="0"/>
              <a:t>–  procházela Jablunkovským průsmykem na Slovensko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endParaRPr lang="cs-CZ" sz="1350" dirty="0"/>
          </a:p>
          <a:p>
            <a:pPr>
              <a:defRPr/>
            </a:pPr>
            <a:endParaRPr lang="cs-CZ" sz="135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04565C-1A08-2A04-7752-78EDD56F6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581024"/>
            <a:ext cx="11449050" cy="620077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sz="1800" b="1" dirty="0">
                <a:solidFill>
                  <a:srgbClr val="FF0000"/>
                </a:solidFill>
              </a:rPr>
              <a:t>Česká cesta   </a:t>
            </a:r>
            <a:r>
              <a:rPr lang="cs-CZ" sz="1800" dirty="0"/>
              <a:t>– </a:t>
            </a:r>
            <a:r>
              <a:rPr lang="cs-CZ" sz="1800" b="1" dirty="0"/>
              <a:t>  </a:t>
            </a:r>
            <a:r>
              <a:rPr lang="cs-CZ" sz="1800" dirty="0"/>
              <a:t>spojnice Čech – Moravy – Slovenska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–  vedla od Prahy přes Pardubice, Brno, Hodonín na Slovensko (Štúrovo) na maďarskou Ostřihom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marL="0" indent="0">
              <a:buNone/>
              <a:defRPr/>
            </a:pPr>
            <a:r>
              <a:rPr lang="cs-CZ" sz="1800" dirty="0"/>
              <a:t>                                  </a:t>
            </a:r>
            <a:r>
              <a:rPr lang="cs-CZ" sz="1800" b="1" dirty="0" err="1"/>
              <a:t>Trstenická</a:t>
            </a:r>
            <a:r>
              <a:rPr lang="cs-CZ" sz="1800" b="1" dirty="0"/>
              <a:t> stezka  </a:t>
            </a:r>
            <a:r>
              <a:rPr lang="cs-CZ" sz="1800" dirty="0"/>
              <a:t>–  část mezi Prahou a Brnem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                      –  </a:t>
            </a:r>
            <a:r>
              <a:rPr lang="cs-CZ" sz="1900" dirty="0"/>
              <a:t>spojovala Polabí s horním Pomoravím </a:t>
            </a:r>
          </a:p>
          <a:p>
            <a:pPr marL="0" indent="0">
              <a:buNone/>
              <a:defRPr/>
            </a:pPr>
            <a:r>
              <a:rPr lang="cs-CZ" sz="1900" dirty="0"/>
              <a:t>                                                              </a:t>
            </a:r>
            <a:r>
              <a:rPr lang="cs-CZ" sz="2100" dirty="0"/>
              <a:t>–  českomoravské pomezí:  </a:t>
            </a:r>
            <a:r>
              <a:rPr lang="cs-CZ" sz="1700" dirty="0" err="1"/>
              <a:t>Litomyšlsko</a:t>
            </a:r>
            <a:r>
              <a:rPr lang="cs-CZ" sz="1700" dirty="0"/>
              <a:t>, </a:t>
            </a:r>
            <a:r>
              <a:rPr lang="cs-CZ" sz="1700" dirty="0" err="1"/>
              <a:t>Vysokomýtsko</a:t>
            </a:r>
            <a:r>
              <a:rPr lang="cs-CZ" sz="1700" dirty="0"/>
              <a:t>  Malá Haná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</a:t>
            </a:r>
            <a:r>
              <a:rPr lang="cs-CZ" sz="1800" b="1" dirty="0"/>
              <a:t>Brněnská cesta, Měnínská cesta  </a:t>
            </a:r>
            <a:r>
              <a:rPr lang="cs-CZ" sz="1800" dirty="0"/>
              <a:t>–  směr na Vyškov</a:t>
            </a:r>
            <a:endParaRPr lang="cs-CZ" sz="1800" u="sng" dirty="0"/>
          </a:p>
          <a:p>
            <a:pPr marL="0" indent="0">
              <a:buNone/>
              <a:defRPr/>
            </a:pPr>
            <a:r>
              <a:rPr lang="cs-CZ" sz="1800" dirty="0"/>
              <a:t>                                   </a:t>
            </a:r>
            <a:r>
              <a:rPr lang="cs-CZ" sz="1800" b="1" dirty="0"/>
              <a:t>Uherská cesta  </a:t>
            </a:r>
            <a:r>
              <a:rPr lang="cs-CZ" sz="1800" dirty="0"/>
              <a:t>–  úsek České stezky u Hodonína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>
                <a:solidFill>
                  <a:srgbClr val="FF0000"/>
                </a:solidFill>
              </a:rPr>
              <a:t>Uherská cesta  </a:t>
            </a:r>
            <a:r>
              <a:rPr lang="cs-CZ" sz="1800" dirty="0"/>
              <a:t>–  podél Olšavy: od Uherského Hradiště, přes Uherský Brod na Slovensko do Pováží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 err="1">
                <a:solidFill>
                  <a:srgbClr val="FF0000"/>
                </a:solidFill>
              </a:rPr>
              <a:t>Haberská</a:t>
            </a:r>
            <a:r>
              <a:rPr lang="cs-CZ" sz="1800" b="1" dirty="0">
                <a:solidFill>
                  <a:srgbClr val="FF0000"/>
                </a:solidFill>
              </a:rPr>
              <a:t> cesta  </a:t>
            </a:r>
            <a:r>
              <a:rPr lang="cs-CZ" sz="1800" dirty="0"/>
              <a:t>–</a:t>
            </a:r>
            <a:r>
              <a:rPr lang="cs-CZ" sz="1800" b="1" dirty="0"/>
              <a:t>   </a:t>
            </a:r>
            <a:r>
              <a:rPr lang="cs-CZ" sz="1800" dirty="0"/>
              <a:t>přes Znojmo, Jihlavu, </a:t>
            </a:r>
            <a:r>
              <a:rPr lang="cs-CZ" sz="1800" dirty="0" err="1"/>
              <a:t>Havl</a:t>
            </a:r>
            <a:r>
              <a:rPr lang="cs-CZ" sz="1800" dirty="0"/>
              <a:t>. Brod a Kolín, kde se napojila na Českou stezku (do Prahy)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přes Českomoravskou vrchovinu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–    název dle lokality Habry (mezi Čáslaví a </a:t>
            </a:r>
            <a:r>
              <a:rPr lang="cs-CZ" sz="1800" dirty="0" err="1"/>
              <a:t>Havl</a:t>
            </a:r>
            <a:r>
              <a:rPr lang="cs-CZ" sz="1800" dirty="0"/>
              <a:t>. Brodem)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–    </a:t>
            </a:r>
            <a:r>
              <a:rPr lang="cs-CZ" sz="1800" b="1" dirty="0"/>
              <a:t>Jihlavská cesta</a:t>
            </a:r>
            <a:r>
              <a:rPr lang="cs-CZ" sz="1800" dirty="0"/>
              <a:t>:  severní úsek mimo Habry (od 12. stol.)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–    další názvy:  </a:t>
            </a:r>
            <a:r>
              <a:rPr lang="cs-CZ" sz="1800" b="1" dirty="0"/>
              <a:t>Znojemská, Vídeňská </a:t>
            </a:r>
          </a:p>
          <a:p>
            <a:pPr marL="0" indent="0">
              <a:buNone/>
              <a:defRPr/>
            </a:pPr>
            <a:endParaRPr lang="cs-CZ" sz="1800" u="sng" dirty="0"/>
          </a:p>
          <a:p>
            <a:pPr>
              <a:defRPr/>
            </a:pPr>
            <a:r>
              <a:rPr lang="cs-CZ" sz="1800" dirty="0">
                <a:solidFill>
                  <a:srgbClr val="FF0000"/>
                </a:solidFill>
              </a:rPr>
              <a:t>  </a:t>
            </a:r>
            <a:r>
              <a:rPr lang="cs-CZ" sz="1800" b="1" dirty="0">
                <a:solidFill>
                  <a:srgbClr val="FF0000"/>
                </a:solidFill>
              </a:rPr>
              <a:t>Libická cesta   </a:t>
            </a:r>
            <a:r>
              <a:rPr lang="cs-CZ" sz="1800" dirty="0"/>
              <a:t>–</a:t>
            </a:r>
            <a:r>
              <a:rPr lang="cs-CZ" sz="1800" b="1" dirty="0"/>
              <a:t>  </a:t>
            </a:r>
            <a:r>
              <a:rPr lang="cs-CZ" sz="1800" dirty="0"/>
              <a:t>název dle Libice nad Doubravníkem, Žďár a Velké Meziříčí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–  někdy je označována jako Žďárská cesta</a:t>
            </a:r>
          </a:p>
          <a:p>
            <a:pPr marL="0" indent="0">
              <a:buNone/>
              <a:defRPr/>
            </a:pPr>
            <a:endParaRPr lang="cs-CZ" sz="1350" dirty="0"/>
          </a:p>
          <a:p>
            <a:pPr>
              <a:defRPr/>
            </a:pPr>
            <a:endParaRPr lang="cs-CZ" sz="1350" dirty="0"/>
          </a:p>
          <a:p>
            <a:pPr>
              <a:defRPr/>
            </a:pPr>
            <a:endParaRPr lang="cs-CZ" sz="135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5CAFDD-9906-01F6-F33A-BE0FC117C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75" y="685800"/>
            <a:ext cx="11696700" cy="6172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000" b="1" dirty="0">
                <a:solidFill>
                  <a:srgbClr val="FF0000"/>
                </a:solidFill>
              </a:rPr>
              <a:t>Linecká cesta</a:t>
            </a:r>
            <a:r>
              <a:rPr lang="cs-CZ" sz="1350" b="1" dirty="0"/>
              <a:t>   </a:t>
            </a:r>
            <a:r>
              <a:rPr lang="cs-CZ" sz="1800" dirty="0"/>
              <a:t>–</a:t>
            </a:r>
            <a:r>
              <a:rPr lang="cs-CZ" sz="1800" b="1" dirty="0"/>
              <a:t> </a:t>
            </a:r>
            <a:r>
              <a:rPr lang="cs-CZ" sz="1800" dirty="0"/>
              <a:t>  z Lince do  Prahy po pravém břehu Vltavy přes Týn n. Vltavou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–   v úseku Č. Budějovice – Praha vedla v trase Pasovské cesty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>
                <a:solidFill>
                  <a:srgbClr val="FF0000"/>
                </a:solidFill>
              </a:rPr>
              <a:t>Pasovská cesta  </a:t>
            </a:r>
            <a:r>
              <a:rPr lang="cs-CZ" sz="1800" dirty="0"/>
              <a:t>–   také </a:t>
            </a:r>
            <a:r>
              <a:rPr lang="cs-CZ" sz="1800" b="1" dirty="0"/>
              <a:t>Prachatická</a:t>
            </a:r>
            <a:r>
              <a:rPr lang="cs-CZ" sz="1800" u="sng" dirty="0"/>
              <a:t>,</a:t>
            </a:r>
            <a:r>
              <a:rPr lang="cs-CZ" sz="1800" dirty="0"/>
              <a:t> </a:t>
            </a:r>
            <a:r>
              <a:rPr lang="cs-CZ" sz="1800" b="1" dirty="0"/>
              <a:t>Zlatá</a:t>
            </a:r>
            <a:r>
              <a:rPr lang="cs-CZ" sz="1800" dirty="0"/>
              <a:t> nebo </a:t>
            </a:r>
            <a:r>
              <a:rPr lang="cs-CZ" sz="1800" b="1" dirty="0"/>
              <a:t>Česká </a:t>
            </a:r>
            <a:r>
              <a:rPr lang="cs-CZ" sz="1800" dirty="0"/>
              <a:t>(via </a:t>
            </a:r>
            <a:r>
              <a:rPr lang="cs-CZ" sz="1800" dirty="0" err="1"/>
              <a:t>Bohemica</a:t>
            </a:r>
            <a:r>
              <a:rPr lang="cs-CZ" sz="1800" dirty="0"/>
              <a:t>, 1010)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–   spojení Pasov – Praha přes Volary, </a:t>
            </a:r>
            <a:r>
              <a:rPr lang="cs-CZ" sz="1800" dirty="0" err="1"/>
              <a:t>Prachaticea</a:t>
            </a:r>
            <a:r>
              <a:rPr lang="cs-CZ" sz="1800" dirty="0"/>
              <a:t> Písek 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–   vozila se po ní sůl ze solných ložisek (</a:t>
            </a:r>
            <a:r>
              <a:rPr lang="cs-CZ" sz="1800" dirty="0" err="1"/>
              <a:t>Hallein</a:t>
            </a:r>
            <a:r>
              <a:rPr lang="cs-CZ" sz="1800" dirty="0"/>
              <a:t>, </a:t>
            </a:r>
            <a:r>
              <a:rPr lang="cs-CZ" sz="1800" dirty="0" err="1"/>
              <a:t>Hallstadt</a:t>
            </a:r>
            <a:r>
              <a:rPr lang="cs-CZ" sz="1800" dirty="0"/>
              <a:t>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–   sůl převážely soumarské kolony (soumarské řády)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–   od 14. stol. měla 3 hlavní větve:   1.  Dolní Zlatá stezka:  Pasov, Prachatice, </a:t>
            </a:r>
            <a:r>
              <a:rPr lang="cs-CZ" sz="1800" dirty="0" err="1"/>
              <a:t>Waldkirchen</a:t>
            </a:r>
            <a:r>
              <a:rPr lang="cs-CZ" sz="1800" dirty="0"/>
              <a:t>, Volary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                                                      2.  Střední Zlatá stezka: Pasov, Vimperk, Strážný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                                                      3.  Horní Zlatá stezka: Pasov, Kašperské Hory a Kvildu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900" b="1" dirty="0">
                <a:solidFill>
                  <a:srgbClr val="FF0000"/>
                </a:solidFill>
              </a:rPr>
              <a:t>Lovětínská cesta  </a:t>
            </a:r>
            <a:r>
              <a:rPr lang="cs-CZ" sz="1900" dirty="0"/>
              <a:t>–  vycházela z okolí dnešní Třebíče </a:t>
            </a:r>
          </a:p>
          <a:p>
            <a:pPr marL="0" indent="0">
              <a:buNone/>
              <a:defRPr/>
            </a:pPr>
            <a:r>
              <a:rPr lang="cs-CZ" sz="1900" dirty="0"/>
              <a:t>                                    –   spojovala Rajhrad s jihočeským </a:t>
            </a:r>
            <a:r>
              <a:rPr lang="cs-CZ" sz="1900" dirty="0" err="1"/>
              <a:t>Chýnovskem</a:t>
            </a:r>
            <a:r>
              <a:rPr lang="cs-CZ" sz="1900" dirty="0"/>
              <a:t> </a:t>
            </a:r>
          </a:p>
          <a:p>
            <a:pPr marL="0" indent="0">
              <a:buNone/>
              <a:defRPr/>
            </a:pPr>
            <a:endParaRPr lang="cs-CZ" sz="1900" dirty="0"/>
          </a:p>
          <a:p>
            <a:pPr>
              <a:defRPr/>
            </a:pPr>
            <a:r>
              <a:rPr lang="cs-CZ" sz="2000" b="1" dirty="0">
                <a:solidFill>
                  <a:srgbClr val="FF0000"/>
                </a:solidFill>
              </a:rPr>
              <a:t>Norimberská cesta  </a:t>
            </a:r>
            <a:r>
              <a:rPr lang="cs-CZ" sz="2000" dirty="0"/>
              <a:t>–</a:t>
            </a:r>
            <a:r>
              <a:rPr lang="cs-CZ" sz="1350" dirty="0"/>
              <a:t>   </a:t>
            </a:r>
            <a:r>
              <a:rPr lang="cs-CZ" sz="1800" dirty="0"/>
              <a:t>z Prahy přes Beroun, Rokycany, Plzeň, Nýřany, Kladruby a Stříbro do </a:t>
            </a:r>
            <a:r>
              <a:rPr lang="cs-CZ" sz="1800" dirty="0" err="1"/>
              <a:t>Norimberka</a:t>
            </a:r>
            <a:r>
              <a:rPr lang="cs-CZ" sz="1800" dirty="0"/>
              <a:t>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–   trasa od Stříbra do Chebu:  </a:t>
            </a:r>
            <a:r>
              <a:rPr lang="cs-CZ" sz="1800" u="sng" dirty="0"/>
              <a:t>Chebská cesta</a:t>
            </a:r>
            <a:endParaRPr lang="cs-CZ" sz="1800" dirty="0"/>
          </a:p>
          <a:p>
            <a:pPr marL="0" indent="0">
              <a:buNone/>
              <a:defRPr/>
            </a:pPr>
            <a:endParaRPr lang="cs-CZ" sz="1350" dirty="0"/>
          </a:p>
          <a:p>
            <a:pPr marL="0" indent="0">
              <a:buNone/>
              <a:defRPr/>
            </a:pPr>
            <a:endParaRPr lang="cs-CZ" sz="1350" dirty="0"/>
          </a:p>
          <a:p>
            <a:pPr>
              <a:defRPr/>
            </a:pPr>
            <a:endParaRPr lang="cs-CZ" sz="135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71D63D-ACCB-54E6-B688-631BE89E7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49" y="895350"/>
            <a:ext cx="11306175" cy="596265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sz="2000" b="1" dirty="0">
                <a:solidFill>
                  <a:srgbClr val="FF0000"/>
                </a:solidFill>
              </a:rPr>
              <a:t>Polská stezka   </a:t>
            </a:r>
            <a:r>
              <a:rPr lang="cs-CZ" sz="1800" dirty="0"/>
              <a:t>–</a:t>
            </a:r>
            <a:r>
              <a:rPr lang="cs-CZ" sz="1800" b="1" dirty="0"/>
              <a:t>  </a:t>
            </a:r>
            <a:r>
              <a:rPr lang="cs-CZ" sz="1800" dirty="0"/>
              <a:t>také </a:t>
            </a:r>
            <a:r>
              <a:rPr lang="cs-CZ" sz="1800" b="1" dirty="0"/>
              <a:t>Kladská či Náchodská 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–  směr:  Praha – Libice – Hradec Králové – Náchod – Kladsko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–   v různých obdobích měla různé trasy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–   Praha – Mladá Boleslav:  </a:t>
            </a:r>
            <a:r>
              <a:rPr lang="cs-CZ" sz="1800" b="1" dirty="0"/>
              <a:t>Boleslavská</a:t>
            </a:r>
            <a:r>
              <a:rPr lang="cs-CZ" sz="1800" u="sng" dirty="0"/>
              <a:t>,</a:t>
            </a:r>
            <a:r>
              <a:rPr lang="cs-CZ" sz="1800" dirty="0"/>
              <a:t> později </a:t>
            </a:r>
            <a:r>
              <a:rPr lang="cs-CZ" sz="1800" b="1" dirty="0"/>
              <a:t>Svatá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 </a:t>
            </a:r>
            <a:r>
              <a:rPr lang="cs-CZ" sz="2000" b="1" dirty="0">
                <a:solidFill>
                  <a:srgbClr val="FF0000"/>
                </a:solidFill>
              </a:rPr>
              <a:t>Žitavská cesta  </a:t>
            </a:r>
            <a:r>
              <a:rPr lang="cs-CZ" sz="2000" dirty="0"/>
              <a:t>– </a:t>
            </a:r>
            <a:r>
              <a:rPr lang="cs-CZ" sz="2000" b="1" dirty="0"/>
              <a:t> </a:t>
            </a:r>
            <a:r>
              <a:rPr lang="cs-CZ" sz="2000" dirty="0"/>
              <a:t>jedna z variant dálkových stezek z Čech do Žitavy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             –  na Zhořelec a Magdeburk</a:t>
            </a:r>
          </a:p>
          <a:p>
            <a:pPr>
              <a:defRPr/>
            </a:pPr>
            <a:endParaRPr lang="cs-CZ" sz="20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sz="2000" b="1" dirty="0">
                <a:solidFill>
                  <a:srgbClr val="FF0000"/>
                </a:solidFill>
              </a:rPr>
              <a:t>Řezenská stezka  </a:t>
            </a:r>
            <a:r>
              <a:rPr lang="cs-CZ" sz="1800" dirty="0"/>
              <a:t>–  také </a:t>
            </a:r>
            <a:r>
              <a:rPr lang="cs-CZ" sz="1800" b="1" dirty="0"/>
              <a:t>Domažlická</a:t>
            </a:r>
            <a:r>
              <a:rPr lang="cs-CZ" sz="1800" u="sng" dirty="0"/>
              <a:t> 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–  větev</a:t>
            </a:r>
            <a:r>
              <a:rPr lang="cs-CZ" sz="1800" b="1" dirty="0"/>
              <a:t> Bavorské cesty </a:t>
            </a:r>
            <a:r>
              <a:rPr lang="cs-CZ" sz="1800" dirty="0"/>
              <a:t>z Prahy na Plzeň a Domažlice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/>
              <a:t> </a:t>
            </a:r>
            <a:r>
              <a:rPr lang="cs-CZ" sz="2200" b="1" dirty="0">
                <a:solidFill>
                  <a:srgbClr val="FF0000"/>
                </a:solidFill>
              </a:rPr>
              <a:t>Srbská stezka  </a:t>
            </a:r>
            <a:r>
              <a:rPr lang="cs-CZ" sz="1800" dirty="0"/>
              <a:t>–</a:t>
            </a:r>
            <a:r>
              <a:rPr lang="cs-CZ" sz="1800" b="1" dirty="0"/>
              <a:t>  </a:t>
            </a:r>
            <a:r>
              <a:rPr lang="cs-CZ" sz="1800" dirty="0"/>
              <a:t>také </a:t>
            </a:r>
            <a:r>
              <a:rPr lang="cs-CZ" sz="1800" b="1" dirty="0"/>
              <a:t>Chlumecká</a:t>
            </a:r>
            <a:r>
              <a:rPr lang="cs-CZ" sz="1800" u="sng" dirty="0"/>
              <a:t> </a:t>
            </a:r>
            <a:r>
              <a:rPr lang="cs-CZ" sz="1800" dirty="0"/>
              <a:t>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–  směr:  Praha – Levý Hradec – Lovosice – Ústí n. Labem – Chlumec – Drážďany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/>
              <a:t> </a:t>
            </a:r>
            <a:r>
              <a:rPr lang="cs-CZ" sz="2200" b="1" dirty="0">
                <a:solidFill>
                  <a:srgbClr val="FF0000"/>
                </a:solidFill>
              </a:rPr>
              <a:t>Vitorazská stezka  </a:t>
            </a:r>
            <a:r>
              <a:rPr lang="cs-CZ" sz="1800" dirty="0"/>
              <a:t>–  spojovala Vitoraz  (</a:t>
            </a:r>
            <a:r>
              <a:rPr lang="cs-CZ" sz="1800" dirty="0" err="1"/>
              <a:t>Weitra</a:t>
            </a:r>
            <a:r>
              <a:rPr lang="cs-CZ" sz="1800" dirty="0"/>
              <a:t>) se Světlou (</a:t>
            </a:r>
            <a:r>
              <a:rPr lang="cs-CZ" sz="1800" dirty="0" err="1"/>
              <a:t>Zwettl</a:t>
            </a:r>
            <a:r>
              <a:rPr lang="cs-CZ" sz="1800" dirty="0"/>
              <a:t>)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–  vedla přes  České Budějovice a Tábor</a:t>
            </a:r>
          </a:p>
          <a:p>
            <a:pPr marL="0" indent="0">
              <a:buNone/>
              <a:defRPr/>
            </a:pPr>
            <a:r>
              <a:rPr lang="cs-CZ" sz="1800" b="1" dirty="0"/>
              <a:t> </a:t>
            </a:r>
          </a:p>
          <a:p>
            <a:pPr marL="0" indent="0">
              <a:buNone/>
              <a:defRPr/>
            </a:pPr>
            <a:endParaRPr lang="cs-CZ" sz="1350" dirty="0"/>
          </a:p>
          <a:p>
            <a:pPr marL="0" indent="0">
              <a:buNone/>
              <a:defRPr/>
            </a:pPr>
            <a:endParaRPr lang="cs-CZ" sz="1350" dirty="0"/>
          </a:p>
          <a:p>
            <a:pPr marL="0" indent="0">
              <a:buNone/>
              <a:defRPr/>
            </a:pPr>
            <a:endParaRPr lang="cs-CZ" sz="1350" dirty="0"/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1373</TotalTime>
  <Words>2382</Words>
  <Application>Microsoft Office PowerPoint</Application>
  <PresentationFormat>Širokoúhlá obrazovka</PresentationFormat>
  <Paragraphs>282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Motiv Office</vt:lpstr>
      <vt:lpstr>Archeologie středověkého a novověkého města </vt:lpstr>
      <vt:lpstr>                                       Směna</vt:lpstr>
      <vt:lpstr>Prezentace aplikace PowerPoint</vt:lpstr>
      <vt:lpstr>                             Obchod a směna</vt:lpstr>
      <vt:lpstr>Prezentace aplikace PowerPoint</vt:lpstr>
      <vt:lpstr>                  Zemské stezky</vt:lpstr>
      <vt:lpstr>Prezentace aplikace PowerPoint</vt:lpstr>
      <vt:lpstr>Prezentace aplikace PowerPoint</vt:lpstr>
      <vt:lpstr>Prezentace aplikace PowerPoint</vt:lpstr>
      <vt:lpstr>Prezentace aplikace PowerPoint</vt:lpstr>
      <vt:lpstr>                       Určení centrality měst </vt:lpstr>
      <vt:lpstr>Sídelní systémy</vt:lpstr>
      <vt:lpstr>                           Teorie centrálních míst                                                                     Centrum – periferie (zázemí)</vt:lpstr>
      <vt:lpstr>                 Klasifikace centrálních míst </vt:lpstr>
      <vt:lpstr>Prezentace aplikace PowerPoint</vt:lpstr>
      <vt:lpstr>                             Určení centrality měst </vt:lpstr>
      <vt:lpstr>                                  Teorie centrálních míst                                        Centrum – periferie (zázemí)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Zaniklé vesnice</dc:title>
  <dc:creator>Kuklova</dc:creator>
  <cp:lastModifiedBy>tym0001</cp:lastModifiedBy>
  <cp:revision>80</cp:revision>
  <dcterms:created xsi:type="dcterms:W3CDTF">2017-01-31T16:06:48Z</dcterms:created>
  <dcterms:modified xsi:type="dcterms:W3CDTF">2025-04-14T18:19:11Z</dcterms:modified>
</cp:coreProperties>
</file>