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34" r:id="rId3"/>
    <p:sldId id="436" r:id="rId4"/>
    <p:sldId id="397" r:id="rId5"/>
    <p:sldId id="439" r:id="rId6"/>
    <p:sldId id="440" r:id="rId7"/>
    <p:sldId id="441" r:id="rId8"/>
    <p:sldId id="438" r:id="rId9"/>
    <p:sldId id="323" r:id="rId10"/>
    <p:sldId id="324" r:id="rId11"/>
    <p:sldId id="325" r:id="rId12"/>
    <p:sldId id="326" r:id="rId13"/>
    <p:sldId id="369" r:id="rId14"/>
    <p:sldId id="419" r:id="rId15"/>
    <p:sldId id="360" r:id="rId16"/>
    <p:sldId id="365" r:id="rId17"/>
    <p:sldId id="352" r:id="rId18"/>
    <p:sldId id="367" r:id="rId19"/>
    <p:sldId id="36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ACC9-DF7F-47F8-9EE2-D40CAB3D45F0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A64B9-4DA5-4E3B-B6A9-195AADBC7B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65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Archeologie středověkého a novověkého města</a:t>
            </a:r>
            <a:br>
              <a:rPr lang="cs-CZ" sz="3200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TimesNewRomanPSMT"/>
              </a:rPr>
              <a:t>10. Obchod a směna, distribuční okruhy, jarmarky a trhy.</a:t>
            </a:r>
            <a:endParaRPr lang="cs-CZ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04565C-1A08-2A04-7752-78EDD56F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581024"/>
            <a:ext cx="11449050" cy="62007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Česká cesta   </a:t>
            </a:r>
            <a:r>
              <a:rPr lang="cs-CZ" sz="1800" dirty="0"/>
              <a:t>– </a:t>
            </a:r>
            <a:r>
              <a:rPr lang="cs-CZ" sz="1800" b="1" dirty="0"/>
              <a:t>  </a:t>
            </a:r>
            <a:r>
              <a:rPr lang="cs-CZ" sz="1800" dirty="0"/>
              <a:t>spojnice Čech – Moravy – Slovenska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vedla od Prahy přes Pardubice, Brno, Hodonín na Slovensko (Štúrovo) na maďarskou Ostřihom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</a:t>
            </a:r>
            <a:r>
              <a:rPr lang="cs-CZ" sz="1800" b="1" dirty="0" err="1"/>
              <a:t>Trstenická</a:t>
            </a:r>
            <a:r>
              <a:rPr lang="cs-CZ" sz="1800" b="1" dirty="0"/>
              <a:t> stezka  </a:t>
            </a:r>
            <a:r>
              <a:rPr lang="cs-CZ" sz="1800" dirty="0"/>
              <a:t>–  část mezi Prahou a Brnem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–  </a:t>
            </a:r>
            <a:r>
              <a:rPr lang="cs-CZ" sz="1900" dirty="0"/>
              <a:t>spojovala Polabí s horním Pomoravím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</a:t>
            </a:r>
            <a:r>
              <a:rPr lang="cs-CZ" sz="2100" dirty="0"/>
              <a:t>–  českomoravské pomezí:  </a:t>
            </a:r>
            <a:r>
              <a:rPr lang="cs-CZ" sz="1700" dirty="0" err="1"/>
              <a:t>Litomyšlsko</a:t>
            </a:r>
            <a:r>
              <a:rPr lang="cs-CZ" sz="1700" dirty="0"/>
              <a:t>, </a:t>
            </a:r>
            <a:r>
              <a:rPr lang="cs-CZ" sz="1700" dirty="0" err="1"/>
              <a:t>Vysokomýtsko</a:t>
            </a:r>
            <a:r>
              <a:rPr lang="cs-CZ" sz="1700" dirty="0"/>
              <a:t>  Malá Haná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</a:t>
            </a:r>
            <a:r>
              <a:rPr lang="cs-CZ" sz="1800" b="1" dirty="0"/>
              <a:t>Brněnská cesta, Měnínská cesta  </a:t>
            </a:r>
            <a:r>
              <a:rPr lang="cs-CZ" sz="1800" dirty="0"/>
              <a:t>–  směr na Vyškov</a:t>
            </a:r>
            <a:endParaRPr lang="cs-CZ" sz="1800" u="sng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</a:t>
            </a:r>
            <a:r>
              <a:rPr lang="cs-CZ" sz="1800" b="1" dirty="0"/>
              <a:t>Uherská cesta  </a:t>
            </a:r>
            <a:r>
              <a:rPr lang="cs-CZ" sz="1800" dirty="0"/>
              <a:t>–  úsek České stezky u Hodonína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Uherská cesta  </a:t>
            </a:r>
            <a:r>
              <a:rPr lang="cs-CZ" sz="1800" dirty="0"/>
              <a:t>–  podél Olšavy: od Uherského Hradiště, přes Uherský Brod na Slovensko do Pováží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>
                <a:solidFill>
                  <a:srgbClr val="FF0000"/>
                </a:solidFill>
              </a:rPr>
              <a:t>Haberská</a:t>
            </a:r>
            <a:r>
              <a:rPr lang="cs-CZ" sz="1800" b="1" dirty="0">
                <a:solidFill>
                  <a:srgbClr val="FF0000"/>
                </a:solidFill>
              </a:rPr>
              <a:t> cesta  </a:t>
            </a:r>
            <a:r>
              <a:rPr lang="cs-CZ" sz="1800" dirty="0"/>
              <a:t>–</a:t>
            </a:r>
            <a:r>
              <a:rPr lang="cs-CZ" sz="1800" b="1" dirty="0"/>
              <a:t>   </a:t>
            </a:r>
            <a:r>
              <a:rPr lang="cs-CZ" sz="1800" dirty="0"/>
              <a:t>přes Znojmo, Jihlavu, </a:t>
            </a:r>
            <a:r>
              <a:rPr lang="cs-CZ" sz="1800" dirty="0" err="1"/>
              <a:t>Havl</a:t>
            </a:r>
            <a:r>
              <a:rPr lang="cs-CZ" sz="1800" dirty="0"/>
              <a:t>. Brod a Kolín, kde se napojila na Českou stezku (do Prahy)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přes Českomoravskou vrchovinu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 název dle lokality Habry (mezi Čáslaví a </a:t>
            </a:r>
            <a:r>
              <a:rPr lang="cs-CZ" sz="1800" dirty="0" err="1"/>
              <a:t>Havl</a:t>
            </a:r>
            <a:r>
              <a:rPr lang="cs-CZ" sz="1800" dirty="0"/>
              <a:t>. Brodem)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 </a:t>
            </a:r>
            <a:r>
              <a:rPr lang="cs-CZ" sz="1800" b="1" dirty="0"/>
              <a:t>Jihlavská cesta</a:t>
            </a:r>
            <a:r>
              <a:rPr lang="cs-CZ" sz="1800" dirty="0"/>
              <a:t>:  severní úsek mimo Habry (od 12. stol.)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 další názvy:  </a:t>
            </a:r>
            <a:r>
              <a:rPr lang="cs-CZ" sz="1800" b="1" dirty="0"/>
              <a:t>Znojemská, Vídeňská </a:t>
            </a:r>
          </a:p>
          <a:p>
            <a:pPr marL="0" indent="0">
              <a:buNone/>
              <a:defRPr/>
            </a:pPr>
            <a:endParaRPr lang="cs-CZ" sz="1800" u="sng" dirty="0"/>
          </a:p>
          <a:p>
            <a:pPr>
              <a:defRPr/>
            </a:pPr>
            <a:r>
              <a:rPr lang="cs-CZ" sz="1800" dirty="0">
                <a:solidFill>
                  <a:srgbClr val="FF0000"/>
                </a:solidFill>
              </a:rPr>
              <a:t>  </a:t>
            </a:r>
            <a:r>
              <a:rPr lang="cs-CZ" sz="1800" b="1" dirty="0">
                <a:solidFill>
                  <a:srgbClr val="FF0000"/>
                </a:solidFill>
              </a:rPr>
              <a:t>Libická cesta 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název dle Libice nad Doubravníkem, Žďár a Velké Meziříčí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někdy je označována jako Žďárská cesta</a:t>
            </a:r>
          </a:p>
          <a:p>
            <a:pPr marL="0" indent="0">
              <a:buNone/>
              <a:defRPr/>
            </a:pPr>
            <a:endParaRPr lang="cs-CZ" sz="1350" dirty="0"/>
          </a:p>
          <a:p>
            <a:pPr>
              <a:defRPr/>
            </a:pPr>
            <a:endParaRPr lang="cs-CZ" sz="1350" dirty="0"/>
          </a:p>
          <a:p>
            <a:pPr>
              <a:defRPr/>
            </a:pPr>
            <a:endParaRPr lang="cs-CZ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5CAFDD-9906-01F6-F33A-BE0FC117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685800"/>
            <a:ext cx="11696700" cy="617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Linecká cesta</a:t>
            </a:r>
            <a:r>
              <a:rPr lang="cs-CZ" sz="1350" b="1" dirty="0"/>
              <a:t>  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/>
              <a:t>  z Lince do  Prahy po pravém břehu Vltavy přes Týn n. Vltavou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v úseku Č. Budějovice – Praha vedla v trase Pasovské cesty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Pasovská cesta  </a:t>
            </a:r>
            <a:r>
              <a:rPr lang="cs-CZ" sz="1800" dirty="0"/>
              <a:t>–   také </a:t>
            </a:r>
            <a:r>
              <a:rPr lang="cs-CZ" sz="1800" b="1" dirty="0"/>
              <a:t>Prachatická</a:t>
            </a:r>
            <a:r>
              <a:rPr lang="cs-CZ" sz="1800" u="sng" dirty="0"/>
              <a:t>,</a:t>
            </a:r>
            <a:r>
              <a:rPr lang="cs-CZ" sz="1800" dirty="0"/>
              <a:t> </a:t>
            </a:r>
            <a:r>
              <a:rPr lang="cs-CZ" sz="1800" b="1" dirty="0"/>
              <a:t>Zlatá</a:t>
            </a:r>
            <a:r>
              <a:rPr lang="cs-CZ" sz="1800" dirty="0"/>
              <a:t> nebo </a:t>
            </a:r>
            <a:r>
              <a:rPr lang="cs-CZ" sz="1800" b="1" dirty="0"/>
              <a:t>Česká </a:t>
            </a:r>
            <a:r>
              <a:rPr lang="cs-CZ" sz="1800" dirty="0"/>
              <a:t>(via </a:t>
            </a:r>
            <a:r>
              <a:rPr lang="cs-CZ" sz="1800" dirty="0" err="1"/>
              <a:t>Bohemica</a:t>
            </a:r>
            <a:r>
              <a:rPr lang="cs-CZ" sz="1800" dirty="0"/>
              <a:t>, 1010)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spojení Pasov – Praha přes Volary, </a:t>
            </a:r>
            <a:r>
              <a:rPr lang="cs-CZ" sz="1800" dirty="0" err="1"/>
              <a:t>Prachaticea</a:t>
            </a:r>
            <a:r>
              <a:rPr lang="cs-CZ" sz="1800" dirty="0"/>
              <a:t> Písek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vozila se po ní sůl ze solných ložisek (</a:t>
            </a:r>
            <a:r>
              <a:rPr lang="cs-CZ" sz="1800" dirty="0" err="1"/>
              <a:t>Hallein</a:t>
            </a:r>
            <a:r>
              <a:rPr lang="cs-CZ" sz="1800" dirty="0"/>
              <a:t>, </a:t>
            </a:r>
            <a:r>
              <a:rPr lang="cs-CZ" sz="1800" dirty="0" err="1"/>
              <a:t>Hallstadt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sůl převážely soumarské kolony (soumarské řády)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od 14. stol. měla 3 hlavní větve:   1.  Dolní Zlatá stezka:  Pasov, Prachatice, </a:t>
            </a:r>
            <a:r>
              <a:rPr lang="cs-CZ" sz="1800" dirty="0" err="1"/>
              <a:t>Waldkirchen</a:t>
            </a:r>
            <a:r>
              <a:rPr lang="cs-CZ" sz="1800" dirty="0"/>
              <a:t>, Volary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2.  Střední Zlatá stezka: Pasov, Vimperk, Strážný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3.  Horní Zlatá stezka: Pasov, Kašperské Hory a Kvildu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900" b="1" dirty="0">
                <a:solidFill>
                  <a:srgbClr val="FF0000"/>
                </a:solidFill>
              </a:rPr>
              <a:t>Lovětínská cesta  </a:t>
            </a:r>
            <a:r>
              <a:rPr lang="cs-CZ" sz="1900" dirty="0"/>
              <a:t>–  vycházela z okolí dnešní Třebíče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–   spojovala Rajhrad s jihočeským </a:t>
            </a:r>
            <a:r>
              <a:rPr lang="cs-CZ" sz="1900" dirty="0" err="1"/>
              <a:t>Chýnovskem</a:t>
            </a:r>
            <a:r>
              <a:rPr lang="cs-CZ" sz="1900" dirty="0"/>
              <a:t>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Norimberská cesta  </a:t>
            </a:r>
            <a:r>
              <a:rPr lang="cs-CZ" sz="2000" dirty="0"/>
              <a:t>–</a:t>
            </a:r>
            <a:r>
              <a:rPr lang="cs-CZ" sz="1350" dirty="0"/>
              <a:t>   </a:t>
            </a:r>
            <a:r>
              <a:rPr lang="cs-CZ" sz="1800" dirty="0"/>
              <a:t>z Prahy přes Beroun, Rokycany, Plzeň, Nýřany, Kladruby a Stříbro do </a:t>
            </a:r>
            <a:r>
              <a:rPr lang="cs-CZ" sz="1800" dirty="0" err="1"/>
              <a:t>Norimberka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–   trasa od Stříbra do Chebu:  </a:t>
            </a:r>
            <a:r>
              <a:rPr lang="cs-CZ" sz="1800" u="sng" dirty="0"/>
              <a:t>Chebská cesta</a:t>
            </a:r>
            <a:endParaRPr lang="cs-CZ" sz="1800" dirty="0"/>
          </a:p>
          <a:p>
            <a:pPr marL="0" indent="0">
              <a:buNone/>
              <a:defRPr/>
            </a:pPr>
            <a:endParaRPr lang="cs-CZ" sz="1350" dirty="0"/>
          </a:p>
          <a:p>
            <a:pPr marL="0" indent="0">
              <a:buNone/>
              <a:defRPr/>
            </a:pPr>
            <a:endParaRPr lang="cs-CZ" sz="1350" dirty="0"/>
          </a:p>
          <a:p>
            <a:pPr>
              <a:defRPr/>
            </a:pPr>
            <a:endParaRPr lang="cs-CZ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71D63D-ACCB-54E6-B688-631BE89E7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895350"/>
            <a:ext cx="11306175" cy="59626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Polská stezka 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také </a:t>
            </a:r>
            <a:r>
              <a:rPr lang="cs-CZ" sz="1800" b="1" dirty="0"/>
              <a:t>Kladská či Náchodská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směr:  Praha – Libice – Hradec Králové – Náchod – Kladsko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v různých obdobích měla různé trasy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Praha – Mladá Boleslav:  </a:t>
            </a:r>
            <a:r>
              <a:rPr lang="cs-CZ" sz="1800" b="1" dirty="0"/>
              <a:t>Boleslavská</a:t>
            </a:r>
            <a:r>
              <a:rPr lang="cs-CZ" sz="1800" u="sng" dirty="0"/>
              <a:t>,</a:t>
            </a:r>
            <a:r>
              <a:rPr lang="cs-CZ" sz="1800" dirty="0"/>
              <a:t> později </a:t>
            </a:r>
            <a:r>
              <a:rPr lang="cs-CZ" sz="1800" b="1" dirty="0"/>
              <a:t>Svatá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 </a:t>
            </a:r>
            <a:r>
              <a:rPr lang="cs-CZ" sz="2000" b="1" dirty="0">
                <a:solidFill>
                  <a:srgbClr val="FF0000"/>
                </a:solidFill>
              </a:rPr>
              <a:t>Žitavská cesta  </a:t>
            </a:r>
            <a:r>
              <a:rPr lang="cs-CZ" sz="2000" dirty="0"/>
              <a:t>– </a:t>
            </a:r>
            <a:r>
              <a:rPr lang="cs-CZ" sz="2000" b="1" dirty="0"/>
              <a:t> </a:t>
            </a:r>
            <a:r>
              <a:rPr lang="cs-CZ" sz="2000" dirty="0"/>
              <a:t>jedna z variant dálkových stezek z Čech do Žitavy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–  na Zhořelec a Magdeburk</a:t>
            </a:r>
          </a:p>
          <a:p>
            <a:pPr>
              <a:defRPr/>
            </a:pPr>
            <a:endParaRPr lang="cs-CZ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Řezenská stezka  </a:t>
            </a:r>
            <a:r>
              <a:rPr lang="cs-CZ" sz="1800" dirty="0"/>
              <a:t>–  také </a:t>
            </a:r>
            <a:r>
              <a:rPr lang="cs-CZ" sz="1800" b="1" dirty="0"/>
              <a:t>Domažlická</a:t>
            </a:r>
            <a:r>
              <a:rPr lang="cs-CZ" sz="1800" u="sng" dirty="0"/>
              <a:t>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–  větev</a:t>
            </a:r>
            <a:r>
              <a:rPr lang="cs-CZ" sz="1800" b="1" dirty="0"/>
              <a:t> Bavorské cesty </a:t>
            </a:r>
            <a:r>
              <a:rPr lang="cs-CZ" sz="1800" dirty="0"/>
              <a:t>z Prahy na Plzeň a Domažlice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Srbská stezka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také </a:t>
            </a:r>
            <a:r>
              <a:rPr lang="cs-CZ" sz="1800" b="1" dirty="0"/>
              <a:t>Chlumecká</a:t>
            </a:r>
            <a:r>
              <a:rPr lang="cs-CZ" sz="1800" u="sng" dirty="0"/>
              <a:t> 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směr:  Praha – Levý Hradec – Lovosice – Ústí n. Labem – Chlumec – Drážďany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Vitorazská stezka  </a:t>
            </a:r>
            <a:r>
              <a:rPr lang="cs-CZ" sz="1800" dirty="0"/>
              <a:t>–  spojovala Vitoraz  (</a:t>
            </a:r>
            <a:r>
              <a:rPr lang="cs-CZ" sz="1800" dirty="0" err="1"/>
              <a:t>Weitra</a:t>
            </a:r>
            <a:r>
              <a:rPr lang="cs-CZ" sz="1800" dirty="0"/>
              <a:t>) se Světlou (</a:t>
            </a:r>
            <a:r>
              <a:rPr lang="cs-CZ" sz="1800" dirty="0" err="1"/>
              <a:t>Zwettl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–  vedla přes  České Budějovice a Tábor</a:t>
            </a:r>
          </a:p>
          <a:p>
            <a:pPr marL="0" indent="0">
              <a:buNone/>
              <a:defRPr/>
            </a:pPr>
            <a:r>
              <a:rPr lang="cs-CZ" sz="1800" b="1" dirty="0"/>
              <a:t> </a:t>
            </a:r>
          </a:p>
          <a:p>
            <a:pPr marL="0" indent="0">
              <a:buNone/>
              <a:defRPr/>
            </a:pPr>
            <a:endParaRPr lang="cs-CZ" sz="1350" dirty="0"/>
          </a:p>
          <a:p>
            <a:pPr marL="0" indent="0">
              <a:buNone/>
              <a:defRPr/>
            </a:pPr>
            <a:endParaRPr lang="cs-CZ" sz="1350" dirty="0"/>
          </a:p>
          <a:p>
            <a:pPr marL="0" indent="0">
              <a:buNone/>
              <a:defRPr/>
            </a:pPr>
            <a:endParaRPr lang="cs-CZ" sz="1350" dirty="0"/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14288"/>
            <a:ext cx="7886700" cy="1141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dirty="0"/>
            </a:br>
            <a:r>
              <a:rPr lang="cs-CZ" sz="3600" dirty="0"/>
              <a:t>                      </a:t>
            </a:r>
            <a:r>
              <a:rPr lang="cs-CZ" sz="3600" b="1" dirty="0">
                <a:solidFill>
                  <a:srgbClr val="FF0000"/>
                </a:solidFill>
              </a:rPr>
              <a:t>Určení centrality měst</a:t>
            </a:r>
            <a:br>
              <a:rPr lang="cs-CZ" sz="3600" b="1" dirty="0">
                <a:solidFill>
                  <a:srgbClr val="FF0000"/>
                </a:solidFill>
              </a:rPr>
            </a:b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93" y="1343103"/>
            <a:ext cx="11805007" cy="70275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Sídelní systém Evropy  </a:t>
            </a:r>
            <a:r>
              <a:rPr lang="cs-CZ" sz="2000" dirty="0"/>
              <a:t>–  h</a:t>
            </a:r>
            <a:r>
              <a:rPr lang="lv-LV" sz="2000" dirty="0"/>
              <a:t>istorický vývoj </a:t>
            </a:r>
            <a:r>
              <a:rPr lang="cs-CZ" sz="2000" dirty="0"/>
              <a:t>ovlivňuje množství faktorů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r>
              <a:rPr lang="cs-CZ" sz="2000" dirty="0"/>
              <a:t>1)  středověká města lze pokládat za centrální místa</a:t>
            </a:r>
          </a:p>
          <a:p>
            <a:r>
              <a:rPr lang="cs-CZ" sz="2000" dirty="0"/>
              <a:t>2)  centrální místa plní centrální funkce, které je odlišují od ostatního osídlení</a:t>
            </a:r>
          </a:p>
          <a:p>
            <a:r>
              <a:rPr lang="cs-CZ" sz="2000" dirty="0"/>
              <a:t>3)  centrální místa mají exkluzivní instituce, služby a zboží, které není jinde běžně dosažitelné </a:t>
            </a:r>
          </a:p>
          <a:p>
            <a:pPr marL="0" indent="0">
              <a:buNone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Města</a:t>
            </a:r>
            <a:r>
              <a:rPr lang="cs-CZ" sz="2000" dirty="0"/>
              <a:t>     –  plnily řadu funkcí (sociální, kulturní, ekonomické, politické)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dlouhodobý vývoj v duchu „</a:t>
            </a:r>
            <a:r>
              <a:rPr lang="cs-CZ" sz="2000" dirty="0" err="1"/>
              <a:t>longue</a:t>
            </a:r>
            <a:r>
              <a:rPr lang="cs-CZ" sz="2000" dirty="0"/>
              <a:t> </a:t>
            </a:r>
            <a:r>
              <a:rPr lang="cs-CZ" sz="2000" dirty="0" err="1"/>
              <a:t>durée</a:t>
            </a:r>
            <a:r>
              <a:rPr lang="cs-CZ" sz="2000" dirty="0"/>
              <a:t>“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rozvoj limituje řada negativních faktorů (epidemie, hladomor, války)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koncentrace obyvatelstva na relativně malém prostoru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hustota osídlení není měřítkem městskosti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je prostorově vymezeno (hradby, aglomerace)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ekonomické a tržní možnosti (cechovní řemesla, obchod)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administrativní postavení v systému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soustředí kulturní a náboženské funkce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kooperace:    město   x   rurální (vesnické) zázemí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683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01384"/>
            <a:ext cx="11734799" cy="61747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Studium vývoje sídelního systému v Evropě: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1. </a:t>
            </a:r>
            <a:r>
              <a:rPr lang="cs-CZ" sz="1800" b="1" dirty="0"/>
              <a:t>historický přístup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 err="1"/>
              <a:t>intraurbánní</a:t>
            </a:r>
            <a:r>
              <a:rPr lang="cs-CZ" sz="1800" dirty="0"/>
              <a:t> vztahy (city as </a:t>
            </a:r>
            <a:r>
              <a:rPr lang="cs-CZ" sz="1800" dirty="0" err="1"/>
              <a:t>system</a:t>
            </a:r>
            <a:r>
              <a:rPr lang="cs-CZ" sz="1800" dirty="0"/>
              <a:t>) </a:t>
            </a: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</a:t>
            </a:r>
            <a:r>
              <a:rPr lang="cs-CZ" sz="1800" dirty="0"/>
              <a:t>–  město charakterizuje na základě právního postavení a jeho role v dané epoše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(</a:t>
            </a:r>
            <a:r>
              <a:rPr lang="cs-CZ" sz="1800" dirty="0" err="1"/>
              <a:t>mikrohistorie</a:t>
            </a:r>
            <a:r>
              <a:rPr lang="cs-CZ" sz="1800" dirty="0"/>
              <a:t>, každodennost)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2. </a:t>
            </a:r>
            <a:r>
              <a:rPr lang="cs-CZ" sz="1800" b="1" dirty="0"/>
              <a:t>geograficko-demografický  </a:t>
            </a:r>
            <a:r>
              <a:rPr lang="cs-CZ" sz="1800" dirty="0"/>
              <a:t>–  interurbánní vztahy (</a:t>
            </a:r>
            <a:r>
              <a:rPr lang="cs-CZ" sz="1800" dirty="0" err="1"/>
              <a:t>system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cities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            </a:t>
            </a:r>
            <a:r>
              <a:rPr lang="cs-CZ" sz="1800" dirty="0"/>
              <a:t> –   zkoumá prostorové vymezení z hlediska odlišností městského a vesnického (rurálního)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osídlení (</a:t>
            </a:r>
            <a:r>
              <a:rPr lang="cs-CZ" sz="1800" dirty="0" err="1"/>
              <a:t>urban-rural</a:t>
            </a:r>
            <a:r>
              <a:rPr lang="cs-CZ" sz="1800" dirty="0"/>
              <a:t> </a:t>
            </a:r>
            <a:r>
              <a:rPr lang="cs-CZ" sz="1800" dirty="0" err="1"/>
              <a:t>dichotomy</a:t>
            </a:r>
            <a:r>
              <a:rPr lang="cs-CZ" sz="1800" dirty="0"/>
              <a:t>, znaky městskosti</a:t>
            </a:r>
            <a:r>
              <a:rPr lang="cs-CZ" sz="1800" i="1" dirty="0"/>
              <a:t>) </a:t>
            </a: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Sídelní systém  </a:t>
            </a:r>
            <a:r>
              <a:rPr lang="cs-CZ" sz="1800" dirty="0"/>
              <a:t>–  </a:t>
            </a:r>
            <a:r>
              <a:rPr lang="cs-CZ" sz="1800" b="1" dirty="0"/>
              <a:t>Brian J. L. </a:t>
            </a:r>
            <a:r>
              <a:rPr lang="cs-CZ" sz="1800" b="1" dirty="0" err="1"/>
              <a:t>Berry</a:t>
            </a:r>
            <a:r>
              <a:rPr lang="cs-CZ" sz="1800" dirty="0"/>
              <a:t>:   systém navzájem propojených „městských míst“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americký geograf britského původu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–  </a:t>
            </a:r>
            <a:r>
              <a:rPr lang="cs-CZ" sz="1800" b="1" dirty="0"/>
              <a:t>Allan R. </a:t>
            </a:r>
            <a:r>
              <a:rPr lang="cs-CZ" sz="1800" b="1" dirty="0" err="1"/>
              <a:t>Pred</a:t>
            </a:r>
            <a:r>
              <a:rPr lang="cs-CZ" sz="1800" dirty="0"/>
              <a:t>:  provázaný </a:t>
            </a:r>
            <a:r>
              <a:rPr lang="lv-LV" sz="1800" dirty="0"/>
              <a:t>regionální či národní </a:t>
            </a:r>
            <a:r>
              <a:rPr lang="cs-CZ" sz="1800" dirty="0"/>
              <a:t>sídelní </a:t>
            </a:r>
            <a:r>
              <a:rPr lang="lv-LV" sz="1800" dirty="0"/>
              <a:t>systém </a:t>
            </a:r>
            <a:r>
              <a:rPr lang="cs-CZ" sz="1800" dirty="0"/>
              <a:t>tvořený </a:t>
            </a:r>
            <a:r>
              <a:rPr lang="lv-LV" sz="1800" dirty="0"/>
              <a:t>mno</a:t>
            </a:r>
            <a:r>
              <a:rPr lang="cs-CZ" sz="1800" dirty="0"/>
              <a:t>ž</a:t>
            </a:r>
            <a:r>
              <a:rPr lang="lv-LV" sz="1800" dirty="0"/>
              <a:t>in</a:t>
            </a:r>
            <a:r>
              <a:rPr lang="cs-CZ" sz="1800" dirty="0"/>
              <a:t>ou</a:t>
            </a:r>
            <a:r>
              <a:rPr lang="lv-LV" sz="1800" dirty="0"/>
              <a:t> měst</a:t>
            </a:r>
            <a:r>
              <a:rPr lang="cs-CZ" sz="1800" dirty="0"/>
              <a:t> </a:t>
            </a:r>
            <a:r>
              <a:rPr lang="lv-LV" sz="1800" dirty="0"/>
              <a:t>(aggregate of 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</a:t>
            </a:r>
            <a:r>
              <a:rPr lang="lv-LV" sz="1800" dirty="0"/>
              <a:t>cities)</a:t>
            </a:r>
            <a:r>
              <a:rPr lang="cs-CZ" sz="1800" dirty="0"/>
              <a:t>, které jej </a:t>
            </a:r>
            <a:r>
              <a:rPr lang="lv-LV" sz="1800" dirty="0"/>
              <a:t>utvářejí a ovliv</a:t>
            </a:r>
            <a:r>
              <a:rPr lang="cs-CZ" sz="1800" dirty="0"/>
              <a:t>ň</a:t>
            </a:r>
            <a:r>
              <a:rPr lang="lv-LV" sz="1800" dirty="0"/>
              <a:t>ují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4713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306388" y="156754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Sídelní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447" y="1515291"/>
            <a:ext cx="11717382" cy="526650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sz="8000" b="1" dirty="0"/>
              <a:t>Kvantitativní metody výzkumu:</a:t>
            </a:r>
          </a:p>
          <a:p>
            <a:pPr>
              <a:defRPr/>
            </a:pPr>
            <a:endParaRPr lang="cs-CZ" sz="8000" b="1" dirty="0"/>
          </a:p>
          <a:p>
            <a:pPr marL="0" indent="0">
              <a:buNone/>
              <a:defRPr/>
            </a:pPr>
            <a:r>
              <a:rPr lang="cs-CZ" sz="8000" b="1" dirty="0"/>
              <a:t>      1.</a:t>
            </a:r>
            <a:r>
              <a:rPr lang="cs-CZ" sz="8000" dirty="0"/>
              <a:t>  </a:t>
            </a:r>
            <a:r>
              <a:rPr lang="cs-CZ" sz="8000" b="1" dirty="0"/>
              <a:t>Hierarchická organizace sídelního systému (demografie):</a:t>
            </a:r>
          </a:p>
          <a:p>
            <a:pPr marL="0" indent="0">
              <a:buNone/>
              <a:defRPr/>
            </a:pPr>
            <a:endParaRPr lang="cs-CZ" sz="8000" b="1" dirty="0"/>
          </a:p>
          <a:p>
            <a:pPr marL="0" indent="0">
              <a:buNone/>
              <a:defRPr/>
            </a:pPr>
            <a:r>
              <a:rPr lang="cs-CZ" sz="8000" dirty="0"/>
              <a:t>             </a:t>
            </a:r>
            <a:r>
              <a:rPr lang="cs-CZ" sz="8000" dirty="0" err="1"/>
              <a:t>Zippův</a:t>
            </a:r>
            <a:r>
              <a:rPr lang="cs-CZ" sz="8000" dirty="0"/>
              <a:t> zákon: pravidlo rank-</a:t>
            </a:r>
            <a:r>
              <a:rPr lang="cs-CZ" sz="8000" dirty="0" err="1"/>
              <a:t>size</a:t>
            </a:r>
            <a:r>
              <a:rPr lang="cs-CZ" sz="8000" dirty="0"/>
              <a:t> – zákon pořadí a velikosti:  americký filolog Georg K. </a:t>
            </a:r>
            <a:r>
              <a:rPr lang="cs-CZ" sz="8000" dirty="0" err="1"/>
              <a:t>Zipf</a:t>
            </a:r>
            <a:r>
              <a:rPr lang="cs-CZ" sz="8000" dirty="0"/>
              <a:t> (1949)</a:t>
            </a:r>
          </a:p>
          <a:p>
            <a:pPr marL="0" indent="0">
              <a:buNone/>
              <a:defRPr/>
            </a:pPr>
            <a:r>
              <a:rPr lang="cs-CZ" sz="8000" dirty="0"/>
              <a:t>             Zákon vedoucího města – </a:t>
            </a:r>
            <a:r>
              <a:rPr lang="cs-CZ" sz="8000" dirty="0" err="1"/>
              <a:t>Primate</a:t>
            </a:r>
            <a:r>
              <a:rPr lang="cs-CZ" sz="8000" dirty="0"/>
              <a:t> City:  americký geograf Mark </a:t>
            </a:r>
            <a:r>
              <a:rPr lang="cs-CZ" sz="8000" dirty="0" err="1"/>
              <a:t>Jefferson</a:t>
            </a:r>
            <a:r>
              <a:rPr lang="cs-CZ" sz="8000" dirty="0"/>
              <a:t> (1939) </a:t>
            </a:r>
          </a:p>
          <a:p>
            <a:pPr marL="0" indent="0">
              <a:buNone/>
              <a:defRPr/>
            </a:pPr>
            <a:r>
              <a:rPr lang="cs-CZ" sz="8000" dirty="0"/>
              <a:t>             </a:t>
            </a:r>
            <a:r>
              <a:rPr lang="cs-CZ" sz="8000" dirty="0" err="1"/>
              <a:t>Gibratův</a:t>
            </a:r>
            <a:r>
              <a:rPr lang="cs-CZ" sz="8000" dirty="0"/>
              <a:t> model – zákon proporčního růstu:  </a:t>
            </a:r>
            <a:r>
              <a:rPr lang="cs-CZ" sz="8000" dirty="0" err="1"/>
              <a:t>franc</a:t>
            </a:r>
            <a:r>
              <a:rPr lang="cs-CZ" sz="8000" dirty="0"/>
              <a:t>. statistik Robert P. L. </a:t>
            </a:r>
            <a:r>
              <a:rPr lang="cs-CZ" sz="8000" dirty="0" err="1"/>
              <a:t>Gibrat</a:t>
            </a:r>
            <a:r>
              <a:rPr lang="cs-CZ" sz="8000" dirty="0"/>
              <a:t>  (1931)</a:t>
            </a:r>
          </a:p>
          <a:p>
            <a:pPr marL="0" indent="0">
              <a:buNone/>
              <a:defRPr/>
            </a:pPr>
            <a:endParaRPr lang="cs-CZ" sz="8000" dirty="0"/>
          </a:p>
          <a:p>
            <a:pPr marL="0" indent="0">
              <a:buNone/>
              <a:defRPr/>
            </a:pPr>
            <a:r>
              <a:rPr lang="cs-CZ" sz="8000" dirty="0"/>
              <a:t>      </a:t>
            </a:r>
            <a:r>
              <a:rPr lang="cs-CZ" sz="8000" b="1" dirty="0"/>
              <a:t>2.  Dynamický vývoj v čase:  </a:t>
            </a:r>
            <a:r>
              <a:rPr lang="cs-CZ" sz="8000" dirty="0"/>
              <a:t>využívají také statistické metody</a:t>
            </a:r>
          </a:p>
          <a:p>
            <a:pPr marL="0" indent="0">
              <a:buNone/>
              <a:defRPr/>
            </a:pPr>
            <a:endParaRPr lang="cs-CZ" sz="8000" dirty="0"/>
          </a:p>
          <a:p>
            <a:pPr marL="0" indent="0">
              <a:buNone/>
              <a:defRPr/>
            </a:pPr>
            <a:r>
              <a:rPr lang="cs-CZ" sz="8000" dirty="0"/>
              <a:t>             Teorie centrálních míst – </a:t>
            </a:r>
            <a:r>
              <a:rPr lang="cs-CZ" sz="8000" dirty="0" err="1"/>
              <a:t>Central</a:t>
            </a:r>
            <a:r>
              <a:rPr lang="cs-CZ" sz="8000" dirty="0"/>
              <a:t> </a:t>
            </a:r>
            <a:r>
              <a:rPr lang="cs-CZ" sz="8000" dirty="0" err="1"/>
              <a:t>Places</a:t>
            </a:r>
            <a:r>
              <a:rPr lang="cs-CZ" sz="8000" dirty="0"/>
              <a:t> </a:t>
            </a:r>
            <a:r>
              <a:rPr lang="cs-CZ" sz="8000" dirty="0" err="1"/>
              <a:t>Theories</a:t>
            </a:r>
            <a:r>
              <a:rPr lang="cs-CZ" sz="8000" dirty="0"/>
              <a:t>:   model Waltera </a:t>
            </a:r>
            <a:r>
              <a:rPr lang="cs-CZ" sz="8000" dirty="0" err="1"/>
              <a:t>Christallera</a:t>
            </a:r>
            <a:r>
              <a:rPr lang="cs-CZ" sz="8000" dirty="0"/>
              <a:t> pro sídelní systém již. Ň.</a:t>
            </a:r>
          </a:p>
          <a:p>
            <a:pPr marL="0" indent="0">
              <a:buNone/>
              <a:defRPr/>
            </a:pPr>
            <a:r>
              <a:rPr lang="cs-CZ" sz="8000" dirty="0"/>
              <a:t>                                                       – centralita sídla na základě dostupností služeb </a:t>
            </a:r>
          </a:p>
          <a:p>
            <a:pPr marL="0" indent="0">
              <a:buNone/>
              <a:defRPr/>
            </a:pPr>
            <a:endParaRPr lang="cs-CZ" sz="8000" dirty="0"/>
          </a:p>
          <a:p>
            <a:pPr marL="0" indent="0">
              <a:buNone/>
              <a:defRPr/>
            </a:pPr>
            <a:r>
              <a:rPr lang="cs-CZ" sz="8000" dirty="0"/>
              <a:t>             Teorie necentrálních míst – Non-</a:t>
            </a:r>
            <a:r>
              <a:rPr lang="cs-CZ" sz="8000" dirty="0" err="1"/>
              <a:t>central</a:t>
            </a:r>
            <a:r>
              <a:rPr lang="cs-CZ" sz="8000" dirty="0"/>
              <a:t> </a:t>
            </a:r>
            <a:r>
              <a:rPr lang="cs-CZ" sz="8000" dirty="0" err="1"/>
              <a:t>Places</a:t>
            </a:r>
            <a:r>
              <a:rPr lang="cs-CZ" sz="8000" dirty="0"/>
              <a:t>:  sídla městského typu s jiným postavením (hornická)</a:t>
            </a:r>
          </a:p>
          <a:p>
            <a:pPr marL="0" indent="0">
              <a:buNone/>
              <a:defRPr/>
            </a:pPr>
            <a:endParaRPr lang="cs-CZ" sz="8000" dirty="0"/>
          </a:p>
          <a:p>
            <a:pPr marL="0" indent="0">
              <a:buNone/>
              <a:defRPr/>
            </a:pPr>
            <a:endParaRPr lang="cs-CZ" sz="7200" dirty="0"/>
          </a:p>
          <a:p>
            <a:pPr marL="0" indent="0">
              <a:buNone/>
              <a:defRPr/>
            </a:pPr>
            <a:r>
              <a:rPr lang="cs-CZ" sz="7200" dirty="0"/>
              <a:t>         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 err="1"/>
              <a:t>Mmm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mm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0030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Teorie centrálních míst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Centrum – periferie (zázemí)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566" y="1229310"/>
            <a:ext cx="11270751" cy="58971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000" b="1" dirty="0"/>
              <a:t>J</a:t>
            </a:r>
            <a:r>
              <a:rPr lang="cs-CZ" sz="2000" b="1" dirty="0" err="1"/>
              <a:t>ohann</a:t>
            </a:r>
            <a:r>
              <a:rPr lang="de-DE" sz="2000" b="1" dirty="0"/>
              <a:t> H</a:t>
            </a:r>
            <a:r>
              <a:rPr lang="cs-CZ" sz="2000" b="1" dirty="0" err="1"/>
              <a:t>einrich</a:t>
            </a:r>
            <a:r>
              <a:rPr lang="de-DE" sz="2000" b="1" dirty="0"/>
              <a:t> von Thünen </a:t>
            </a:r>
            <a:r>
              <a:rPr lang="cs-CZ" sz="2000" b="1" dirty="0"/>
              <a:t> </a:t>
            </a:r>
            <a:r>
              <a:rPr lang="cs-CZ" sz="2000" dirty="0"/>
              <a:t>–  německý geograf:  teoretický model podle zón produkce</a:t>
            </a:r>
            <a:endParaRPr lang="cs-CZ" sz="2000" b="1" dirty="0"/>
          </a:p>
          <a:p>
            <a:pPr marL="0" indent="0">
              <a:buNone/>
              <a:defRPr/>
            </a:pPr>
            <a:r>
              <a:rPr lang="cs-CZ" sz="2000" dirty="0"/>
              <a:t>               (</a:t>
            </a:r>
            <a:r>
              <a:rPr lang="de-DE" sz="2000" dirty="0"/>
              <a:t>1783-1850)</a:t>
            </a:r>
            <a:r>
              <a:rPr lang="cs-CZ" sz="2000" dirty="0"/>
              <a:t>                     –  město uprostřed soběstačného izolovaného státu obklopeného pustinou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(všude stejné podmínky:  bonita půdy, klima, aj.)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–  převoz zboží do centra vozy:  maximální zisk z prodeje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–  stát rozdělil do 4 produkčních zón: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1)  mlékárenství a zemědělství (produkty podléhají zkáze)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2)  stavební a palivové dřevo (nákladná doprava)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3)  pole a pěstování obilí (trvanlivé, nenáročná doprava)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4)  chov zvířat (nejdále od města) 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Jean Ernest </a:t>
            </a:r>
            <a:r>
              <a:rPr lang="cs-CZ" sz="2000" b="1" dirty="0" err="1"/>
              <a:t>Reynaud</a:t>
            </a:r>
            <a:r>
              <a:rPr lang="cs-CZ" sz="2000" b="1" dirty="0"/>
              <a:t>  </a:t>
            </a:r>
            <a:r>
              <a:rPr lang="cs-CZ" sz="2000" dirty="0"/>
              <a:t>–  kombinoval geografické uspořádání a historický kontext </a:t>
            </a: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            </a:t>
            </a:r>
            <a:r>
              <a:rPr lang="cs-CZ" sz="2000" dirty="0"/>
              <a:t>(1806-1863)         –  osady uprostřed úrodné oblasti:  okruh kolem centra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–  minimalizace vzdálenosti kvůli hospodářské činnosti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–  deformace rozložení sídel:  nejednotnost povrchu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6079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</a:t>
            </a:r>
            <a:r>
              <a:rPr lang="cs-CZ" sz="3200" b="1" dirty="0">
                <a:solidFill>
                  <a:srgbClr val="FF0000"/>
                </a:solidFill>
              </a:rPr>
              <a:t>Teorie centrálních míst 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                                                                   Centrum – periferie (zázemí)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195" y="1580606"/>
            <a:ext cx="11800370" cy="5580590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1933</a:t>
            </a:r>
            <a:r>
              <a:rPr lang="cs-CZ" sz="2000" dirty="0"/>
              <a:t>  –  </a:t>
            </a:r>
            <a:r>
              <a:rPr lang="cs-CZ" sz="2000" b="1" dirty="0"/>
              <a:t>Walter </a:t>
            </a:r>
            <a:r>
              <a:rPr lang="cs-CZ" sz="2000" b="1" dirty="0" err="1"/>
              <a:t>Christaller</a:t>
            </a:r>
            <a:r>
              <a:rPr lang="cs-CZ" sz="2000" b="1" dirty="0"/>
              <a:t> (1893-1969)</a:t>
            </a:r>
            <a:r>
              <a:rPr lang="cs-CZ" sz="2000" dirty="0"/>
              <a:t>:  německý geograf </a:t>
            </a:r>
          </a:p>
          <a:p>
            <a:pPr marL="0" indent="0">
              <a:buNone/>
            </a:pPr>
            <a:r>
              <a:rPr lang="cs-CZ" sz="2000" dirty="0"/>
              <a:t>               –   </a:t>
            </a:r>
            <a:r>
              <a:rPr lang="de-DE" sz="2000" dirty="0"/>
              <a:t>Die zentralen Orte in Süddeutschland</a:t>
            </a:r>
            <a:r>
              <a:rPr lang="cs-CZ" sz="2000" dirty="0"/>
              <a:t>. </a:t>
            </a:r>
            <a:r>
              <a:rPr lang="de-DE" sz="2000" dirty="0"/>
              <a:t>Eine ökonomisch-geographische Untersuchung über die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</a:t>
            </a:r>
            <a:r>
              <a:rPr lang="de-DE" sz="2000" dirty="0" err="1"/>
              <a:t>Gesetzmässigkeit</a:t>
            </a:r>
            <a:r>
              <a:rPr lang="de-DE" sz="2000" dirty="0"/>
              <a:t> der Verbreitung und Entwicklung der Siedlungen mit städtischen Funktionen</a:t>
            </a:r>
            <a:r>
              <a:rPr lang="cs-CZ" sz="2000" dirty="0"/>
              <a:t>. Jena.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–  fungování sídelního systému na příkladu jižního Německa</a:t>
            </a:r>
          </a:p>
          <a:p>
            <a:pPr marL="0" indent="0">
              <a:buNone/>
            </a:pPr>
            <a:r>
              <a:rPr lang="cs-CZ" sz="2000" dirty="0"/>
              <a:t>              –  systém centrálních míst je založen na třech hierarchických principech:</a:t>
            </a:r>
          </a:p>
          <a:p>
            <a:pPr marL="0" indent="0">
              <a:buNone/>
            </a:pPr>
            <a:r>
              <a:rPr lang="cs-CZ" sz="2000" dirty="0"/>
              <a:t>                 1.  </a:t>
            </a:r>
            <a:r>
              <a:rPr lang="cs-CZ" sz="2000" b="1" dirty="0"/>
              <a:t>Obslužný princip </a:t>
            </a:r>
            <a:r>
              <a:rPr lang="cs-CZ" sz="2000" dirty="0"/>
              <a:t>(Market </a:t>
            </a:r>
            <a:r>
              <a:rPr lang="cs-CZ" sz="2000" dirty="0" err="1"/>
              <a:t>Principle</a:t>
            </a:r>
            <a:r>
              <a:rPr lang="cs-CZ" sz="2000" dirty="0"/>
              <a:t>) – rozmístění center podle dosahu centrálního zboží (k-3)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–  Každé centrum vyššího řádu zásobuje třikrát větší oblast</a:t>
            </a:r>
          </a:p>
          <a:p>
            <a:pPr marL="0" indent="0">
              <a:buNone/>
            </a:pPr>
            <a:r>
              <a:rPr lang="cs-CZ" sz="2000" dirty="0"/>
              <a:t>                 2. </a:t>
            </a:r>
            <a:r>
              <a:rPr lang="cs-CZ" sz="2000" b="1" dirty="0"/>
              <a:t>Dopravní princip </a:t>
            </a:r>
            <a:r>
              <a:rPr lang="cs-CZ" sz="2000" dirty="0"/>
              <a:t>(</a:t>
            </a:r>
            <a:r>
              <a:rPr lang="cs-CZ" sz="2000" dirty="0" err="1"/>
              <a:t>Traffic</a:t>
            </a:r>
            <a:r>
              <a:rPr lang="cs-CZ" sz="2000" dirty="0"/>
              <a:t> </a:t>
            </a:r>
            <a:r>
              <a:rPr lang="cs-CZ" sz="2000" dirty="0" err="1"/>
              <a:t>principle</a:t>
            </a:r>
            <a:r>
              <a:rPr lang="cs-CZ" sz="2000" dirty="0"/>
              <a:t>)   –  propojení centrálních míst dálkovými cestami (k-4)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–  na cestách etapové stanice v rozestupu 1 den</a:t>
            </a:r>
          </a:p>
          <a:p>
            <a:pPr marL="0" indent="0">
              <a:buNone/>
            </a:pPr>
            <a:r>
              <a:rPr lang="cs-CZ" sz="2000" dirty="0"/>
              <a:t>                3.  </a:t>
            </a:r>
            <a:r>
              <a:rPr lang="cs-CZ" sz="2000" b="1" dirty="0"/>
              <a:t>Administrativní princip  </a:t>
            </a:r>
            <a:r>
              <a:rPr lang="cs-CZ" sz="2000" dirty="0"/>
              <a:t>–  centrum je jádrem regionu (hierarchizovaný systém)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Určení centra podle</a:t>
            </a:r>
            <a:r>
              <a:rPr lang="cs-CZ" sz="2000" dirty="0"/>
              <a:t>  –  a)  </a:t>
            </a:r>
            <a:r>
              <a:rPr lang="pt-BR" sz="2000" dirty="0"/>
              <a:t>význam</a:t>
            </a:r>
            <a:r>
              <a:rPr lang="cs-CZ" sz="2000" dirty="0"/>
              <a:t>u:  faktory důležitosti  (vzdálenost, dosah zboží)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–  b)</a:t>
            </a:r>
            <a:r>
              <a:rPr lang="pt-BR" sz="2000" dirty="0"/>
              <a:t> </a:t>
            </a:r>
            <a:r>
              <a:rPr lang="cs-CZ" sz="2000" dirty="0"/>
              <a:t> </a:t>
            </a:r>
            <a:r>
              <a:rPr lang="pt-BR" sz="2000" dirty="0"/>
              <a:t>centralit</a:t>
            </a:r>
            <a:r>
              <a:rPr lang="cs-CZ" sz="2000" dirty="0"/>
              <a:t>y:  znaky  –  instituce:  administrativní kulturní, náboženské, profesní organizace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   sociální, zdravotnické, obchodní a finanční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–   trh práce a doprava (ekonom. vzdálenost závisí na nákladech)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454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228850" y="0"/>
            <a:ext cx="7886700" cy="984250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Klasifikace centrálních míst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850" y="914400"/>
            <a:ext cx="11401425" cy="594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1600" b="1" dirty="0"/>
              <a:t>Centrální místa (města)  </a:t>
            </a:r>
            <a:r>
              <a:rPr lang="cs-CZ" sz="1600" dirty="0"/>
              <a:t>–</a:t>
            </a:r>
            <a:r>
              <a:rPr lang="cs-CZ" sz="1600" b="1" dirty="0"/>
              <a:t>  </a:t>
            </a:r>
            <a:r>
              <a:rPr lang="cs-CZ" sz="1600" dirty="0"/>
              <a:t>hierarchie podle stupně centrality (písmena), 10 kategorií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H-místa</a:t>
            </a:r>
            <a:r>
              <a:rPr lang="cs-CZ" sz="1600" dirty="0"/>
              <a:t> (</a:t>
            </a:r>
            <a:r>
              <a:rPr lang="cs-CZ" sz="1600" dirty="0" err="1"/>
              <a:t>Hilfszentrale</a:t>
            </a:r>
            <a:r>
              <a:rPr lang="cs-CZ" sz="1600" dirty="0"/>
              <a:t> Orte)  –  doplňková či pomocná centra (stará, upadající, izolovaná)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M-místa</a:t>
            </a:r>
            <a:r>
              <a:rPr lang="cs-CZ" sz="1600" dirty="0"/>
              <a:t> (</a:t>
            </a:r>
            <a:r>
              <a:rPr lang="cs-CZ" sz="1600" dirty="0" err="1"/>
              <a:t>Marktorte</a:t>
            </a:r>
            <a:r>
              <a:rPr lang="cs-CZ" sz="1600" dirty="0"/>
              <a:t>)  –  mají nejnižší centralitu (konání týdenního trhu, kolem šest M-míst).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A-místa</a:t>
            </a:r>
            <a:r>
              <a:rPr lang="cs-CZ" sz="1600" dirty="0"/>
              <a:t> (</a:t>
            </a:r>
            <a:r>
              <a:rPr lang="cs-CZ" sz="1600" dirty="0" err="1"/>
              <a:t>Amtsstädtchen</a:t>
            </a:r>
            <a:r>
              <a:rPr lang="cs-CZ" sz="1600" dirty="0"/>
              <a:t>)  –  vykonávají nižší správní funkci 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K-místa </a:t>
            </a:r>
            <a:r>
              <a:rPr lang="cs-CZ" sz="1600" dirty="0"/>
              <a:t>(</a:t>
            </a:r>
            <a:r>
              <a:rPr lang="cs-CZ" sz="1600" dirty="0" err="1"/>
              <a:t>Kreisstädtchen</a:t>
            </a:r>
            <a:r>
              <a:rPr lang="cs-CZ" sz="1600" dirty="0"/>
              <a:t>  –  centra hrabství (malá města) s nižší administrativní funkcí (kolem šest A-míst)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B-místa</a:t>
            </a:r>
            <a:r>
              <a:rPr lang="cs-CZ" sz="1600" dirty="0"/>
              <a:t> (</a:t>
            </a:r>
            <a:r>
              <a:rPr lang="cs-CZ" sz="1600" dirty="0" err="1"/>
              <a:t>Bezirkshauptorte</a:t>
            </a:r>
            <a:r>
              <a:rPr lang="cs-CZ" sz="1600" dirty="0"/>
              <a:t>)  –  plnohodnotná města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G-místa </a:t>
            </a:r>
            <a:r>
              <a:rPr lang="cs-CZ" sz="1600" dirty="0"/>
              <a:t>(</a:t>
            </a:r>
            <a:r>
              <a:rPr lang="cs-CZ" sz="1600" dirty="0" err="1"/>
              <a:t>Gaubezirkshauptorte</a:t>
            </a:r>
            <a:r>
              <a:rPr lang="cs-CZ" sz="1600" dirty="0"/>
              <a:t>)  –  střediska střední administrativy, centra pro větší oblast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P-místa </a:t>
            </a:r>
            <a:r>
              <a:rPr lang="cs-CZ" sz="1600" dirty="0"/>
              <a:t>(</a:t>
            </a:r>
            <a:r>
              <a:rPr lang="cs-CZ" sz="1600" dirty="0" err="1"/>
              <a:t>Provinzialhauptorte</a:t>
            </a:r>
            <a:r>
              <a:rPr lang="cs-CZ" sz="1600" dirty="0"/>
              <a:t>)  –  provinční centra, jako velká města 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L-místa</a:t>
            </a:r>
            <a:r>
              <a:rPr lang="cs-CZ" sz="1600" dirty="0"/>
              <a:t> (</a:t>
            </a:r>
            <a:r>
              <a:rPr lang="cs-CZ" sz="1600" dirty="0" err="1"/>
              <a:t>Landeshauptstädte</a:t>
            </a:r>
            <a:r>
              <a:rPr lang="cs-CZ" sz="1600" dirty="0"/>
              <a:t>)  –  centra zemí (Londýn, Florencie, Milán, Janov, Kolín aj.)</a:t>
            </a:r>
          </a:p>
          <a:p>
            <a:pPr eaLnBrk="1" hangingPunct="1">
              <a:defRPr/>
            </a:pPr>
            <a:r>
              <a:rPr lang="cs-CZ" sz="1600" dirty="0"/>
              <a:t>  </a:t>
            </a:r>
            <a:r>
              <a:rPr lang="cs-CZ" sz="1600" b="1" dirty="0"/>
              <a:t>R-místa  </a:t>
            </a:r>
            <a:r>
              <a:rPr lang="cs-CZ" sz="1600" dirty="0"/>
              <a:t>–  mezinárodní centra (Konstantinopol, Benátky, Palermo a Paříž)</a:t>
            </a:r>
          </a:p>
          <a:p>
            <a:pPr eaLnBrk="1" hangingPunct="1">
              <a:defRPr/>
            </a:pPr>
            <a:r>
              <a:rPr lang="cs-CZ" sz="1600" b="1" dirty="0"/>
              <a:t>  M – region  </a:t>
            </a:r>
            <a:r>
              <a:rPr lang="cs-CZ" sz="1600" dirty="0"/>
              <a:t>–  oblast hodinu cesty od centra; rádius 4 až 5 km od centra </a:t>
            </a:r>
          </a:p>
          <a:p>
            <a:pPr eaLnBrk="1" hangingPunct="1">
              <a:defRPr/>
            </a:pPr>
            <a:endParaRPr lang="cs-CZ" sz="1600" dirty="0"/>
          </a:p>
          <a:p>
            <a:pPr eaLnBrk="1" hangingPunct="1">
              <a:defRPr/>
            </a:pPr>
            <a:r>
              <a:rPr lang="cs-CZ" sz="1600" b="1" dirty="0"/>
              <a:t>Rozptýlené osídlení  </a:t>
            </a:r>
            <a:r>
              <a:rPr lang="cs-CZ" sz="1600" dirty="0"/>
              <a:t>–  4 kategorie:   1)  místa, jejichž existence závisí na povaze krajiny (zemědělské osídlení)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2)  místa vázaná na specifickou lokalitu (přístav, těžba, brod přes řeku)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3)  místa bez vazby na centrální lokalitu (kláštery, domácí výroba)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           4)  podomní prodej ovlivňující ekonomiku</a:t>
            </a:r>
            <a:endParaRPr lang="cs-CZ" sz="1600" b="1" dirty="0"/>
          </a:p>
          <a:p>
            <a:pPr eaLnBrk="1" hangingPunct="1">
              <a:defRPr/>
            </a:pPr>
            <a:endParaRPr lang="cs-CZ" sz="1600" b="1" dirty="0"/>
          </a:p>
          <a:p>
            <a:pPr marL="0" indent="0">
              <a:buNone/>
              <a:defRPr/>
            </a:pP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67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39" y="766812"/>
            <a:ext cx="10829925" cy="6477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000" b="1" dirty="0" err="1"/>
              <a:t>Christallerův</a:t>
            </a:r>
            <a:r>
              <a:rPr lang="cs-CZ" sz="2000" b="1" dirty="0"/>
              <a:t> systém  </a:t>
            </a:r>
            <a:r>
              <a:rPr lang="cs-CZ" sz="2000" dirty="0"/>
              <a:t>–    192: H-míst, 180: M-míst, 81: A-míst, 59: K-míst,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20: B-míst a 11: G-regionů  (okolo Mnichova, </a:t>
            </a:r>
            <a:r>
              <a:rPr lang="cs-CZ" sz="2000" dirty="0" err="1"/>
              <a:t>Augspurku</a:t>
            </a:r>
            <a:r>
              <a:rPr lang="cs-CZ" sz="2000" dirty="0"/>
              <a:t>, Pasova,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Innsbrucku, Salcburku aj.)</a:t>
            </a:r>
          </a:p>
          <a:p>
            <a:pPr>
              <a:defRPr/>
            </a:pPr>
            <a:endParaRPr lang="cs-CZ" sz="2000" b="1" dirty="0"/>
          </a:p>
          <a:p>
            <a:pPr eaLnBrk="1" hangingPunct="1">
              <a:defRPr/>
            </a:pPr>
            <a:r>
              <a:rPr lang="cs-CZ" sz="2000" b="1" dirty="0"/>
              <a:t>Centrální zboží</a:t>
            </a:r>
            <a:r>
              <a:rPr lang="cs-CZ" sz="2000" dirty="0"/>
              <a:t>  –  vyráběné a nabízené v centrálních místech (hlavně služby) i mimo ně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–  spotřeba určuje zisk z prodeje a tím rozvoj centrálního místa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Rozptýlené zboží </a:t>
            </a:r>
            <a:r>
              <a:rPr lang="cs-CZ" sz="2000" dirty="0"/>
              <a:t>–  vyráběno mimo centrální lokality (větší náklady na dopravu)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Dosah zboží  </a:t>
            </a:r>
            <a:r>
              <a:rPr lang="cs-CZ" sz="2000" dirty="0"/>
              <a:t>–  ekonomická vzdálenost kvůli koupi zboží v centrálním místě (cena aj.)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–  okruh kolem centrálního místa (dán vnější a vnitřní hranicí)</a:t>
            </a:r>
          </a:p>
          <a:p>
            <a:pPr marL="0" indent="0">
              <a:buNone/>
              <a:defRPr/>
            </a:pPr>
            <a:r>
              <a:rPr lang="cs-CZ" sz="2000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–  ovlivněn 4 hlavními faktory: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</a:t>
            </a:r>
            <a:r>
              <a:rPr lang="cs-CZ" sz="2000" dirty="0"/>
              <a:t>1.  velikost a význam centrálního místa, distribuce populace</a:t>
            </a:r>
          </a:p>
          <a:p>
            <a:pPr marL="0" indent="0">
              <a:spcBef>
                <a:spcPts val="384"/>
              </a:spcBef>
              <a:buNone/>
              <a:defRPr/>
            </a:pPr>
            <a:r>
              <a:rPr lang="cs-CZ" sz="2000" dirty="0"/>
              <a:t>                                 2.  ochota lidí utrácet za zboží peníze</a:t>
            </a:r>
          </a:p>
          <a:p>
            <a:pPr marL="0" indent="0">
              <a:spcBef>
                <a:spcPts val="384"/>
              </a:spcBef>
              <a:buNone/>
              <a:defRPr/>
            </a:pPr>
            <a:r>
              <a:rPr lang="cs-CZ" sz="2000" dirty="0"/>
              <a:t>                                 3.  subjektivní ekonomická vzdálenost </a:t>
            </a:r>
          </a:p>
          <a:p>
            <a:pPr marL="0" indent="0">
              <a:spcBef>
                <a:spcPts val="384"/>
              </a:spcBef>
              <a:buNone/>
              <a:defRPr/>
            </a:pPr>
            <a:r>
              <a:rPr lang="cs-CZ" sz="2000" dirty="0"/>
              <a:t>                                 4.  druh, množství a cena zboží v centrálním místě  </a:t>
            </a:r>
          </a:p>
          <a:p>
            <a:pPr>
              <a:spcBef>
                <a:spcPts val="0"/>
              </a:spcBef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7510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D6ACF-50D9-6AC9-4FF7-DDE176DA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029"/>
            <a:ext cx="10515600" cy="1200434"/>
          </a:xfrm>
        </p:spPr>
        <p:txBody>
          <a:bodyPr/>
          <a:lstStyle/>
          <a:p>
            <a:r>
              <a:rPr lang="cs-CZ" dirty="0"/>
              <a:t>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Obchod a směna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B38D8-9E1E-7A7A-3D86-F241AD10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403"/>
            <a:ext cx="11353800" cy="6497053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/>
              <a:t>10. – 13. stol.  </a:t>
            </a:r>
            <a:r>
              <a:rPr lang="cs-CZ" sz="2300" dirty="0"/>
              <a:t>–  směna zboží:  v trhových místech:  hradská centra – střediska řemeslné výroby a obchodu </a:t>
            </a:r>
          </a:p>
          <a:p>
            <a:pPr marL="0" indent="0">
              <a:buNone/>
            </a:pPr>
            <a:r>
              <a:rPr lang="cs-CZ" sz="2300" dirty="0"/>
              <a:t>                              –  dálková směna:  zajištění luxusního zboží, zdroj knížecích příjmů </a:t>
            </a:r>
          </a:p>
          <a:p>
            <a:pPr marL="0" indent="0">
              <a:buNone/>
            </a:pPr>
            <a:r>
              <a:rPr lang="cs-CZ" sz="2300" dirty="0"/>
              <a:t>                              –  903-6:  v tzv. </a:t>
            </a:r>
            <a:r>
              <a:rPr lang="cs-CZ" sz="2300" dirty="0" err="1"/>
              <a:t>Raffelstettenském</a:t>
            </a:r>
            <a:r>
              <a:rPr lang="cs-CZ" sz="2300" dirty="0"/>
              <a:t> celním tarifu se hovoří o tržišti Moravanů </a:t>
            </a:r>
          </a:p>
          <a:p>
            <a:pPr marL="0" indent="0">
              <a:buNone/>
            </a:pPr>
            <a:r>
              <a:rPr lang="cs-CZ" sz="2300" dirty="0"/>
              <a:t>                              –  1055:  staroboleslavská listina zmiňuje mostné, mýto a celnici</a:t>
            </a:r>
          </a:p>
          <a:p>
            <a:pPr marL="0" indent="0">
              <a:buNone/>
            </a:pPr>
            <a:r>
              <a:rPr lang="cs-CZ" sz="2300" dirty="0"/>
              <a:t>                              –  </a:t>
            </a:r>
            <a:r>
              <a:rPr lang="cs-CZ" sz="2300" b="0" i="0" u="none" strike="noStrike" baseline="0" dirty="0">
                <a:solidFill>
                  <a:srgbClr val="000000"/>
                </a:solidFill>
              </a:rPr>
              <a:t>11. stol.:  síť stezek se zahušťuje, propojení dálkových tras s regionálními stezkami </a:t>
            </a:r>
            <a:endParaRPr lang="cs-CZ" sz="2300" dirty="0"/>
          </a:p>
          <a:p>
            <a:pPr marL="0" indent="0">
              <a:buNone/>
            </a:pPr>
            <a:endParaRPr lang="cs-CZ" sz="2300" dirty="0"/>
          </a:p>
          <a:p>
            <a:r>
              <a:rPr lang="cs-CZ" sz="2300" b="1" dirty="0"/>
              <a:t>od 13. stol.  </a:t>
            </a:r>
            <a:r>
              <a:rPr lang="cs-CZ" sz="2300" dirty="0"/>
              <a:t>–  lokační města:  stabilnější základna pro rozvoj tržní kultury </a:t>
            </a:r>
          </a:p>
          <a:p>
            <a:pPr marL="0" indent="0">
              <a:buNone/>
            </a:pPr>
            <a:r>
              <a:rPr lang="cs-CZ" sz="2300" dirty="0"/>
              <a:t>                          –  kol. 1300:  50 krá­lovských měst  (s poddanskými na církevních a šlechtických majetcích cca 200)</a:t>
            </a:r>
          </a:p>
          <a:p>
            <a:endParaRPr lang="cs-CZ" sz="2300" dirty="0"/>
          </a:p>
          <a:p>
            <a:r>
              <a:rPr lang="cs-CZ" sz="2300" b="1" dirty="0"/>
              <a:t>Trh</a:t>
            </a:r>
            <a:r>
              <a:rPr lang="cs-CZ" sz="2300" dirty="0"/>
              <a:t>  –  </a:t>
            </a:r>
            <a:r>
              <a:rPr lang="cs-CZ" altLang="cs-CZ" sz="2400" b="1" dirty="0" err="1"/>
              <a:t>forum</a:t>
            </a:r>
            <a:r>
              <a:rPr lang="cs-CZ" altLang="cs-CZ" sz="2400" dirty="0"/>
              <a:t> (sídelní komplex), výjimečně </a:t>
            </a:r>
            <a:r>
              <a:rPr lang="cs-CZ" altLang="cs-CZ" sz="2400" dirty="0" err="1"/>
              <a:t>mercatus</a:t>
            </a:r>
            <a:r>
              <a:rPr lang="cs-CZ" altLang="cs-CZ" sz="2400" dirty="0"/>
              <a:t>, něm. </a:t>
            </a:r>
            <a:r>
              <a:rPr lang="cs-CZ" altLang="cs-CZ" sz="2400" dirty="0" err="1"/>
              <a:t>Markt</a:t>
            </a:r>
            <a:r>
              <a:rPr lang="cs-CZ" altLang="cs-CZ" sz="2400" dirty="0"/>
              <a:t> </a:t>
            </a:r>
          </a:p>
          <a:p>
            <a:pPr marL="0" indent="0">
              <a:buNone/>
            </a:pPr>
            <a:r>
              <a:rPr lang="cs-CZ" altLang="cs-CZ" sz="2400" dirty="0"/>
              <a:t>             –  </a:t>
            </a:r>
            <a:r>
              <a:rPr lang="cs-CZ" sz="2300" b="1" dirty="0"/>
              <a:t>místo a termín konání:</a:t>
            </a:r>
            <a:r>
              <a:rPr lang="cs-CZ" sz="2300" dirty="0"/>
              <a:t>  v městském privilegiu:  hlavní tržiště (náměstí), ulice 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různé komodity:  trh senný, uhelný, koňský, dobytčí, kurný aj.,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      potraviny:  chlebné lavice, masné krámy aj.</a:t>
            </a:r>
          </a:p>
          <a:p>
            <a:pPr marL="0" indent="0">
              <a:buNone/>
            </a:pPr>
            <a:r>
              <a:rPr lang="cs-CZ" sz="2300" dirty="0"/>
              <a:t>            –  </a:t>
            </a:r>
            <a:r>
              <a:rPr lang="cs-CZ" sz="2300" b="1" dirty="0"/>
              <a:t>zahájení a prodejní místa:  </a:t>
            </a:r>
            <a:r>
              <a:rPr lang="cs-CZ" sz="2300" dirty="0"/>
              <a:t>předem určena (nájem), zakázán podomní prodej, mílové právo </a:t>
            </a:r>
          </a:p>
          <a:p>
            <a:pPr marL="0" indent="0">
              <a:buNone/>
            </a:pPr>
            <a:r>
              <a:rPr lang="cs-CZ" sz="2300" dirty="0"/>
              <a:t>            –  </a:t>
            </a:r>
            <a:r>
              <a:rPr lang="cs-CZ" sz="2300" b="1" dirty="0"/>
              <a:t>dodržování měr, vah a kvality zboží</a:t>
            </a:r>
            <a:r>
              <a:rPr lang="cs-CZ" sz="2300" dirty="0"/>
              <a:t>:  kontrolována cechy    (pokuty, pranýřování)</a:t>
            </a:r>
          </a:p>
          <a:p>
            <a:pPr marL="0" indent="0">
              <a:buNone/>
            </a:pPr>
            <a:r>
              <a:rPr lang="cs-CZ" sz="2300" dirty="0"/>
              <a:t>            –  </a:t>
            </a:r>
            <a:r>
              <a:rPr lang="cs-CZ" sz="2300" b="1" dirty="0"/>
              <a:t>ceny:</a:t>
            </a:r>
            <a:r>
              <a:rPr lang="cs-CZ" sz="2300" dirty="0"/>
              <a:t>  od 15. století regulovány </a:t>
            </a:r>
          </a:p>
          <a:p>
            <a:pPr marL="0" indent="0">
              <a:buNone/>
            </a:pPr>
            <a:r>
              <a:rPr lang="cs-CZ" sz="2300" dirty="0"/>
              <a:t>            –  </a:t>
            </a:r>
            <a:r>
              <a:rPr lang="cs-CZ" sz="2300" b="1" dirty="0"/>
              <a:t>týdenní:</a:t>
            </a:r>
            <a:r>
              <a:rPr lang="cs-CZ" sz="2300" dirty="0"/>
              <a:t>   dny konání určeny v privilegiích, prodej řemeslných výrobků z produkce místních cechů </a:t>
            </a:r>
          </a:p>
          <a:p>
            <a:pPr marL="0" indent="0">
              <a:buNone/>
            </a:pPr>
            <a:r>
              <a:rPr lang="cs-CZ" sz="2300" dirty="0"/>
              <a:t>            –  </a:t>
            </a:r>
            <a:r>
              <a:rPr lang="cs-CZ" sz="2300" b="1" dirty="0"/>
              <a:t>výroční:</a:t>
            </a:r>
            <a:r>
              <a:rPr lang="cs-CZ" sz="2300" dirty="0"/>
              <a:t>   jarmarky, více dní, o svátcích zasvěcených místním patronům nebo svatým, přítomni i cizí kupci </a:t>
            </a:r>
          </a:p>
          <a:p>
            <a:pPr marL="0" indent="0">
              <a:buNone/>
            </a:pPr>
            <a:endParaRPr lang="cs-CZ" sz="2300" dirty="0"/>
          </a:p>
          <a:p>
            <a:pPr marL="0" indent="0">
              <a:buNone/>
            </a:pPr>
            <a:r>
              <a:rPr lang="cs-CZ" sz="2300" dirty="0"/>
              <a:t> </a:t>
            </a:r>
          </a:p>
          <a:p>
            <a:pPr marL="0" indent="0">
              <a:buNone/>
            </a:pPr>
            <a:endParaRPr lang="cs-CZ" sz="23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356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5B2994-06C1-4EC7-B83A-CAC9E36D1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57" y="731520"/>
            <a:ext cx="11636943" cy="6612556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/>
              <a:t>Směna  </a:t>
            </a:r>
            <a:r>
              <a:rPr lang="cs-CZ" sz="2300" dirty="0"/>
              <a:t>–</a:t>
            </a:r>
            <a:r>
              <a:rPr lang="cs-CZ" sz="2300" b="1" dirty="0"/>
              <a:t>  tržní:  </a:t>
            </a:r>
            <a:r>
              <a:rPr lang="cs-CZ" sz="2300" dirty="0"/>
              <a:t>prodej zboží a služeb (zisk) </a:t>
            </a:r>
          </a:p>
          <a:p>
            <a:pPr marL="0" indent="0">
              <a:buNone/>
            </a:pPr>
            <a:r>
              <a:rPr lang="cs-CZ" sz="2300" dirty="0"/>
              <a:t>                  –  </a:t>
            </a:r>
            <a:r>
              <a:rPr lang="cs-CZ" sz="2300" b="1" dirty="0"/>
              <a:t>netržní:  </a:t>
            </a:r>
            <a:r>
              <a:rPr lang="cs-CZ" sz="2300" dirty="0"/>
              <a:t>směna za jiné zboží na základě jeho hodnoty</a:t>
            </a:r>
          </a:p>
          <a:p>
            <a:endParaRPr lang="cs-CZ" sz="2300" dirty="0"/>
          </a:p>
          <a:p>
            <a:r>
              <a:rPr lang="cs-CZ" sz="2300" b="1" dirty="0"/>
              <a:t>Distribuce zboží  </a:t>
            </a:r>
            <a:r>
              <a:rPr lang="cs-CZ" sz="2300" dirty="0"/>
              <a:t>–  </a:t>
            </a:r>
            <a:r>
              <a:rPr lang="cs-CZ" sz="2300" b="1" dirty="0"/>
              <a:t>lokální</a:t>
            </a:r>
            <a:r>
              <a:rPr lang="cs-CZ" sz="2300" dirty="0"/>
              <a:t> (místní):  potraviny, řemeslné výrobky</a:t>
            </a:r>
          </a:p>
          <a:p>
            <a:pPr marL="0" indent="0">
              <a:buNone/>
            </a:pPr>
            <a:r>
              <a:rPr lang="cs-CZ" sz="2300" dirty="0"/>
              <a:t>                                   –  </a:t>
            </a:r>
            <a:r>
              <a:rPr lang="cs-CZ" sz="2300" b="1" dirty="0"/>
              <a:t>regionální</a:t>
            </a:r>
            <a:r>
              <a:rPr lang="cs-CZ" sz="2300" dirty="0"/>
              <a:t>:  meziměstská výměna  (textilní výrobky) </a:t>
            </a:r>
          </a:p>
          <a:p>
            <a:pPr marL="0" indent="0">
              <a:buNone/>
            </a:pPr>
            <a:r>
              <a:rPr lang="cs-CZ" sz="2300" dirty="0"/>
              <a:t>                                   –  </a:t>
            </a:r>
            <a:r>
              <a:rPr lang="cs-CZ" sz="2300" b="1" dirty="0"/>
              <a:t>dálková</a:t>
            </a:r>
            <a:r>
              <a:rPr lang="cs-CZ" sz="2300" dirty="0"/>
              <a:t>:  nadregionální vazby s produkčními centry  (suroviny, cizí importy) </a:t>
            </a:r>
          </a:p>
          <a:p>
            <a:pPr marL="0" indent="0">
              <a:buNone/>
            </a:pPr>
            <a:r>
              <a:rPr lang="cs-CZ" sz="2300" dirty="0"/>
              <a:t>             </a:t>
            </a:r>
          </a:p>
          <a:p>
            <a:r>
              <a:rPr lang="cs-CZ" sz="2300" b="1" dirty="0"/>
              <a:t>Doprava</a:t>
            </a:r>
            <a:r>
              <a:rPr lang="cs-CZ" sz="2300" dirty="0"/>
              <a:t>   –   </a:t>
            </a:r>
            <a:r>
              <a:rPr lang="cs-CZ" sz="2300" b="1" dirty="0"/>
              <a:t>transport:</a:t>
            </a:r>
            <a:r>
              <a:rPr lang="cs-CZ" sz="2300" dirty="0"/>
              <a:t>   po souši nebo po vodě (v Polsku, Rakousku, Maďarsku)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ovlivněn  </a:t>
            </a:r>
            <a:r>
              <a:rPr lang="cs-CZ" sz="2300" b="0" i="0" u="none" strike="noStrike" baseline="0" dirty="0">
                <a:solidFill>
                  <a:srgbClr val="000000"/>
                </a:solidFill>
              </a:rPr>
              <a:t>špatným stavem komunikací a úrovní dopravních prostředků </a:t>
            </a:r>
          </a:p>
          <a:p>
            <a:pPr marL="0" indent="0">
              <a:buNone/>
            </a:pPr>
            <a:r>
              <a:rPr lang="cs-CZ" sz="2300" b="0" i="0" u="none" strike="noStrike" baseline="0" dirty="0">
                <a:solidFill>
                  <a:srgbClr val="000000"/>
                </a:solidFill>
              </a:rPr>
              <a:t>                      –   </a:t>
            </a:r>
            <a:r>
              <a:rPr lang="cs-CZ" sz="2300" b="1" i="0" u="none" strike="noStrike" baseline="0" dirty="0">
                <a:solidFill>
                  <a:srgbClr val="000000"/>
                </a:solidFill>
              </a:rPr>
              <a:t>povětrnostní podmínky</a:t>
            </a:r>
            <a:r>
              <a:rPr lang="cs-CZ" sz="2300" b="0" i="0" u="none" strike="noStrike" baseline="0" dirty="0">
                <a:solidFill>
                  <a:srgbClr val="000000"/>
                </a:solidFill>
              </a:rPr>
              <a:t>:  sjízdnost terénu (vyježděné cesty), počasí a roční období </a:t>
            </a:r>
          </a:p>
          <a:p>
            <a:pPr marL="0" indent="0">
              <a:buNone/>
            </a:pPr>
            <a:r>
              <a:rPr lang="cs-CZ" sz="23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–   </a:t>
            </a:r>
            <a:r>
              <a:rPr lang="cs-CZ" sz="2300" b="1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poplatky </a:t>
            </a:r>
            <a:r>
              <a:rPr lang="cs-CZ" sz="23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–  </a:t>
            </a:r>
            <a:r>
              <a:rPr lang="cs-CZ" sz="2300" b="1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clo (ungelt):</a:t>
            </a:r>
            <a:r>
              <a:rPr lang="cs-CZ" sz="23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poplatek při převozu zboží přes hranici</a:t>
            </a:r>
          </a:p>
          <a:p>
            <a:pPr marL="0" indent="0">
              <a:buNone/>
            </a:pPr>
            <a:r>
              <a:rPr lang="cs-CZ" sz="2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fiskální a </a:t>
            </a:r>
            <a:r>
              <a:rPr lang="cs-CZ" sz="23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cenotrvorná</a:t>
            </a:r>
            <a:r>
              <a:rPr lang="cs-CZ" sz="2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funkce  (příjem státní pokladny, navyšuje cenu)</a:t>
            </a:r>
          </a:p>
          <a:p>
            <a:pPr marL="0" indent="0">
              <a:buNone/>
            </a:pPr>
            <a:r>
              <a:rPr lang="cs-CZ" sz="23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osvobozeni:  panovník, šlechta, duchovenstvo, měšťané a Židé </a:t>
            </a:r>
          </a:p>
          <a:p>
            <a:pPr marL="0" indent="0">
              <a:buNone/>
            </a:pPr>
            <a:r>
              <a:rPr lang="cs-CZ" sz="23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–  </a:t>
            </a:r>
            <a:r>
              <a:rPr lang="cs-CZ" sz="2300" b="1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mýto:</a:t>
            </a:r>
            <a:r>
              <a:rPr lang="cs-CZ" sz="23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300" dirty="0"/>
              <a:t>za použití silnic, mostů, bran, průjezd městem, dopravu zboží do města                                            </a:t>
            </a:r>
          </a:p>
          <a:p>
            <a:pPr marL="0" indent="0">
              <a:buNone/>
            </a:pPr>
            <a:r>
              <a:rPr lang="cs-CZ" sz="2300" b="0" i="0" u="none" strike="noStrike" baseline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údržba a </a:t>
            </a:r>
            <a:r>
              <a:rPr lang="pl-PL" sz="2300" dirty="0"/>
              <a:t>oprava silnic aj.</a:t>
            </a:r>
          </a:p>
          <a:p>
            <a:pPr marL="0" indent="0">
              <a:buNone/>
            </a:pPr>
            <a:r>
              <a:rPr lang="pl-PL" sz="2300" dirty="0"/>
              <a:t>                     –  </a:t>
            </a:r>
            <a:r>
              <a:rPr lang="pl-PL" sz="2300" b="1" dirty="0"/>
              <a:t>dodržování nucených cest a práva skladu:  </a:t>
            </a:r>
            <a:r>
              <a:rPr lang="pl-PL" sz="2300" dirty="0"/>
              <a:t>převoz zboží po dané trase, vystavení místním kupcům</a:t>
            </a:r>
          </a:p>
          <a:p>
            <a:pPr marL="0" indent="0">
              <a:buNone/>
            </a:pPr>
            <a:endParaRPr lang="pl-PL" sz="2300" dirty="0"/>
          </a:p>
          <a:p>
            <a:r>
              <a:rPr lang="cs-CZ" sz="2300" b="1" dirty="0"/>
              <a:t>Krčmy, taverny, </a:t>
            </a:r>
            <a:r>
              <a:rPr lang="cs-CZ" sz="2300" b="1" dirty="0" err="1"/>
              <a:t>šenky</a:t>
            </a:r>
            <a:r>
              <a:rPr lang="cs-CZ" sz="2300" b="1" dirty="0"/>
              <a:t>   </a:t>
            </a:r>
            <a:r>
              <a:rPr lang="cs-CZ" sz="2300" dirty="0"/>
              <a:t>–   hostince ve městech a na trasách (zájezdní), drobný prodej v době, kdy neprobíhal trh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–   místo uskladnění zboží, ubytování cizích kupců aj.</a:t>
            </a:r>
          </a:p>
          <a:p>
            <a:pPr marL="0" indent="0">
              <a:buNone/>
            </a:pPr>
            <a:r>
              <a:rPr lang="cs-CZ" sz="2300" dirty="0"/>
              <a:t> </a:t>
            </a:r>
            <a:r>
              <a:rPr lang="pl-PL" sz="2400" dirty="0"/>
              <a:t>                  </a:t>
            </a:r>
            <a:endParaRPr lang="cs-CZ" sz="24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5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976213"/>
            <a:ext cx="12192000" cy="841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Raný středověk: </a:t>
            </a:r>
            <a:r>
              <a:rPr lang="cs-CZ" altLang="cs-CZ" sz="20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cs-CZ" altLang="cs-CZ" sz="1600" b="1" dirty="0">
                <a:latin typeface="+mn-lt"/>
              </a:rPr>
              <a:t>1.  Nemonetární</a:t>
            </a:r>
            <a:r>
              <a:rPr lang="cs-CZ" altLang="cs-CZ" sz="1600" dirty="0">
                <a:latin typeface="+mn-lt"/>
              </a:rPr>
              <a:t> (</a:t>
            </a:r>
            <a:r>
              <a:rPr lang="cs-CZ" altLang="cs-CZ" sz="1600" dirty="0" err="1">
                <a:latin typeface="+mn-lt"/>
              </a:rPr>
              <a:t>Gewichtsgeldwirtschaft</a:t>
            </a:r>
            <a:r>
              <a:rPr lang="cs-CZ" altLang="cs-CZ" sz="1600" dirty="0">
                <a:latin typeface="+mn-lt"/>
              </a:rPr>
              <a:t>):   odvažování stříbra (skládací váhy, závaží)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+mn-lt"/>
              </a:rPr>
              <a:t>                                                                                                                                 depoty drahých kovů:   Pobaltí, Skandinávie, Polsko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>
                <a:latin typeface="+mn-lt"/>
              </a:rPr>
              <a:t>                                                                                                                                 </a:t>
            </a:r>
            <a:r>
              <a:rPr lang="cs-CZ" altLang="cs-CZ" sz="1600" dirty="0">
                <a:latin typeface="+mn-lt"/>
              </a:rPr>
              <a:t>první české mince:   60. či 70. léta 10. stol.:  Boleslav II.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>
                <a:latin typeface="+mn-lt"/>
              </a:rPr>
              <a:t>                                                                                                                                 </a:t>
            </a:r>
            <a:r>
              <a:rPr lang="cs-CZ" altLang="cs-CZ" sz="1600" dirty="0">
                <a:latin typeface="+mn-lt"/>
              </a:rPr>
              <a:t>první moravské mince:  20. </a:t>
            </a:r>
            <a:r>
              <a:rPr lang="cs-CZ" sz="1600" dirty="0">
                <a:latin typeface="+mn-lt"/>
              </a:rPr>
              <a:t>léta 11. stol.:  Břetislav I. </a:t>
            </a:r>
            <a:endParaRPr lang="cs-CZ" altLang="cs-CZ" sz="1600" dirty="0">
              <a:latin typeface="+mn-lt"/>
            </a:endParaRPr>
          </a:p>
          <a:p>
            <a:pPr marL="0" indent="0">
              <a:buNone/>
              <a:defRPr/>
            </a:pP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>
                <a:latin typeface="+mn-lt"/>
                <a:cs typeface="Arial" panose="020B0604020202020204" pitchFamily="34" charset="0"/>
              </a:rPr>
              <a:t>                                                2.    Monetární</a:t>
            </a:r>
            <a:r>
              <a:rPr lang="cs-CZ" altLang="cs-CZ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cs-CZ" sz="1600" dirty="0">
                <a:latin typeface="+mn-lt"/>
              </a:rPr>
              <a:t>(</a:t>
            </a:r>
            <a:r>
              <a:rPr lang="cs-CZ" altLang="cs-CZ" sz="1600" dirty="0" err="1">
                <a:latin typeface="+mn-lt"/>
              </a:rPr>
              <a:t>Münzgeldwirtschaft</a:t>
            </a:r>
            <a:r>
              <a:rPr lang="cs-CZ" altLang="cs-CZ" sz="1600" dirty="0">
                <a:latin typeface="+mn-lt"/>
              </a:rPr>
              <a:t>):  </a:t>
            </a:r>
            <a:r>
              <a:rPr lang="cs-CZ" altLang="cs-CZ" sz="1600" b="1" dirty="0">
                <a:latin typeface="+mn-lt"/>
              </a:rPr>
              <a:t>Franská říše:  </a:t>
            </a:r>
            <a:r>
              <a:rPr lang="cs-CZ" altLang="cs-CZ" sz="1600" dirty="0">
                <a:latin typeface="+mn-lt"/>
              </a:rPr>
              <a:t>794: nový mincovní zákon Karla Velkého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>
                <a:latin typeface="+mn-lt"/>
              </a:rPr>
              <a:t>                                                                                                                                               </a:t>
            </a:r>
            <a:r>
              <a:rPr lang="cs-CZ" altLang="cs-CZ" sz="1600" dirty="0">
                <a:latin typeface="+mn-lt"/>
              </a:rPr>
              <a:t>měnová jednotka:   </a:t>
            </a:r>
            <a:r>
              <a:rPr lang="cs-CZ" altLang="cs-CZ" sz="1600" b="1" dirty="0">
                <a:latin typeface="+mn-lt"/>
              </a:rPr>
              <a:t>stříbrný denár </a:t>
            </a:r>
            <a:endParaRPr lang="cs-CZ" altLang="cs-CZ" sz="1600" dirty="0">
              <a:latin typeface="+mn-lt"/>
            </a:endParaRPr>
          </a:p>
          <a:p>
            <a:pPr marL="0" indent="0">
              <a:buNone/>
              <a:defRPr/>
            </a:pPr>
            <a:r>
              <a:rPr lang="cs-CZ" altLang="cs-CZ" sz="1600" dirty="0">
                <a:latin typeface="+mn-lt"/>
              </a:rPr>
              <a:t>                                                                                                                                              váhová jednotka:  karolínská hřivna  408 g = 240 denárů (1,7 g)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+mn-lt"/>
              </a:rPr>
              <a:t>                                                                                                                                                                               severská hřivna (</a:t>
            </a:r>
            <a:r>
              <a:rPr lang="cs-CZ" altLang="cs-CZ" sz="1600" dirty="0" err="1">
                <a:latin typeface="+mn-lt"/>
              </a:rPr>
              <a:t>marca</a:t>
            </a:r>
            <a:r>
              <a:rPr lang="cs-CZ" altLang="cs-CZ" sz="1600" dirty="0">
                <a:latin typeface="+mn-lt"/>
              </a:rPr>
              <a:t>) = 218 g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+mn-lt"/>
              </a:rPr>
              <a:t>                                                                                                                                                                                česká hřivna (11. stol.)    = 210 g</a:t>
            </a:r>
          </a:p>
          <a:p>
            <a:pPr marL="0" indent="0">
              <a:buNone/>
              <a:defRPr/>
            </a:pPr>
            <a:endParaRPr lang="cs-CZ" altLang="cs-CZ" sz="1600" dirty="0">
              <a:latin typeface="+mn-lt"/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Vrcholný středověk:   </a:t>
            </a:r>
            <a:r>
              <a:rPr lang="cs-CZ" altLang="cs-CZ" sz="1600" b="1" dirty="0">
                <a:latin typeface="+mn-lt"/>
              </a:rPr>
              <a:t>1300:   pražské groše:   </a:t>
            </a:r>
            <a:r>
              <a:rPr lang="cs-CZ" altLang="cs-CZ" sz="1600" dirty="0">
                <a:latin typeface="+mn-lt"/>
              </a:rPr>
              <a:t>pražská hřivna </a:t>
            </a:r>
            <a:r>
              <a:rPr lang="cs-CZ" sz="1600" dirty="0">
                <a:latin typeface="+mn-lt"/>
              </a:rPr>
              <a:t>(253,17 g)  =  16 lotů (15,8 g)</a:t>
            </a:r>
          </a:p>
          <a:p>
            <a:pPr marL="0" indent="0">
              <a:buNone/>
              <a:defRPr/>
            </a:pPr>
            <a:r>
              <a:rPr lang="cs-CZ" sz="1600" dirty="0">
                <a:latin typeface="+mn-lt"/>
              </a:rPr>
              <a:t>                                                                                             lot stříbra = 4 </a:t>
            </a:r>
            <a:r>
              <a:rPr lang="cs-CZ" sz="1600" dirty="0" err="1">
                <a:latin typeface="+mn-lt"/>
              </a:rPr>
              <a:t>kventlíky</a:t>
            </a:r>
            <a:r>
              <a:rPr lang="cs-CZ" sz="1600" dirty="0">
                <a:latin typeface="+mn-lt"/>
              </a:rPr>
              <a:t> (3,96 g)</a:t>
            </a:r>
          </a:p>
          <a:p>
            <a:pPr marL="0" indent="0">
              <a:buNone/>
              <a:defRPr/>
            </a:pPr>
            <a:r>
              <a:rPr lang="cs-CZ" altLang="cs-CZ" sz="1600" b="1" dirty="0">
                <a:latin typeface="+mn-lt"/>
              </a:rPr>
              <a:t>                                                        do 1547:   </a:t>
            </a:r>
            <a:r>
              <a:rPr lang="cs-CZ" altLang="cs-CZ" sz="1600" dirty="0">
                <a:latin typeface="+mn-lt"/>
              </a:rPr>
              <a:t>stříbrné groše základní měnová jednotka v Čechách</a:t>
            </a:r>
          </a:p>
          <a:p>
            <a:pPr marL="0" indent="0">
              <a:buNone/>
              <a:defRPr/>
            </a:pPr>
            <a:endParaRPr lang="cs-CZ" altLang="cs-CZ" sz="1600" dirty="0">
              <a:latin typeface="+mn-lt"/>
            </a:endParaRPr>
          </a:p>
          <a:p>
            <a:pPr marL="0" indent="0">
              <a:buNone/>
              <a:defRPr/>
            </a:pPr>
            <a:endParaRPr lang="cs-CZ" altLang="cs-CZ" sz="1600" dirty="0">
              <a:latin typeface="+mn-lt"/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+mn-lt"/>
              </a:rPr>
              <a:t>Raný novověk  </a:t>
            </a:r>
            <a:r>
              <a:rPr lang="cs-CZ" altLang="cs-CZ" sz="1800" dirty="0">
                <a:latin typeface="+mn-lt"/>
              </a:rPr>
              <a:t>– </a:t>
            </a:r>
            <a:r>
              <a:rPr lang="cs-CZ" altLang="cs-CZ" sz="1800" b="1" dirty="0">
                <a:latin typeface="+mn-lt"/>
              </a:rPr>
              <a:t>1518:  </a:t>
            </a:r>
            <a:r>
              <a:rPr lang="cs-CZ" altLang="cs-CZ" sz="1800" dirty="0">
                <a:latin typeface="+mn-lt"/>
              </a:rPr>
              <a:t>ražba stříbrných tolarů v Jáchymově:  1  tolar = 29,23 g; erfurtská hřivna:  cca 234 g  =  8 tolarů 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latin typeface="+mn-lt"/>
              </a:rPr>
              <a:t>                                        –  </a:t>
            </a:r>
            <a:r>
              <a:rPr lang="cs-CZ" altLang="cs-CZ" sz="1800" b="1" dirty="0">
                <a:latin typeface="+mn-lt"/>
              </a:rPr>
              <a:t>1528:</a:t>
            </a:r>
            <a:r>
              <a:rPr lang="cs-CZ" altLang="cs-CZ" sz="1800" dirty="0">
                <a:latin typeface="+mn-lt"/>
              </a:rPr>
              <a:t>  císařem Ferdinandem I. zakázána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latin typeface="+mn-lt"/>
              </a:rPr>
              <a:t>                                        –  </a:t>
            </a:r>
            <a:r>
              <a:rPr lang="cs-CZ" altLang="cs-CZ" sz="1800" b="1" dirty="0">
                <a:latin typeface="+mn-lt"/>
              </a:rPr>
              <a:t>1624:  </a:t>
            </a:r>
            <a:r>
              <a:rPr lang="cs-CZ" altLang="cs-CZ" sz="1800" dirty="0">
                <a:latin typeface="+mn-lt"/>
              </a:rPr>
              <a:t>vídeňská hřivna:  cca 280 g</a:t>
            </a:r>
          </a:p>
          <a:p>
            <a:pPr marL="0" indent="0">
              <a:buNone/>
              <a:defRPr/>
            </a:pPr>
            <a:endParaRPr lang="cs-CZ" altLang="cs-CZ" sz="1800" dirty="0">
              <a:latin typeface="+mn-lt"/>
            </a:endParaRPr>
          </a:p>
          <a:p>
            <a:pPr marL="0" indent="0">
              <a:buNone/>
              <a:defRPr/>
            </a:pPr>
            <a:endParaRPr lang="cs-CZ" altLang="cs-CZ" sz="1600" dirty="0">
              <a:latin typeface="+mn-lt"/>
            </a:endParaRPr>
          </a:p>
          <a:p>
            <a:pPr>
              <a:defRPr/>
            </a:pPr>
            <a:endParaRPr lang="cs-CZ" altLang="cs-CZ" sz="1600" dirty="0">
              <a:latin typeface="+mn-lt"/>
            </a:endParaRPr>
          </a:p>
          <a:p>
            <a:pPr>
              <a:defRPr/>
            </a:pPr>
            <a:endParaRPr lang="cs-CZ" altLang="cs-CZ" sz="1600" dirty="0">
              <a:latin typeface="+mn-lt"/>
            </a:endParaRPr>
          </a:p>
          <a:p>
            <a:pPr marL="0" indent="0">
              <a:buNone/>
              <a:defRPr/>
            </a:pPr>
            <a:r>
              <a:rPr lang="cs-CZ" altLang="cs-CZ" sz="1600" dirty="0">
                <a:latin typeface="+mn-lt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6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981200" y="-19731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Směna</a:t>
            </a:r>
          </a:p>
          <a:p>
            <a:endParaRPr lang="cs-CZ" altLang="cs-CZ" sz="1400" b="1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98" y="4138182"/>
            <a:ext cx="1913111" cy="95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41" y="5791208"/>
            <a:ext cx="1913111" cy="9359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33" y="2667369"/>
            <a:ext cx="2160998" cy="10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1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4810ED-459D-47DC-9B99-AD54FAD6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92" y="721894"/>
            <a:ext cx="11585608" cy="6256422"/>
          </a:xfrm>
        </p:spPr>
        <p:txBody>
          <a:bodyPr>
            <a:noAutofit/>
          </a:bodyPr>
          <a:lstStyle/>
          <a:p>
            <a:r>
              <a:rPr lang="cs-CZ" sz="1800" b="1" dirty="0"/>
              <a:t>Bezpečnost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válečné události, poškození, ztráta nebo okradení </a:t>
            </a:r>
            <a:r>
              <a:rPr lang="cs-CZ" sz="1800" dirty="0">
                <a:solidFill>
                  <a:srgbClr val="000000"/>
                </a:solidFill>
              </a:rPr>
              <a:t> (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lapkové, zemští škůdci)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–  ozbrojený doprovod  (drahé zboží), jízda ve skupinách (karavanách, najímali pacholky) 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–   1541, 1557, 1575: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olomoucká a brněnská sněmovní usnesení přikazující vykácet pruhy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                              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lesa š. 1,5 provazce (okolo 32 metrů) podél obou stran silnic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–  v 17. stol.:  vzdálenost  =  dostřelu pistole nebo obrácení vozu taženého 6 koňmi 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  <a:endParaRPr lang="cs-CZ" sz="1800" b="1" dirty="0"/>
          </a:p>
          <a:p>
            <a:r>
              <a:rPr lang="cs-CZ" sz="1800" b="1" dirty="0"/>
              <a:t>Organizace   </a:t>
            </a:r>
            <a:r>
              <a:rPr lang="cs-CZ" sz="1800" dirty="0"/>
              <a:t>–  </a:t>
            </a:r>
            <a:r>
              <a:rPr lang="cs-CZ" sz="1800" b="1" dirty="0"/>
              <a:t>velkoobchodníci:</a:t>
            </a:r>
            <a:r>
              <a:rPr lang="cs-CZ" sz="1800" dirty="0"/>
              <a:t>  „ve velkém“ (sůl, víno, sukno, kovy aj.)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formani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cs-CZ" sz="1800" b="0" u="none" strike="noStrike" baseline="0" dirty="0" err="1">
                <a:solidFill>
                  <a:srgbClr val="000000"/>
                </a:solidFill>
              </a:rPr>
              <a:t>vectores</a:t>
            </a:r>
            <a:r>
              <a:rPr lang="cs-CZ" sz="1800" b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0" u="none" strike="noStrike" baseline="0" dirty="0" err="1">
                <a:solidFill>
                  <a:srgbClr val="000000"/>
                </a:solidFill>
              </a:rPr>
              <a:t>magni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):  převoz za úplatu (zahraničí, těžké náklady)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                                                                                                                   pro jednoho i více obchodníků, na trasách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                          – 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drobní obchodníci: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  „v malém“ (oděvní součástky aj.)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                                 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zboží:  v nůši na sobě, soumaři (koně, mezci, osli) </a:t>
            </a:r>
            <a:endParaRPr lang="cs-CZ" sz="1800" dirty="0"/>
          </a:p>
          <a:p>
            <a:endParaRPr lang="cs-CZ" sz="1800" b="1" dirty="0"/>
          </a:p>
          <a:p>
            <a:r>
              <a:rPr lang="cs-CZ" sz="1800" b="1" dirty="0"/>
              <a:t>Dopravní prostředky   </a:t>
            </a:r>
            <a:r>
              <a:rPr lang="cs-CZ" sz="1800" dirty="0"/>
              <a:t>–   vozy se zápřahy tažené koňmi, voly, osly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–  </a:t>
            </a:r>
            <a:r>
              <a:rPr lang="cs-CZ" sz="1800" b="1" dirty="0"/>
              <a:t>těžké kupecké vozy: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s koly okovanými železnými pásy, tažené až osmi koňmi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                                            </a:t>
            </a:r>
            <a:r>
              <a:rPr lang="cs-CZ" sz="1800" dirty="0"/>
              <a:t>–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 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střední vozy: 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2 – 4 koně v zápřahu, pohyblivější a lépe ovladatelné,  </a:t>
            </a:r>
            <a:r>
              <a:rPr lang="cs-CZ" sz="1800" dirty="0">
                <a:solidFill>
                  <a:srgbClr val="000000"/>
                </a:solidFill>
              </a:rPr>
              <a:t>v 1. pol. 17. stol..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                                            –  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lehké vozy: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méně objemné náklady, 1–2 koně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4843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F84B649-7571-47A2-9CC0-8237D2A1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63" y="115503"/>
            <a:ext cx="4544243" cy="30554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1A7ED4-0848-4F40-A3E5-A90EE07F4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703" y="115503"/>
            <a:ext cx="3785478" cy="662699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2DCE99-5BEB-4288-A6F5-8D3A747BD505}"/>
              </a:ext>
            </a:extLst>
          </p:cNvPr>
          <p:cNvSpPr txBox="1"/>
          <p:nvPr/>
        </p:nvSpPr>
        <p:spPr>
          <a:xfrm>
            <a:off x="9615637" y="308008"/>
            <a:ext cx="119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Soumaři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D49E426-0080-4931-A867-FD9E1D06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2" y="3429000"/>
            <a:ext cx="6561809" cy="30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8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B6089FD-18C8-4884-B887-91156758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43" y="506981"/>
            <a:ext cx="2234014" cy="61135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A408F4-D980-406C-967E-289B2BF09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10038" r="15515" b="7566"/>
          <a:stretch/>
        </p:blipFill>
        <p:spPr>
          <a:xfrm>
            <a:off x="3029326" y="656325"/>
            <a:ext cx="3842534" cy="53787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EF2069-221A-461D-BF06-03A59D63CE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5" b="26175"/>
          <a:stretch/>
        </p:blipFill>
        <p:spPr>
          <a:xfrm>
            <a:off x="7406137" y="653011"/>
            <a:ext cx="4019050" cy="5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2380CD-0AA2-41E9-91FD-8F1BE10DE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43" y="1057654"/>
            <a:ext cx="5296726" cy="420207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D11C51C-EC4A-4CEB-A518-E506B3AE7FAF}"/>
              </a:ext>
            </a:extLst>
          </p:cNvPr>
          <p:cNvSpPr txBox="1"/>
          <p:nvPr/>
        </p:nvSpPr>
        <p:spPr>
          <a:xfrm>
            <a:off x="6750519" y="5615680"/>
            <a:ext cx="482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Kamenný most na cestě z Olomouce do Bouzova.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AEE29C-C79D-4106-8EE0-37981A676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6" y="1057655"/>
            <a:ext cx="5296726" cy="42020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505156-1F8D-4996-9B18-C3E732BF3E37}"/>
              </a:ext>
            </a:extLst>
          </p:cNvPr>
          <p:cNvSpPr txBox="1"/>
          <p:nvPr/>
        </p:nvSpPr>
        <p:spPr>
          <a:xfrm>
            <a:off x="433138" y="5707781"/>
            <a:ext cx="5534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Relikty cest nacházejících u Podolí na trase z Mohelnice na Moravskou Třebovou. Nejstarší jsou úvozové cesty, nahrazené v pol. 18. století císařskou silnicí (serpentiny) </a:t>
            </a:r>
          </a:p>
          <a:p>
            <a:r>
              <a:rPr lang="cs-CZ" dirty="0"/>
              <a:t>a nejnověji rychlostní komunikací 1. třídy R35.</a:t>
            </a:r>
          </a:p>
        </p:txBody>
      </p:sp>
    </p:spTree>
    <p:extLst>
      <p:ext uri="{BB962C8B-B14F-4D97-AF65-F5344CB8AC3E}">
        <p14:creationId xmlns:p14="http://schemas.microsoft.com/office/powerpoint/2010/main" val="124946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8EF99B41-2448-188D-0FFD-BFA0C1006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6172200" cy="85725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Zemské stezky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1B877-05E2-73B7-9EFF-D94B8313E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152524"/>
            <a:ext cx="11544300" cy="5705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Jantarová stezka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fungovala od pravěku, několik tras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1. z </a:t>
            </a:r>
            <a:r>
              <a:rPr lang="cs-CZ" sz="1800" b="1" dirty="0" err="1"/>
              <a:t>Heinburku</a:t>
            </a:r>
            <a:r>
              <a:rPr lang="cs-CZ" sz="1800" b="1" dirty="0"/>
              <a:t> </a:t>
            </a:r>
            <a:r>
              <a:rPr lang="cs-CZ" sz="1800" dirty="0"/>
              <a:t>(římské </a:t>
            </a:r>
            <a:r>
              <a:rPr lang="cs-CZ" sz="1800" dirty="0" err="1"/>
              <a:t>Carnuntum</a:t>
            </a:r>
            <a:r>
              <a:rPr lang="cs-CZ" sz="1800" dirty="0"/>
              <a:t>) –  podél řeky Moravy na Břeclav a dále na Hodonín, Přerov, pak podél Bečvy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a Odry na sever k Baltu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2. z Vídně </a:t>
            </a:r>
            <a:r>
              <a:rPr lang="cs-CZ" sz="1800" dirty="0"/>
              <a:t>(</a:t>
            </a:r>
            <a:r>
              <a:rPr lang="cs-CZ" sz="1800" dirty="0" err="1"/>
              <a:t>Vindobona</a:t>
            </a:r>
            <a:r>
              <a:rPr lang="cs-CZ" sz="1800" dirty="0"/>
              <a:t>)  –   podél pravého břehu Dunaje na Lávu (</a:t>
            </a:r>
            <a:r>
              <a:rPr lang="cs-CZ" sz="1800" dirty="0" err="1"/>
              <a:t>Laa</a:t>
            </a:r>
            <a:r>
              <a:rPr lang="cs-CZ" sz="1800" dirty="0"/>
              <a:t> </a:t>
            </a:r>
            <a:r>
              <a:rPr lang="cs-CZ" sz="1800" dirty="0" err="1"/>
              <a:t>an</a:t>
            </a:r>
            <a:r>
              <a:rPr lang="cs-CZ" sz="1800" dirty="0"/>
              <a:t> der </a:t>
            </a:r>
            <a:r>
              <a:rPr lang="cs-CZ" sz="1800" dirty="0" err="1"/>
              <a:t>Thaya</a:t>
            </a:r>
            <a:r>
              <a:rPr lang="cs-CZ" sz="1800" dirty="0"/>
              <a:t>) a Židlochovice,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kolem  Mušova a Pohořelic na Vyškovsko, Přerov, kde se spojila s trasou od Hodonína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3.</a:t>
            </a:r>
            <a:r>
              <a:rPr lang="cs-CZ" sz="1800" dirty="0"/>
              <a:t> </a:t>
            </a:r>
            <a:r>
              <a:rPr lang="cs-CZ" sz="1800" b="1" dirty="0"/>
              <a:t>z Kremže  </a:t>
            </a:r>
            <a:r>
              <a:rPr lang="cs-CZ" sz="1800" dirty="0"/>
              <a:t>– </a:t>
            </a:r>
            <a:r>
              <a:rPr lang="cs-CZ" sz="1800" b="1" dirty="0"/>
              <a:t> </a:t>
            </a:r>
            <a:r>
              <a:rPr lang="cs-CZ" sz="1800" dirty="0"/>
              <a:t>na Znojmo, Pravlov a Židlochovice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 </a:t>
            </a:r>
            <a:r>
              <a:rPr lang="cs-CZ" sz="1800" b="1" dirty="0"/>
              <a:t>Boční trasy  </a:t>
            </a:r>
            <a:r>
              <a:rPr lang="cs-CZ" sz="1800" dirty="0"/>
              <a:t>–  severní trasa od Olomouce dělila na 3 směry: 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</a:t>
            </a:r>
            <a:r>
              <a:rPr lang="cs-CZ" sz="1800" b="1" dirty="0"/>
              <a:t>Jičínská stezka  </a:t>
            </a:r>
            <a:r>
              <a:rPr lang="cs-CZ" sz="1800" dirty="0"/>
              <a:t>–  Hranice, Starý Jičín Frýdek – Těšín a Krakov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</a:t>
            </a:r>
            <a:r>
              <a:rPr lang="cs-CZ" sz="1800" b="1" dirty="0" err="1"/>
              <a:t>Jívovská</a:t>
            </a:r>
            <a:r>
              <a:rPr lang="cs-CZ" sz="1800" b="1" dirty="0"/>
              <a:t> cesta </a:t>
            </a:r>
            <a:r>
              <a:rPr lang="cs-CZ" sz="1800" dirty="0"/>
              <a:t>– směr Dolany – Jívová – Opava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</a:t>
            </a:r>
            <a:r>
              <a:rPr lang="cs-CZ" sz="1800" b="1" dirty="0"/>
              <a:t>Jesenická stezka </a:t>
            </a:r>
            <a:r>
              <a:rPr lang="cs-CZ" sz="1800" dirty="0"/>
              <a:t>– Dolany, Šternberk, Břidličná, Bruntál – Vratislav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</a:t>
            </a:r>
            <a:r>
              <a:rPr lang="cs-CZ" sz="1800" b="1" dirty="0"/>
              <a:t>Olešská cesta  </a:t>
            </a:r>
            <a:r>
              <a:rPr lang="cs-CZ" sz="1800" dirty="0"/>
              <a:t>–  procházela Jablunkovským průsmykem na Slovensko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350" dirty="0"/>
          </a:p>
          <a:p>
            <a:pPr>
              <a:defRPr/>
            </a:pPr>
            <a:endParaRPr lang="cs-CZ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2758</Words>
  <Application>Microsoft Office PowerPoint</Application>
  <PresentationFormat>Širokoúhlá obrazovka</PresentationFormat>
  <Paragraphs>300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Archeologie středověkého a novověkého města </vt:lpstr>
      <vt:lpstr>                               Obchod a směna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Zemské stezky</vt:lpstr>
      <vt:lpstr>Prezentace aplikace PowerPoint</vt:lpstr>
      <vt:lpstr>Prezentace aplikace PowerPoint</vt:lpstr>
      <vt:lpstr>Prezentace aplikace PowerPoint</vt:lpstr>
      <vt:lpstr>                       Určení centrality měst </vt:lpstr>
      <vt:lpstr>Prezentace aplikace PowerPoint</vt:lpstr>
      <vt:lpstr>Sídelní systémy</vt:lpstr>
      <vt:lpstr>                                  Teorie centrálních míst                                        Centrum – periferie (zázemí)</vt:lpstr>
      <vt:lpstr>                           Teorie centrálních míst                                                                     Centrum – periferie (zázemí)</vt:lpstr>
      <vt:lpstr>                 Klasifikace centrálních míst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107</cp:revision>
  <dcterms:created xsi:type="dcterms:W3CDTF">2017-01-31T16:06:48Z</dcterms:created>
  <dcterms:modified xsi:type="dcterms:W3CDTF">2025-05-05T15:32:02Z</dcterms:modified>
</cp:coreProperties>
</file>