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0" r:id="rId3"/>
    <p:sldId id="406" r:id="rId4"/>
    <p:sldId id="407" r:id="rId5"/>
    <p:sldId id="408" r:id="rId6"/>
    <p:sldId id="394" r:id="rId7"/>
    <p:sldId id="39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050" autoAdjust="0"/>
  </p:normalViewPr>
  <p:slideViewPr>
    <p:cSldViewPr snapToGrid="0">
      <p:cViewPr varScale="1">
        <p:scale>
          <a:sx n="61" d="100"/>
          <a:sy n="61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Archeologie středověkého a novověkého města</a:t>
            </a:r>
            <a:br>
              <a:rPr lang="cs-CZ" sz="4400" b="1" dirty="0">
                <a:latin typeface="+mn-lt"/>
              </a:rPr>
            </a:br>
            <a:endParaRPr lang="cs-CZ" sz="44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NewRomanPSMT"/>
              </a:rPr>
              <a:t>11. Městská privilegia a práva.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     Městská privilegia</a:t>
            </a:r>
            <a:endParaRPr lang="cs-CZ" altLang="cs-CZ" sz="3200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746470" y="1566040"/>
            <a:ext cx="11198831" cy="5139559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Privilegium</a:t>
            </a:r>
            <a:r>
              <a:rPr lang="cs-CZ" altLang="cs-CZ" sz="2000" b="1" dirty="0">
                <a:cs typeface="Times New Roman" panose="02020603050405020304" pitchFamily="18" charset="0"/>
              </a:rPr>
              <a:t>  </a:t>
            </a:r>
            <a:r>
              <a:rPr lang="cs-CZ" altLang="cs-CZ" sz="2000" dirty="0">
                <a:cs typeface="Times New Roman" panose="02020603050405020304" pitchFamily="18" charset="0"/>
              </a:rPr>
              <a:t>–  výsada udělená panovníkem:</a:t>
            </a:r>
          </a:p>
          <a:p>
            <a:pPr marL="0" indent="0">
              <a:spcBef>
                <a:spcPct val="0"/>
              </a:spcBef>
              <a:buNone/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buNone/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 </a:t>
            </a: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tržní   </a:t>
            </a:r>
            <a:r>
              <a:rPr lang="cs-CZ" altLang="cs-CZ" sz="2000" dirty="0">
                <a:cs typeface="Times New Roman" panose="02020603050405020304" pitchFamily="18" charset="0"/>
              </a:rPr>
              <a:t>–  město mohlo provozovat trhy (týdenní) a jarmarky (výroční)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mílové   </a:t>
            </a:r>
            <a:r>
              <a:rPr lang="cs-CZ" altLang="cs-CZ" sz="2000" dirty="0">
                <a:cs typeface="Times New Roman" panose="02020603050405020304" pitchFamily="18" charset="0"/>
              </a:rPr>
              <a:t>–   zákaz provozování řemesel v okruhu jedné míle (cca 11 km)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skladu   </a:t>
            </a:r>
            <a:r>
              <a:rPr lang="cs-CZ" altLang="cs-CZ" sz="2000" dirty="0">
                <a:cs typeface="Times New Roman" panose="02020603050405020304" pitchFamily="18" charset="0"/>
              </a:rPr>
              <a:t>–   povinnost obchodníka vyložit zboží 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várečné  </a:t>
            </a:r>
            <a:r>
              <a:rPr lang="cs-CZ" altLang="cs-CZ" sz="2000" dirty="0">
                <a:cs typeface="Times New Roman" panose="02020603050405020304" pitchFamily="18" charset="0"/>
              </a:rPr>
              <a:t>–  právo vařit pivo a mít svůj pivovar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hradební  </a:t>
            </a:r>
            <a:r>
              <a:rPr lang="cs-CZ" altLang="cs-CZ" sz="2000" dirty="0">
                <a:cs typeface="Times New Roman" panose="02020603050405020304" pitchFamily="18" charset="0"/>
              </a:rPr>
              <a:t>–   město mohlo být ohrazené hradbami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hrdelní</a:t>
            </a:r>
            <a:r>
              <a:rPr lang="cs-CZ" altLang="cs-CZ" sz="2000" dirty="0">
                <a:cs typeface="Times New Roman" panose="02020603050405020304" pitchFamily="18" charset="0"/>
              </a:rPr>
              <a:t>  –   město mohlo pořádat popravy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horní  </a:t>
            </a:r>
            <a:r>
              <a:rPr lang="cs-CZ" altLang="cs-CZ" sz="2000" dirty="0">
                <a:cs typeface="Times New Roman" panose="02020603050405020304" pitchFamily="18" charset="0"/>
              </a:rPr>
              <a:t>–   město mohlo těžit nerosty ve svém okolí	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6435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         Právo trhu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>
          <a:xfrm>
            <a:off x="838198" y="1219201"/>
            <a:ext cx="11353801" cy="563879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Jedna z nejdůležitějších právních výsad hospodářského charakteru.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b="1" dirty="0"/>
              <a:t>Říše </a:t>
            </a:r>
            <a:r>
              <a:rPr lang="cs-CZ" altLang="cs-CZ" sz="2000" dirty="0"/>
              <a:t> –  propůjčení tohoto práva zasláním rukavice od krále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–  na tržištích stávaly mírové kříže, na nichž visela v době konání trhu rukavice,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    jako záruka </a:t>
            </a:r>
            <a:r>
              <a:rPr lang="cs-CZ" altLang="cs-CZ" sz="2000" b="1" dirty="0"/>
              <a:t>trhového míru </a:t>
            </a:r>
          </a:p>
          <a:p>
            <a:pPr eaLnBrk="1" hangingPunct="1">
              <a:buFontTx/>
              <a:buNone/>
            </a:pPr>
            <a:r>
              <a:rPr lang="cs-CZ" altLang="cs-CZ" sz="2000" b="1" dirty="0"/>
              <a:t>              </a:t>
            </a:r>
            <a:r>
              <a:rPr lang="cs-CZ" altLang="cs-CZ" sz="2000" dirty="0"/>
              <a:t>–</a:t>
            </a:r>
            <a:r>
              <a:rPr lang="cs-CZ" altLang="cs-CZ" sz="2000" b="1" dirty="0"/>
              <a:t>  </a:t>
            </a:r>
            <a:r>
              <a:rPr lang="cs-CZ" altLang="cs-CZ" sz="2000" dirty="0"/>
              <a:t>ztrátou ruky byl stíhán ten, kdo by v trhový den vytáhl proti jinému meč</a:t>
            </a:r>
          </a:p>
          <a:p>
            <a:pPr marL="0" indent="0" eaLnBrk="1" hangingPunct="1"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České země  </a:t>
            </a:r>
            <a:r>
              <a:rPr lang="cs-CZ" altLang="cs-CZ" sz="2000" b="1" dirty="0"/>
              <a:t>–  </a:t>
            </a:r>
            <a:r>
              <a:rPr lang="cs-CZ" altLang="cs-CZ" sz="2000" dirty="0"/>
              <a:t>udělení práva trhu týkalo přesně stanoveného místa</a:t>
            </a:r>
            <a:endParaRPr lang="cs-CZ" altLang="cs-CZ" sz="2000" b="1" dirty="0"/>
          </a:p>
          <a:p>
            <a:pPr marL="0" indent="0">
              <a:buNone/>
            </a:pPr>
            <a:r>
              <a:rPr lang="cs-CZ" altLang="cs-CZ" sz="2000" dirty="0"/>
              <a:t>                               1243: Brno</a:t>
            </a:r>
          </a:p>
          <a:p>
            <a:pPr marL="0" indent="0">
              <a:buNone/>
            </a:pPr>
            <a:r>
              <a:rPr lang="cs-CZ" altLang="cs-CZ" sz="2000" dirty="0"/>
              <a:t>                               1249 Jihlava</a:t>
            </a:r>
          </a:p>
          <a:p>
            <a:pPr marL="0" indent="0">
              <a:buNone/>
            </a:pPr>
            <a:r>
              <a:rPr lang="cs-CZ" altLang="cs-CZ" sz="2000" dirty="0"/>
              <a:t>                               1278 Německý Brod</a:t>
            </a:r>
          </a:p>
          <a:p>
            <a:pPr marL="0" indent="0">
              <a:buNone/>
            </a:pPr>
            <a:r>
              <a:rPr lang="cs-CZ" altLang="cs-CZ" sz="2000" dirty="0"/>
              <a:t>                               1265 Žatec</a:t>
            </a:r>
          </a:p>
          <a:p>
            <a:pPr eaLnBrk="1" hangingPunct="1"/>
            <a:endParaRPr lang="cs-CZ" altLang="cs-CZ" sz="2000" b="1" dirty="0"/>
          </a:p>
          <a:p>
            <a:pPr eaLnBrk="1" hangingPunct="1"/>
            <a:r>
              <a:rPr lang="cs-CZ" altLang="cs-CZ" sz="2000" b="1" dirty="0"/>
              <a:t>Trhové dny</a:t>
            </a:r>
            <a:r>
              <a:rPr lang="cs-CZ" altLang="cs-CZ" sz="2000" dirty="0"/>
              <a:t>  –  spojovány s církevními svátky a poutěmi </a:t>
            </a:r>
          </a:p>
        </p:txBody>
      </p:sp>
    </p:spTree>
    <p:extLst>
      <p:ext uri="{BB962C8B-B14F-4D97-AF65-F5344CB8AC3E}">
        <p14:creationId xmlns:p14="http://schemas.microsoft.com/office/powerpoint/2010/main" val="339082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38497" y="0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   Mílové právo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460938"/>
            <a:ext cx="10763794" cy="5397061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000" dirty="0"/>
              <a:t>Zákaz výkonu řemesla v okruhu l míle kolem města (cca 11 km od hradeb)</a:t>
            </a:r>
          </a:p>
          <a:p>
            <a:pPr eaLnBrk="1" hangingPunct="1"/>
            <a:r>
              <a:rPr lang="cs-CZ" altLang="cs-CZ" sz="2000" b="1" dirty="0"/>
              <a:t>Velká města</a:t>
            </a:r>
            <a:r>
              <a:rPr lang="cs-CZ" altLang="cs-CZ" sz="2000" dirty="0"/>
              <a:t>:    2 – 3 míle 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b="1" dirty="0"/>
              <a:t>Krčmy  </a:t>
            </a:r>
            <a:r>
              <a:rPr lang="cs-CZ" altLang="cs-CZ" sz="2000" dirty="0"/>
              <a:t>–  např.  zákaz krčem v okruhu 1 míle  (vaření a prodej piva:  např. Žatec)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                 –  fungovaly i jako ubytovací a stravovací místo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                 –  místa obchodu se zbožím (doplněk trhu)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b="1" dirty="0"/>
              <a:t>Umístění   </a:t>
            </a:r>
            <a:r>
              <a:rPr lang="cs-CZ" altLang="cs-CZ" sz="2000" dirty="0"/>
              <a:t>–  na cestách, přechodech řek, u tržišť 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                       –  zájezdní hostince v okruhu Opavy, Brna, Polička (zal.:1265), Žatce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b="1" dirty="0"/>
              <a:t>Tzv. nucené cesty  </a:t>
            </a:r>
            <a:r>
              <a:rPr lang="cs-CZ" altLang="cs-CZ" sz="2000" dirty="0"/>
              <a:t>–  povinnost vést cestu přes město v určitém okruhu (2 míle)</a:t>
            </a:r>
          </a:p>
        </p:txBody>
      </p:sp>
    </p:spTree>
    <p:extLst>
      <p:ext uri="{BB962C8B-B14F-4D97-AF65-F5344CB8AC3E}">
        <p14:creationId xmlns:p14="http://schemas.microsoft.com/office/powerpoint/2010/main" val="227357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6091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Právo skladu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89367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Povinnost vyložit na určitou dobu své zboží k nákupu místním kupcům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1304   –  udělil Václav II. Novému Městu pražskému (tj. Malé Straně)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 –  zřízení curia </a:t>
            </a:r>
            <a:r>
              <a:rPr lang="cs-CZ" altLang="cs-CZ" sz="2000" dirty="0" err="1"/>
              <a:t>hospitum</a:t>
            </a:r>
            <a:r>
              <a:rPr lang="cs-CZ" altLang="cs-CZ" sz="2000" dirty="0"/>
              <a:t> v Týně a pravidla pro řízení sporů s domácími lidmi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 –  platilo pro kupce, který se ve městě zdržel déle než 5 dní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hospodští nemají překupovat od svých hostů</a:t>
            </a:r>
          </a:p>
        </p:txBody>
      </p:sp>
    </p:spTree>
    <p:extLst>
      <p:ext uri="{BB962C8B-B14F-4D97-AF65-F5344CB8AC3E}">
        <p14:creationId xmlns:p14="http://schemas.microsoft.com/office/powerpoint/2010/main" val="21906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Horní práva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idx="1"/>
          </p:nvPr>
        </p:nvSpPr>
        <p:spPr>
          <a:xfrm>
            <a:off x="300446" y="1066799"/>
            <a:ext cx="11891553" cy="552994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 b="1" dirty="0"/>
              <a:t>Horní právo</a:t>
            </a:r>
            <a:r>
              <a:rPr lang="cs-CZ" altLang="cs-CZ" sz="1800" dirty="0"/>
              <a:t>  –  souhrn právních norem upravujících hornickou činnost, tj. vyhledávání, těžbu a zpracování nerostných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surovin mezi králem, majiteli pozemků a horníky.  </a:t>
            </a:r>
            <a:endParaRPr lang="cs-CZ" altLang="cs-CZ" sz="1800" b="1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– </a:t>
            </a:r>
            <a:r>
              <a:rPr lang="cs-CZ" altLang="cs-CZ" sz="1800" b="1" dirty="0"/>
              <a:t> </a:t>
            </a:r>
            <a:r>
              <a:rPr lang="cs-CZ" altLang="cs-CZ" sz="1800" dirty="0"/>
              <a:t>dva základní principy: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1)  Horní regál</a:t>
            </a:r>
            <a:r>
              <a:rPr lang="cs-CZ" altLang="cs-CZ" sz="1800" dirty="0"/>
              <a:t>  –  právo panovníka na nerostné bohatství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    a)  rozhodoval komu přenechá právo těžby:  církev, šlechta, města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b)  za jakých podmínek –  podíl z výtěžku:  urbura:  poplatek za dolování; za Václava II. 100 tis. hřiven/rok)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původně jen ze zlata a stříbra,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od 1356:   z dalších kovů (cín, měď a olovo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předkupní právo na vytěženou rudu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právní předpisy (horních řádů) správy hor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vykonávání soudnictví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b="1" dirty="0"/>
              <a:t>2. Horní svoboda</a:t>
            </a:r>
            <a:r>
              <a:rPr lang="cs-CZ" altLang="cs-CZ" sz="1800" dirty="0"/>
              <a:t>  –  svobodné vyhledávání nerostů bez souhlasu vlastníka pozemku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–  právo každého svobodně nalézat hory a kovy (vlastnictví nerostů odděleno od vlastnictví půdy).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96448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Horní (báňská) města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222069" y="770709"/>
            <a:ext cx="11808821" cy="608729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Specifická varianta královských měst s nalezišti nerostných surovin, které se řídily se horním právem (většinou šachovnicový půdorys)</a:t>
            </a:r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 a) </a:t>
            </a:r>
            <a:r>
              <a:rPr lang="cs-CZ" altLang="cs-CZ" sz="1800" b="1" dirty="0"/>
              <a:t>královská </a:t>
            </a:r>
            <a:r>
              <a:rPr lang="cs-CZ" altLang="cs-CZ" sz="1800" dirty="0"/>
              <a:t> –  podřízena přímo králi skrze královskou komoru a horní úřady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dirty="0"/>
              <a:t>       b) </a:t>
            </a:r>
            <a:r>
              <a:rPr lang="cs-CZ" altLang="cs-CZ" sz="1800" b="1" dirty="0"/>
              <a:t>svobodná  </a:t>
            </a:r>
            <a:r>
              <a:rPr lang="cs-CZ" altLang="cs-CZ" sz="1800" dirty="0"/>
              <a:t>–  podléhala částečně králi a částečně vrchnosti, byla-li na pozemcích vrchnosti nebo byla propůjčena na základě horního regálu</a:t>
            </a:r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b="1" dirty="0"/>
              <a:t>Horní správa  </a:t>
            </a:r>
            <a:r>
              <a:rPr lang="cs-CZ" altLang="cs-CZ" sz="1800" dirty="0"/>
              <a:t>–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dirty="0"/>
              <a:t>úřednický systém, který kontroloval provoz dolů a příjmy z urbury </a:t>
            </a:r>
          </a:p>
          <a:p>
            <a:pPr marL="0" indent="0" eaLnBrk="1" hangingPunct="1">
              <a:buNone/>
              <a:defRPr/>
            </a:pPr>
            <a:r>
              <a:rPr lang="cs-CZ" altLang="cs-CZ" sz="1800" dirty="0"/>
              <a:t>                              –  </a:t>
            </a:r>
            <a:r>
              <a:rPr lang="cs-CZ" altLang="cs-CZ" sz="1800" b="1" dirty="0"/>
              <a:t>nejvyšší mincmistr:   </a:t>
            </a:r>
            <a:r>
              <a:rPr lang="cs-CZ" altLang="cs-CZ" sz="1800" dirty="0"/>
              <a:t>v zastoupení krále dosazoval městskou radu a konšely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r>
              <a:rPr lang="cs-CZ" altLang="cs-CZ" sz="1800" b="1" dirty="0">
                <a:solidFill>
                  <a:srgbClr val="FF0000"/>
                </a:solidFill>
              </a:rPr>
              <a:t>Jihlava</a:t>
            </a:r>
            <a:r>
              <a:rPr lang="cs-CZ" altLang="cs-CZ" sz="1800" b="1" dirty="0"/>
              <a:t>  –  </a:t>
            </a:r>
            <a:r>
              <a:rPr lang="cs-CZ" altLang="cs-CZ" sz="1800" dirty="0"/>
              <a:t>první město organizované podle „horního regálu“  </a:t>
            </a:r>
          </a:p>
          <a:p>
            <a:pPr>
              <a:buNone/>
            </a:pPr>
            <a:r>
              <a:rPr lang="cs-CZ" altLang="cs-CZ" sz="1800" b="1" dirty="0"/>
              <a:t>                         1227 </a:t>
            </a:r>
            <a:r>
              <a:rPr lang="cs-CZ" altLang="cs-CZ" sz="1800" dirty="0"/>
              <a:t> –  zmínky o jihlavském rudném revíru (</a:t>
            </a:r>
            <a:r>
              <a:rPr lang="cs-CZ" altLang="cs-CZ" sz="1800" dirty="0" err="1"/>
              <a:t>urbéř</a:t>
            </a:r>
            <a:r>
              <a:rPr lang="cs-CZ" altLang="cs-CZ" sz="1800" dirty="0"/>
              <a:t>);  1234  –  Přemysl O. II. daroval Ratiboru z Deblína 3 štoly </a:t>
            </a:r>
          </a:p>
          <a:p>
            <a:pPr>
              <a:buNone/>
            </a:pPr>
            <a:r>
              <a:rPr lang="cs-CZ" altLang="cs-CZ" sz="1800" dirty="0"/>
              <a:t>                         </a:t>
            </a:r>
            <a:r>
              <a:rPr lang="cs-CZ" altLang="cs-CZ" sz="1800" b="1" dirty="0"/>
              <a:t>1240–1243</a:t>
            </a:r>
            <a:r>
              <a:rPr lang="cs-CZ" altLang="cs-CZ" sz="1800" dirty="0"/>
              <a:t> – </a:t>
            </a:r>
            <a:r>
              <a:rPr lang="cs-CZ" altLang="cs-CZ" sz="1800" b="1" dirty="0"/>
              <a:t>založení horního města</a:t>
            </a:r>
            <a:r>
              <a:rPr lang="cs-CZ" altLang="cs-CZ" sz="1800" dirty="0"/>
              <a:t> (zakládací listina se nedochovala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b="1" dirty="0"/>
              <a:t>                         1249 </a:t>
            </a:r>
            <a:r>
              <a:rPr lang="cs-CZ" altLang="cs-CZ" sz="1800" dirty="0"/>
              <a:t> – </a:t>
            </a:r>
            <a:r>
              <a:rPr lang="cs-CZ" altLang="cs-CZ" sz="1800" b="1" dirty="0">
                <a:solidFill>
                  <a:srgbClr val="FF0000"/>
                </a:solidFill>
              </a:rPr>
              <a:t>tzv. jihlavské privilegium:  </a:t>
            </a:r>
            <a:r>
              <a:rPr lang="cs-CZ" altLang="cs-CZ" sz="1800" dirty="0"/>
              <a:t>první horní zákoník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dirty="0"/>
              <a:t>udělil Václav I.,  první část upravovala právo městské a druhá horní</a:t>
            </a:r>
          </a:p>
          <a:p>
            <a:pPr>
              <a:buNone/>
            </a:pPr>
            <a:r>
              <a:rPr lang="cs-CZ" altLang="cs-CZ" sz="1800" dirty="0"/>
              <a:t>                                    – postupně převzala horní města  Čechách, na Moravě, Slovensku, v severních Uhrách, Polsku, Slezsku a saské Míšni.</a:t>
            </a:r>
          </a:p>
          <a:p>
            <a:pPr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cs-CZ" altLang="cs-CZ" sz="1800" b="1" dirty="0">
                <a:solidFill>
                  <a:srgbClr val="FF0000"/>
                </a:solidFill>
              </a:rPr>
              <a:t>Kutná Hora</a:t>
            </a:r>
            <a:r>
              <a:rPr lang="cs-CZ" altLang="cs-CZ" sz="1800" dirty="0">
                <a:solidFill>
                  <a:srgbClr val="FF0000"/>
                </a:solidFill>
              </a:rPr>
              <a:t>  </a:t>
            </a:r>
            <a:r>
              <a:rPr lang="cs-CZ" altLang="cs-CZ" sz="1800" dirty="0"/>
              <a:t>–  </a:t>
            </a:r>
            <a:r>
              <a:rPr lang="cs-CZ" altLang="cs-CZ" sz="1800" b="1" dirty="0"/>
              <a:t>60. a 70. léta</a:t>
            </a:r>
            <a:r>
              <a:rPr lang="cs-CZ" altLang="cs-CZ" sz="1800" dirty="0"/>
              <a:t> 13. stol.:  významné báňské středisko s koloniemi horníků kolem největších dolů - několika osad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–  </a:t>
            </a:r>
            <a:r>
              <a:rPr lang="cs-CZ" altLang="cs-CZ" sz="1800" b="1" dirty="0"/>
              <a:t>1276:   </a:t>
            </a:r>
            <a:r>
              <a:rPr lang="cs-CZ" altLang="cs-CZ" sz="1800" dirty="0"/>
              <a:t>název  Hora (lat. </a:t>
            </a:r>
            <a:r>
              <a:rPr lang="cs-CZ" altLang="cs-CZ" sz="1800" dirty="0" err="1"/>
              <a:t>mons</a:t>
            </a:r>
            <a:r>
              <a:rPr lang="cs-CZ" altLang="cs-CZ" sz="1800" dirty="0"/>
              <a:t>: termín pro dolové míry nebo samotné doly);  1389:  název </a:t>
            </a:r>
            <a:r>
              <a:rPr lang="cs-CZ" altLang="cs-CZ" sz="1800" dirty="0" err="1"/>
              <a:t>Mons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Kuthna</a:t>
            </a:r>
            <a:r>
              <a:rPr lang="cs-CZ" altLang="cs-CZ" sz="1800" dirty="0"/>
              <a:t>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–  </a:t>
            </a:r>
            <a:r>
              <a:rPr lang="cs-CZ" altLang="cs-CZ" sz="1800" b="1" dirty="0"/>
              <a:t>1300:  </a:t>
            </a:r>
            <a:r>
              <a:rPr lang="cs-CZ" altLang="cs-CZ" sz="1800" b="1" dirty="0">
                <a:solidFill>
                  <a:srgbClr val="FF0000"/>
                </a:solidFill>
              </a:rPr>
              <a:t>Ius </a:t>
            </a:r>
            <a:r>
              <a:rPr lang="cs-CZ" altLang="cs-CZ" sz="1800" b="1" dirty="0" err="1">
                <a:solidFill>
                  <a:srgbClr val="FF0000"/>
                </a:solidFill>
              </a:rPr>
              <a:t>regale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montanorum</a:t>
            </a:r>
            <a:r>
              <a:rPr lang="cs-CZ" altLang="cs-CZ" sz="1800" b="1" dirty="0">
                <a:solidFill>
                  <a:srgbClr val="FF0000"/>
                </a:solidFill>
              </a:rPr>
              <a:t>:  </a:t>
            </a:r>
            <a:r>
              <a:rPr lang="cs-CZ" altLang="cs-CZ" sz="1800" dirty="0"/>
              <a:t>druhý zákoník za Václava II.:  veškerá produkce vykupována královskou mincovnou, zákaz vývozu stříbra</a:t>
            </a:r>
          </a:p>
          <a:p>
            <a:pPr marL="0" indent="0">
              <a:buNone/>
            </a:pPr>
            <a:endParaRPr lang="cs-CZ" altLang="cs-CZ" sz="1800" dirty="0"/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Jáchymov</a:t>
            </a:r>
            <a:r>
              <a:rPr lang="cs-CZ" altLang="cs-CZ" sz="1800" b="1" dirty="0"/>
              <a:t>  </a:t>
            </a:r>
            <a:r>
              <a:rPr lang="cs-CZ" altLang="cs-CZ" sz="1800" dirty="0"/>
              <a:t> –  </a:t>
            </a:r>
            <a:r>
              <a:rPr lang="cs-CZ" altLang="cs-CZ" sz="1800" b="1" dirty="0"/>
              <a:t>1518:  </a:t>
            </a:r>
            <a:r>
              <a:rPr lang="cs-CZ" altLang="cs-CZ" sz="1800" dirty="0"/>
              <a:t>zahájení těžby stříbrných rud;  </a:t>
            </a:r>
            <a:r>
              <a:rPr lang="cs-CZ" altLang="cs-CZ" sz="1800" b="1" dirty="0"/>
              <a:t>1519</a:t>
            </a:r>
            <a:r>
              <a:rPr lang="cs-CZ" altLang="cs-CZ" sz="1800" dirty="0"/>
              <a:t>:  ražba stříbrných tolarů hrabětem  Štěpánem </a:t>
            </a:r>
            <a:r>
              <a:rPr lang="cs-CZ" altLang="cs-CZ" sz="1800" dirty="0" err="1"/>
              <a:t>Šlikem</a:t>
            </a:r>
            <a:r>
              <a:rPr lang="cs-CZ" altLang="cs-CZ" sz="1800" dirty="0"/>
              <a:t>;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–  </a:t>
            </a:r>
            <a:r>
              <a:rPr lang="cs-CZ" altLang="cs-CZ" sz="1800" b="1" dirty="0"/>
              <a:t>1520:  </a:t>
            </a:r>
            <a:r>
              <a:rPr lang="cs-CZ" altLang="cs-CZ" sz="1800" dirty="0"/>
              <a:t>hornické sídliště s cca 5.000 obyvateli povýšeno na svobodné horní (báňské) město; </a:t>
            </a:r>
            <a:r>
              <a:rPr lang="cs-CZ" altLang="cs-CZ" sz="1800" b="1" dirty="0"/>
              <a:t>1530: </a:t>
            </a:r>
            <a:r>
              <a:rPr lang="cs-CZ" altLang="cs-CZ" sz="1800" dirty="0"/>
              <a:t> 17.000 obyvatel </a:t>
            </a:r>
          </a:p>
          <a:p>
            <a:pPr>
              <a:defRPr/>
            </a:pPr>
            <a:endParaRPr lang="cs-CZ" altLang="cs-CZ" sz="1800" dirty="0"/>
          </a:p>
          <a:p>
            <a:endParaRPr lang="cs-CZ" altLang="cs-CZ" sz="1800" dirty="0"/>
          </a:p>
          <a:p>
            <a:pPr>
              <a:buNone/>
            </a:pPr>
            <a:endParaRPr lang="cs-CZ" altLang="cs-CZ" sz="1800" dirty="0"/>
          </a:p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2145782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827</Words>
  <Application>Microsoft Office PowerPoint</Application>
  <PresentationFormat>Širokoúhlá obrazovka</PresentationFormat>
  <Paragraphs>97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Archeologie středověkého a novověkého města </vt:lpstr>
      <vt:lpstr>                            Městská privilegia</vt:lpstr>
      <vt:lpstr>                                                Právo trhu </vt:lpstr>
      <vt:lpstr>                                          Mílové právo</vt:lpstr>
      <vt:lpstr>                              Právo skladu</vt:lpstr>
      <vt:lpstr>                              Horní práva</vt:lpstr>
      <vt:lpstr>                         Horní (báňská) města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tym0001</cp:lastModifiedBy>
  <cp:revision>86</cp:revision>
  <dcterms:created xsi:type="dcterms:W3CDTF">2017-01-31T16:06:48Z</dcterms:created>
  <dcterms:modified xsi:type="dcterms:W3CDTF">2025-05-05T14:42:16Z</dcterms:modified>
</cp:coreProperties>
</file>