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4" r:id="rId3"/>
    <p:sldId id="410" r:id="rId4"/>
    <p:sldId id="406" r:id="rId5"/>
    <p:sldId id="407" r:id="rId6"/>
    <p:sldId id="408" r:id="rId7"/>
    <p:sldId id="394" r:id="rId8"/>
    <p:sldId id="39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050" autoAdjust="0"/>
  </p:normalViewPr>
  <p:slideViewPr>
    <p:cSldViewPr snapToGrid="0">
      <p:cViewPr varScale="1">
        <p:scale>
          <a:sx n="62" d="100"/>
          <a:sy n="62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7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691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30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24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4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37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3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80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501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8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DEC70-E3B1-4825-B7FB-7DDBFBFEBD55}" type="datetimeFigureOut">
              <a:rPr lang="cs-CZ" smtClean="0"/>
              <a:t>06.05.2024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2602-44AF-410B-ABB0-F258B3BBE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98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Archeologie středověkého a novověkého města</a:t>
            </a:r>
            <a:br>
              <a:rPr lang="cs-CZ" sz="4400" b="1" dirty="0">
                <a:latin typeface="+mn-lt"/>
              </a:rPr>
            </a:br>
            <a:endParaRPr lang="cs-CZ" sz="44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b="1" dirty="0">
                <a:effectLst/>
                <a:latin typeface="Times New Roman" panose="02020603050405020304" pitchFamily="18" charset="0"/>
                <a:ea typeface="TimesNewRomanPSMT"/>
              </a:rPr>
              <a:t>11. Městská privilegia a práva.</a:t>
            </a:r>
            <a:endParaRPr lang="cs-CZ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7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386BBD-6AFB-E58F-AC35-979C3AA7B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90" y="718227"/>
            <a:ext cx="11782425" cy="5800725"/>
          </a:xfrm>
        </p:spPr>
        <p:txBody>
          <a:bodyPr>
            <a:normAutofit/>
          </a:bodyPr>
          <a:lstStyle/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Tzv. Soběslavská práva:</a:t>
            </a:r>
          </a:p>
          <a:p>
            <a:pPr marL="0" indent="0">
              <a:buNone/>
            </a:pPr>
            <a:endParaRPr lang="cs-CZ" sz="2000" b="1" i="0" u="none" strike="noStrike" baseline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– 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1440:  soubor městských práv Starého Města pražského:</a:t>
            </a:r>
          </a:p>
          <a:p>
            <a:pPr marL="0" indent="0">
              <a:buNone/>
            </a:pPr>
            <a:endParaRPr lang="cs-CZ" sz="1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 1. část:  domnělá privilegia Soběslava II. pro Staré Město </a:t>
            </a:r>
          </a:p>
          <a:p>
            <a:pPr marL="0" indent="0">
              <a:buNone/>
            </a:pPr>
            <a:endParaRPr lang="cs-CZ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 2. část:  tzv. Staropražská práva: 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1439:   městský písař Mikuláš z Humpolce (autor?), 3 redakce (přepracování)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1455:  třetí se stala oficiální sbírkou zákonů Starého Města pražského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seznam cechů a jejich řazení v průvodu: </a:t>
            </a: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ř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ezníci, zlatníci, platnéři, kožešníci, krejčí, ševci, nožíři, sladovníci,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                                   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pekaři, bednáři, lazebníci, soukeníci a kramáři  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7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FF0000"/>
                </a:solidFill>
              </a:rPr>
              <a:t>                            Městská privilegia</a:t>
            </a:r>
            <a:endParaRPr lang="cs-CZ" altLang="cs-CZ" sz="3200" dirty="0"/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>
          <a:xfrm>
            <a:off x="904125" y="1726058"/>
            <a:ext cx="11198831" cy="5131942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Privilegium</a:t>
            </a:r>
            <a:r>
              <a:rPr lang="cs-CZ" altLang="cs-CZ" sz="2000" b="1" dirty="0">
                <a:cs typeface="Times New Roman" panose="02020603050405020304" pitchFamily="18" charset="0"/>
              </a:rPr>
              <a:t>  </a:t>
            </a:r>
            <a:r>
              <a:rPr lang="cs-CZ" altLang="cs-CZ" sz="2000" dirty="0">
                <a:cs typeface="Times New Roman" panose="02020603050405020304" pitchFamily="18" charset="0"/>
              </a:rPr>
              <a:t>–  výsada udělená panovníkem:</a:t>
            </a:r>
          </a:p>
          <a:p>
            <a:pPr marL="0" indent="0">
              <a:spcBef>
                <a:spcPct val="0"/>
              </a:spcBef>
              <a:buNone/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buNone/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 </a:t>
            </a: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tržní  </a:t>
            </a:r>
            <a:r>
              <a:rPr lang="cs-CZ" altLang="cs-CZ" sz="2000" dirty="0">
                <a:cs typeface="Times New Roman" panose="02020603050405020304" pitchFamily="18" charset="0"/>
              </a:rPr>
              <a:t>–  provozování trhů (týdenní) a jarmarků (výroční)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mílové  </a:t>
            </a:r>
            <a:r>
              <a:rPr lang="cs-CZ" altLang="cs-CZ" sz="2000" dirty="0">
                <a:cs typeface="Times New Roman" panose="02020603050405020304" pitchFamily="18" charset="0"/>
              </a:rPr>
              <a:t>–  zákaz provozování řemesel v okruhu jedné míle od města (cca 11 km)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skladu  </a:t>
            </a:r>
            <a:r>
              <a:rPr lang="cs-CZ" altLang="cs-CZ" sz="2000" dirty="0">
                <a:cs typeface="Times New Roman" panose="02020603050405020304" pitchFamily="18" charset="0"/>
              </a:rPr>
              <a:t>–   povinnost obchodníka vyložit zboží ve městě místním obchodníkům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várečné  </a:t>
            </a:r>
            <a:r>
              <a:rPr lang="cs-CZ" altLang="cs-CZ" sz="2000" dirty="0">
                <a:cs typeface="Times New Roman" panose="02020603050405020304" pitchFamily="18" charset="0"/>
              </a:rPr>
              <a:t>– právo vařit pivo ve vlastním pivovaru (právo výčepní, </a:t>
            </a:r>
            <a:r>
              <a:rPr lang="cs-CZ" altLang="cs-CZ" sz="2000" dirty="0" err="1">
                <a:cs typeface="Times New Roman" panose="02020603050405020304" pitchFamily="18" charset="0"/>
              </a:rPr>
              <a:t>šenkovní</a:t>
            </a:r>
            <a:r>
              <a:rPr lang="cs-CZ" altLang="cs-CZ" sz="2000" dirty="0">
                <a:cs typeface="Times New Roman" panose="02020603050405020304" pitchFamily="18" charset="0"/>
              </a:rPr>
              <a:t> – prodej)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hradební  </a:t>
            </a:r>
            <a:r>
              <a:rPr lang="cs-CZ" altLang="cs-CZ" sz="2000" dirty="0">
                <a:cs typeface="Times New Roman" panose="02020603050405020304" pitchFamily="18" charset="0"/>
              </a:rPr>
              <a:t>–   ohrazení kamennými hradbami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hrdelní</a:t>
            </a:r>
            <a:r>
              <a:rPr lang="cs-CZ" altLang="cs-CZ" sz="2000" dirty="0">
                <a:cs typeface="Times New Roman" panose="02020603050405020304" pitchFamily="18" charset="0"/>
              </a:rPr>
              <a:t>   –  městská jurisdikce s pořádáním poprav</a:t>
            </a:r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endParaRPr lang="cs-CZ" altLang="cs-CZ" sz="2000" dirty="0"/>
          </a:p>
          <a:p>
            <a:pPr marL="0" indent="0">
              <a:spcBef>
                <a:spcPct val="0"/>
              </a:spcBef>
              <a:tabLst>
                <a:tab pos="457200" algn="l"/>
              </a:tabLst>
            </a:pPr>
            <a:r>
              <a:rPr lang="cs-CZ" altLang="cs-CZ" sz="2000" dirty="0">
                <a:cs typeface="Times New Roman" panose="02020603050405020304" pitchFamily="18" charset="0"/>
              </a:rPr>
              <a:t>  </a:t>
            </a:r>
            <a:r>
              <a:rPr lang="cs-CZ" altLang="cs-CZ" sz="2000" b="1" dirty="0">
                <a:cs typeface="Times New Roman" panose="02020603050405020304" pitchFamily="18" charset="0"/>
              </a:rPr>
              <a:t>právo horní  </a:t>
            </a:r>
            <a:r>
              <a:rPr lang="cs-CZ" altLang="cs-CZ" sz="2000" dirty="0">
                <a:cs typeface="Times New Roman" panose="02020603050405020304" pitchFamily="18" charset="0"/>
              </a:rPr>
              <a:t>–  měšťané mohli těžit nerosty v určeném prostoru 	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6435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         Právo trhu</a:t>
            </a:r>
            <a:br>
              <a:rPr lang="cs-CZ" altLang="cs-CZ" sz="3200" dirty="0">
                <a:solidFill>
                  <a:srgbClr val="FF0000"/>
                </a:solidFill>
              </a:rPr>
            </a:br>
            <a:endParaRPr lang="cs-CZ" altLang="cs-CZ" sz="3200" dirty="0">
              <a:solidFill>
                <a:srgbClr val="FF0000"/>
              </a:solidFill>
            </a:endParaRPr>
          </a:p>
        </p:txBody>
      </p:sp>
      <p:sp>
        <p:nvSpPr>
          <p:cNvPr id="30723" name="Rectangle 5"/>
          <p:cNvSpPr>
            <a:spLocks noGrp="1" noChangeArrowheads="1"/>
          </p:cNvSpPr>
          <p:nvPr>
            <p:ph idx="1"/>
          </p:nvPr>
        </p:nvSpPr>
        <p:spPr>
          <a:xfrm>
            <a:off x="838198" y="1219201"/>
            <a:ext cx="11353801" cy="5638799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Trh – </a:t>
            </a:r>
            <a:r>
              <a:rPr lang="cs-CZ" altLang="cs-CZ" sz="1800" b="1" dirty="0" err="1"/>
              <a:t>forum</a:t>
            </a:r>
            <a:r>
              <a:rPr lang="cs-CZ" altLang="cs-CZ" sz="1800" dirty="0"/>
              <a:t> (sídelní komplex), </a:t>
            </a:r>
            <a:r>
              <a:rPr lang="cs-CZ" altLang="cs-CZ" sz="1800" dirty="0" err="1"/>
              <a:t>vyjimečně</a:t>
            </a:r>
            <a:r>
              <a:rPr lang="cs-CZ" altLang="cs-CZ" sz="1800" dirty="0"/>
              <a:t> </a:t>
            </a:r>
            <a:r>
              <a:rPr lang="cs-CZ" altLang="cs-CZ" sz="1800" dirty="0" err="1"/>
              <a:t>mercatus</a:t>
            </a:r>
            <a:r>
              <a:rPr lang="cs-CZ" altLang="cs-CZ" sz="1800" dirty="0"/>
              <a:t>, něm. </a:t>
            </a:r>
            <a:r>
              <a:rPr lang="cs-CZ" altLang="cs-CZ" sz="1800" dirty="0" err="1"/>
              <a:t>Markt</a:t>
            </a:r>
            <a:endParaRPr lang="cs-CZ" altLang="cs-CZ" sz="1800" dirty="0"/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Jedna z nejdůležitějších právních výsad hospodářského charakteru.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Říše </a:t>
            </a:r>
            <a:r>
              <a:rPr lang="cs-CZ" altLang="cs-CZ" sz="1800" dirty="0"/>
              <a:t> –  propůjčení tohoto práva zasláním rukavice od krále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–  na tržištích stávaly mírové kříže, na nichž visela v době konání trhu rukavice jako záruka </a:t>
            </a:r>
            <a:r>
              <a:rPr lang="cs-CZ" altLang="cs-CZ" sz="1800" b="1" dirty="0"/>
              <a:t>trhového míru </a:t>
            </a:r>
          </a:p>
          <a:p>
            <a:pPr eaLnBrk="1" hangingPunct="1">
              <a:buFontTx/>
              <a:buNone/>
            </a:pPr>
            <a:r>
              <a:rPr lang="cs-CZ" altLang="cs-CZ" sz="1800" b="1" dirty="0"/>
              <a:t>              </a:t>
            </a:r>
            <a:r>
              <a:rPr lang="cs-CZ" altLang="cs-CZ" sz="1800" dirty="0"/>
              <a:t>–</a:t>
            </a:r>
            <a:r>
              <a:rPr lang="cs-CZ" altLang="cs-CZ" sz="1800" b="1" dirty="0"/>
              <a:t>  </a:t>
            </a:r>
            <a:r>
              <a:rPr lang="cs-CZ" altLang="cs-CZ" sz="1800" dirty="0"/>
              <a:t>ztrátou ruky byl stíhán ten, kdo by v trhový den vytáhl proti jinému meč</a:t>
            </a:r>
          </a:p>
          <a:p>
            <a:pPr eaLnBrk="1" hangingPunct="1">
              <a:buFontTx/>
              <a:buNone/>
            </a:pPr>
            <a:endParaRPr lang="cs-CZ" altLang="cs-CZ" sz="1800" b="1" dirty="0"/>
          </a:p>
          <a:p>
            <a:pPr eaLnBrk="1" hangingPunct="1"/>
            <a:r>
              <a:rPr lang="cs-CZ" altLang="cs-CZ" sz="1800" dirty="0"/>
              <a:t>1243: Brno, 1249 Jihlava, 1278 Německý Brod , 1265 Žatec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U nás se udělení práva trhu týkalo přesně stanoveného místa</a:t>
            </a:r>
          </a:p>
          <a:p>
            <a:pPr eaLnBrk="1" hangingPunct="1"/>
            <a:r>
              <a:rPr lang="cs-CZ" altLang="cs-CZ" sz="1800" b="1" dirty="0"/>
              <a:t>Trhové dny</a:t>
            </a:r>
            <a:r>
              <a:rPr lang="cs-CZ" altLang="cs-CZ" sz="1800" dirty="0"/>
              <a:t> – spojeny s církevními svátky a poutěmi </a:t>
            </a:r>
          </a:p>
        </p:txBody>
      </p:sp>
    </p:spTree>
    <p:extLst>
      <p:ext uri="{BB962C8B-B14F-4D97-AF65-F5344CB8AC3E}">
        <p14:creationId xmlns:p14="http://schemas.microsoft.com/office/powerpoint/2010/main" val="3390820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1038497" y="274638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            Mílové právo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600201"/>
            <a:ext cx="10763794" cy="4525963"/>
          </a:xfrm>
        </p:spPr>
        <p:txBody>
          <a:bodyPr/>
          <a:lstStyle/>
          <a:p>
            <a:pPr eaLnBrk="1" hangingPunct="1"/>
            <a:r>
              <a:rPr lang="cs-CZ" altLang="cs-CZ" sz="1800" dirty="0"/>
              <a:t>Zákaz výkonu některého řemesla v okruhu l míle kolem města (cca 11 km od hradeb) 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Krčmy </a:t>
            </a:r>
            <a:r>
              <a:rPr lang="cs-CZ" altLang="cs-CZ" sz="1800" dirty="0"/>
              <a:t>– např.  zákaz krčem v okruhu 1 míle (krčmy fungovaly i jako ubytovací a stravovací místo, nýbrž také jako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místa obchodu se zbožím (doplněk trhu)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b="1" dirty="0"/>
              <a:t>Umístění  </a:t>
            </a:r>
            <a:r>
              <a:rPr lang="cs-CZ" altLang="cs-CZ" sz="1800" dirty="0"/>
              <a:t>–  na cestách, přechodech řek, u tržišť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–  krčmy a zájezdní hostince na cestách (v okruhu Opavy, Brna, Polička (zal.:1265), Žatce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zákazy vaření piva (Žatec)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dirty="0"/>
              <a:t>povinnost vést cestu přes město v určitém okruhu města (2 míle)</a:t>
            </a:r>
          </a:p>
        </p:txBody>
      </p:sp>
    </p:spTree>
    <p:extLst>
      <p:ext uri="{BB962C8B-B14F-4D97-AF65-F5344CB8AC3E}">
        <p14:creationId xmlns:p14="http://schemas.microsoft.com/office/powerpoint/2010/main" val="227357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6091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Právo skladu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89367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000" dirty="0"/>
              <a:t>Povinnost kupce vyložit na určitou dobu své zboží ve městě k nákupu místním kupcům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1304   –  udělil Václav II. Novému Městu (tj. Malé Straně)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 –  zřízení curia </a:t>
            </a:r>
            <a:r>
              <a:rPr lang="cs-CZ" altLang="cs-CZ" sz="2000" dirty="0" err="1"/>
              <a:t>hospitum</a:t>
            </a:r>
            <a:r>
              <a:rPr lang="cs-CZ" altLang="cs-CZ" sz="2000" dirty="0"/>
              <a:t> v Týně a pravidla pro řízení sporů s domácími lidmi 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               –  platilo pro kupce, který se ve městě zdržel déle než 5 dní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hospodští nemají překupovat od svých hostů</a:t>
            </a:r>
          </a:p>
        </p:txBody>
      </p:sp>
    </p:spTree>
    <p:extLst>
      <p:ext uri="{BB962C8B-B14F-4D97-AF65-F5344CB8AC3E}">
        <p14:creationId xmlns:p14="http://schemas.microsoft.com/office/powerpoint/2010/main" val="219066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>
          <a:xfrm>
            <a:off x="20574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     Horní práva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idx="1"/>
          </p:nvPr>
        </p:nvSpPr>
        <p:spPr>
          <a:xfrm>
            <a:off x="300446" y="1066799"/>
            <a:ext cx="11891553" cy="552994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1800" b="1" dirty="0"/>
              <a:t>Horní právo</a:t>
            </a:r>
            <a:r>
              <a:rPr lang="cs-CZ" altLang="cs-CZ" sz="1800" dirty="0"/>
              <a:t>  –  souhrn právních norem upravujících hornickou činnost, tj. vyhledávání, těžbu a zpracování nerostných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surovin mezi králem, majiteli pozemků a horníky.  </a:t>
            </a:r>
            <a:endParaRPr lang="cs-CZ" altLang="cs-CZ" sz="1800" b="1" dirty="0"/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– </a:t>
            </a:r>
            <a:r>
              <a:rPr lang="cs-CZ" altLang="cs-CZ" sz="1800" b="1" dirty="0"/>
              <a:t> </a:t>
            </a:r>
            <a:r>
              <a:rPr lang="cs-CZ" altLang="cs-CZ" sz="1800" dirty="0"/>
              <a:t>dva základní principy: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1800" b="1" dirty="0"/>
              <a:t>1)  Horní regál</a:t>
            </a:r>
            <a:r>
              <a:rPr lang="cs-CZ" altLang="cs-CZ" sz="1800" dirty="0"/>
              <a:t>  –  právo panovníka na nerostné bohatství </a:t>
            </a:r>
          </a:p>
          <a:p>
            <a:pPr marL="0" indent="0" eaLnBrk="1" hangingPunct="1">
              <a:buNone/>
            </a:pPr>
            <a:r>
              <a:rPr lang="cs-CZ" altLang="cs-CZ" sz="1800" dirty="0"/>
              <a:t>                                    a)  rozhodoval komu přenechá právo těžby:  církev, šlechta, města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b)  za jakých podmínek –  podíl z výtěžku:  urbura:  poplatek za dolování; za Václava II. 100 tis. hřiven/rok)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původně jen ze zlata a stříbra,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od 1356:   z dalších kovů (cín, měď a olovo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předkupní právo na vytěženou rudu 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právní předpisy (horních řádů) správy hor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                                        –  vykonávání soudnictví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b="1" dirty="0"/>
              <a:t>2. Horní svoboda</a:t>
            </a:r>
            <a:r>
              <a:rPr lang="cs-CZ" altLang="cs-CZ" sz="1800" dirty="0"/>
              <a:t>  –  svobodné vyhledávání nerostů bez souhlasu vlastníka pozemku</a:t>
            </a:r>
          </a:p>
          <a:p>
            <a:pPr eaLnBrk="1" hangingPunct="1">
              <a:buFontTx/>
              <a:buNone/>
            </a:pPr>
            <a:r>
              <a:rPr lang="cs-CZ" altLang="cs-CZ" sz="1800" dirty="0"/>
              <a:t>                                     –  právo každého svobodně nalézat hory a kovy (vlastnictví nerostů odděleno od vlastnictví půdy).</a:t>
            </a:r>
          </a:p>
          <a:p>
            <a:pPr eaLnBrk="1" hangingPunct="1">
              <a:buFontTx/>
              <a:buNone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964481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FF0000"/>
                </a:solidFill>
              </a:rPr>
              <a:t>                         Horní (báňská) města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idx="1"/>
          </p:nvPr>
        </p:nvSpPr>
        <p:spPr>
          <a:xfrm>
            <a:off x="222069" y="770709"/>
            <a:ext cx="11808821" cy="6087291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Specifická varianta královských měst s nalezišti nerostných surovin, které se řídily se horním právem (většinou šachovnicový půdorys)</a:t>
            </a:r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marL="0" indent="0">
              <a:buNone/>
              <a:defRPr/>
            </a:pPr>
            <a:r>
              <a:rPr lang="cs-CZ" altLang="cs-CZ" sz="1800" dirty="0"/>
              <a:t>       a) </a:t>
            </a:r>
            <a:r>
              <a:rPr lang="cs-CZ" altLang="cs-CZ" sz="1800" b="1" dirty="0"/>
              <a:t>královská </a:t>
            </a:r>
            <a:r>
              <a:rPr lang="cs-CZ" altLang="cs-CZ" sz="1800" dirty="0"/>
              <a:t> –  podřízena přímo králi skrze královskou komoru a horní úřady</a:t>
            </a:r>
          </a:p>
          <a:p>
            <a:pPr eaLnBrk="1" hangingPunct="1">
              <a:buFontTx/>
              <a:buNone/>
              <a:defRPr/>
            </a:pPr>
            <a:r>
              <a:rPr lang="cs-CZ" altLang="cs-CZ" sz="1800" dirty="0"/>
              <a:t>       b) </a:t>
            </a:r>
            <a:r>
              <a:rPr lang="cs-CZ" altLang="cs-CZ" sz="1800" b="1" dirty="0"/>
              <a:t>svobodná  </a:t>
            </a:r>
            <a:r>
              <a:rPr lang="cs-CZ" altLang="cs-CZ" sz="1800" dirty="0"/>
              <a:t>–  podléhala částečně králi a částečně vrchnosti, byla-li na pozemcích vrchnosti nebo byla propůjčena na základě horního regálu</a:t>
            </a:r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b="1" dirty="0"/>
              <a:t>Horní správa  </a:t>
            </a:r>
            <a:r>
              <a:rPr lang="cs-CZ" altLang="cs-CZ" sz="1800" dirty="0"/>
              <a:t>–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dirty="0"/>
              <a:t>úřednický systém, který kontroloval provoz dolů a příjmy z urbury </a:t>
            </a:r>
          </a:p>
          <a:p>
            <a:pPr marL="0" indent="0" eaLnBrk="1" hangingPunct="1">
              <a:buNone/>
              <a:defRPr/>
            </a:pPr>
            <a:r>
              <a:rPr lang="cs-CZ" altLang="cs-CZ" sz="1800" dirty="0"/>
              <a:t>                              –  </a:t>
            </a:r>
            <a:r>
              <a:rPr lang="cs-CZ" altLang="cs-CZ" sz="1800" b="1" dirty="0"/>
              <a:t>nejvyšší mincmistr:   </a:t>
            </a:r>
            <a:r>
              <a:rPr lang="cs-CZ" altLang="cs-CZ" sz="1800" dirty="0"/>
              <a:t>v zastoupení krále dosazoval městskou radu a konšely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r>
              <a:rPr lang="cs-CZ" altLang="cs-CZ" sz="1800" b="1" dirty="0">
                <a:solidFill>
                  <a:srgbClr val="FF0000"/>
                </a:solidFill>
              </a:rPr>
              <a:t>Jihlava</a:t>
            </a:r>
            <a:r>
              <a:rPr lang="cs-CZ" altLang="cs-CZ" sz="1800" b="1" dirty="0"/>
              <a:t>  –  </a:t>
            </a:r>
            <a:r>
              <a:rPr lang="cs-CZ" altLang="cs-CZ" sz="1800" dirty="0"/>
              <a:t>první město organizované podle „horního regálu“  </a:t>
            </a:r>
          </a:p>
          <a:p>
            <a:pPr>
              <a:buNone/>
            </a:pPr>
            <a:r>
              <a:rPr lang="cs-CZ" altLang="cs-CZ" sz="1800" b="1" dirty="0"/>
              <a:t>                         1227 </a:t>
            </a:r>
            <a:r>
              <a:rPr lang="cs-CZ" altLang="cs-CZ" sz="1800" dirty="0"/>
              <a:t> –  zmínky o jihlavském rudném revíru (</a:t>
            </a:r>
            <a:r>
              <a:rPr lang="cs-CZ" altLang="cs-CZ" sz="1800" dirty="0" err="1"/>
              <a:t>urbéř</a:t>
            </a:r>
            <a:r>
              <a:rPr lang="cs-CZ" altLang="cs-CZ" sz="1800" dirty="0"/>
              <a:t>);  1234  –  Přemysl O. II. daroval Ratiboru z Deblína 3 štoly </a:t>
            </a:r>
          </a:p>
          <a:p>
            <a:pPr>
              <a:buNone/>
            </a:pPr>
            <a:r>
              <a:rPr lang="cs-CZ" altLang="cs-CZ" sz="1800" dirty="0"/>
              <a:t>                         </a:t>
            </a:r>
            <a:r>
              <a:rPr lang="cs-CZ" altLang="cs-CZ" sz="1800" b="1" dirty="0"/>
              <a:t>1240–1243</a:t>
            </a:r>
            <a:r>
              <a:rPr lang="cs-CZ" altLang="cs-CZ" sz="1800" dirty="0"/>
              <a:t> – </a:t>
            </a:r>
            <a:r>
              <a:rPr lang="cs-CZ" altLang="cs-CZ" sz="1800" b="1" dirty="0"/>
              <a:t>založení horního města</a:t>
            </a:r>
            <a:r>
              <a:rPr lang="cs-CZ" altLang="cs-CZ" sz="1800" dirty="0"/>
              <a:t> (zakládací listina se nedochovala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pPr marL="0" indent="0">
              <a:buNone/>
            </a:pPr>
            <a:r>
              <a:rPr lang="cs-CZ" altLang="cs-CZ" sz="1800" b="1" dirty="0"/>
              <a:t>                         1249 </a:t>
            </a:r>
            <a:r>
              <a:rPr lang="cs-CZ" altLang="cs-CZ" sz="1800" dirty="0"/>
              <a:t> – </a:t>
            </a:r>
            <a:r>
              <a:rPr lang="cs-CZ" altLang="cs-CZ" sz="1800" b="1" dirty="0">
                <a:solidFill>
                  <a:srgbClr val="FF0000"/>
                </a:solidFill>
              </a:rPr>
              <a:t>tzv. jihlavské privilegium:  </a:t>
            </a:r>
            <a:r>
              <a:rPr lang="cs-CZ" altLang="cs-CZ" sz="1800" dirty="0"/>
              <a:t>první horní zákoník</a:t>
            </a:r>
            <a:r>
              <a:rPr lang="cs-CZ" altLang="cs-CZ" sz="1800" dirty="0">
                <a:solidFill>
                  <a:srgbClr val="FF0000"/>
                </a:solidFill>
              </a:rPr>
              <a:t> </a:t>
            </a:r>
            <a:r>
              <a:rPr lang="cs-CZ" altLang="cs-CZ" sz="1800" dirty="0"/>
              <a:t>udělil Václav I.,  první část upravovala právo městské a druhá horní</a:t>
            </a:r>
          </a:p>
          <a:p>
            <a:pPr>
              <a:buNone/>
            </a:pPr>
            <a:r>
              <a:rPr lang="cs-CZ" altLang="cs-CZ" sz="1800" dirty="0"/>
              <a:t>                                    – postupně převzala horní města  Čechách, na Moravě, Slovensku, v severních Uhrách, Polsku, Slezsku a saské Míšni.</a:t>
            </a:r>
          </a:p>
          <a:p>
            <a:pPr>
              <a:buNone/>
            </a:pPr>
            <a:r>
              <a:rPr lang="cs-CZ" altLang="cs-CZ" sz="1800" dirty="0"/>
              <a:t>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r>
              <a:rPr lang="cs-CZ" altLang="cs-CZ" sz="1800" b="1" dirty="0">
                <a:solidFill>
                  <a:srgbClr val="FF0000"/>
                </a:solidFill>
              </a:rPr>
              <a:t>Kutná Hora</a:t>
            </a:r>
            <a:r>
              <a:rPr lang="cs-CZ" altLang="cs-CZ" sz="1800" dirty="0">
                <a:solidFill>
                  <a:srgbClr val="FF0000"/>
                </a:solidFill>
              </a:rPr>
              <a:t>  </a:t>
            </a:r>
            <a:r>
              <a:rPr lang="cs-CZ" altLang="cs-CZ" sz="1800" dirty="0"/>
              <a:t>–  </a:t>
            </a:r>
            <a:r>
              <a:rPr lang="cs-CZ" altLang="cs-CZ" sz="1800" b="1" dirty="0"/>
              <a:t>60. a 70. léta</a:t>
            </a:r>
            <a:r>
              <a:rPr lang="cs-CZ" altLang="cs-CZ" sz="1800" dirty="0"/>
              <a:t> 13. stol.:  významné báňské středisko s koloniemi horníků kolem největších dolů - několika osad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–  </a:t>
            </a:r>
            <a:r>
              <a:rPr lang="cs-CZ" altLang="cs-CZ" sz="1800" b="1" dirty="0"/>
              <a:t>1276:   </a:t>
            </a:r>
            <a:r>
              <a:rPr lang="cs-CZ" altLang="cs-CZ" sz="1800" dirty="0"/>
              <a:t>název  Hora (lat. </a:t>
            </a:r>
            <a:r>
              <a:rPr lang="cs-CZ" altLang="cs-CZ" sz="1800" dirty="0" err="1"/>
              <a:t>mons</a:t>
            </a:r>
            <a:r>
              <a:rPr lang="cs-CZ" altLang="cs-CZ" sz="1800" dirty="0"/>
              <a:t>: termín pro dolové míry nebo samotné doly);  1389:  název </a:t>
            </a:r>
            <a:r>
              <a:rPr lang="cs-CZ" altLang="cs-CZ" sz="1800" dirty="0" err="1"/>
              <a:t>Mons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Kuthna</a:t>
            </a:r>
            <a:r>
              <a:rPr lang="cs-CZ" altLang="cs-CZ" sz="1800" dirty="0"/>
              <a:t> </a:t>
            </a:r>
          </a:p>
          <a:p>
            <a:pPr marL="0" indent="0">
              <a:buNone/>
            </a:pPr>
            <a:r>
              <a:rPr lang="cs-CZ" altLang="cs-CZ" sz="1800" dirty="0"/>
              <a:t>                            –  </a:t>
            </a:r>
            <a:r>
              <a:rPr lang="cs-CZ" altLang="cs-CZ" sz="1800" b="1" dirty="0"/>
              <a:t>1300:  </a:t>
            </a:r>
            <a:r>
              <a:rPr lang="cs-CZ" altLang="cs-CZ" sz="1800" b="1" dirty="0">
                <a:solidFill>
                  <a:srgbClr val="FF0000"/>
                </a:solidFill>
              </a:rPr>
              <a:t>Ius </a:t>
            </a:r>
            <a:r>
              <a:rPr lang="cs-CZ" altLang="cs-CZ" sz="1800" b="1" dirty="0" err="1">
                <a:solidFill>
                  <a:srgbClr val="FF0000"/>
                </a:solidFill>
              </a:rPr>
              <a:t>regale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montanorum</a:t>
            </a:r>
            <a:r>
              <a:rPr lang="cs-CZ" altLang="cs-CZ" sz="1800" b="1" dirty="0">
                <a:solidFill>
                  <a:srgbClr val="FF0000"/>
                </a:solidFill>
              </a:rPr>
              <a:t>:  </a:t>
            </a:r>
            <a:r>
              <a:rPr lang="cs-CZ" altLang="cs-CZ" sz="1800" dirty="0"/>
              <a:t>druhý zákoník za Václava II.:  veškerá produkce vykupována královskou mincovnou, zákaz vývozu stříbra</a:t>
            </a:r>
          </a:p>
          <a:p>
            <a:pPr marL="0" indent="0">
              <a:buNone/>
            </a:pPr>
            <a:endParaRPr lang="cs-CZ" altLang="cs-CZ" sz="1800" dirty="0"/>
          </a:p>
          <a:p>
            <a:pPr>
              <a:defRPr/>
            </a:pPr>
            <a:r>
              <a:rPr lang="cs-CZ" altLang="cs-CZ" sz="1800" b="1" dirty="0">
                <a:solidFill>
                  <a:srgbClr val="FF0000"/>
                </a:solidFill>
              </a:rPr>
              <a:t>Jáchymov</a:t>
            </a:r>
            <a:r>
              <a:rPr lang="cs-CZ" altLang="cs-CZ" sz="1800" b="1" dirty="0"/>
              <a:t>  </a:t>
            </a:r>
            <a:r>
              <a:rPr lang="cs-CZ" altLang="cs-CZ" sz="1800" dirty="0"/>
              <a:t> –  </a:t>
            </a:r>
            <a:r>
              <a:rPr lang="cs-CZ" altLang="cs-CZ" sz="1800" b="1" dirty="0"/>
              <a:t>1518:  </a:t>
            </a:r>
            <a:r>
              <a:rPr lang="cs-CZ" altLang="cs-CZ" sz="1800" dirty="0"/>
              <a:t>zahájení těžby stříbrných rud;  </a:t>
            </a:r>
            <a:r>
              <a:rPr lang="cs-CZ" altLang="cs-CZ" sz="1800" b="1" dirty="0"/>
              <a:t>1519</a:t>
            </a:r>
            <a:r>
              <a:rPr lang="cs-CZ" altLang="cs-CZ" sz="1800" dirty="0"/>
              <a:t>:  ražba stříbrných tolarů hrabětem  Štěpánem </a:t>
            </a:r>
            <a:r>
              <a:rPr lang="cs-CZ" altLang="cs-CZ" sz="1800" dirty="0" err="1"/>
              <a:t>Šlikem</a:t>
            </a:r>
            <a:r>
              <a:rPr lang="cs-CZ" altLang="cs-CZ" sz="1800" dirty="0"/>
              <a:t>;</a:t>
            </a:r>
          </a:p>
          <a:p>
            <a:pPr marL="0" indent="0">
              <a:buNone/>
              <a:defRPr/>
            </a:pPr>
            <a:r>
              <a:rPr lang="cs-CZ" altLang="cs-CZ" sz="1800" dirty="0"/>
              <a:t>                           –  </a:t>
            </a:r>
            <a:r>
              <a:rPr lang="cs-CZ" altLang="cs-CZ" sz="1800" b="1" dirty="0"/>
              <a:t>1520:  </a:t>
            </a:r>
            <a:r>
              <a:rPr lang="cs-CZ" altLang="cs-CZ" sz="1800" dirty="0"/>
              <a:t>hornické sídliště s cca 5.000 obyvateli povýšeno na svobodné horní (báňské) město; </a:t>
            </a:r>
            <a:r>
              <a:rPr lang="cs-CZ" altLang="cs-CZ" sz="1800" b="1" dirty="0"/>
              <a:t>1530: </a:t>
            </a:r>
            <a:r>
              <a:rPr lang="cs-CZ" altLang="cs-CZ" sz="1800" dirty="0"/>
              <a:t> 17.000 obyvatel </a:t>
            </a:r>
          </a:p>
          <a:p>
            <a:pPr>
              <a:defRPr/>
            </a:pPr>
            <a:endParaRPr lang="cs-CZ" altLang="cs-CZ" sz="1800" dirty="0"/>
          </a:p>
          <a:p>
            <a:endParaRPr lang="cs-CZ" altLang="cs-CZ" sz="1800" dirty="0"/>
          </a:p>
          <a:p>
            <a:pPr>
              <a:buNone/>
            </a:pPr>
            <a:endParaRPr lang="cs-CZ" altLang="cs-CZ" sz="1800" dirty="0"/>
          </a:p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  <a:p>
            <a:pPr eaLnBrk="1" hangingPunct="1">
              <a:buFontTx/>
              <a:buNone/>
              <a:defRPr/>
            </a:pP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2145782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947</Words>
  <Application>Microsoft Office PowerPoint</Application>
  <PresentationFormat>Širokoúhlá obrazovka</PresentationFormat>
  <Paragraphs>107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Archeologie středověkého a novověkého města </vt:lpstr>
      <vt:lpstr>Prezentace aplikace PowerPoint</vt:lpstr>
      <vt:lpstr>                            Městská privilegia</vt:lpstr>
      <vt:lpstr>                                                Právo trhu </vt:lpstr>
      <vt:lpstr>                                          Mílové právo</vt:lpstr>
      <vt:lpstr>                              Právo skladu</vt:lpstr>
      <vt:lpstr>                              Horní práva</vt:lpstr>
      <vt:lpstr>                         Horní (báňská) města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Zaniklé vesnice</dc:title>
  <dc:creator>Kuklova</dc:creator>
  <cp:lastModifiedBy>tym0001</cp:lastModifiedBy>
  <cp:revision>88</cp:revision>
  <dcterms:created xsi:type="dcterms:W3CDTF">2017-01-31T16:06:48Z</dcterms:created>
  <dcterms:modified xsi:type="dcterms:W3CDTF">2024-05-06T12:06:01Z</dcterms:modified>
</cp:coreProperties>
</file>