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09" r:id="rId3"/>
    <p:sldId id="271" r:id="rId4"/>
    <p:sldId id="536" r:id="rId5"/>
    <p:sldId id="310" r:id="rId6"/>
    <p:sldId id="272" r:id="rId7"/>
    <p:sldId id="297" r:id="rId8"/>
    <p:sldId id="273" r:id="rId9"/>
    <p:sldId id="539" r:id="rId10"/>
    <p:sldId id="291" r:id="rId11"/>
    <p:sldId id="290" r:id="rId12"/>
    <p:sldId id="329" r:id="rId13"/>
    <p:sldId id="328" r:id="rId14"/>
    <p:sldId id="384" r:id="rId15"/>
    <p:sldId id="326" r:id="rId16"/>
    <p:sldId id="538" r:id="rId17"/>
    <p:sldId id="537" r:id="rId18"/>
    <p:sldId id="382" r:id="rId19"/>
    <p:sldId id="332" r:id="rId20"/>
    <p:sldId id="333" r:id="rId21"/>
    <p:sldId id="535" r:id="rId22"/>
    <p:sldId id="299" r:id="rId23"/>
    <p:sldId id="338" r:id="rId24"/>
    <p:sldId id="287" r:id="rId25"/>
    <p:sldId id="541" r:id="rId26"/>
    <p:sldId id="543" r:id="rId27"/>
    <p:sldId id="542" r:id="rId28"/>
    <p:sldId id="277" r:id="rId29"/>
    <p:sldId id="280" r:id="rId30"/>
    <p:sldId id="281" r:id="rId31"/>
    <p:sldId id="282" r:id="rId32"/>
    <p:sldId id="283" r:id="rId33"/>
    <p:sldId id="278" r:id="rId34"/>
    <p:sldId id="279" r:id="rId35"/>
    <p:sldId id="284" r:id="rId36"/>
    <p:sldId id="285" r:id="rId37"/>
    <p:sldId id="257" r:id="rId38"/>
    <p:sldId id="258" r:id="rId39"/>
    <p:sldId id="261" r:id="rId40"/>
    <p:sldId id="262" r:id="rId41"/>
    <p:sldId id="263" r:id="rId42"/>
    <p:sldId id="264" r:id="rId43"/>
    <p:sldId id="540" r:id="rId44"/>
    <p:sldId id="276" r:id="rId45"/>
    <p:sldId id="267" r:id="rId46"/>
    <p:sldId id="268" r:id="rId47"/>
    <p:sldId id="265" r:id="rId4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464C57D-62AE-41B1-BB11-527C77073A80}">
          <p14:sldIdLst>
            <p14:sldId id="256"/>
            <p14:sldId id="309"/>
            <p14:sldId id="271"/>
            <p14:sldId id="536"/>
            <p14:sldId id="310"/>
            <p14:sldId id="272"/>
            <p14:sldId id="297"/>
            <p14:sldId id="273"/>
            <p14:sldId id="539"/>
            <p14:sldId id="291"/>
            <p14:sldId id="290"/>
            <p14:sldId id="329"/>
            <p14:sldId id="328"/>
            <p14:sldId id="384"/>
            <p14:sldId id="326"/>
            <p14:sldId id="538"/>
            <p14:sldId id="537"/>
            <p14:sldId id="382"/>
            <p14:sldId id="332"/>
            <p14:sldId id="333"/>
          </p14:sldIdLst>
        </p14:section>
        <p14:section name="Oddíl bez názvu" id="{7E354974-09A7-40B0-A814-BBD93252E9B9}">
          <p14:sldIdLst>
            <p14:sldId id="535"/>
            <p14:sldId id="299"/>
            <p14:sldId id="338"/>
            <p14:sldId id="287"/>
            <p14:sldId id="541"/>
            <p14:sldId id="543"/>
            <p14:sldId id="542"/>
            <p14:sldId id="277"/>
            <p14:sldId id="280"/>
            <p14:sldId id="281"/>
            <p14:sldId id="282"/>
            <p14:sldId id="283"/>
            <p14:sldId id="278"/>
            <p14:sldId id="279"/>
            <p14:sldId id="284"/>
            <p14:sldId id="285"/>
            <p14:sldId id="257"/>
            <p14:sldId id="258"/>
            <p14:sldId id="261"/>
            <p14:sldId id="262"/>
            <p14:sldId id="263"/>
            <p14:sldId id="264"/>
            <p14:sldId id="540"/>
            <p14:sldId id="276"/>
            <p14:sldId id="267"/>
            <p14:sldId id="268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74374-F47C-458E-AE7F-AA07C75CBDAF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82B39-E4A1-4E92-A13B-12D73C836E0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30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1D224B7-626E-4070-9585-CA1128832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E3CC78-F56D-F60F-BD2B-51E296893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EDE9366-08F7-C6CC-7569-89D783280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D8B0C-3049-47E7-BE73-097DD90500E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433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05.10.2024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effectLst/>
        </p:spPr>
        <p:txBody>
          <a:bodyPr>
            <a:normAutofit fontScale="90000"/>
          </a:bodyPr>
          <a:lstStyle/>
          <a:p>
            <a:r>
              <a:rPr lang="cs-CZ" sz="6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Archeologie středověkého a novověkého města</a:t>
            </a:r>
            <a:br>
              <a:rPr lang="cs-CZ" sz="6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Aglomerace s </a:t>
            </a:r>
            <a:r>
              <a:rPr lang="cs-CZ" b="1" dirty="0" err="1">
                <a:effectLst/>
                <a:latin typeface="Times New Roman" panose="02020603050405020304" pitchFamily="18" charset="0"/>
                <a:ea typeface="TimesNewRomanPSMT"/>
              </a:rPr>
              <a:t>předlokačním</a:t>
            </a:r>
            <a:r>
              <a:rPr lang="cs-CZ" b="1" dirty="0">
                <a:effectLst/>
                <a:latin typeface="Times New Roman" panose="02020603050405020304" pitchFamily="18" charset="0"/>
                <a:ea typeface="TimesNewRomanPSMT"/>
              </a:rPr>
              <a:t> osídlením a počátky vrcholně středověkých měst.</a:t>
            </a:r>
            <a:endParaRPr lang="cs-CZ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>
            <a:extLst>
              <a:ext uri="{FF2B5EF4-FFF2-40B4-BE49-F238E27FC236}">
                <a16:creationId xmlns:a16="http://schemas.microsoft.com/office/drawing/2014/main" id="{89BD3901-E45B-3A69-343C-D0B591801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25000" r="24817" b="17708"/>
          <a:stretch>
            <a:fillRect/>
          </a:stretch>
        </p:blipFill>
        <p:spPr bwMode="auto">
          <a:xfrm>
            <a:off x="438150" y="34897"/>
            <a:ext cx="10877549" cy="664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5">
            <a:extLst>
              <a:ext uri="{FF2B5EF4-FFF2-40B4-BE49-F238E27FC236}">
                <a16:creationId xmlns:a16="http://schemas.microsoft.com/office/drawing/2014/main" id="{41B30D13-2B2F-99F8-F865-1C341C579F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1975" y="485775"/>
            <a:ext cx="11410949" cy="63722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cs-CZ" altLang="cs-CZ" sz="1800" u="sng" dirty="0"/>
          </a:p>
          <a:p>
            <a:pPr eaLnBrk="1" hangingPunct="1"/>
            <a:r>
              <a:rPr lang="cs-CZ" altLang="cs-CZ" sz="2000" b="1" dirty="0" err="1">
                <a:solidFill>
                  <a:srgbClr val="FF0000"/>
                </a:solidFill>
              </a:rPr>
              <a:t>Hradišťsko</a:t>
            </a:r>
            <a:r>
              <a:rPr lang="cs-CZ" altLang="cs-CZ" sz="2000" b="1" dirty="0">
                <a:solidFill>
                  <a:srgbClr val="FF0000"/>
                </a:solidFill>
              </a:rPr>
              <a:t> u Davle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dirty="0"/>
              <a:t>–  výzkum M. Richter:  1958-1965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–  městečko (oppidum) plnilo funkci hospodářského střediska ostrovského kláštera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–   nejde o dvůr ale o lokalitu se soustředěním řemeslné výroby a obchodu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–   podobné lokality charakterizuje jako tržiště (</a:t>
            </a:r>
            <a:r>
              <a:rPr lang="cs-CZ" altLang="cs-CZ" sz="2000" dirty="0" err="1"/>
              <a:t>villae</a:t>
            </a:r>
            <a:r>
              <a:rPr lang="cs-CZ" altLang="cs-CZ" sz="2000" dirty="0"/>
              <a:t> nebo </a:t>
            </a:r>
            <a:r>
              <a:rPr lang="cs-CZ" altLang="cs-CZ" sz="2000" dirty="0" err="1"/>
              <a:t>fora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loca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forenses</a:t>
            </a:r>
            <a:r>
              <a:rPr lang="cs-CZ" altLang="cs-CZ" sz="20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–   zánik v důsledku braniborského vpádu  (po r. 1222)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Zemnice </a:t>
            </a:r>
            <a:r>
              <a:rPr lang="cs-CZ" altLang="cs-CZ" sz="2000" dirty="0"/>
              <a:t> –  hloubka:   1,5 – 2 m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–  stěny vydřeveny (kůly, prkny, půlkulatinami)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–  plocha: 15 – 20 m</a:t>
            </a:r>
            <a:r>
              <a:rPr lang="cs-CZ" altLang="cs-CZ" sz="2000" baseline="30000" dirty="0"/>
              <a:t>2 </a:t>
            </a:r>
          </a:p>
          <a:p>
            <a:pPr marL="0" indent="0" eaLnBrk="1" hangingPunct="1">
              <a:buNone/>
            </a:pPr>
            <a:r>
              <a:rPr lang="cs-CZ" altLang="cs-CZ" sz="2000" baseline="30000" dirty="0"/>
              <a:t>                               </a:t>
            </a:r>
            <a:r>
              <a:rPr lang="cs-CZ" altLang="cs-CZ" sz="2000" dirty="0"/>
              <a:t>–  čtvercový půdorys:  d. 4-5 m i 8 m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–  sedlová střecha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–  ohniště:  uprostřed či v rohu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–  vstup:  </a:t>
            </a:r>
            <a:r>
              <a:rPr lang="cs-CZ" altLang="cs-CZ" sz="2000" dirty="0" err="1"/>
              <a:t>rampovitý</a:t>
            </a:r>
            <a:r>
              <a:rPr lang="cs-CZ" altLang="cs-CZ" sz="2000" dirty="0"/>
              <a:t>, schody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598DB9-36B2-AD4B-DF51-ACF76F58D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19000" r="25624" b="16000"/>
          <a:stretch>
            <a:fillRect/>
          </a:stretch>
        </p:blipFill>
        <p:spPr bwMode="auto">
          <a:xfrm>
            <a:off x="6888480" y="3014328"/>
            <a:ext cx="5228572" cy="365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>
            <a:extLst>
              <a:ext uri="{FF2B5EF4-FFF2-40B4-BE49-F238E27FC236}">
                <a16:creationId xmlns:a16="http://schemas.microsoft.com/office/drawing/2014/main" id="{7F83BF8B-B76B-E87D-69C9-23E67F20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1581" r="1682" b="1848"/>
          <a:stretch>
            <a:fillRect/>
          </a:stretch>
        </p:blipFill>
        <p:spPr bwMode="auto">
          <a:xfrm>
            <a:off x="584623" y="0"/>
            <a:ext cx="100584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7871EA-4B85-87D8-3B58-489907FF9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990600"/>
            <a:ext cx="11429999" cy="5867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Datování  </a:t>
            </a:r>
            <a:r>
              <a:rPr lang="cs-CZ" sz="2000" dirty="0"/>
              <a:t>–  založení: 1. pol. 13. stol.:  podle nálezů řemeslné a zemědělské výroby, typu hradby,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zástavby a nalezených fragmentů keramiky  (pozdní doba hradištní?)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1. pol. 14. stol.: malovaná keramika a některé železné výrobky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– existence osady:  2. a 3. čtvrtina 13. stol.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– zánik:  za braniborského plenění (1278), nebyla obnovena.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Funkce osady  </a:t>
            </a:r>
            <a:r>
              <a:rPr lang="cs-CZ" sz="2000" dirty="0"/>
              <a:t>–  poloha, rozložení parcel, typy staveb a nálezy ukazují na řemeslnou výrobu a obchod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–  nešlo o </a:t>
            </a:r>
            <a:r>
              <a:rPr lang="cs-CZ" sz="2000" dirty="0" err="1"/>
              <a:t>poloagrární</a:t>
            </a:r>
            <a:r>
              <a:rPr lang="cs-CZ" sz="2000" dirty="0"/>
              <a:t> sídliště:  chybí </a:t>
            </a:r>
            <a:r>
              <a:rPr lang="cs-CZ" sz="2000" dirty="0" err="1"/>
              <a:t>plužina</a:t>
            </a:r>
            <a:r>
              <a:rPr lang="cs-CZ" sz="2000" dirty="0"/>
              <a:t>, provozní budovy zemědělských usedlostí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–  tím se odlišuje od ostatních osad 13. stol. (důvod, proč se ve 14. stol. neobnovila)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–  v blízkosti žily přechodně skupiny cizích horníků, kolonistů a řemeslníků: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železné předměty a keramiku, které typologicky nenavazují na  předchozí domácí vývoj</a:t>
            </a:r>
          </a:p>
          <a:p>
            <a:pPr>
              <a:defRPr/>
            </a:pPr>
            <a:endParaRPr lang="cs-CZ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790CA5E-D955-4AA0-9A4A-7F8118291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604"/>
            <a:ext cx="12192000" cy="54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22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E6AD26B6-A136-5FC9-5C70-AC5D76B716A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-1" y="2695575"/>
            <a:ext cx="4048125" cy="3619500"/>
          </a:xfrm>
        </p:spPr>
        <p:txBody>
          <a:bodyPr>
            <a:normAutofit lnSpcReduction="10000"/>
          </a:bodyPr>
          <a:lstStyle/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do 12. st.:  </a:t>
            </a:r>
            <a:r>
              <a:rPr lang="cs-CZ" altLang="cs-CZ" sz="1800" b="1" dirty="0">
                <a:solidFill>
                  <a:srgbClr val="FF0000"/>
                </a:solidFill>
              </a:rPr>
              <a:t>živelně bez plánu</a:t>
            </a:r>
            <a:r>
              <a:rPr lang="cs-CZ" altLang="cs-CZ" sz="1800" b="1" dirty="0"/>
              <a:t>: 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     Malá strana</a:t>
            </a:r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do pol. 13. st.:  Staré Město pražské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(klikaté uličky)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1348:  </a:t>
            </a:r>
            <a:r>
              <a:rPr lang="cs-CZ" altLang="cs-CZ" sz="1800" b="1" dirty="0">
                <a:solidFill>
                  <a:srgbClr val="FF0000"/>
                </a:solidFill>
              </a:rPr>
              <a:t>podle plánu: </a:t>
            </a:r>
          </a:p>
          <a:p>
            <a:pPr marL="0" indent="0" eaLnBrk="1" hangingPunct="1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</a:t>
            </a:r>
            <a:r>
              <a:rPr lang="cs-CZ" altLang="cs-CZ" sz="1800" b="1" dirty="0"/>
              <a:t>Nové Město pražské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</a:t>
            </a:r>
            <a:r>
              <a:rPr lang="cs-CZ" altLang="cs-CZ" sz="1800" dirty="0"/>
              <a:t>(pravoúhlé náměstí)</a:t>
            </a:r>
          </a:p>
        </p:txBody>
      </p:sp>
      <p:pic>
        <p:nvPicPr>
          <p:cNvPr id="12292" name="Picture 4" descr="Praha_1400">
            <a:extLst>
              <a:ext uri="{FF2B5EF4-FFF2-40B4-BE49-F238E27FC236}">
                <a16:creationId xmlns:a16="http://schemas.microsoft.com/office/drawing/2014/main" id="{7249A3F4-E91E-7D93-6D61-F6B8FCFB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61" y="104775"/>
            <a:ext cx="8370537" cy="642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5">
            <a:extLst>
              <a:ext uri="{FF2B5EF4-FFF2-40B4-BE49-F238E27FC236}">
                <a16:creationId xmlns:a16="http://schemas.microsoft.com/office/drawing/2014/main" id="{66AFCAD7-3AAA-021D-A71C-6A1B95A43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t="22054" r="40627" b="22411"/>
          <a:stretch>
            <a:fillRect/>
          </a:stretch>
        </p:blipFill>
        <p:spPr bwMode="auto">
          <a:xfrm>
            <a:off x="-42688" y="104775"/>
            <a:ext cx="3790949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5"/>
          <p:cNvSpPr>
            <a:spLocks noGrp="1" noChangeArrowheads="1"/>
          </p:cNvSpPr>
          <p:nvPr>
            <p:ph idx="1"/>
          </p:nvPr>
        </p:nvSpPr>
        <p:spPr>
          <a:xfrm>
            <a:off x="218662" y="805070"/>
            <a:ext cx="11973338" cy="605292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Praha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předchůdc</a:t>
            </a:r>
            <a:r>
              <a:rPr lang="cs-CZ" altLang="cs-CZ" sz="1800" dirty="0"/>
              <a:t>i: Levý Hradec a Budeč, za knížete Bořivoje došlo k přeložení do oblasti Pražské kotliny </a:t>
            </a:r>
          </a:p>
          <a:p>
            <a:pPr marL="0" indent="0"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nejstarší osady:  </a:t>
            </a:r>
            <a:r>
              <a:rPr lang="cs-CZ" altLang="cs-CZ" sz="1800" dirty="0"/>
              <a:t>mezi Pražským hradem a Vyšehradem (10. stol.)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centrum</a:t>
            </a:r>
            <a:r>
              <a:rPr lang="cs-CZ" altLang="cs-CZ" sz="1800" dirty="0"/>
              <a:t>:  </a:t>
            </a:r>
            <a:r>
              <a:rPr lang="cs-CZ" altLang="cs-CZ" sz="1800" b="1" dirty="0"/>
              <a:t>Pražský hrad</a:t>
            </a:r>
            <a:r>
              <a:rPr lang="cs-CZ" altLang="cs-CZ" sz="1800" dirty="0"/>
              <a:t>  –  9/10. stol. kontinuální vývoj od raně středověkého hradiska ke středověkému hradu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</a:t>
            </a:r>
            <a:r>
              <a:rPr lang="cs-CZ" altLang="cs-CZ" sz="1800" b="1" dirty="0"/>
              <a:t>předhradí</a:t>
            </a:r>
            <a:r>
              <a:rPr lang="cs-CZ" altLang="cs-CZ" sz="1800" dirty="0"/>
              <a:t>: Hradčanské náměstí (hrad s předhradím spravoval královský purkrabí)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</a:t>
            </a:r>
            <a:r>
              <a:rPr lang="cs-CZ" altLang="cs-CZ" sz="1800" b="1" dirty="0"/>
              <a:t>podhradí</a:t>
            </a:r>
            <a:r>
              <a:rPr lang="cs-CZ" altLang="cs-CZ" sz="1800" dirty="0"/>
              <a:t>:  </a:t>
            </a:r>
            <a:r>
              <a:rPr lang="cs-CZ" altLang="cs-CZ" sz="1800" b="1" dirty="0"/>
              <a:t>Malá Strana </a:t>
            </a:r>
            <a:r>
              <a:rPr lang="cs-CZ" altLang="cs-CZ" sz="1800" dirty="0"/>
              <a:t>(tržiště), opevněno příkopy v pol. 9. stol., 9/10. stol. a  pol. 10. stol. 965: Ibrahím </a:t>
            </a:r>
            <a:r>
              <a:rPr lang="cs-CZ" altLang="cs-CZ" sz="1800" dirty="0" err="1"/>
              <a:t>ibn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Jakúb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pol. 10. stol.:  zánik vydřevené cesty k mostu přes Vltavu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11. stol.:  železářské a hrnčířské objekty na svazích Petřína;   přesun na </a:t>
            </a:r>
            <a:r>
              <a:rPr lang="cs-CZ" altLang="cs-CZ" sz="1800" dirty="0" err="1"/>
              <a:t>pravobřeží</a:t>
            </a:r>
            <a:r>
              <a:rPr lang="cs-CZ" altLang="cs-CZ" sz="1800" dirty="0"/>
              <a:t> z důvodu přelidnění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1257:  </a:t>
            </a:r>
            <a:r>
              <a:rPr lang="pt-BR" sz="1800" dirty="0"/>
              <a:t>Nov</a:t>
            </a:r>
            <a:r>
              <a:rPr lang="cs-CZ" sz="1800" dirty="0"/>
              <a:t>é</a:t>
            </a:r>
            <a:r>
              <a:rPr lang="pt-BR" sz="1800" dirty="0"/>
              <a:t> Měst</a:t>
            </a:r>
            <a:r>
              <a:rPr lang="cs-CZ" sz="1800" dirty="0"/>
              <a:t>o</a:t>
            </a:r>
            <a:r>
              <a:rPr lang="pt-BR" sz="1800" dirty="0"/>
              <a:t> pražsk</a:t>
            </a:r>
            <a:r>
              <a:rPr lang="cs-CZ" sz="1800" dirty="0"/>
              <a:t>é (</a:t>
            </a:r>
            <a:r>
              <a:rPr lang="pt-BR" sz="1800" dirty="0"/>
              <a:t>Nova civitas</a:t>
            </a:r>
            <a:r>
              <a:rPr lang="cs-CZ" sz="1800" dirty="0"/>
              <a:t>), založené Přemyslem Otakarem II.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–  </a:t>
            </a:r>
            <a:r>
              <a:rPr lang="cs-CZ" altLang="cs-CZ" sz="1800" b="1" dirty="0"/>
              <a:t>Staré město</a:t>
            </a:r>
            <a:r>
              <a:rPr lang="cs-CZ" altLang="cs-CZ" sz="1800" dirty="0"/>
              <a:t>:  do pol. 10. stol.  pohřebiště, 11. stol.: osídlení  v Bartolomějská ul. – bohaté hroby cizinců  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konec. 11. stol.:  u staroměstského tržiště:  Týn s dvorem a celnicí – ubytování cizích kupců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12. stol.:  románské kamenné domy (cca 70), 1178: privilegium Soběslava II. pro pražské Němce, židé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1</a:t>
            </a:r>
            <a:r>
              <a:rPr lang="cs-CZ" sz="1800" dirty="0"/>
              <a:t>230: Václav I. opevnit Město pražské (</a:t>
            </a:r>
            <a:r>
              <a:rPr lang="cs-CZ" sz="1800" dirty="0" err="1"/>
              <a:t>Civitas</a:t>
            </a:r>
            <a:r>
              <a:rPr lang="cs-CZ" sz="1800" dirty="0"/>
              <a:t> </a:t>
            </a:r>
            <a:r>
              <a:rPr lang="cs-CZ" sz="1800" dirty="0" err="1"/>
              <a:t>Pragensis</a:t>
            </a:r>
            <a:r>
              <a:rPr lang="cs-CZ" sz="1800" dirty="0"/>
              <a:t>) na území dnešního Starého Města pražského</a:t>
            </a:r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                            </a:t>
            </a:r>
            <a:r>
              <a:rPr lang="cs-CZ" sz="1800" dirty="0"/>
              <a:t>1232–1234 :  osadu u  sv. Havla (Havelské Město) založil královský mincmistr Eberhard (rychtář)</a:t>
            </a:r>
            <a:endParaRPr lang="cs-CZ" altLang="cs-CZ" sz="1800" dirty="0"/>
          </a:p>
          <a:p>
            <a:pPr>
              <a:buNone/>
            </a:pPr>
            <a:r>
              <a:rPr lang="cs-CZ" altLang="cs-CZ" sz="1800" dirty="0"/>
              <a:t>                 – </a:t>
            </a:r>
            <a:r>
              <a:rPr lang="cs-CZ" altLang="cs-CZ" sz="1800" b="1" dirty="0"/>
              <a:t>Nové Město</a:t>
            </a:r>
            <a:r>
              <a:rPr lang="cs-CZ" altLang="cs-CZ" sz="1800" dirty="0"/>
              <a:t>: 1348:  založil Karel IV. (nový Řím a Nebeský </a:t>
            </a:r>
            <a:r>
              <a:rPr lang="cs-CZ" altLang="cs-CZ" sz="1800" dirty="0" err="1"/>
              <a:t>Jerusalém</a:t>
            </a:r>
            <a:r>
              <a:rPr lang="cs-CZ" altLang="cs-CZ" sz="1800" dirty="0"/>
              <a:t>; hlavní město říše)</a:t>
            </a:r>
          </a:p>
          <a:p>
            <a:pPr>
              <a:buNone/>
            </a:pPr>
            <a:r>
              <a:rPr lang="cs-CZ" altLang="cs-CZ" sz="1800" dirty="0"/>
              <a:t>                                             5 tis. domů a 50 tis. obyvatel</a:t>
            </a:r>
          </a:p>
          <a:p>
            <a:pPr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marL="0" indent="0" eaLnBrk="1" hangingPunct="1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92320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2C3FEF-FE4C-477F-830B-F3C315DFC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39"/>
          <a:stretch/>
        </p:blipFill>
        <p:spPr>
          <a:xfrm>
            <a:off x="644138" y="390525"/>
            <a:ext cx="5547112" cy="62769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3B5757F-8B97-494B-9411-C07B0950A005}"/>
              </a:ext>
            </a:extLst>
          </p:cNvPr>
          <p:cNvSpPr txBox="1"/>
          <p:nvPr/>
        </p:nvSpPr>
        <p:spPr>
          <a:xfrm>
            <a:off x="1866900" y="390525"/>
            <a:ext cx="350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Dolní a horní tzv. vyšehradská cesta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B6F2A-4EDA-49C9-968E-478C403DD92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0000" contrast="20000"/>
          </a:blip>
          <a:stretch>
            <a:fillRect/>
          </a:stretch>
        </p:blipFill>
        <p:spPr>
          <a:xfrm>
            <a:off x="6724218" y="390525"/>
            <a:ext cx="4823644" cy="52885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82D5708-0BB2-4EC4-A854-4956178219F3}"/>
              </a:ext>
            </a:extLst>
          </p:cNvPr>
          <p:cNvSpPr txBox="1"/>
          <p:nvPr/>
        </p:nvSpPr>
        <p:spPr>
          <a:xfrm>
            <a:off x="3810000" y="5781675"/>
            <a:ext cx="106933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Vyšehrad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FB0E55-F6C6-448C-BD3E-D4A89C3715FB}"/>
              </a:ext>
            </a:extLst>
          </p:cNvPr>
          <p:cNvSpPr txBox="1"/>
          <p:nvPr/>
        </p:nvSpPr>
        <p:spPr>
          <a:xfrm>
            <a:off x="1476375" y="1123950"/>
            <a:ext cx="1442061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Pražský  hrad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14DD665-60DA-4D7B-BC55-3D1D727DBB7D}"/>
              </a:ext>
            </a:extLst>
          </p:cNvPr>
          <p:cNvSpPr txBox="1"/>
          <p:nvPr/>
        </p:nvSpPr>
        <p:spPr>
          <a:xfrm>
            <a:off x="6724218" y="5781675"/>
            <a:ext cx="50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Praha „Na </a:t>
            </a:r>
            <a:r>
              <a:rPr lang="cs-CZ" b="1" dirty="0" err="1"/>
              <a:t>Slupi</a:t>
            </a:r>
            <a:r>
              <a:rPr lang="cs-CZ" b="1" dirty="0"/>
              <a:t>“</a:t>
            </a:r>
            <a:r>
              <a:rPr lang="cs-CZ" dirty="0"/>
              <a:t>  (pod Vyšehradem):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zahloubený objekt 1.pol. 13. stol.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4714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199" y="685800"/>
            <a:ext cx="4937761" cy="60579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>
                <a:solidFill>
                  <a:srgbClr val="FF0000"/>
                </a:solidFill>
              </a:rPr>
              <a:t>Praha</a:t>
            </a:r>
            <a:r>
              <a:rPr lang="cs-CZ" sz="2400" dirty="0"/>
              <a:t>  </a:t>
            </a:r>
            <a:r>
              <a:rPr lang="cs-CZ" sz="2200" dirty="0"/>
              <a:t>–  souměstí s vlastními právy</a:t>
            </a:r>
          </a:p>
          <a:p>
            <a:pPr marL="0" indent="0">
              <a:buNone/>
            </a:pPr>
            <a:r>
              <a:rPr lang="cs-CZ" sz="2200" dirty="0"/>
              <a:t>                  a hradbami</a:t>
            </a:r>
          </a:p>
          <a:p>
            <a:pPr marL="0" indent="0">
              <a:buNone/>
            </a:pPr>
            <a:endParaRPr lang="cs-CZ" sz="2400" b="1" dirty="0"/>
          </a:p>
          <a:p>
            <a:r>
              <a:rPr lang="cs-CZ" sz="2000" b="1" dirty="0"/>
              <a:t>1157:   dřevěný most  </a:t>
            </a:r>
            <a:r>
              <a:rPr lang="cs-CZ" sz="2000" dirty="0"/>
              <a:t>– </a:t>
            </a:r>
            <a:r>
              <a:rPr lang="cs-CZ" sz="2000" b="1" dirty="0"/>
              <a:t> </a:t>
            </a:r>
            <a:r>
              <a:rPr lang="cs-CZ" sz="2000" dirty="0"/>
              <a:t>zničen za povodně</a:t>
            </a:r>
          </a:p>
          <a:p>
            <a:endParaRPr lang="cs-CZ" sz="2000" dirty="0"/>
          </a:p>
          <a:p>
            <a:r>
              <a:rPr lang="cs-CZ" sz="2000" dirty="0"/>
              <a:t>Po vzoru Řezna (1146) postaven: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Juditin most</a:t>
            </a:r>
            <a:r>
              <a:rPr lang="cs-CZ" sz="2000" dirty="0"/>
              <a:t>:       d. 514 m</a:t>
            </a:r>
          </a:p>
          <a:p>
            <a:pPr marL="0" indent="0">
              <a:buNone/>
            </a:pPr>
            <a:r>
              <a:rPr lang="cs-CZ" sz="2000" dirty="0"/>
              <a:t>                                   š. 9,8 m</a:t>
            </a:r>
          </a:p>
          <a:p>
            <a:endParaRPr lang="cs-CZ" sz="2000" dirty="0"/>
          </a:p>
          <a:p>
            <a:r>
              <a:rPr lang="en-US" sz="2000" b="1" dirty="0"/>
              <a:t>1342</a:t>
            </a:r>
            <a:r>
              <a:rPr lang="cs-CZ" sz="2000" b="1" dirty="0"/>
              <a:t>:</a:t>
            </a:r>
            <a:r>
              <a:rPr lang="cs-CZ" sz="2000" dirty="0"/>
              <a:t>  stržen za „velké vody“</a:t>
            </a:r>
          </a:p>
          <a:p>
            <a:endParaRPr lang="cs-CZ" sz="2000" b="1" dirty="0"/>
          </a:p>
          <a:p>
            <a:r>
              <a:rPr lang="cs-CZ" sz="2000" b="1" dirty="0"/>
              <a:t>1357:</a:t>
            </a:r>
            <a:r>
              <a:rPr lang="cs-CZ" sz="2000" dirty="0"/>
              <a:t>  </a:t>
            </a:r>
            <a:r>
              <a:rPr lang="cs-CZ" sz="2000" b="1" dirty="0"/>
              <a:t>Karlův most</a:t>
            </a:r>
            <a:r>
              <a:rPr lang="cs-CZ" sz="2000" dirty="0"/>
              <a:t>: </a:t>
            </a:r>
          </a:p>
          <a:p>
            <a:pPr marL="0" indent="0">
              <a:buNone/>
            </a:pPr>
            <a:r>
              <a:rPr lang="cs-CZ" sz="2000" dirty="0"/>
              <a:t>                stavitel Petr Parléř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698" t="3580" r="2034" b="48184"/>
          <a:stretch/>
        </p:blipFill>
        <p:spPr>
          <a:xfrm>
            <a:off x="5107577" y="0"/>
            <a:ext cx="6907733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92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5">
            <a:extLst>
              <a:ext uri="{FF2B5EF4-FFF2-40B4-BE49-F238E27FC236}">
                <a16:creationId xmlns:a16="http://schemas.microsoft.com/office/drawing/2014/main" id="{FA8470F4-0852-7647-9BA0-CB2E74B764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4558" y="874643"/>
            <a:ext cx="11847442" cy="6400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600" dirty="0"/>
              <a:t>  </a:t>
            </a:r>
            <a:r>
              <a:rPr lang="cs-CZ" altLang="cs-CZ" sz="1800" b="1" dirty="0"/>
              <a:t>Chrudim  </a:t>
            </a:r>
            <a:r>
              <a:rPr lang="cs-CZ" altLang="cs-CZ" sz="1800" dirty="0"/>
              <a:t>–  </a:t>
            </a:r>
            <a:r>
              <a:rPr lang="cs-CZ" sz="1800" b="1" dirty="0"/>
              <a:t>2. pol. 9. stol.</a:t>
            </a:r>
            <a:r>
              <a:rPr lang="cs-CZ" sz="1800" dirty="0"/>
              <a:t>:  hradiště, 1004:  polská posádka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</a:t>
            </a:r>
            <a:r>
              <a:rPr lang="cs-CZ" sz="1800" b="1" dirty="0"/>
              <a:t>1. pol. 10. stol:  </a:t>
            </a:r>
            <a:r>
              <a:rPr lang="cs-CZ" sz="1800" dirty="0"/>
              <a:t>nový hrad: akropole + jižní neopevněné předhradí, podhradí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západně na dvou vyvýšeninách nad Ohří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</a:t>
            </a:r>
            <a:r>
              <a:rPr lang="cs-CZ" sz="1800" b="1" dirty="0"/>
              <a:t>poč. 11. stol.:  </a:t>
            </a:r>
            <a:r>
              <a:rPr lang="cs-CZ" sz="1800" dirty="0"/>
              <a:t>akropole dřevěný palác + kostel. Sv. Petra s hřbitovem,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podhradí: kovovýroba, 1936: depot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– </a:t>
            </a:r>
            <a:r>
              <a:rPr lang="cs-CZ" altLang="cs-CZ" sz="1800" b="1" dirty="0"/>
              <a:t>12. stol.:  </a:t>
            </a:r>
            <a:r>
              <a:rPr lang="cs-CZ" altLang="cs-CZ" sz="1800" dirty="0"/>
              <a:t>v JV části vyčleněna akropole se sídelní aglomerací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– </a:t>
            </a:r>
            <a:r>
              <a:rPr lang="cs-CZ" altLang="cs-CZ" sz="1800" b="1" dirty="0"/>
              <a:t>2. pol. 13. stol.:  </a:t>
            </a:r>
            <a:r>
              <a:rPr lang="cs-CZ" altLang="cs-CZ" sz="1800" dirty="0"/>
              <a:t>transformována ve vrcholně středověké město v 60. až 70. letech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osídlená plocha:   parcely a zahloubenými zemnicemi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(provizorní obydlí, </a:t>
            </a:r>
            <a:r>
              <a:rPr lang="cs-CZ" altLang="cs-CZ" sz="1800" dirty="0" err="1"/>
              <a:t>dendro</a:t>
            </a:r>
            <a:r>
              <a:rPr lang="cs-CZ" altLang="cs-CZ" sz="1800" dirty="0"/>
              <a:t> před r. 1276)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– </a:t>
            </a:r>
            <a:r>
              <a:rPr lang="cs-CZ" altLang="cs-CZ" sz="1800" b="1" dirty="0"/>
              <a:t>1/3 14. stol.:  </a:t>
            </a:r>
            <a:r>
              <a:rPr lang="cs-CZ" altLang="cs-CZ" sz="1800" dirty="0"/>
              <a:t>po požáru provizória zplanýrována, parcely přeměřeny na novém půdorysu, hradba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  Žatec </a:t>
            </a:r>
            <a:r>
              <a:rPr lang="cs-CZ" altLang="cs-CZ" sz="1800" dirty="0"/>
              <a:t> –  </a:t>
            </a:r>
            <a:r>
              <a:rPr lang="cs-CZ" altLang="cs-CZ" sz="1800" b="1" dirty="0"/>
              <a:t>9. stol.:  </a:t>
            </a:r>
            <a:r>
              <a:rPr lang="cs-CZ" altLang="cs-CZ" sz="1800" dirty="0"/>
              <a:t>hradiště centrem hradského obvodu, hrob bojovníka s mečem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– </a:t>
            </a:r>
            <a:r>
              <a:rPr lang="cs-CZ" altLang="cs-CZ" sz="1800" b="1" dirty="0"/>
              <a:t>10. stol.: </a:t>
            </a:r>
            <a:r>
              <a:rPr lang="cs-CZ" altLang="cs-CZ" sz="1800" dirty="0"/>
              <a:t>dvoj- nebo trojdílná dispozice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akropole  –  knížecí rezidence s palácem a kaplí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– </a:t>
            </a:r>
            <a:r>
              <a:rPr lang="cs-CZ" altLang="cs-CZ" sz="1800" b="1" dirty="0"/>
              <a:t>11. stol.: </a:t>
            </a:r>
            <a:r>
              <a:rPr lang="cs-CZ" altLang="cs-CZ" sz="1800" dirty="0"/>
              <a:t>dvorec v místech pozdějšího vrcholně středověkého hradu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2B43FF34-D2DB-2675-521B-F5A48651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Kolonizační provizória z období lokace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DB2303-7274-92A6-42EF-B8F425EB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5" y="1057275"/>
            <a:ext cx="11391900" cy="5800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1.</a:t>
            </a:r>
            <a:r>
              <a:rPr lang="cs-CZ" sz="1800" dirty="0"/>
              <a:t>   Původně označována jako </a:t>
            </a:r>
            <a:r>
              <a:rPr lang="cs-CZ" sz="1800" b="1" dirty="0"/>
              <a:t>zemnice</a:t>
            </a:r>
            <a:r>
              <a:rPr lang="cs-CZ" sz="1800" dirty="0"/>
              <a:t>:</a:t>
            </a:r>
          </a:p>
          <a:p>
            <a:pPr marL="0" indent="0">
              <a:buNone/>
              <a:defRPr/>
            </a:pPr>
            <a:r>
              <a:rPr lang="cs-CZ" sz="1800" dirty="0"/>
              <a:t>           –  nejstarší</a:t>
            </a:r>
            <a:r>
              <a:rPr lang="cs-CZ" altLang="cs-CZ" sz="1800" dirty="0"/>
              <a:t> sídelní jednotky v období počáteční výstavby města </a:t>
            </a:r>
          </a:p>
          <a:p>
            <a:pPr marL="0" indent="0">
              <a:buNone/>
              <a:defRPr/>
            </a:pPr>
            <a:r>
              <a:rPr lang="cs-CZ" sz="1800" dirty="0"/>
              <a:t>           –  obytná část zahloubena pod úroveň terénu  (ve svazích, např. skalní nebo jeskynní obydlí)</a:t>
            </a:r>
          </a:p>
          <a:p>
            <a:pPr>
              <a:defRPr/>
            </a:pPr>
            <a:endParaRPr lang="cs-CZ" sz="1800" dirty="0"/>
          </a:p>
          <a:p>
            <a:pPr marL="342900" indent="-342900">
              <a:buAutoNum type="arabicPeriod" startAt="2"/>
            </a:pPr>
            <a:r>
              <a:rPr lang="pl-PL" sz="1800" dirty="0"/>
              <a:t>Dnes  –  </a:t>
            </a:r>
            <a:r>
              <a:rPr lang="cs-CZ" sz="1800" b="1" dirty="0"/>
              <a:t>Zahloubené suterény </a:t>
            </a:r>
            <a:r>
              <a:rPr lang="cs-CZ" altLang="cs-CZ" sz="1800" b="1" dirty="0" err="1"/>
              <a:t>dřevohlinitých</a:t>
            </a:r>
            <a:r>
              <a:rPr lang="cs-CZ" altLang="cs-CZ" sz="1800" b="1" dirty="0"/>
              <a:t> staveb </a:t>
            </a:r>
            <a:r>
              <a:rPr lang="cs-CZ" altLang="cs-CZ" sz="1800" dirty="0"/>
              <a:t>(sklepy, bez otopných zařízení) 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            –  </a:t>
            </a:r>
            <a:r>
              <a:rPr lang="pl-PL" sz="1800" dirty="0"/>
              <a:t>prvotní dřevohlinití </a:t>
            </a:r>
            <a:r>
              <a:rPr lang="cs-CZ" sz="1800" dirty="0"/>
              <a:t>městská zástavba později nahrazena kamennými domy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sklepní část obytné stavby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 konstrukce:  </a:t>
            </a:r>
            <a:r>
              <a:rPr lang="cs-CZ" sz="1800" dirty="0" err="1"/>
              <a:t>dřevohlinitá</a:t>
            </a:r>
            <a:r>
              <a:rPr lang="cs-CZ" sz="1800" dirty="0"/>
              <a:t>, dřevěná, kamenná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P. Vařeka  </a:t>
            </a:r>
            <a:r>
              <a:rPr lang="cs-CZ" sz="1800" dirty="0"/>
              <a:t>–  uvádí 3 skupiny názorů na zahloubené stavby: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1)  obytná provizória v nejstarší etapě vzniku měst (zemnice)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2)  zahloubené suterény nadzemních staveb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3)  sklepy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Dnes </a:t>
            </a:r>
            <a:r>
              <a:rPr lang="cs-CZ" sz="1800" dirty="0"/>
              <a:t> –  zahloubené suterény středověkých domů:  1. třetina 13. stol. – konec 13. stol. (i pol. 14. stol.)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5B276D-1549-06E0-27F7-7284E2E0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552450"/>
            <a:ext cx="11239500" cy="63055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1500" b="1" dirty="0"/>
              <a:t>Hradec Králové  </a:t>
            </a:r>
            <a:r>
              <a:rPr lang="cs-CZ" sz="1500" dirty="0"/>
              <a:t>–  </a:t>
            </a:r>
            <a:r>
              <a:rPr lang="cs-CZ" sz="1500" b="1" dirty="0"/>
              <a:t>9./10. stol.:</a:t>
            </a:r>
            <a:r>
              <a:rPr lang="cs-CZ" sz="1500" dirty="0"/>
              <a:t>  na návrší kastelánský hrad, opevněný valem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        </a:t>
            </a:r>
            <a:r>
              <a:rPr lang="cs-CZ" sz="1500" b="1" dirty="0"/>
              <a:t>11./12. stol.:  </a:t>
            </a:r>
            <a:r>
              <a:rPr lang="cs-CZ" sz="1500" dirty="0"/>
              <a:t>akropole (1 ha)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        </a:t>
            </a:r>
            <a:r>
              <a:rPr lang="cs-CZ" sz="1500" b="1" dirty="0"/>
              <a:t>12. stol.:  </a:t>
            </a:r>
            <a:r>
              <a:rPr lang="cs-CZ" sz="1500" dirty="0"/>
              <a:t>podhradní aglomerace (osady) s kostely na vyvýšeninách u Labe a Orlice                                        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</a:t>
            </a:r>
          </a:p>
          <a:p>
            <a:pPr eaLnBrk="1" hangingPunct="1">
              <a:defRPr/>
            </a:pPr>
            <a:r>
              <a:rPr lang="cs-CZ" sz="1500" b="1" dirty="0"/>
              <a:t>Litoměřice</a:t>
            </a:r>
            <a:r>
              <a:rPr lang="cs-CZ" sz="1500" dirty="0"/>
              <a:t>  –  </a:t>
            </a:r>
            <a:r>
              <a:rPr lang="cs-CZ" sz="1500" b="1" dirty="0"/>
              <a:t>pol. 10. stol.:   </a:t>
            </a:r>
            <a:r>
              <a:rPr lang="cs-CZ" sz="1500" dirty="0"/>
              <a:t>kastelánský hrad na Dómském pahorku, akropole s kostelem sv. Jiří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</a:t>
            </a:r>
            <a:r>
              <a:rPr lang="cs-CZ" sz="1500" b="1" dirty="0"/>
              <a:t>1157:</a:t>
            </a:r>
            <a:r>
              <a:rPr lang="cs-CZ" sz="1500" dirty="0"/>
              <a:t>  na předhradí kapitula s kostelem sv. Jiří (založena Spytihněvem)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</a:t>
            </a:r>
            <a:r>
              <a:rPr lang="cs-CZ" sz="1500" b="1" dirty="0"/>
              <a:t>2. pol. 12. stol.:  </a:t>
            </a:r>
            <a:r>
              <a:rPr lang="cs-CZ" sz="1500" dirty="0"/>
              <a:t>nejstarší osídlení </a:t>
            </a:r>
            <a:r>
              <a:rPr lang="cs-CZ" sz="1500" dirty="0" err="1"/>
              <a:t>jv</a:t>
            </a:r>
            <a:r>
              <a:rPr lang="cs-CZ" sz="1500" dirty="0"/>
              <a:t>. části historického jádra 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                             obchodnicko-řemeslnické sídliště)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                             hlavní náměstí:  původně 2 pohřebiště</a:t>
            </a:r>
          </a:p>
          <a:p>
            <a:pPr marL="0" indent="0">
              <a:buNone/>
              <a:defRPr/>
            </a:pPr>
            <a:r>
              <a:rPr lang="cs-CZ" sz="1500" dirty="0"/>
              <a:t> </a:t>
            </a:r>
          </a:p>
          <a:p>
            <a:pPr eaLnBrk="1" hangingPunct="1">
              <a:defRPr/>
            </a:pPr>
            <a:r>
              <a:rPr lang="cs-CZ" sz="1500" b="1" dirty="0"/>
              <a:t>Starý Plzenec  </a:t>
            </a:r>
            <a:r>
              <a:rPr lang="cs-CZ" sz="1500" dirty="0"/>
              <a:t>–  </a:t>
            </a:r>
            <a:r>
              <a:rPr lang="cs-CZ" sz="1500" b="1" dirty="0"/>
              <a:t>2. pol. 10. stol.:  </a:t>
            </a:r>
            <a:r>
              <a:rPr lang="cs-CZ" sz="1500" dirty="0"/>
              <a:t>dvoudílný hrad:   akropole a</a:t>
            </a:r>
            <a:r>
              <a:rPr lang="cs-CZ" sz="1500" b="1" dirty="0"/>
              <a:t> </a:t>
            </a:r>
            <a:r>
              <a:rPr lang="cs-CZ" sz="1500" dirty="0"/>
              <a:t>podhradí kolem řeky Úslavy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                                  pravobřežní část:  tzv. Malá strana (jižně nejstarší nálezy) snad tržiště z konce 10. stol.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</a:t>
            </a:r>
            <a:r>
              <a:rPr lang="cs-CZ" sz="1500" b="1" dirty="0"/>
              <a:t>–  pol. 13. stol.:  </a:t>
            </a:r>
            <a:r>
              <a:rPr lang="cs-CZ" sz="1500" dirty="0"/>
              <a:t>rozšíření na levobřežní část:  plzeňské </a:t>
            </a:r>
            <a:r>
              <a:rPr lang="cs-CZ" sz="1500" dirty="0" err="1"/>
              <a:t>suburbium</a:t>
            </a:r>
            <a:r>
              <a:rPr lang="cs-CZ" sz="1500" dirty="0"/>
              <a:t> 4 kostely</a:t>
            </a:r>
          </a:p>
          <a:p>
            <a:pPr eaLnBrk="1" hangingPunct="1">
              <a:defRPr/>
            </a:pPr>
            <a:endParaRPr lang="cs-CZ" sz="1500" b="1" dirty="0"/>
          </a:p>
          <a:p>
            <a:pPr eaLnBrk="1" hangingPunct="1">
              <a:defRPr/>
            </a:pPr>
            <a:r>
              <a:rPr lang="cs-CZ" sz="1500" b="1" dirty="0"/>
              <a:t>Stará Boleslav  </a:t>
            </a:r>
            <a:r>
              <a:rPr lang="cs-CZ" sz="1500" dirty="0"/>
              <a:t>–  </a:t>
            </a:r>
            <a:r>
              <a:rPr lang="cs-CZ" sz="1500" b="1" dirty="0"/>
              <a:t>9/10. stol.:  </a:t>
            </a:r>
            <a:r>
              <a:rPr lang="cs-CZ" sz="1500" dirty="0"/>
              <a:t>dvoudílné hradiště, akropole s kamennou hradbou (Boleslav I.)</a:t>
            </a:r>
          </a:p>
          <a:p>
            <a:pPr marL="0" indent="0">
              <a:buNone/>
              <a:defRPr/>
            </a:pPr>
            <a:r>
              <a:rPr lang="cs-CZ" sz="1500" b="1" dirty="0"/>
              <a:t>                                      před pol. 11. stol.:   </a:t>
            </a:r>
            <a:r>
              <a:rPr lang="cs-CZ" sz="1500" dirty="0"/>
              <a:t>bazilika sv. Václava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       </a:t>
            </a:r>
            <a:r>
              <a:rPr lang="cs-CZ" sz="1500" b="1" dirty="0"/>
              <a:t>12. stol.:</a:t>
            </a:r>
            <a:r>
              <a:rPr lang="cs-CZ" sz="1500" dirty="0"/>
              <a:t>  kostel. sv. Klimenta</a:t>
            </a:r>
          </a:p>
          <a:p>
            <a:pPr marL="0" indent="0">
              <a:buNone/>
              <a:defRPr/>
            </a:pPr>
            <a:r>
              <a:rPr lang="cs-CZ" sz="1500" dirty="0"/>
              <a:t>                                      předhradí: zahloubené objekty kůlové konstrukce, roubené domy </a:t>
            </a:r>
          </a:p>
          <a:p>
            <a:pPr marL="0" indent="0">
              <a:buNone/>
              <a:defRPr/>
            </a:pPr>
            <a:endParaRPr lang="cs-CZ" sz="15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02130E-094E-D14C-31FA-752F997C4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2" y="533400"/>
            <a:ext cx="11360426" cy="6324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600" b="1" dirty="0"/>
              <a:t>Brno  </a:t>
            </a:r>
            <a:r>
              <a:rPr lang="cs-CZ" altLang="cs-CZ" sz="1600" dirty="0"/>
              <a:t>–  </a:t>
            </a:r>
            <a:r>
              <a:rPr lang="cs-CZ" sz="1600" b="1" dirty="0"/>
              <a:t>8. až 10/11. stol.:  </a:t>
            </a:r>
            <a:r>
              <a:rPr lang="cs-CZ" sz="1600" dirty="0"/>
              <a:t>centrum Brněnska: hradisko Staré Zámky u Líšně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</a:t>
            </a:r>
            <a:r>
              <a:rPr lang="cs-CZ" altLang="cs-CZ" sz="1600" dirty="0" err="1"/>
              <a:t>předlokační</a:t>
            </a:r>
            <a:r>
              <a:rPr lang="cs-CZ" altLang="cs-CZ" sz="1600" dirty="0"/>
              <a:t> osídlení se přesunuje na </a:t>
            </a:r>
            <a:r>
              <a:rPr lang="cs-CZ" altLang="cs-CZ" sz="1600" b="1" dirty="0"/>
              <a:t>Staré Brno: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altLang="cs-CZ" sz="1600" b="1" dirty="0">
                <a:solidFill>
                  <a:srgbClr val="FF0000"/>
                </a:solidFill>
              </a:rPr>
              <a:t>              </a:t>
            </a:r>
            <a:r>
              <a:rPr lang="cs-CZ" altLang="cs-CZ" sz="1600" dirty="0"/>
              <a:t>  –  </a:t>
            </a:r>
            <a:r>
              <a:rPr lang="cs-CZ" altLang="cs-CZ" sz="1600" b="1" dirty="0" err="1"/>
              <a:t>levobřeží</a:t>
            </a:r>
            <a:r>
              <a:rPr lang="cs-CZ" altLang="cs-CZ" sz="1600" b="1" dirty="0"/>
              <a:t> Svratky</a:t>
            </a:r>
            <a:r>
              <a:rPr lang="cs-CZ" altLang="cs-CZ" sz="1600" dirty="0"/>
              <a:t>:  původní hrad není bezpečně lokalizován  (1091: Kosmas)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</a:t>
            </a:r>
            <a:r>
              <a:rPr lang="cs-CZ" sz="1600" dirty="0" err="1"/>
              <a:t>sev</a:t>
            </a:r>
            <a:r>
              <a:rPr lang="cs-CZ" sz="1600" dirty="0"/>
              <a:t>. předhradí: kostel P. Marie (10/11: rotunda, 11./12. )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–  </a:t>
            </a:r>
            <a:r>
              <a:rPr lang="cs-CZ" altLang="cs-CZ" sz="1600" b="1" dirty="0"/>
              <a:t>pravobřežní Svratky</a:t>
            </a:r>
            <a:r>
              <a:rPr lang="cs-CZ" altLang="cs-CZ" sz="1600" dirty="0"/>
              <a:t>:  Staré Brno:  posun cca. 1 km východněji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               12. stol.: osada, kostel sv. Petra, pohřebiště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– </a:t>
            </a:r>
            <a:r>
              <a:rPr lang="cs-CZ" altLang="cs-CZ" sz="1600" b="1" dirty="0"/>
              <a:t>12/13. stol.:  </a:t>
            </a:r>
            <a:r>
              <a:rPr lang="cs-CZ" altLang="cs-CZ" sz="1600" dirty="0" err="1"/>
              <a:t>předlokační</a:t>
            </a:r>
            <a:r>
              <a:rPr lang="cs-CZ" altLang="cs-CZ" sz="1600" dirty="0"/>
              <a:t> tržiště:  Zelný trh; v prostoru Křenové ulice kostel sv. Petra                                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</a:t>
            </a:r>
            <a:r>
              <a:rPr lang="cs-CZ" sz="1600" b="1" dirty="0"/>
              <a:t>Česká osada:  </a:t>
            </a:r>
            <a:r>
              <a:rPr lang="cs-CZ" sz="1600" dirty="0"/>
              <a:t>kolem kostela sv. Mikuláše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</a:t>
            </a:r>
            <a:r>
              <a:rPr lang="cs-CZ" sz="1600" b="1" dirty="0"/>
              <a:t>Německá osada</a:t>
            </a:r>
            <a:r>
              <a:rPr lang="cs-CZ" sz="1600" dirty="0"/>
              <a:t>:</a:t>
            </a:r>
            <a:r>
              <a:rPr lang="cs-CZ" sz="1600" b="1" dirty="0"/>
              <a:t>  </a:t>
            </a:r>
            <a:r>
              <a:rPr lang="cs-CZ" sz="1600" dirty="0"/>
              <a:t>kolem kostela sv. Jakuba (před r. 1228)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Mendikantské kláštery  –  1228-1230:   dominikánský klášter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1230:  klášter minoritský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1240:  klášter augustiniánek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</a:t>
            </a:r>
            <a:r>
              <a:rPr lang="cs-CZ" sz="1600" b="1" dirty="0"/>
              <a:t>1234 - 1237</a:t>
            </a:r>
            <a:r>
              <a:rPr lang="cs-CZ" sz="1600" dirty="0"/>
              <a:t>:   Brno označeno jako </a:t>
            </a:r>
            <a:r>
              <a:rPr lang="cs-CZ" sz="1600" dirty="0" err="1"/>
              <a:t>civitas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</a:t>
            </a:r>
            <a:r>
              <a:rPr lang="cs-CZ" sz="1600" b="1" dirty="0"/>
              <a:t>1243:  </a:t>
            </a:r>
            <a:r>
              <a:rPr lang="cs-CZ" sz="1600" dirty="0"/>
              <a:t>privilegium Václava I.: status královského města (podle Enže a Vídně)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eaLnBrk="1" hangingPunct="1">
              <a:defRPr/>
            </a:pPr>
            <a:r>
              <a:rPr lang="cs-CZ" sz="1600" dirty="0"/>
              <a:t> </a:t>
            </a:r>
            <a:r>
              <a:rPr lang="cs-CZ" sz="1600" b="1" dirty="0"/>
              <a:t>Znojmo</a:t>
            </a:r>
            <a:r>
              <a:rPr lang="cs-CZ" sz="1600" dirty="0"/>
              <a:t> – 9. až 1. pol. 10. stol.: velkomoravské hradiště na </a:t>
            </a:r>
            <a:r>
              <a:rPr lang="cs-CZ" sz="1600" dirty="0" err="1"/>
              <a:t>sz</a:t>
            </a:r>
            <a:r>
              <a:rPr lang="cs-CZ" sz="1600" dirty="0"/>
              <a:t>. straně u kostela sv. </a:t>
            </a:r>
            <a:r>
              <a:rPr lang="cs-CZ" sz="1600" dirty="0" err="1"/>
              <a:t>Hypolita</a:t>
            </a:r>
            <a:r>
              <a:rPr lang="cs-CZ" sz="1600" dirty="0"/>
              <a:t> pohřebiště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před pol. 11. stol.:  na protilehlé ostrožně přemyslovský hrad (13. stol.: kamenný)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konec 12./13. stol.:   v podhradí vzniká město (několik </a:t>
            </a:r>
            <a:r>
              <a:rPr lang="cs-CZ" sz="1600" dirty="0" err="1"/>
              <a:t>viků</a:t>
            </a:r>
            <a:r>
              <a:rPr lang="cs-CZ" sz="1600" dirty="0"/>
              <a:t> a dvorce s kostely)</a:t>
            </a:r>
          </a:p>
        </p:txBody>
      </p:sp>
      <p:sp>
        <p:nvSpPr>
          <p:cNvPr id="30723" name="Obdélník 3">
            <a:extLst>
              <a:ext uri="{FF2B5EF4-FFF2-40B4-BE49-F238E27FC236}">
                <a16:creationId xmlns:a16="http://schemas.microsoft.com/office/drawing/2014/main" id="{04F63241-33DF-054A-DB4C-6CDFC402B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60700" y="341313"/>
            <a:ext cx="174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Břeclav, Přerov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>
            <a:extLst>
              <a:ext uri="{FF2B5EF4-FFF2-40B4-BE49-F238E27FC236}">
                <a16:creationId xmlns:a16="http://schemas.microsoft.com/office/drawing/2014/main" id="{552B38A8-9933-DA98-2EC1-6D8CE99AB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t="17708" r="27159" b="9375"/>
          <a:stretch>
            <a:fillRect/>
          </a:stretch>
        </p:blipFill>
        <p:spPr bwMode="auto">
          <a:xfrm>
            <a:off x="2514600" y="177800"/>
            <a:ext cx="7543800" cy="677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ovéPole 2">
            <a:extLst>
              <a:ext uri="{FF2B5EF4-FFF2-40B4-BE49-F238E27FC236}">
                <a16:creationId xmlns:a16="http://schemas.microsoft.com/office/drawing/2014/main" id="{4403D8F7-C2B7-77FD-CF37-0DC1F39DA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25" y="3392488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levobřežní osada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        (Hrad ?)</a:t>
            </a:r>
          </a:p>
        </p:txBody>
      </p:sp>
      <p:sp>
        <p:nvSpPr>
          <p:cNvPr id="36868" name="TextovéPole 3">
            <a:extLst>
              <a:ext uri="{FF2B5EF4-FFF2-40B4-BE49-F238E27FC236}">
                <a16:creationId xmlns:a16="http://schemas.microsoft.com/office/drawing/2014/main" id="{ECD6A989-78E0-E070-69DB-7F834E12E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839" y="5105400"/>
            <a:ext cx="19970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pravobřežní osada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        </a:t>
            </a:r>
          </a:p>
        </p:txBody>
      </p:sp>
      <p:sp>
        <p:nvSpPr>
          <p:cNvPr id="36869" name="TextovéPole 4">
            <a:extLst>
              <a:ext uri="{FF2B5EF4-FFF2-40B4-BE49-F238E27FC236}">
                <a16:creationId xmlns:a16="http://schemas.microsoft.com/office/drawing/2014/main" id="{5F53B886-C2C2-60EF-69C6-5ED146497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1" y="2233613"/>
            <a:ext cx="210502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          předhradí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      (kostel p. Marie</a:t>
            </a:r>
            <a:r>
              <a:rPr lang="cs-CZ" altLang="cs-CZ" sz="1800" b="1"/>
              <a:t>)</a:t>
            </a:r>
          </a:p>
        </p:txBody>
      </p:sp>
      <p:sp>
        <p:nvSpPr>
          <p:cNvPr id="36870" name="TextovéPole 5">
            <a:extLst>
              <a:ext uri="{FF2B5EF4-FFF2-40B4-BE49-F238E27FC236}">
                <a16:creationId xmlns:a16="http://schemas.microsoft.com/office/drawing/2014/main" id="{FD8A6A97-B3C1-983A-1CF5-839C836F5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2063750"/>
            <a:ext cx="2168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předlokační osídlení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>
            <a:extLst>
              <a:ext uri="{FF2B5EF4-FFF2-40B4-BE49-F238E27FC236}">
                <a16:creationId xmlns:a16="http://schemas.microsoft.com/office/drawing/2014/main" id="{2D4D7215-A6F7-8373-8AA2-9369DF318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9" t="16666" r="26575" b="15625"/>
          <a:stretch>
            <a:fillRect/>
          </a:stretch>
        </p:blipFill>
        <p:spPr bwMode="auto">
          <a:xfrm>
            <a:off x="5715000" y="-6350"/>
            <a:ext cx="49530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ázek 2">
            <a:extLst>
              <a:ext uri="{FF2B5EF4-FFF2-40B4-BE49-F238E27FC236}">
                <a16:creationId xmlns:a16="http://schemas.microsoft.com/office/drawing/2014/main" id="{75BCEFEF-BB69-2CB3-5BF8-3CE496AF1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17708" r="37115" b="7292"/>
          <a:stretch>
            <a:fillRect/>
          </a:stretch>
        </p:blipFill>
        <p:spPr bwMode="auto">
          <a:xfrm>
            <a:off x="1497012" y="0"/>
            <a:ext cx="42941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29740B1-6D13-5DC5-9037-DDF3615273DB}"/>
              </a:ext>
            </a:extLst>
          </p:cNvPr>
          <p:cNvCxnSpPr/>
          <p:nvPr/>
        </p:nvCxnSpPr>
        <p:spPr>
          <a:xfrm>
            <a:off x="3276600" y="1143000"/>
            <a:ext cx="350520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9" name="TextovéPole 11">
            <a:extLst>
              <a:ext uri="{FF2B5EF4-FFF2-40B4-BE49-F238E27FC236}">
                <a16:creationId xmlns:a16="http://schemas.microsoft.com/office/drawing/2014/main" id="{5AFC128D-D5F4-0923-F8AA-F30568911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800601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levobřežní osada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        (Hrad ?)</a:t>
            </a:r>
          </a:p>
        </p:txBody>
      </p:sp>
      <p:sp>
        <p:nvSpPr>
          <p:cNvPr id="31750" name="TextovéPole 12">
            <a:extLst>
              <a:ext uri="{FF2B5EF4-FFF2-40B4-BE49-F238E27FC236}">
                <a16:creationId xmlns:a16="http://schemas.microsoft.com/office/drawing/2014/main" id="{37522EFB-3272-5581-888C-6FE2F92A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1314450"/>
            <a:ext cx="146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Předhradí ?</a:t>
            </a:r>
          </a:p>
        </p:txBody>
      </p:sp>
      <p:sp>
        <p:nvSpPr>
          <p:cNvPr id="31751" name="TextovéPole 1">
            <a:extLst>
              <a:ext uri="{FF2B5EF4-FFF2-40B4-BE49-F238E27FC236}">
                <a16:creationId xmlns:a16="http://schemas.microsoft.com/office/drawing/2014/main" id="{DF235388-8A63-20CB-F558-10A3CA702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199" y="4467226"/>
            <a:ext cx="57816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Obvykle se význam a rozvoj Brna vysvětluje  vyspělostí cizích přistěhovalců, ekonomickými úlevami a čilým dálkovým obchodem v návaznosti na dálkové komunikační tahy. Mnohem důležitější ale asi budou </a:t>
            </a:r>
            <a:r>
              <a:rPr lang="cs-CZ" altLang="cs-CZ" sz="1600" b="1" dirty="0"/>
              <a:t>dvě příčiny</a:t>
            </a:r>
            <a:r>
              <a:rPr lang="cs-CZ" altLang="cs-CZ" sz="1600" dirty="0"/>
              <a:t>, a to, že město </a:t>
            </a:r>
            <a:r>
              <a:rPr lang="cs-CZ" altLang="cs-CZ" sz="1600" b="1" dirty="0"/>
              <a:t>Brno převzalo do správy již zavedený hradský tržní okruh, o jehož ovládnutí nebylo třeba svádět zápas s jinými městskými obcemi.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Obrázek 1">
            <a:extLst>
              <a:ext uri="{FF2B5EF4-FFF2-40B4-BE49-F238E27FC236}">
                <a16:creationId xmlns:a16="http://schemas.microsoft.com/office/drawing/2014/main" id="{EF96114C-207E-0CE0-FFD9-D7C2EB5EB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1" t="9373" r="51756" b="31252"/>
          <a:stretch>
            <a:fillRect/>
          </a:stretch>
        </p:blipFill>
        <p:spPr bwMode="auto">
          <a:xfrm>
            <a:off x="3438524" y="-1222"/>
            <a:ext cx="4933157" cy="685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441271-6900-4BE6-8BB2-00B6BE944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24" y="508142"/>
            <a:ext cx="12113231" cy="6778483"/>
          </a:xfrm>
        </p:spPr>
        <p:txBody>
          <a:bodyPr>
            <a:normAutofit fontScale="92500"/>
          </a:bodyPr>
          <a:lstStyle/>
          <a:p>
            <a:r>
              <a:rPr lang="cs-CZ" sz="2000" b="1" dirty="0"/>
              <a:t>Olomouc  –  Povel:  </a:t>
            </a:r>
            <a:r>
              <a:rPr lang="cs-CZ" sz="2000" dirty="0"/>
              <a:t>poč. 9. stol. zánik hradiště na jižní straně města a přesun centra na: </a:t>
            </a:r>
          </a:p>
          <a:p>
            <a:pPr marL="0" indent="0">
              <a:buNone/>
            </a:pPr>
            <a:r>
              <a:rPr lang="cs-CZ" sz="2000" b="1" dirty="0"/>
              <a:t>                      –  Olomoucký kopec:  </a:t>
            </a:r>
            <a:r>
              <a:rPr lang="cs-CZ" sz="2000" dirty="0"/>
              <a:t>skalnatá vyvýšenina  –  3 návrší:  od 8. stol:   strážní funkce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</a:t>
            </a:r>
            <a:r>
              <a:rPr lang="cs-CZ" sz="2000" b="1" dirty="0"/>
              <a:t>Václavské </a:t>
            </a:r>
            <a:r>
              <a:rPr lang="cs-CZ" sz="2000" dirty="0"/>
              <a:t>–  </a:t>
            </a:r>
            <a:r>
              <a:rPr lang="cs-CZ" sz="2000" b="1" dirty="0"/>
              <a:t>konec 9. stol.:  </a:t>
            </a:r>
            <a:r>
              <a:rPr lang="cs-CZ" sz="2000" dirty="0"/>
              <a:t>hradisko opevněné valem (nález 2000)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Akropole + Předhradí  (kostel sv. Petra)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–  </a:t>
            </a:r>
            <a:r>
              <a:rPr lang="cs-CZ" sz="2000" b="1" dirty="0"/>
              <a:t>10. stol:</a:t>
            </a:r>
            <a:r>
              <a:rPr lang="cs-CZ" sz="2000" dirty="0"/>
              <a:t>  nově opevněno za expanze Přemyslovců na Krakov</a:t>
            </a:r>
          </a:p>
          <a:p>
            <a:pPr marL="0" indent="0">
              <a:buNone/>
            </a:pPr>
            <a:r>
              <a:rPr lang="cs-CZ" sz="1400" dirty="0"/>
              <a:t>                                                                                                                                                </a:t>
            </a:r>
            <a:r>
              <a:rPr lang="cs-CZ" sz="2000" dirty="0"/>
              <a:t>skořepinový val:  s roštovou konstrukcí a kam. plentami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                               –  </a:t>
            </a:r>
            <a:r>
              <a:rPr lang="cs-CZ" sz="2100" b="1" dirty="0"/>
              <a:t>11. stol.:  </a:t>
            </a:r>
            <a:r>
              <a:rPr lang="cs-CZ" sz="2100" dirty="0"/>
              <a:t>Boleslav Chrabrý  –  polský zábor</a:t>
            </a:r>
          </a:p>
          <a:p>
            <a:pPr marL="0" indent="0">
              <a:buNone/>
            </a:pPr>
            <a:r>
              <a:rPr lang="cs-CZ" sz="2100" dirty="0"/>
              <a:t>                                                                                                     Oldřich  –  vyhnání Poláků (po r. 1020) </a:t>
            </a:r>
          </a:p>
          <a:p>
            <a:pPr marL="0" indent="0">
              <a:buNone/>
            </a:pPr>
            <a:r>
              <a:rPr lang="cs-CZ" sz="1600" dirty="0"/>
              <a:t>                                                                                                                               </a:t>
            </a:r>
            <a:r>
              <a:rPr lang="cs-CZ" sz="2100" dirty="0"/>
              <a:t>Břetislav  –  Olomouc povýšil na centrum údělného knížectví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–  </a:t>
            </a:r>
            <a:r>
              <a:rPr lang="cs-CZ" sz="2000" b="1" dirty="0"/>
              <a:t>10. až 12. stol.:  Olomouc-Denisova ul.:   </a:t>
            </a:r>
            <a:r>
              <a:rPr lang="cs-CZ" sz="2000" dirty="0"/>
              <a:t>R. Zatloukal 2016, 2023-24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 šperkařská dílna:   nálezy surového i opracovaného jantaru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                                   výroba:  pro knížecí hrad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                                                  trh -  v Denisově ul.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                                                          -  kupecká osada v Pekařské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</a:t>
            </a:r>
            <a:r>
              <a:rPr lang="cs-CZ" sz="2100" dirty="0"/>
              <a:t>–  </a:t>
            </a:r>
            <a:r>
              <a:rPr lang="cs-CZ" sz="2100" b="1" dirty="0"/>
              <a:t>1141:  </a:t>
            </a:r>
            <a:r>
              <a:rPr lang="cs-CZ" sz="2100" dirty="0"/>
              <a:t>k bazilice sv. Václava přesunuto biskupství od sv. Petra na Předhradí 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                                v areálu hradu vyčleněny 2 okrsky:  církevní a světský</a:t>
            </a:r>
            <a:endParaRPr lang="cs-CZ" sz="2100" dirty="0"/>
          </a:p>
          <a:p>
            <a:pPr marL="0" indent="0">
              <a:buNone/>
            </a:pPr>
            <a:r>
              <a:rPr lang="cs-CZ" sz="2100" dirty="0"/>
              <a:t>                                                                          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25389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FFDEBB-D373-40BA-B87A-38965599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533400"/>
            <a:ext cx="11563350" cy="6219825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Olomoucký hrad</a:t>
            </a:r>
            <a:r>
              <a:rPr lang="cs-CZ" sz="2000" dirty="0"/>
              <a:t>  –  světský (zeměpanský) okrsek:  </a:t>
            </a:r>
            <a:r>
              <a:rPr lang="cs-CZ" sz="2000" b="1" dirty="0"/>
              <a:t>Knížecí palác:  </a:t>
            </a:r>
            <a:r>
              <a:rPr lang="cs-CZ" sz="2000" dirty="0"/>
              <a:t>polo- či zděný s dřevěnými prvky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kostel či kaple (?)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hospodářské budovy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</a:t>
            </a:r>
            <a:r>
              <a:rPr lang="cs-CZ" sz="2000" b="1" dirty="0"/>
              <a:t>Podhradí: </a:t>
            </a:r>
            <a:r>
              <a:rPr lang="cs-CZ" sz="2000" dirty="0"/>
              <a:t> dvorce družiníků</a:t>
            </a:r>
          </a:p>
          <a:p>
            <a:pPr marL="0" indent="0">
              <a:buNone/>
            </a:pPr>
            <a:r>
              <a:rPr lang="cs-CZ" sz="2000" dirty="0"/>
              <a:t>                                  –  církevní okrsek:  </a:t>
            </a:r>
            <a:r>
              <a:rPr lang="cs-CZ" sz="2000" b="1" dirty="0"/>
              <a:t>tzv. Přemyslovský palác </a:t>
            </a:r>
            <a:r>
              <a:rPr lang="cs-CZ" sz="2000" dirty="0"/>
              <a:t>(biskupský!), bazilika sv. Václava, kapitulní dům</a:t>
            </a:r>
          </a:p>
          <a:p>
            <a:pPr marL="0" indent="0">
              <a:buNone/>
            </a:pPr>
            <a:r>
              <a:rPr lang="cs-CZ" sz="1800" dirty="0"/>
              <a:t>                                 –   </a:t>
            </a:r>
            <a:r>
              <a:rPr lang="cs-CZ" sz="1800" b="1" dirty="0"/>
              <a:t>12. stol:   </a:t>
            </a:r>
            <a:r>
              <a:rPr lang="cs-CZ" sz="1800" dirty="0"/>
              <a:t>kamenné opevnění   </a:t>
            </a:r>
          </a:p>
          <a:p>
            <a:pPr marL="0" indent="0">
              <a:buNone/>
            </a:pPr>
            <a:r>
              <a:rPr lang="cs-CZ" sz="1800" dirty="0"/>
              <a:t>                                 –  </a:t>
            </a:r>
            <a:r>
              <a:rPr lang="cs-CZ" sz="1800" b="1" dirty="0"/>
              <a:t>12/13. stol.:   </a:t>
            </a:r>
            <a:r>
              <a:rPr lang="cs-CZ" sz="1800" dirty="0"/>
              <a:t>kamenná okrouhlá obytná věž:  pozdější kaple sv. Barbory </a:t>
            </a:r>
          </a:p>
          <a:p>
            <a:pPr marL="0" indent="0">
              <a:buNone/>
            </a:pPr>
            <a:r>
              <a:rPr lang="cs-CZ" sz="2000" dirty="0"/>
              <a:t>                                 –  1204:  požár hradu poškodil i katedrálu sv. Václava</a:t>
            </a:r>
          </a:p>
          <a:p>
            <a:pPr marL="0" indent="0">
              <a:buNone/>
            </a:pPr>
            <a:r>
              <a:rPr lang="cs-CZ" sz="2800" dirty="0"/>
              <a:t>                     </a:t>
            </a:r>
            <a:r>
              <a:rPr lang="cs-CZ" sz="1800" dirty="0"/>
              <a:t>–  poč. 13. stol.:  vymřením olomouckých údělníků hrad ztratil rezidenční funkci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v přímé držbě Přemysla Otakara I.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2000" dirty="0"/>
              <a:t>                              </a:t>
            </a:r>
            <a:r>
              <a:rPr lang="cs-CZ" sz="2000" b="1" dirty="0"/>
              <a:t>–  pol. 13. stol.:  </a:t>
            </a:r>
            <a:r>
              <a:rPr lang="cs-CZ" sz="2000" dirty="0"/>
              <a:t>lokace královského města (</a:t>
            </a:r>
            <a:r>
              <a:rPr lang="cs-CZ" sz="2000" dirty="0" err="1"/>
              <a:t>suburbium</a:t>
            </a:r>
            <a:r>
              <a:rPr lang="cs-CZ" sz="2000" dirty="0"/>
              <a:t>) </a:t>
            </a:r>
          </a:p>
          <a:p>
            <a:pPr marL="0" indent="0">
              <a:buNone/>
            </a:pPr>
            <a:r>
              <a:rPr lang="cs-CZ" sz="2000" dirty="0"/>
              <a:t>                             </a:t>
            </a:r>
          </a:p>
          <a:p>
            <a:pPr marL="0" indent="0">
              <a:buNone/>
            </a:pPr>
            <a:r>
              <a:rPr lang="cs-CZ" sz="2000"/>
              <a:t>Příběh hradu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/>
              <a:t>Mm</a:t>
            </a:r>
          </a:p>
          <a:p>
            <a:r>
              <a:rPr lang="cs-CZ" sz="2000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769464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A0E2C2E-F18D-4F28-ABFD-FA587BA3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73283" cy="37525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950C74-F599-4ADC-84D9-B41EDDFB1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2534"/>
            <a:ext cx="3957263" cy="32890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9E5CCE9-AE28-4039-BE29-C1B66C0A3C80}"/>
              </a:ext>
            </a:extLst>
          </p:cNvPr>
          <p:cNvSpPr txBox="1"/>
          <p:nvPr/>
        </p:nvSpPr>
        <p:spPr>
          <a:xfrm>
            <a:off x="657546" y="5106257"/>
            <a:ext cx="231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Nálezy z Pekařské ulice</a:t>
            </a:r>
          </a:p>
        </p:txBody>
      </p:sp>
    </p:spTree>
    <p:extLst>
      <p:ext uri="{BB962C8B-B14F-4D97-AF65-F5344CB8AC3E}">
        <p14:creationId xmlns:p14="http://schemas.microsoft.com/office/powerpoint/2010/main" val="1639979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7C10A7A1-2FB4-6989-534F-59334E7D6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1"/>
            <a:ext cx="8229600" cy="1039813"/>
          </a:xfrm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                         Uničov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4BA04A-51FD-7FDF-E25B-174BD0DD5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295400"/>
            <a:ext cx="11521440" cy="594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1213 </a:t>
            </a:r>
            <a:r>
              <a:rPr lang="cs-CZ" sz="2000" dirty="0"/>
              <a:t> –  vysazení nové osady („nova </a:t>
            </a:r>
            <a:r>
              <a:rPr lang="cs-CZ" sz="2000" dirty="0" err="1"/>
              <a:t>villa</a:t>
            </a:r>
            <a:r>
              <a:rPr lang="cs-CZ" sz="2000" dirty="0"/>
              <a:t>“) u brodu pře říčku Oskavu </a:t>
            </a:r>
          </a:p>
          <a:p>
            <a:pPr>
              <a:defRPr/>
            </a:pPr>
            <a:r>
              <a:rPr lang="cs-CZ" sz="2000" b="1" dirty="0"/>
              <a:t>1223  </a:t>
            </a:r>
            <a:r>
              <a:rPr lang="cs-CZ" sz="2000" dirty="0"/>
              <a:t>–   v Brně vydaná konfirmace Přemysla O. I. (tzv. uničovská listina)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–  zakladatel:  moravský markrabě Vladislav Jindřich, který měšťanům daroval pozemky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–  lokaci prováděl </a:t>
            </a:r>
            <a:r>
              <a:rPr lang="cs-CZ" sz="2000" dirty="0" err="1"/>
              <a:t>Theodoricus</a:t>
            </a:r>
            <a:r>
              <a:rPr lang="cs-CZ" sz="2000" dirty="0"/>
              <a:t> (Dětřich), který vytýčil tržiště a parcely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(za to dědičný městským rychtář - fojt)</a:t>
            </a:r>
          </a:p>
          <a:p>
            <a:pPr>
              <a:defRPr/>
            </a:pPr>
            <a:r>
              <a:rPr lang="cs-CZ" sz="2000" b="1" dirty="0"/>
              <a:t>1234</a:t>
            </a:r>
            <a:r>
              <a:rPr lang="cs-CZ" sz="2000" dirty="0"/>
              <a:t>  –  Přemysl O. I.:   potvrdil starší výsady, udělil mílové právo:  zákaz krčem v okruhu 1 míle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vymezil horní obvod od hranic Čech do poloviny toku Moravice a Bystřice)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vytěžený kov přiznal uničovským měšťanům (příjem z výnosů důlní činnosti)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Olomoucká ul.  </a:t>
            </a:r>
            <a:r>
              <a:rPr lang="cs-CZ" sz="2000" dirty="0"/>
              <a:t> –  hornická osada z počátku 13. stol.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 slitky bronzoviny (60 % </a:t>
            </a:r>
            <a:r>
              <a:rPr lang="cs-CZ" sz="2000" dirty="0" err="1"/>
              <a:t>Cu</a:t>
            </a:r>
            <a:r>
              <a:rPr lang="cs-CZ" sz="2000" dirty="0"/>
              <a:t>, 35 % </a:t>
            </a:r>
            <a:r>
              <a:rPr lang="cs-CZ" sz="2000" dirty="0" err="1"/>
              <a:t>Sn</a:t>
            </a:r>
            <a:r>
              <a:rPr lang="cs-CZ" sz="2000" dirty="0"/>
              <a:t>), olova (95 %)</a:t>
            </a:r>
          </a:p>
          <a:p>
            <a:pPr>
              <a:defRPr/>
            </a:pPr>
            <a:r>
              <a:rPr lang="cs-CZ" sz="2000" b="1" dirty="0"/>
              <a:t>Nemocniční ul.  </a:t>
            </a:r>
            <a:r>
              <a:rPr lang="cs-CZ" sz="2000" dirty="0"/>
              <a:t>–  5 jámových pecí ze 13. stol., strusky (železářství)</a:t>
            </a:r>
          </a:p>
          <a:p>
            <a:pPr>
              <a:defRPr/>
            </a:pPr>
            <a:r>
              <a:rPr lang="cs-CZ" sz="2000" b="1" dirty="0"/>
              <a:t>Masarykovo nám</a:t>
            </a:r>
            <a:r>
              <a:rPr lang="cs-CZ" sz="2000" dirty="0"/>
              <a:t>.  –  kovářské strusky, kousky rudy,</a:t>
            </a:r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905D21DA-FB79-C994-6023-3660BD54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350"/>
            <a:ext cx="8229600" cy="1143000"/>
          </a:xfrm>
        </p:spPr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                          Uničov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7208E4-19CC-EC4D-C85A-2EC5C9C87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43" y="1351722"/>
            <a:ext cx="11231218" cy="568566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600" b="1" dirty="0"/>
              <a:t>1974 </a:t>
            </a:r>
            <a:r>
              <a:rPr lang="cs-CZ" sz="1600" dirty="0"/>
              <a:t> –  výzkum J. P. Michny v klášterním kostele Povýšení sv. Kříže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1330:  usazení mendikantské řehole klarisek, pak minoritů</a:t>
            </a:r>
          </a:p>
          <a:p>
            <a:pPr>
              <a:defRPr/>
            </a:pPr>
            <a:r>
              <a:rPr lang="cs-CZ" sz="1600" b="1" dirty="0"/>
              <a:t>2009</a:t>
            </a:r>
            <a:r>
              <a:rPr lang="cs-CZ" sz="1600" dirty="0"/>
              <a:t>  –  Masarykovo nám.</a:t>
            </a:r>
          </a:p>
          <a:p>
            <a:pPr>
              <a:defRPr/>
            </a:pPr>
            <a:r>
              <a:rPr lang="cs-CZ" sz="1600" b="1" dirty="0"/>
              <a:t>2010</a:t>
            </a:r>
            <a:r>
              <a:rPr lang="cs-CZ" sz="1600" dirty="0"/>
              <a:t>  –  </a:t>
            </a:r>
            <a:r>
              <a:rPr lang="cs-CZ" sz="1600" b="1" dirty="0"/>
              <a:t>Olomoucká ulice: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1. pol. 13. stol.:  pozůstatky 4 zahloubených staveb: 5 x 5 m  se  vstupní </a:t>
            </a:r>
            <a:r>
              <a:rPr lang="cs-CZ" sz="1600" dirty="0" err="1"/>
              <a:t>rampovitou</a:t>
            </a:r>
            <a:r>
              <a:rPr lang="cs-CZ" sz="1600" dirty="0"/>
              <a:t> šíjí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sloupová konstrukce suterénní části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</a:t>
            </a:r>
            <a:r>
              <a:rPr lang="cs-CZ" sz="1600" dirty="0" err="1"/>
              <a:t>víceprostorové</a:t>
            </a:r>
            <a:r>
              <a:rPr lang="cs-CZ" sz="1600" dirty="0"/>
              <a:t> podsklepené domy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2. pol. 13. stol:  kovolitecká dílna:   pravoúhlý objekt s trámovým věncem s nadzemní roubenou nebo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drážkovou konstrukcí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13. – 14. stol.:  dvě destrukce </a:t>
            </a:r>
            <a:r>
              <a:rPr lang="cs-CZ" sz="1600" dirty="0" err="1"/>
              <a:t>dřevohlinitých</a:t>
            </a:r>
            <a:r>
              <a:rPr lang="cs-CZ" sz="1600" dirty="0"/>
              <a:t> staveb, řadová zástavba v čele parcel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1290  </a:t>
            </a:r>
            <a:r>
              <a:rPr lang="cs-CZ" sz="1600" dirty="0"/>
              <a:t>–  nová lokace: „Nova </a:t>
            </a:r>
            <a:r>
              <a:rPr lang="cs-CZ" sz="1600" dirty="0" err="1"/>
              <a:t>civitas</a:t>
            </a:r>
            <a:r>
              <a:rPr lang="cs-CZ" sz="1600" dirty="0"/>
              <a:t>“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–  dotvoření uliční struktury a půdorysu: uliční čáry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14. a 15. stol.</a:t>
            </a:r>
            <a:r>
              <a:rPr lang="cs-CZ" sz="1600" dirty="0"/>
              <a:t> –  první kamenné domy kolem náměstí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97A1F0D-CA36-DF61-D4CB-A24FBAC0B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52400"/>
            <a:ext cx="11153775" cy="6705600"/>
          </a:xfrm>
        </p:spPr>
        <p:txBody>
          <a:bodyPr/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P. Vařeka  </a:t>
            </a:r>
            <a:r>
              <a:rPr lang="cs-CZ" sz="2000" dirty="0"/>
              <a:t>–   ohniště nemusí být znakem obytné funkce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–   připouští otopná zařízení v zahloubených suterénech nadzemních domů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–   zateplení sklepů v zimě (ochrana vína či jiných potravin před chladem)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–   výstavbu spojuje s dostupností stavebních surovin a ochranou proti chladu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–   vybudování nadzemního obydlí bylo jednodušší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–   průměrná výměra pod 30 m</a:t>
            </a:r>
            <a:r>
              <a:rPr lang="cs-CZ" sz="2000" baseline="30000" dirty="0"/>
              <a:t>2</a:t>
            </a:r>
            <a:r>
              <a:rPr lang="cs-CZ" sz="2000" dirty="0"/>
              <a:t> byla pro rodinu příliš malá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–   skladovací prostory:  nutné pro uložení piva a vína (u nás nejsou doklady)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–   jedno i více prostorové románské nebo raně gotické domy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</a:t>
            </a:r>
            <a:r>
              <a:rPr lang="cs-CZ" sz="2000" b="1" dirty="0"/>
              <a:t>Typologie zahloubených staveb: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       1. A:  Jednodílné s pravoúhlým půdorysem bez vysunutého vstupu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2. B:  Jednodílné zahloubená s pravoúhlým půd. a s vysunutým vstupem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3. C:  Vícedílná s pravoúhlým půdorysem a s vysunutým vstupem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4. D:  Kruhová či téměř kruhová s vysunutým vstupem 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>
            <a:extLst>
              <a:ext uri="{FF2B5EF4-FFF2-40B4-BE49-F238E27FC236}">
                <a16:creationId xmlns:a16="http://schemas.microsoft.com/office/drawing/2014/main" id="{724B9795-7E2F-06C4-2F12-3651D2457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8" t="10417" r="10396" b="15625"/>
          <a:stretch>
            <a:fillRect/>
          </a:stretch>
        </p:blipFill>
        <p:spPr bwMode="auto">
          <a:xfrm>
            <a:off x="2895600" y="153989"/>
            <a:ext cx="6798434" cy="67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2E04CEF3-1119-5043-DDF6-1055B356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5" y="647700"/>
            <a:ext cx="26670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Uničov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45DAAC-3B74-522B-5122-8C2A51BC5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2028825"/>
            <a:ext cx="10782300" cy="5895975"/>
          </a:xfrm>
        </p:spPr>
        <p:txBody>
          <a:bodyPr/>
          <a:lstStyle/>
          <a:p>
            <a:pPr>
              <a:defRPr/>
            </a:pPr>
            <a:r>
              <a:rPr lang="cs-CZ" sz="1600" b="1" dirty="0"/>
              <a:t>Příměstské osady:  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2000" b="1" dirty="0"/>
              <a:t>2012:</a:t>
            </a:r>
            <a:r>
              <a:rPr lang="cs-CZ" sz="2000" dirty="0"/>
              <a:t> Haškova ul. – střepy ze 13. stol.</a:t>
            </a:r>
          </a:p>
          <a:p>
            <a:pPr>
              <a:defRPr/>
            </a:pPr>
            <a:r>
              <a:rPr lang="cs-CZ" sz="2000" b="1" dirty="0" err="1"/>
              <a:t>Renoty</a:t>
            </a:r>
            <a:r>
              <a:rPr lang="cs-CZ" sz="2000" dirty="0"/>
              <a:t> – </a:t>
            </a:r>
            <a:r>
              <a:rPr lang="cs-CZ" sz="2000" dirty="0" err="1"/>
              <a:t>Reymhaut</a:t>
            </a:r>
            <a:endParaRPr lang="cs-CZ" sz="2000" dirty="0"/>
          </a:p>
          <a:p>
            <a:pPr>
              <a:defRPr/>
            </a:pPr>
            <a:r>
              <a:rPr lang="cs-CZ" sz="2000" b="1" dirty="0" err="1"/>
              <a:t>Řítov</a:t>
            </a:r>
            <a:r>
              <a:rPr lang="cs-CZ" sz="2000" dirty="0"/>
              <a:t> – </a:t>
            </a:r>
            <a:r>
              <a:rPr lang="cs-CZ" sz="2000" dirty="0" err="1"/>
              <a:t>Krotendorf</a:t>
            </a:r>
            <a:r>
              <a:rPr lang="cs-CZ" sz="2000" dirty="0"/>
              <a:t>: zaniklá osada u Želechovic</a:t>
            </a:r>
          </a:p>
          <a:p>
            <a:pPr>
              <a:defRPr/>
            </a:pPr>
            <a:r>
              <a:rPr lang="cs-CZ" sz="2000" b="1" dirty="0"/>
              <a:t>Dětřichov</a:t>
            </a:r>
            <a:r>
              <a:rPr lang="cs-CZ" sz="2000" dirty="0"/>
              <a:t> – </a:t>
            </a:r>
            <a:r>
              <a:rPr lang="cs-CZ" sz="2000" dirty="0" err="1"/>
              <a:t>Dyetrichsdorf</a:t>
            </a:r>
            <a:endParaRPr lang="cs-CZ" sz="2000" dirty="0"/>
          </a:p>
          <a:p>
            <a:pPr>
              <a:defRPr/>
            </a:pPr>
            <a:r>
              <a:rPr lang="cs-CZ" sz="2000" b="1" dirty="0"/>
              <a:t>U silnice do Brníčka</a:t>
            </a:r>
            <a:r>
              <a:rPr lang="cs-CZ" sz="2000" dirty="0"/>
              <a:t>: 1936:  trať U mostu – zásobnice ze 13. stol.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1940: západně od Uničova – keramika ze 13. stol.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2011: mezi Uničovem a Medlovem:  osada ze 13. stol., 30 sídlištních </a:t>
            </a:r>
            <a:r>
              <a:rPr lang="cs-CZ" sz="2000" dirty="0" err="1"/>
              <a:t>obj</a:t>
            </a:r>
            <a:r>
              <a:rPr lang="cs-CZ" sz="2000" dirty="0"/>
              <a:t>.                             </a:t>
            </a:r>
          </a:p>
          <a:p>
            <a:pPr>
              <a:defRPr/>
            </a:pPr>
            <a:r>
              <a:rPr lang="cs-CZ" sz="2000" b="1" dirty="0"/>
              <a:t>Zadní lány </a:t>
            </a:r>
            <a:r>
              <a:rPr lang="cs-CZ" sz="2000" dirty="0"/>
              <a:t>– u silnice do Střelic: osada ze 13. stol.</a:t>
            </a:r>
          </a:p>
          <a:p>
            <a:pPr>
              <a:defRPr/>
            </a:pPr>
            <a:r>
              <a:rPr lang="cs-CZ" sz="2000" b="1" dirty="0"/>
              <a:t>Zánik:</a:t>
            </a:r>
            <a:r>
              <a:rPr lang="cs-CZ" sz="2000" dirty="0"/>
              <a:t>  konec 13. stol., konec hornické činnosti: „stříbrná horečka“ na Kutnohorsku</a:t>
            </a:r>
          </a:p>
        </p:txBody>
      </p:sp>
      <p:pic>
        <p:nvPicPr>
          <p:cNvPr id="29700" name="Obrázek 3">
            <a:extLst>
              <a:ext uri="{FF2B5EF4-FFF2-40B4-BE49-F238E27FC236}">
                <a16:creationId xmlns:a16="http://schemas.microsoft.com/office/drawing/2014/main" id="{CA473E6C-1BAE-AB17-AD1F-FE4EC879E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8" t="35417" r="20718" b="20833"/>
          <a:stretch>
            <a:fillRect/>
          </a:stretch>
        </p:blipFill>
        <p:spPr bwMode="auto">
          <a:xfrm>
            <a:off x="6486524" y="78424"/>
            <a:ext cx="5000625" cy="404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B0956E2D-A99F-11AB-0718-E44D798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9" t="17648" r="30455" b="27142"/>
          <a:stretch>
            <a:fillRect/>
          </a:stretch>
        </p:blipFill>
        <p:spPr bwMode="auto">
          <a:xfrm>
            <a:off x="2743200" y="388938"/>
            <a:ext cx="7924800" cy="64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8AD41FF1-253A-3F77-8BFE-2A126BA0EF89}"/>
              </a:ext>
            </a:extLst>
          </p:cNvPr>
          <p:cNvSpPr/>
          <p:nvPr/>
        </p:nvSpPr>
        <p:spPr>
          <a:xfrm>
            <a:off x="2743200" y="76200"/>
            <a:ext cx="2667000" cy="1219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dirty="0" err="1">
                <a:solidFill>
                  <a:srgbClr val="FFFF00"/>
                </a:solidFill>
              </a:rPr>
              <a:t>Uničovsko</a:t>
            </a:r>
            <a:endParaRPr lang="cs-CZ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FF4AEA04-2555-6358-451B-D929E370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Uničovský horní obvod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CE3C00-FD79-01DF-E6EA-42E7F59BD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424" y="1238250"/>
            <a:ext cx="11458575" cy="5619750"/>
          </a:xfrm>
        </p:spPr>
        <p:txBody>
          <a:bodyPr/>
          <a:lstStyle/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1600" b="1" dirty="0"/>
              <a:t>Rýmařov – Bezručova ul.   </a:t>
            </a:r>
            <a:r>
              <a:rPr lang="cs-CZ" sz="1600" dirty="0"/>
              <a:t>–  </a:t>
            </a:r>
            <a:r>
              <a:rPr lang="cs-CZ" sz="1600" b="1" dirty="0"/>
              <a:t>hornická osada </a:t>
            </a:r>
            <a:r>
              <a:rPr lang="cs-CZ" sz="1600" dirty="0"/>
              <a:t>z 1. pol. 13. stol.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– 1747: na mapě označena jako „Starý Rýmařov“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–  </a:t>
            </a:r>
            <a:r>
              <a:rPr lang="cs-CZ" sz="1600" dirty="0" err="1"/>
              <a:t>levobřeží</a:t>
            </a:r>
            <a:r>
              <a:rPr lang="cs-CZ" sz="1600" dirty="0"/>
              <a:t> zlatonosného Podolského potoka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–  polozemnice mezi těžebními rýhami:  4x4, 4,5x5 m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–  mladší:  šíjové vstupy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</a:t>
            </a:r>
            <a:r>
              <a:rPr lang="cs-CZ" sz="1600" b="1" dirty="0"/>
              <a:t>Hrádek</a:t>
            </a:r>
            <a:r>
              <a:rPr lang="cs-CZ" sz="1600" dirty="0"/>
              <a:t>  –  na protější straně potoka opevněná rezidence báňského úředníka, který dohlížel na vytavování zlata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(technická keramika, slitky)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 err="1"/>
              <a:t>Frankštát</a:t>
            </a:r>
            <a:r>
              <a:rPr lang="cs-CZ" sz="1600" b="1" dirty="0"/>
              <a:t> </a:t>
            </a:r>
            <a:r>
              <a:rPr lang="cs-CZ" sz="1600" dirty="0"/>
              <a:t>(dnes Nový Malín) – hornické městečko, 13. stol.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 err="1"/>
              <a:t>Hankštejnské</a:t>
            </a:r>
            <a:r>
              <a:rPr lang="cs-CZ" sz="1600" b="1" dirty="0"/>
              <a:t> doly </a:t>
            </a:r>
            <a:r>
              <a:rPr lang="cs-CZ" sz="1600" dirty="0"/>
              <a:t>–  oblast Tvrdkova, </a:t>
            </a:r>
            <a:r>
              <a:rPr lang="cs-CZ" sz="1600" dirty="0" err="1"/>
              <a:t>Ršovska</a:t>
            </a:r>
            <a:r>
              <a:rPr lang="cs-CZ" sz="1600" dirty="0"/>
              <a:t> a </a:t>
            </a:r>
            <a:r>
              <a:rPr lang="cs-CZ" sz="1600" dirty="0" err="1"/>
              <a:t>Skalska</a:t>
            </a:r>
            <a:r>
              <a:rPr lang="cs-CZ" sz="1600" dirty="0"/>
              <a:t> (</a:t>
            </a:r>
            <a:r>
              <a:rPr lang="cs-CZ" sz="1600" dirty="0" err="1"/>
              <a:t>Hankšten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těžba: Stříbrné Hory, Horní město, </a:t>
            </a:r>
            <a:r>
              <a:rPr lang="cs-CZ" sz="1600" dirty="0" err="1"/>
              <a:t>Břevenec</a:t>
            </a:r>
            <a:r>
              <a:rPr lang="cs-CZ" sz="1600" dirty="0"/>
              <a:t>, Ruda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zlatonosný křemen, stříbronosný galenit, </a:t>
            </a:r>
            <a:r>
              <a:rPr lang="cs-CZ" sz="1600" dirty="0" err="1"/>
              <a:t>olovnato</a:t>
            </a:r>
            <a:r>
              <a:rPr lang="cs-CZ" sz="1600" dirty="0"/>
              <a:t>-zinkové a </a:t>
            </a:r>
            <a:r>
              <a:rPr lang="cs-CZ" sz="1600" dirty="0" err="1"/>
              <a:t>Cu</a:t>
            </a:r>
            <a:r>
              <a:rPr lang="cs-CZ" sz="1600" dirty="0"/>
              <a:t> rudy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–  ochrana: hrad </a:t>
            </a:r>
            <a:r>
              <a:rPr lang="cs-CZ" sz="1600" dirty="0" err="1"/>
              <a:t>Rešov</a:t>
            </a:r>
            <a:r>
              <a:rPr lang="cs-CZ" sz="1600" dirty="0"/>
              <a:t> (konvice s brakteáty z 80.l.13.)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EC41959B-3746-3AFC-4E38-8C981BAD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-101600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Šumperk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9DDAD9-311C-46A6-D4ED-21D8B1C08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600200"/>
            <a:ext cx="11487150" cy="5105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2008  </a:t>
            </a:r>
            <a:r>
              <a:rPr lang="cs-CZ" sz="1800" dirty="0"/>
              <a:t>–  ul. Na hradbách: v </a:t>
            </a:r>
            <a:r>
              <a:rPr lang="cs-CZ" sz="1800" dirty="0" err="1"/>
              <a:t>sev</a:t>
            </a:r>
            <a:r>
              <a:rPr lang="cs-CZ" sz="1800" dirty="0"/>
              <a:t>. části města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zahloubený objekt cca 4,2 x 4,5 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hl.:  150 – 170 cm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sv. část:  ohniště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zbytky dřevěné podlahy z prken š. cca 15–20 cm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obvodový trám o průměru cca 20 × 20 cm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(základ rámové konstrukce)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keramika: 2. pol. 13. až poč. 14. stol.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–  analogie:  Loštice-Komenského ul.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Rýmařov-Bezručova ul.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lotové závaží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1278:</a:t>
            </a:r>
            <a:r>
              <a:rPr lang="cs-CZ" sz="1800" dirty="0"/>
              <a:t>  první zmínka („na zeleném drnu“)</a:t>
            </a:r>
          </a:p>
        </p:txBody>
      </p:sp>
      <p:pic>
        <p:nvPicPr>
          <p:cNvPr id="32772" name="Obrázek 3">
            <a:extLst>
              <a:ext uri="{FF2B5EF4-FFF2-40B4-BE49-F238E27FC236}">
                <a16:creationId xmlns:a16="http://schemas.microsoft.com/office/drawing/2014/main" id="{246F0B8D-6F20-5FB1-07AA-038773C5D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35416" r="41801" b="38542"/>
          <a:stretch>
            <a:fillRect/>
          </a:stretch>
        </p:blipFill>
        <p:spPr bwMode="auto">
          <a:xfrm>
            <a:off x="6765860" y="1600200"/>
            <a:ext cx="5245166" cy="423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>
            <a:extLst>
              <a:ext uri="{FF2B5EF4-FFF2-40B4-BE49-F238E27FC236}">
                <a16:creationId xmlns:a16="http://schemas.microsoft.com/office/drawing/2014/main" id="{71FE5246-946D-1412-6A38-04344A45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20833" r="29715" b="15625"/>
          <a:stretch>
            <a:fillRect/>
          </a:stretch>
        </p:blipFill>
        <p:spPr bwMode="auto">
          <a:xfrm>
            <a:off x="1752601" y="14288"/>
            <a:ext cx="8355013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>
            <a:extLst>
              <a:ext uri="{FF2B5EF4-FFF2-40B4-BE49-F238E27FC236}">
                <a16:creationId xmlns:a16="http://schemas.microsoft.com/office/drawing/2014/main" id="{B9C25050-6B2B-0E54-B00D-8782A82FB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4" t="19792" r="38873" b="13542"/>
          <a:stretch>
            <a:fillRect/>
          </a:stretch>
        </p:blipFill>
        <p:spPr bwMode="auto">
          <a:xfrm>
            <a:off x="1479551" y="221399"/>
            <a:ext cx="4311650" cy="64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Obrázek 2">
            <a:extLst>
              <a:ext uri="{FF2B5EF4-FFF2-40B4-BE49-F238E27FC236}">
                <a16:creationId xmlns:a16="http://schemas.microsoft.com/office/drawing/2014/main" id="{A4CEB0BB-EEAC-0E7D-0763-B8DEA4F95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20833" r="38287" b="13541"/>
          <a:stretch>
            <a:fillRect/>
          </a:stretch>
        </p:blipFill>
        <p:spPr bwMode="auto">
          <a:xfrm>
            <a:off x="6210300" y="221399"/>
            <a:ext cx="4407912" cy="645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3">
            <a:extLst>
              <a:ext uri="{FF2B5EF4-FFF2-40B4-BE49-F238E27FC236}">
                <a16:creationId xmlns:a16="http://schemas.microsoft.com/office/drawing/2014/main" id="{50B334D7-8213-E326-7F00-E36FC117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188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Opava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D874A2B-BEEA-90A3-54DC-C0BD88116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295400"/>
            <a:ext cx="10782299" cy="5562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/>
              <a:t>do 80. l. 12. stol. </a:t>
            </a:r>
            <a:r>
              <a:rPr lang="cs-CZ" sz="1800" dirty="0"/>
              <a:t>–  Horní Poodří (</a:t>
            </a:r>
            <a:r>
              <a:rPr lang="cs-CZ" sz="1800" dirty="0" err="1"/>
              <a:t>Holasicko</a:t>
            </a:r>
            <a:r>
              <a:rPr lang="cs-CZ" sz="1800" dirty="0"/>
              <a:t>) piastovské, pak připojeno k Českému státu</a:t>
            </a:r>
          </a:p>
          <a:p>
            <a:pPr>
              <a:defRPr/>
            </a:pPr>
            <a:r>
              <a:rPr lang="cs-CZ" sz="1800" b="1" dirty="0"/>
              <a:t>1. pol. 13. stol. </a:t>
            </a:r>
            <a:r>
              <a:rPr lang="cs-CZ" sz="1800" dirty="0"/>
              <a:t>– Morava:  7 provincií: Olomoucko, Znojemsko, Brněnsko,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Břeclavsko a Přerovsko (od Olomoucka), </a:t>
            </a:r>
            <a:r>
              <a:rPr lang="cs-CZ" sz="1800" dirty="0" err="1"/>
              <a:t>Bítovsko</a:t>
            </a:r>
            <a:r>
              <a:rPr lang="cs-CZ" sz="1800" dirty="0"/>
              <a:t> (od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Znojemska), a </a:t>
            </a:r>
            <a:r>
              <a:rPr lang="cs-CZ" sz="1800" b="1" dirty="0" err="1"/>
              <a:t>Holasicko</a:t>
            </a:r>
            <a:r>
              <a:rPr lang="cs-CZ" sz="1800" b="1" dirty="0"/>
              <a:t> (Opavsko)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Poloha</a:t>
            </a:r>
            <a:r>
              <a:rPr lang="cs-CZ" sz="1800" dirty="0"/>
              <a:t> – pravobřežní mírně svažitá terasa řeky Opavy, 30 ha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Lokační Jádro </a:t>
            </a:r>
            <a:r>
              <a:rPr lang="cs-CZ" sz="1800" dirty="0"/>
              <a:t>– majetky řádu německých rytířů s pozdějším farním  kostelem Nanebevzetí Panny Marie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1195 </a:t>
            </a:r>
            <a:r>
              <a:rPr lang="cs-CZ" sz="1800" dirty="0"/>
              <a:t> –  falsum: listina olomouckého knížete Vladimíra vydaná v Opavě: „in </a:t>
            </a:r>
            <a:r>
              <a:rPr lang="cs-CZ" sz="1800" dirty="0" err="1"/>
              <a:t>Oppaviam</a:t>
            </a:r>
            <a:r>
              <a:rPr lang="cs-CZ" sz="1800" dirty="0"/>
              <a:t>“)</a:t>
            </a:r>
          </a:p>
          <a:p>
            <a:pPr>
              <a:defRPr/>
            </a:pPr>
            <a:r>
              <a:rPr lang="cs-CZ" sz="1800" b="1" dirty="0"/>
              <a:t>1201</a:t>
            </a:r>
            <a:r>
              <a:rPr lang="cs-CZ" sz="1800" dirty="0"/>
              <a:t>  –  listina Přemysla Otakara I:  desátek z </a:t>
            </a:r>
            <a:r>
              <a:rPr lang="cs-CZ" sz="1800" b="1" dirty="0"/>
              <a:t>provincie </a:t>
            </a:r>
            <a:r>
              <a:rPr lang="cs-CZ" sz="1800" b="1" dirty="0" err="1"/>
              <a:t>holasické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               </a:t>
            </a:r>
            <a:r>
              <a:rPr lang="cs-CZ" sz="1800" dirty="0"/>
              <a:t>(„in </a:t>
            </a:r>
            <a:r>
              <a:rPr lang="cs-CZ" sz="1800" dirty="0" err="1"/>
              <a:t>provincia</a:t>
            </a:r>
            <a:r>
              <a:rPr lang="cs-CZ" sz="1800" dirty="0"/>
              <a:t> </a:t>
            </a:r>
            <a:r>
              <a:rPr lang="cs-CZ" sz="1800" dirty="0" err="1"/>
              <a:t>Golasszich</a:t>
            </a:r>
            <a:r>
              <a:rPr lang="cs-CZ" sz="1800" dirty="0"/>
              <a:t>“ – naposledy: 1240)</a:t>
            </a:r>
          </a:p>
          <a:p>
            <a:pPr>
              <a:defRPr/>
            </a:pPr>
            <a:r>
              <a:rPr lang="cs-CZ" sz="1800" b="1" dirty="0"/>
              <a:t>1204  </a:t>
            </a:r>
            <a:r>
              <a:rPr lang="cs-CZ" sz="1800" dirty="0"/>
              <a:t>–  pozemky v vlastnictví řádu německých rytířů</a:t>
            </a:r>
          </a:p>
          <a:p>
            <a:pPr>
              <a:defRPr/>
            </a:pPr>
            <a:r>
              <a:rPr lang="cs-CZ" sz="1800" b="1" dirty="0"/>
              <a:t>1213  </a:t>
            </a:r>
            <a:r>
              <a:rPr lang="cs-CZ" sz="1800" dirty="0"/>
              <a:t>–  osvobození johanitských statků v </a:t>
            </a:r>
            <a:r>
              <a:rPr lang="cs-CZ" sz="1800" dirty="0" err="1"/>
              <a:t>holasické</a:t>
            </a:r>
            <a:r>
              <a:rPr lang="cs-CZ" sz="1800" dirty="0"/>
              <a:t> provincii</a:t>
            </a:r>
          </a:p>
          <a:p>
            <a:pPr>
              <a:defRPr/>
            </a:pPr>
            <a:r>
              <a:rPr lang="cs-CZ" sz="1800" b="1" dirty="0"/>
              <a:t>1220  </a:t>
            </a:r>
            <a:r>
              <a:rPr lang="cs-CZ" sz="1800" dirty="0"/>
              <a:t>–  jmenována: </a:t>
            </a:r>
            <a:r>
              <a:rPr lang="cs-CZ" sz="1800" b="1" dirty="0"/>
              <a:t>Opavská provincie</a:t>
            </a:r>
          </a:p>
          <a:p>
            <a:pPr>
              <a:defRPr/>
            </a:pPr>
            <a:r>
              <a:rPr lang="cs-CZ" sz="1800" b="1" dirty="0"/>
              <a:t>1213  – 1220: předpokládaná lokace Opavy na místě staršího osídlení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43301B18-206D-6A5F-A270-0E883D938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0834" r="41801" b="8333"/>
          <a:stretch>
            <a:fillRect/>
          </a:stretch>
        </p:blipFill>
        <p:spPr bwMode="auto">
          <a:xfrm>
            <a:off x="2514600" y="228600"/>
            <a:ext cx="7175500" cy="642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0C2F75-E835-348B-5849-704C9B0F8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723900"/>
            <a:ext cx="11487149" cy="604464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000" b="1" dirty="0"/>
              <a:t>Zástavba</a:t>
            </a:r>
            <a:r>
              <a:rPr lang="cs-CZ" sz="2000" dirty="0"/>
              <a:t>  –</a:t>
            </a:r>
            <a:r>
              <a:rPr lang="cs-CZ" dirty="0"/>
              <a:t>  </a:t>
            </a:r>
            <a:r>
              <a:rPr lang="cs-CZ" sz="2000" dirty="0" err="1"/>
              <a:t>dřevohlinité</a:t>
            </a:r>
            <a:r>
              <a:rPr lang="cs-CZ" sz="2000" dirty="0"/>
              <a:t> domy se zahloubenými suterény:</a:t>
            </a:r>
          </a:p>
          <a:p>
            <a:pPr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Pekařská ul.:  </a:t>
            </a:r>
            <a:r>
              <a:rPr lang="cs-CZ" sz="2000" dirty="0"/>
              <a:t>2002:</a:t>
            </a:r>
            <a:r>
              <a:rPr lang="cs-CZ" sz="2000" b="1" dirty="0"/>
              <a:t>  </a:t>
            </a:r>
            <a:r>
              <a:rPr lang="cs-CZ" sz="2000" dirty="0"/>
              <a:t>základový trámový věnec  –  po pol. 13. stol. na dně nádobka (základová oběť)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keramika: a) starší:   1. pol. 13. stol.:  tuhová ker, římsové okraje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b) mladší:  2. pol. 13. stol. –  1. pol.  14. stol.:  okruží s ovalenými okraji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15. stol. – kamenný dům </a:t>
            </a:r>
          </a:p>
          <a:p>
            <a:pPr>
              <a:defRPr/>
            </a:pPr>
            <a:r>
              <a:rPr lang="cs-CZ" sz="2000" b="1" dirty="0"/>
              <a:t>U pošty  </a:t>
            </a:r>
            <a:r>
              <a:rPr lang="cs-CZ" sz="2000" dirty="0"/>
              <a:t>–  2001/2:  Masarykova ul.:  zachycena stěna zahloubeného suterénu, 2. p.13.st.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Horní náměstí  </a:t>
            </a:r>
            <a:r>
              <a:rPr lang="cs-CZ" sz="2000" dirty="0"/>
              <a:t>–  2003:  parcely jižní fronty: 2 </a:t>
            </a:r>
            <a:r>
              <a:rPr lang="cs-CZ" sz="2000" dirty="0" err="1"/>
              <a:t>obj</a:t>
            </a:r>
            <a:r>
              <a:rPr lang="cs-CZ" sz="2000" dirty="0"/>
              <a:t>. v superpozici: 13. stol.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a) starší: zbytek podlahy a stěn s trámovým věncem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b) mladší: jímka se zbytkem výdřevy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–  2010-2011:  Radniční ulice: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1. hor.: po r. 1234: první </a:t>
            </a:r>
            <a:r>
              <a:rPr lang="cs-CZ" sz="2000" dirty="0" err="1"/>
              <a:t>dřevohlinitý</a:t>
            </a:r>
            <a:r>
              <a:rPr lang="cs-CZ" sz="2000" dirty="0"/>
              <a:t> dům (</a:t>
            </a:r>
            <a:r>
              <a:rPr lang="cs-CZ" sz="2000" dirty="0" err="1"/>
              <a:t>dendro</a:t>
            </a:r>
            <a:r>
              <a:rPr lang="cs-CZ" sz="2000" dirty="0"/>
              <a:t>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2. hor.: 3./3 pol. 13. stol. – 1. pol. 14. stol.: 4 podsklepené dvoudílné domy s rámovou konstrukcí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        hygienické a hospodářské zázemí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        vydřevená jímka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        zahloubená stavba kůlové konstrukce (do 14.)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         sladovnická pec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7E82AC6-9C96-23CA-CA84-F96BB05F6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17708" r="26575" b="40152"/>
          <a:stretch>
            <a:fillRect/>
          </a:stretch>
        </p:blipFill>
        <p:spPr bwMode="auto">
          <a:xfrm>
            <a:off x="182742" y="772160"/>
            <a:ext cx="12009258" cy="551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755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1">
            <a:extLst>
              <a:ext uri="{FF2B5EF4-FFF2-40B4-BE49-F238E27FC236}">
                <a16:creationId xmlns:a16="http://schemas.microsoft.com/office/drawing/2014/main" id="{D39C6911-4F0B-7157-F3FC-1F771132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t="20833" r="28706" b="19440"/>
          <a:stretch>
            <a:fillRect/>
          </a:stretch>
        </p:blipFill>
        <p:spPr bwMode="auto">
          <a:xfrm>
            <a:off x="3757613" y="598489"/>
            <a:ext cx="733901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ovéPole 3">
            <a:extLst>
              <a:ext uri="{FF2B5EF4-FFF2-40B4-BE49-F238E27FC236}">
                <a16:creationId xmlns:a16="http://schemas.microsoft.com/office/drawing/2014/main" id="{7836228A-339C-8BE3-728D-1AF1A4DCA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" y="1646238"/>
            <a:ext cx="287771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A: Pekařská ul.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B: U pošty (Masarykova)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C: Horní nám.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D: Krnovská ul.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E: Hradecká ul.</a:t>
            </a:r>
          </a:p>
        </p:txBody>
      </p:sp>
      <p:sp>
        <p:nvSpPr>
          <p:cNvPr id="9220" name="TextovéPole 5">
            <a:extLst>
              <a:ext uri="{FF2B5EF4-FFF2-40B4-BE49-F238E27FC236}">
                <a16:creationId xmlns:a16="http://schemas.microsoft.com/office/drawing/2014/main" id="{F5DA233B-4F0F-420F-A085-F073C3D17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9" y="11111"/>
            <a:ext cx="6562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Dřevohlinitá</a:t>
            </a:r>
            <a:r>
              <a:rPr lang="cs-CZ" altLang="cs-CZ" sz="2400" b="1" dirty="0">
                <a:solidFill>
                  <a:srgbClr val="FF0000"/>
                </a:solidFill>
              </a:rPr>
              <a:t> zástavba – lokační jádro města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2">
            <a:extLst>
              <a:ext uri="{FF2B5EF4-FFF2-40B4-BE49-F238E27FC236}">
                <a16:creationId xmlns:a16="http://schemas.microsoft.com/office/drawing/2014/main" id="{4645C5CB-B319-2295-915C-C11B7B7F6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0833" r="19547" b="7292"/>
          <a:stretch>
            <a:fillRect/>
          </a:stretch>
        </p:blipFill>
        <p:spPr bwMode="auto">
          <a:xfrm>
            <a:off x="1631950" y="609601"/>
            <a:ext cx="377825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Obrázek 4">
            <a:extLst>
              <a:ext uri="{FF2B5EF4-FFF2-40B4-BE49-F238E27FC236}">
                <a16:creationId xmlns:a16="http://schemas.microsoft.com/office/drawing/2014/main" id="{1FCC7685-1304-6482-779F-36223C495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4" t="32292" r="19547" b="12500"/>
          <a:stretch>
            <a:fillRect/>
          </a:stretch>
        </p:blipFill>
        <p:spPr bwMode="auto">
          <a:xfrm>
            <a:off x="1617664" y="3581401"/>
            <a:ext cx="38893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ek 5">
            <a:extLst>
              <a:ext uri="{FF2B5EF4-FFF2-40B4-BE49-F238E27FC236}">
                <a16:creationId xmlns:a16="http://schemas.microsoft.com/office/drawing/2014/main" id="{C6E707CE-A3E3-95CF-5053-6598B5C89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23958" r="38873" b="20833"/>
          <a:stretch>
            <a:fillRect/>
          </a:stretch>
        </p:blipFill>
        <p:spPr bwMode="auto">
          <a:xfrm>
            <a:off x="5594350" y="26988"/>
            <a:ext cx="5073650" cy="672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A7A3532-B483-4979-4B2E-64EA847E6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838200"/>
            <a:ext cx="12049125" cy="6019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U pošty </a:t>
            </a:r>
            <a:r>
              <a:rPr lang="cs-CZ" sz="2000" dirty="0"/>
              <a:t>– 2001/2:  zachycena stěna zahloubeného suterénu, 2. p.13.st.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Horní náměstí  </a:t>
            </a:r>
            <a:r>
              <a:rPr lang="cs-CZ" sz="2000" dirty="0"/>
              <a:t>–  2003:   jižní fronta: 2 </a:t>
            </a:r>
            <a:r>
              <a:rPr lang="cs-CZ" sz="2000" dirty="0" err="1"/>
              <a:t>obj</a:t>
            </a:r>
            <a:r>
              <a:rPr lang="cs-CZ" sz="2000" dirty="0"/>
              <a:t>. v superpozici: 13. stol.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a) starší: zbytek podlahy a stěn s trámovým věncem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b) mladší: jímka se zbytkem výdřevy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–  2010-2011:  </a:t>
            </a:r>
            <a:r>
              <a:rPr lang="cs-CZ" sz="2000" b="1" dirty="0"/>
              <a:t>Radniční ulice: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1. hor.: po r. 1234: první </a:t>
            </a:r>
            <a:r>
              <a:rPr lang="cs-CZ" sz="2000" dirty="0" err="1"/>
              <a:t>dřevohlinitý</a:t>
            </a:r>
            <a:r>
              <a:rPr lang="cs-CZ" sz="2000" dirty="0"/>
              <a:t> dům (</a:t>
            </a:r>
            <a:r>
              <a:rPr lang="cs-CZ" sz="2000" dirty="0" err="1"/>
              <a:t>dendro</a:t>
            </a:r>
            <a:r>
              <a:rPr lang="cs-CZ" sz="2000" dirty="0"/>
              <a:t>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2. hor.: 3./3 pol. 13. – 1. pol. 14. stol.:  4 podsklep. dvoudílné domy s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rámovou skeletovou konstrukcí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hygienické a hospodářské zázemí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 vydřevená jímka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zahloubená stavba kůlové konstrukce (14.)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 sladovnická pec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Obrázek 3">
            <a:extLst>
              <a:ext uri="{FF2B5EF4-FFF2-40B4-BE49-F238E27FC236}">
                <a16:creationId xmlns:a16="http://schemas.microsoft.com/office/drawing/2014/main" id="{C1D3B702-E31B-7321-7CDC-29A791DB5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3" t="75275" b="3802"/>
          <a:stretch>
            <a:fillRect/>
          </a:stretch>
        </p:blipFill>
        <p:spPr bwMode="auto">
          <a:xfrm>
            <a:off x="8369344" y="1515521"/>
            <a:ext cx="3822656" cy="222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5">
            <a:extLst>
              <a:ext uri="{FF2B5EF4-FFF2-40B4-BE49-F238E27FC236}">
                <a16:creationId xmlns:a16="http://schemas.microsoft.com/office/drawing/2014/main" id="{5C8741FF-ABC3-BF6A-F5BB-2BDF9F23A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" t="2687" r="60774" b="3804"/>
          <a:stretch>
            <a:fillRect/>
          </a:stretch>
        </p:blipFill>
        <p:spPr bwMode="auto">
          <a:xfrm>
            <a:off x="276816" y="317396"/>
            <a:ext cx="3954189" cy="640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Obrázek 6">
            <a:extLst>
              <a:ext uri="{FF2B5EF4-FFF2-40B4-BE49-F238E27FC236}">
                <a16:creationId xmlns:a16="http://schemas.microsoft.com/office/drawing/2014/main" id="{EE2A032A-0F69-568B-0F4A-68140D93B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20422" b="3804"/>
          <a:stretch>
            <a:fillRect/>
          </a:stretch>
        </p:blipFill>
        <p:spPr bwMode="auto">
          <a:xfrm>
            <a:off x="4302170" y="140359"/>
            <a:ext cx="4067174" cy="657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FE3FEC-04AF-372D-C3B0-FA8CEB65C33C}"/>
              </a:ext>
            </a:extLst>
          </p:cNvPr>
          <p:cNvSpPr txBox="1"/>
          <p:nvPr/>
        </p:nvSpPr>
        <p:spPr>
          <a:xfrm>
            <a:off x="9486900" y="594360"/>
            <a:ext cx="1134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Opava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18BA0E-60F7-A69C-D499-20FE3A38C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19688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Krnovská ul. </a:t>
            </a:r>
            <a:r>
              <a:rPr lang="cs-CZ" sz="2000" dirty="0"/>
              <a:t>– 2001: 2 zahloubené suterény se stupňovitými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vchody se zbytky trámového věnce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1 roh částečně dochovaného suterénu s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požárovou vrstvou ze 17. stol.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Hradecká ul. </a:t>
            </a:r>
            <a:r>
              <a:rPr lang="cs-CZ" sz="2000" dirty="0"/>
              <a:t>– 1973: výzkum J. Král: zásobní jáma a suterén se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stupňovitou šíjí, 2. p. 13. stol.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– 1971: V. Šikulová: hrnčířská pec z pol. 14. stol.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>
            <a:extLst>
              <a:ext uri="{FF2B5EF4-FFF2-40B4-BE49-F238E27FC236}">
                <a16:creationId xmlns:a16="http://schemas.microsoft.com/office/drawing/2014/main" id="{EB6620FB-5783-0C77-BC0E-DA0B15A68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18750" r="23645" b="6248"/>
          <a:stretch>
            <a:fillRect/>
          </a:stretch>
        </p:blipFill>
        <p:spPr bwMode="auto">
          <a:xfrm>
            <a:off x="152400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>
            <a:extLst>
              <a:ext uri="{FF2B5EF4-FFF2-40B4-BE49-F238E27FC236}">
                <a16:creationId xmlns:a16="http://schemas.microsoft.com/office/drawing/2014/main" id="{9F24D9AF-D544-DF4C-01F7-B9ECAA14A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7" t="18750" r="30675" b="13542"/>
          <a:stretch>
            <a:fillRect/>
          </a:stretch>
        </p:blipFill>
        <p:spPr bwMode="auto">
          <a:xfrm>
            <a:off x="2743200" y="557214"/>
            <a:ext cx="6629400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2">
            <a:extLst>
              <a:ext uri="{FF2B5EF4-FFF2-40B4-BE49-F238E27FC236}">
                <a16:creationId xmlns:a16="http://schemas.microsoft.com/office/drawing/2014/main" id="{BF29B6A7-EE3E-F4C1-12C9-7139BDE0C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157163"/>
            <a:ext cx="171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Krnovská 17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>
            <a:extLst>
              <a:ext uri="{FF2B5EF4-FFF2-40B4-BE49-F238E27FC236}">
                <a16:creationId xmlns:a16="http://schemas.microsoft.com/office/drawing/2014/main" id="{5D504A82-E453-0EE1-CAA9-AABE00E6F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25000" r="15440" b="11458"/>
          <a:stretch>
            <a:fillRect/>
          </a:stretch>
        </p:blipFill>
        <p:spPr bwMode="auto">
          <a:xfrm>
            <a:off x="1585914" y="609600"/>
            <a:ext cx="90963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ovéPole 4">
            <a:extLst>
              <a:ext uri="{FF2B5EF4-FFF2-40B4-BE49-F238E27FC236}">
                <a16:creationId xmlns:a16="http://schemas.microsoft.com/office/drawing/2014/main" id="{8A6BD122-6065-C829-1C9B-ED9AF3DC2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1" y="157163"/>
            <a:ext cx="171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Krnovská 17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90DF74-87F2-E60E-CD31-E889B4BF7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4" y="762000"/>
            <a:ext cx="11439525" cy="609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P. Michna  </a:t>
            </a:r>
            <a:r>
              <a:rPr lang="cs-CZ" sz="1800" dirty="0"/>
              <a:t>–  zahloubená obydlí z doby velké kolonizace označoval jako chaty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vchod nazýval </a:t>
            </a:r>
            <a:r>
              <a:rPr lang="cs-CZ" sz="1800" dirty="0" err="1"/>
              <a:t>žudro</a:t>
            </a:r>
            <a:r>
              <a:rPr lang="cs-CZ" sz="1800" dirty="0"/>
              <a:t> (Jiří </a:t>
            </a:r>
            <a:r>
              <a:rPr lang="cs-CZ" sz="1800" dirty="0" err="1"/>
              <a:t>Škabrada</a:t>
            </a:r>
            <a:r>
              <a:rPr lang="cs-CZ" sz="1800" dirty="0"/>
              <a:t>:  pro Čechy navrhuje:  šíje)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</a:t>
            </a:r>
            <a:r>
              <a:rPr lang="cs-CZ" sz="1800" b="1" dirty="0"/>
              <a:t>půdorys:  </a:t>
            </a:r>
            <a:r>
              <a:rPr lang="cs-CZ" sz="1800" dirty="0"/>
              <a:t>troj a čtyřúhelný, kruhový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</a:t>
            </a:r>
            <a:r>
              <a:rPr lang="cs-CZ" sz="1800" b="1" dirty="0"/>
              <a:t>funkce:</a:t>
            </a:r>
            <a:r>
              <a:rPr lang="cs-CZ" sz="1800" dirty="0"/>
              <a:t>  </a:t>
            </a:r>
            <a:r>
              <a:rPr lang="pl-PL" sz="1800" dirty="0"/>
              <a:t>sklepní prostory hl. </a:t>
            </a:r>
            <a:r>
              <a:rPr lang="cs-CZ" sz="1800" dirty="0"/>
              <a:t>0,4 m až 2 či 3 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</a:t>
            </a:r>
            <a:r>
              <a:rPr lang="cs-CZ" sz="1800" b="1" dirty="0"/>
              <a:t>podlahy:  </a:t>
            </a:r>
            <a:r>
              <a:rPr lang="cs-CZ" sz="1800" dirty="0"/>
              <a:t>Rýmařov (dřevěná, prkenná)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–  </a:t>
            </a:r>
            <a:r>
              <a:rPr lang="cs-CZ" sz="1800" b="1" dirty="0"/>
              <a:t>obytný účel dokládá</a:t>
            </a:r>
            <a:r>
              <a:rPr lang="cs-CZ" sz="1800" dirty="0"/>
              <a:t>:    a)  otopné zařízení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b)  hmotné nálezy  –  zámky, klíče kování dveří (cenné vybavení)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–  </a:t>
            </a:r>
            <a:r>
              <a:rPr lang="cs-CZ" sz="1800" dirty="0" err="1"/>
              <a:t>zrnotěrky</a:t>
            </a:r>
            <a:r>
              <a:rPr lang="cs-CZ" sz="1800" dirty="0"/>
              <a:t>, žernovy, přesleny a kahany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–  keramické figurky (hračky)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c)  zásobní jámy a cisterny:   otázka spojení s konkrétním objektem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d)  sklípky a zásobní jámy:   skladování potravin, hl. 0,4-2/3 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e)  respektování uliční čáry:  půdorys byl od počátku plánován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MICHNA, P. J. 1988: K poznání zahloubených obydlí doby velké kolonizace. In: Rodná země. Sborník k 100. výročí </a:t>
            </a:r>
          </a:p>
          <a:p>
            <a:pPr marL="0" indent="0">
              <a:buNone/>
              <a:defRPr/>
            </a:pPr>
            <a:r>
              <a:rPr lang="cs-CZ" sz="1800" dirty="0"/>
              <a:t>     Muzejní a vlastivědné společnosti v Brně a k 60. narozeninám PhDr. Vladimíra Nekudy, CSc. Brno, 222–284.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CF310010-CB0B-D7EE-A57E-D7F218B77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4738" y="0"/>
            <a:ext cx="8229600" cy="1143000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               Městská provizória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907247-791A-26B4-1622-A97D9E3FB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1143000"/>
            <a:ext cx="11353800" cy="571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Půdorys</a:t>
            </a:r>
            <a:r>
              <a:rPr lang="cs-CZ" sz="1800" dirty="0"/>
              <a:t>  –  čtvercový, obdélný, nepravidelný, kruhový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P. Vařeka zahloubené stavby rozdělil pomocí alfanumerického kódu do typů, subtypů a variant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–  hlavní typy označil písmeny: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A)  jednodílné stavby pravoúhlého půdorysu bez vysutého vstupu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B)  jednodílné stavby pravoúhlého půd. s vysunutým vstupem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C)  vícedílné stavby kruhového půd. s vysunutým vstupem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D)  zahloubené stavby kruhového půdorysu s vysunutým dnem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Rozměry</a:t>
            </a:r>
            <a:r>
              <a:rPr lang="cs-CZ" sz="1800" dirty="0"/>
              <a:t>  –  od 4 x 4 m až 7 x 17 m (Brno)</a:t>
            </a:r>
          </a:p>
          <a:p>
            <a:pPr>
              <a:defRPr/>
            </a:pPr>
            <a:r>
              <a:rPr lang="cs-CZ" sz="1800" b="1" dirty="0"/>
              <a:t>Plocha</a:t>
            </a:r>
            <a:r>
              <a:rPr lang="cs-CZ" sz="1800" dirty="0"/>
              <a:t>  –  </a:t>
            </a:r>
            <a:r>
              <a:rPr lang="pl-PL" sz="1800" dirty="0"/>
              <a:t>10 m</a:t>
            </a:r>
            <a:r>
              <a:rPr lang="pl-PL" sz="1800" baseline="30000" dirty="0"/>
              <a:t>2</a:t>
            </a:r>
            <a:r>
              <a:rPr lang="pl-PL" sz="1800" dirty="0"/>
              <a:t> až 157 m</a:t>
            </a:r>
            <a:r>
              <a:rPr lang="pl-PL" sz="1800" baseline="30000" dirty="0"/>
              <a:t>2</a:t>
            </a:r>
            <a:endParaRPr lang="cs-CZ" sz="1800" dirty="0"/>
          </a:p>
          <a:p>
            <a:pPr>
              <a:defRPr/>
            </a:pPr>
            <a:r>
              <a:rPr lang="cs-CZ" sz="1800" b="1" dirty="0"/>
              <a:t>Hloubka</a:t>
            </a:r>
            <a:r>
              <a:rPr lang="cs-CZ" sz="1800" dirty="0"/>
              <a:t>  –  od 0,4 m (Rýmařov) do 3,5 m (Brno)    </a:t>
            </a:r>
            <a:r>
              <a:rPr lang="cs-CZ" sz="1800" b="1" dirty="0"/>
              <a:t>Č:</a:t>
            </a:r>
            <a:r>
              <a:rPr lang="cs-CZ" sz="1800" dirty="0"/>
              <a:t>  1 až 2 m    </a:t>
            </a:r>
            <a:r>
              <a:rPr lang="cs-CZ" sz="1800" b="1" dirty="0"/>
              <a:t>M:</a:t>
            </a:r>
            <a:r>
              <a:rPr lang="cs-CZ" sz="1800" dirty="0"/>
              <a:t>  2 – 1,5 m (Brno), 2 m (Uničov, 1 – 2 m Opava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Otopné zařízení</a:t>
            </a:r>
            <a:r>
              <a:rPr lang="cs-CZ" sz="1800" dirty="0"/>
              <a:t>  –    Č:  každý třetí nebo čtvrtý suterén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 M:  výjimečně (Brno: vůbec)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BF6488-A729-8590-7E8E-267FC35B2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762000"/>
            <a:ext cx="11477625" cy="6096000"/>
          </a:xfrm>
        </p:spPr>
        <p:txBody>
          <a:bodyPr/>
          <a:lstStyle/>
          <a:p>
            <a:pPr>
              <a:defRPr/>
            </a:pPr>
            <a:r>
              <a:rPr lang="cs-CZ" sz="2400" b="1" dirty="0"/>
              <a:t>Zpochybnění funkce: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1.  Chybí otopné zařízení.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2.  Chybí keramické nálezy a jiné předměty dokládající obydlí.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3.  Příliš malé prostory pro obchodníky a řemeslníky (potřebovali sklady)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4.  Konstrukce střechy – neumožňovala vzpřímený pohyb.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5.  Německé obyvatelstvo přineslo sebou suterény dřevěných domů a ne zemnice (kromě hornických oblastí).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6.  Omítnuté </a:t>
            </a:r>
            <a:r>
              <a:rPr lang="cs-CZ" sz="1600" dirty="0" err="1"/>
              <a:t>dřevohliněné</a:t>
            </a:r>
            <a:r>
              <a:rPr lang="cs-CZ" sz="1600" dirty="0"/>
              <a:t> stavby jsou pro bydlení vhodnější než zděné stavby  (tepelně-izolační vlastnosti).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7.  Nepravděpodobné, že by nově příchozí z vyspělejších oblastí budovali zemnice či provizoria a přebývali v nich několik generací.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7FA57B6-D307-7DE1-F8B7-17908B47A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304800"/>
            <a:ext cx="11343005" cy="65532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600" b="1" dirty="0"/>
              <a:t>Konstrukce stěn  </a:t>
            </a:r>
            <a:r>
              <a:rPr lang="cs-CZ" sz="1600" dirty="0"/>
              <a:t>–  a)  vydřevení:   kůly (jamky)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rámová konstrukce (drážky v kůlech)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košatinový výplet mezi svislými trámy</a:t>
            </a:r>
          </a:p>
          <a:p>
            <a:pPr marL="0" indent="0">
              <a:buNone/>
              <a:defRPr/>
            </a:pPr>
            <a:r>
              <a:rPr lang="cs-CZ" sz="1600" dirty="0"/>
              <a:t>  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b)  vyzděné:   kombinace s dřevem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kamenné plenty zdí v uliční čáře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lomové kameny  –  nasucho kladené, jíl, vápenná malta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kvádříkové zdivo (Staré Město-Praha)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c)  pěchovaná hlína:  skořepinová rámová konstrukce se svislými prkny:   mocnost zdí:  0,2 až 0,55 m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Vstupy</a:t>
            </a:r>
            <a:r>
              <a:rPr lang="cs-CZ" sz="1600" dirty="0"/>
              <a:t>  –  vstupní šíje: š. 0,6 až 3 m, obvykle 1,8 m, d. 1 až 4 m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–  stupně:    modelované v podloží (hlína, jíl, kámen)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vydřevené nebo vyložené lomovými kameny (Opava-Krnovská)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dřevěná konstrukce (šikmý sklon šíje: Starý Plzenec</a:t>
            </a:r>
          </a:p>
          <a:p>
            <a:pPr marL="0" indent="0">
              <a:buNone/>
              <a:defRPr/>
            </a:pPr>
            <a:r>
              <a:rPr lang="cs-CZ" sz="1600" dirty="0"/>
              <a:t>    </a:t>
            </a:r>
          </a:p>
          <a:p>
            <a:pPr>
              <a:defRPr/>
            </a:pPr>
            <a:r>
              <a:rPr lang="cs-CZ" sz="1600" b="1" dirty="0"/>
              <a:t>Podlaha</a:t>
            </a:r>
            <a:r>
              <a:rPr lang="cs-CZ" sz="1600" dirty="0"/>
              <a:t>  –  hliněná, vrstvička slámy, uhlíky (prkna Brno: š. 0,15-0,18 cm)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maltová (Praha-Staré i Nové město: 2.p. 12.-1.p. 13. stol.)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štěrková (Brno-Kobližná)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prkenná (Uničov-Olomoucká ul.)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–  odvodňovací žlábky (Bruntál: vydřeveny)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627017" y="143692"/>
            <a:ext cx="10945858" cy="1123406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  <a:latin typeface="+mn-lt"/>
              </a:rPr>
              <a:t>                                          Obytná zástavba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idx="1"/>
          </p:nvPr>
        </p:nvSpPr>
        <p:spPr>
          <a:xfrm>
            <a:off x="363071" y="953589"/>
            <a:ext cx="11828929" cy="5904411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  <a:p>
            <a:r>
              <a:rPr lang="cs-CZ" altLang="cs-CZ" sz="2100" b="1" dirty="0"/>
              <a:t>1. pol. 13. stol.:</a:t>
            </a:r>
            <a:r>
              <a:rPr lang="cs-CZ" altLang="cs-CZ" sz="2100" dirty="0"/>
              <a:t>  převažovaly </a:t>
            </a:r>
            <a:r>
              <a:rPr lang="cs-CZ" altLang="cs-CZ" sz="2100" b="1" dirty="0"/>
              <a:t>jednoprostorové </a:t>
            </a:r>
            <a:r>
              <a:rPr lang="cs-CZ" altLang="cs-CZ" sz="2100" dirty="0" err="1"/>
              <a:t>dřevohliněné</a:t>
            </a:r>
            <a:r>
              <a:rPr lang="cs-CZ" altLang="cs-CZ" sz="2100" dirty="0"/>
              <a:t> stavby</a:t>
            </a:r>
          </a:p>
          <a:p>
            <a:r>
              <a:rPr lang="cs-CZ" altLang="cs-CZ" sz="2100" b="1" dirty="0"/>
              <a:t>2. pol. 13. stol. </a:t>
            </a:r>
            <a:r>
              <a:rPr lang="cs-CZ" altLang="cs-CZ" sz="2100" dirty="0"/>
              <a:t>: </a:t>
            </a:r>
            <a:r>
              <a:rPr lang="cs-CZ" altLang="cs-CZ" sz="2100" dirty="0" err="1"/>
              <a:t>víceprostorové</a:t>
            </a:r>
            <a:r>
              <a:rPr lang="cs-CZ" altLang="cs-CZ" sz="2100" dirty="0"/>
              <a:t> </a:t>
            </a:r>
          </a:p>
          <a:p>
            <a:pPr marL="0" indent="0">
              <a:buNone/>
            </a:pPr>
            <a:endParaRPr lang="cs-CZ" altLang="cs-CZ" sz="2100" dirty="0"/>
          </a:p>
          <a:p>
            <a:r>
              <a:rPr lang="cs-CZ" altLang="cs-CZ" sz="2100" b="1" dirty="0"/>
              <a:t>Most</a:t>
            </a:r>
            <a:r>
              <a:rPr lang="cs-CZ" altLang="cs-CZ" sz="2100" dirty="0"/>
              <a:t>:  dům č. 226 na jižní straně náměstí</a:t>
            </a:r>
          </a:p>
          <a:p>
            <a:pPr marL="0" indent="0">
              <a:buNone/>
            </a:pPr>
            <a:r>
              <a:rPr lang="cs-CZ" altLang="cs-CZ" sz="2100" dirty="0"/>
              <a:t>                 1. fáze:  30. l. 13. stol.: provizórium – zahloubená stavba s ohništěm</a:t>
            </a:r>
          </a:p>
          <a:p>
            <a:pPr marL="0" indent="0">
              <a:buNone/>
            </a:pPr>
            <a:r>
              <a:rPr lang="cs-CZ" altLang="cs-CZ" sz="2100" dirty="0"/>
              <a:t>                 2. fáze:   před r. 1300:   zděný dům ze dvou jader (jedno podsklepené)</a:t>
            </a:r>
          </a:p>
          <a:p>
            <a:pPr marL="0" indent="0">
              <a:buNone/>
            </a:pPr>
            <a:r>
              <a:rPr lang="cs-CZ" altLang="cs-CZ" sz="2100" dirty="0"/>
              <a:t>                 3. fáze:   pol. 14. stol.:   spojením vznikl  </a:t>
            </a:r>
            <a:r>
              <a:rPr lang="cs-CZ" altLang="cs-CZ" sz="2100" dirty="0" err="1"/>
              <a:t>trojprostorový</a:t>
            </a:r>
            <a:r>
              <a:rPr lang="cs-CZ" altLang="cs-CZ" sz="2100" dirty="0"/>
              <a:t> průjezdný dům</a:t>
            </a:r>
            <a:endParaRPr lang="cs-CZ" altLang="cs-CZ" sz="2100" b="1" dirty="0"/>
          </a:p>
          <a:p>
            <a:r>
              <a:rPr lang="cs-CZ" altLang="cs-CZ" sz="2100" b="1" dirty="0"/>
              <a:t>Hradec Králové:    Velké a Malé náměstí:</a:t>
            </a:r>
            <a:r>
              <a:rPr lang="cs-CZ" altLang="cs-CZ" sz="2100" dirty="0"/>
              <a:t> 13. – poč. 14. stol.:  dřevěné domy</a:t>
            </a:r>
          </a:p>
          <a:p>
            <a:r>
              <a:rPr lang="cs-CZ" altLang="cs-CZ" sz="2100" b="1" dirty="0"/>
              <a:t>Sezimovo </a:t>
            </a:r>
            <a:r>
              <a:rPr lang="cs-CZ" altLang="cs-CZ" sz="2100" b="1" dirty="0" err="1"/>
              <a:t>Ústí-Předměstí</a:t>
            </a:r>
            <a:r>
              <a:rPr lang="cs-CZ" altLang="cs-CZ" sz="2100" b="1" dirty="0"/>
              <a:t>: </a:t>
            </a:r>
            <a:r>
              <a:rPr lang="cs-CZ" altLang="cs-CZ" sz="2100" dirty="0"/>
              <a:t>13. stol.: 5 </a:t>
            </a:r>
            <a:r>
              <a:rPr lang="cs-CZ" altLang="cs-CZ" sz="2100" dirty="0" err="1"/>
              <a:t>polozemnic</a:t>
            </a:r>
            <a:r>
              <a:rPr lang="cs-CZ" altLang="cs-CZ" sz="2100" dirty="0"/>
              <a:t>  (hl. 40-50 cm)</a:t>
            </a:r>
          </a:p>
          <a:p>
            <a:r>
              <a:rPr lang="cs-CZ" sz="2100" b="1" dirty="0"/>
              <a:t>Jihlava  </a:t>
            </a:r>
            <a:r>
              <a:rPr lang="cs-CZ" sz="2100" dirty="0"/>
              <a:t>–  Staré hory, několik zemnic v historickém v jádru města </a:t>
            </a:r>
            <a:endParaRPr lang="cs-CZ" altLang="cs-CZ" sz="2100" dirty="0"/>
          </a:p>
          <a:p>
            <a:r>
              <a:rPr lang="cs-CZ" altLang="cs-CZ" sz="2100" b="1" dirty="0"/>
              <a:t>Rýmařov</a:t>
            </a:r>
            <a:r>
              <a:rPr lang="cs-CZ" altLang="cs-CZ" sz="2100" dirty="0"/>
              <a:t>:  </a:t>
            </a:r>
            <a:r>
              <a:rPr lang="cs-CZ" altLang="cs-CZ" sz="2100" dirty="0" err="1"/>
              <a:t>polozahloubené</a:t>
            </a:r>
            <a:r>
              <a:rPr lang="cs-CZ" altLang="cs-CZ" sz="2100" dirty="0"/>
              <a:t> objekty (cca 50 – 60 cm), šíjový vstup</a:t>
            </a:r>
            <a:endParaRPr lang="cs-CZ" altLang="cs-CZ" sz="2100" b="1" dirty="0"/>
          </a:p>
          <a:p>
            <a:pPr>
              <a:defRPr/>
            </a:pPr>
            <a:r>
              <a:rPr lang="cs-CZ" sz="2100" b="1" dirty="0"/>
              <a:t>Brno  </a:t>
            </a:r>
            <a:r>
              <a:rPr lang="cs-CZ" sz="2100" dirty="0"/>
              <a:t> –  o zemnicích se neuvažuje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–  městské jádro:   zahloubené suterény interpretované jako: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a)  lochy, ražené sklepy, kopané sklípky a sklepy - suterény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b)  </a:t>
            </a:r>
            <a:r>
              <a:rPr lang="cs-CZ" sz="2100" dirty="0" err="1"/>
              <a:t>dřevohliněné</a:t>
            </a:r>
            <a:r>
              <a:rPr lang="cs-CZ" sz="2100" dirty="0"/>
              <a:t> stavby </a:t>
            </a:r>
          </a:p>
          <a:p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074991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4249</TotalTime>
  <Words>4210</Words>
  <Application>Microsoft Office PowerPoint</Application>
  <PresentationFormat>Širokoúhlá obrazovka</PresentationFormat>
  <Paragraphs>433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Motiv Office</vt:lpstr>
      <vt:lpstr>Archeologie středověkého a novověkého města </vt:lpstr>
      <vt:lpstr>              Kolonizační provizória z období lokace </vt:lpstr>
      <vt:lpstr>Prezentace aplikace PowerPoint</vt:lpstr>
      <vt:lpstr>Prezentace aplikace PowerPoint</vt:lpstr>
      <vt:lpstr>Prezentace aplikace PowerPoint</vt:lpstr>
      <vt:lpstr>                        Městská provizória</vt:lpstr>
      <vt:lpstr>Prezentace aplikace PowerPoint</vt:lpstr>
      <vt:lpstr>Prezentace aplikace PowerPoint</vt:lpstr>
      <vt:lpstr>                                          Obytná zástavba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Uničov</vt:lpstr>
      <vt:lpstr>                          Uničov</vt:lpstr>
      <vt:lpstr>Prezentace aplikace PowerPoint</vt:lpstr>
      <vt:lpstr>Uničov</vt:lpstr>
      <vt:lpstr>Prezentace aplikace PowerPoint</vt:lpstr>
      <vt:lpstr>                            Uničovský horní obvod </vt:lpstr>
      <vt:lpstr>                                                 Šumperk</vt:lpstr>
      <vt:lpstr>Prezentace aplikace PowerPoint</vt:lpstr>
      <vt:lpstr>Prezentace aplikace PowerPoint</vt:lpstr>
      <vt:lpstr>                                       Opava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131</cp:revision>
  <dcterms:created xsi:type="dcterms:W3CDTF">2017-01-31T16:06:48Z</dcterms:created>
  <dcterms:modified xsi:type="dcterms:W3CDTF">2024-10-05T14:13:10Z</dcterms:modified>
</cp:coreProperties>
</file>