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6" r:id="rId3"/>
    <p:sldId id="277" r:id="rId4"/>
    <p:sldId id="431" r:id="rId5"/>
    <p:sldId id="432" r:id="rId6"/>
    <p:sldId id="293" r:id="rId7"/>
    <p:sldId id="436" r:id="rId8"/>
    <p:sldId id="437" r:id="rId9"/>
    <p:sldId id="373" r:id="rId10"/>
    <p:sldId id="433" r:id="rId11"/>
    <p:sldId id="435" r:id="rId12"/>
    <p:sldId id="375" r:id="rId13"/>
    <p:sldId id="418" r:id="rId14"/>
    <p:sldId id="383" r:id="rId15"/>
    <p:sldId id="419" r:id="rId16"/>
    <p:sldId id="379" r:id="rId17"/>
    <p:sldId id="413" r:id="rId18"/>
    <p:sldId id="426" r:id="rId19"/>
    <p:sldId id="427" r:id="rId20"/>
    <p:sldId id="428" r:id="rId21"/>
    <p:sldId id="429" r:id="rId22"/>
    <p:sldId id="27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EB05C27-840E-4A6D-A58E-18D14F0A5982}">
          <p14:sldIdLst>
            <p14:sldId id="256"/>
            <p14:sldId id="376"/>
            <p14:sldId id="277"/>
            <p14:sldId id="431"/>
            <p14:sldId id="432"/>
            <p14:sldId id="293"/>
            <p14:sldId id="436"/>
            <p14:sldId id="437"/>
            <p14:sldId id="373"/>
            <p14:sldId id="433"/>
            <p14:sldId id="435"/>
            <p14:sldId id="375"/>
            <p14:sldId id="418"/>
            <p14:sldId id="383"/>
            <p14:sldId id="419"/>
            <p14:sldId id="379"/>
            <p14:sldId id="413"/>
            <p14:sldId id="426"/>
            <p14:sldId id="427"/>
            <p14:sldId id="428"/>
            <p14:sldId id="429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Archeologie středověkého a novověkého města</a:t>
            </a:r>
            <a:b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cs-CZ" sz="3200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3. Institucionální město, lokátoři a tzv. nezdařené lokace.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2D9AB8-90A8-4556-949B-44F26FC3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485775"/>
            <a:ext cx="11820525" cy="6372225"/>
          </a:xfrm>
        </p:spPr>
        <p:txBody>
          <a:bodyPr>
            <a:normAutofit/>
          </a:bodyPr>
          <a:lstStyle/>
          <a:p>
            <a:r>
              <a:rPr lang="cs-CZ" sz="1800" dirty="0"/>
              <a:t>1974 – výzkum Svatopluk Bříza:   výzkum kostela Panny Marie</a:t>
            </a:r>
          </a:p>
          <a:p>
            <a:r>
              <a:rPr lang="cs-CZ" sz="1800" dirty="0"/>
              <a:t>2002 – výzkum Jiří Kohoutek:  odkryv apsidy + </a:t>
            </a:r>
            <a:r>
              <a:rPr lang="cs-CZ" sz="1800" b="0" i="0" u="none" strike="noStrike" baseline="0" dirty="0"/>
              <a:t>v gotické zdi presbytáře </a:t>
            </a:r>
            <a:r>
              <a:rPr lang="cs-CZ" sz="1800" dirty="0"/>
              <a:t> </a:t>
            </a:r>
          </a:p>
          <a:p>
            <a:r>
              <a:rPr lang="cs-CZ" sz="1800" dirty="0"/>
              <a:t>2011 –  Michal Zezula (NPÚ):  odkryv trojlodní baziliky s chórem  </a:t>
            </a:r>
          </a:p>
          <a:p>
            <a:r>
              <a:rPr lang="cs-CZ" sz="1800" dirty="0"/>
              <a:t>2020-23 –  výzkum jižně kostela: </a:t>
            </a:r>
          </a:p>
          <a:p>
            <a:pPr marL="0" indent="0">
              <a:buNone/>
            </a:pPr>
            <a:r>
              <a:rPr lang="cs-CZ" sz="1800" dirty="0"/>
              <a:t>                        zástavba z doby kolonizace spojené s exploatací drahých kovů</a:t>
            </a:r>
          </a:p>
          <a:p>
            <a:pPr marL="0" indent="0">
              <a:buNone/>
            </a:pPr>
            <a:r>
              <a:rPr lang="cs-CZ" sz="1800" dirty="0"/>
              <a:t>                        suterén domu se vstupní šíjí zaniklý požárem kolem pol. 13, stol.</a:t>
            </a:r>
          </a:p>
          <a:p>
            <a:pPr marL="0" indent="0">
              <a:buNone/>
            </a:pPr>
            <a:r>
              <a:rPr lang="cs-CZ" sz="1800" dirty="0"/>
              <a:t>                        těžební jáma s ohništěm, střepy, struska (zpracování železa)                                                                  </a:t>
            </a:r>
          </a:p>
          <a:p>
            <a:r>
              <a:rPr lang="cs-CZ" sz="1800" b="1" dirty="0"/>
              <a:t>třetí čtvrtina 13. stol</a:t>
            </a:r>
            <a:r>
              <a:rPr lang="cs-CZ" sz="1800" dirty="0"/>
              <a:t>. –  přesun do prostoru dnešního Bruntálu   </a:t>
            </a:r>
          </a:p>
          <a:p>
            <a:r>
              <a:rPr lang="cs-CZ" sz="1800" dirty="0"/>
              <a:t>2019 a 2020  –  stavební obnova areálu kostela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493562-5B00-4CD4-BEBC-DC3625877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9" y="3457501"/>
            <a:ext cx="5812820" cy="3400499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0CF4A62C-8B5F-421E-867B-D6E725920A21}"/>
              </a:ext>
            </a:extLst>
          </p:cNvPr>
          <p:cNvSpPr/>
          <p:nvPr/>
        </p:nvSpPr>
        <p:spPr>
          <a:xfrm>
            <a:off x="3788649" y="4276178"/>
            <a:ext cx="1097074" cy="7915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546601B-F87B-436D-9DD1-28C5E6095BA2}"/>
              </a:ext>
            </a:extLst>
          </p:cNvPr>
          <p:cNvSpPr txBox="1"/>
          <p:nvPr/>
        </p:nvSpPr>
        <p:spPr>
          <a:xfrm>
            <a:off x="3344232" y="5886363"/>
            <a:ext cx="88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Bruntál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A11DC3B-EF4E-4177-848B-CBA24ADDB253}"/>
              </a:ext>
            </a:extLst>
          </p:cNvPr>
          <p:cNvSpPr/>
          <p:nvPr/>
        </p:nvSpPr>
        <p:spPr>
          <a:xfrm>
            <a:off x="3240112" y="5675275"/>
            <a:ext cx="1097074" cy="7915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AFAA5F2-6185-4722-96DE-CBDFAEE72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580436"/>
            <a:ext cx="4141369" cy="26228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0C6DB3-274D-4240-A4DE-C13FDC1EA9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6"/>
          <a:stretch/>
        </p:blipFill>
        <p:spPr>
          <a:xfrm>
            <a:off x="7114804" y="3654698"/>
            <a:ext cx="4770390" cy="300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2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D0D09BF-903C-4850-93E5-33A9BBBF9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15" y="0"/>
            <a:ext cx="2951544" cy="29515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114E9BB-3BEF-4273-B789-B9B9005A6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90"/>
          <a:stretch/>
        </p:blipFill>
        <p:spPr>
          <a:xfrm>
            <a:off x="0" y="0"/>
            <a:ext cx="3552825" cy="29515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044B185-01B3-4610-9C65-32489D9B7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94001"/>
            <a:ext cx="6095999" cy="406399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FD723C6-359F-42D7-8C94-DA2908DB0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919" y="-79764"/>
            <a:ext cx="1921080" cy="287376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1C5DB49-329A-47FC-8533-ED81A210C3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r="12405"/>
          <a:stretch/>
        </p:blipFill>
        <p:spPr>
          <a:xfrm>
            <a:off x="6200170" y="30542"/>
            <a:ext cx="4070749" cy="27634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C9E311E-0065-4FB5-875F-3877BF5BD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543"/>
            <a:ext cx="6095999" cy="40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8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C06C2D86-8A29-D845-3D09-47B4C6144B0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0" y="0"/>
            <a:ext cx="7423150" cy="1143001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Uničov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68C38107-5538-35CE-B1C2-AC747BF273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4325" y="809625"/>
            <a:ext cx="11658600" cy="604837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defRPr/>
            </a:pPr>
            <a:r>
              <a:rPr lang="cs-CZ" altLang="cs-CZ" sz="1900" b="1" dirty="0"/>
              <a:t>Založen jako hornické město</a:t>
            </a:r>
          </a:p>
          <a:p>
            <a:pPr eaLnBrk="1" hangingPunct="1">
              <a:defRPr/>
            </a:pPr>
            <a:endParaRPr lang="cs-CZ" altLang="cs-CZ" sz="1900" b="1" dirty="0"/>
          </a:p>
          <a:p>
            <a:pPr eaLnBrk="1" hangingPunct="1">
              <a:defRPr/>
            </a:pPr>
            <a:r>
              <a:rPr lang="cs-CZ" altLang="cs-CZ" sz="1900" b="1" dirty="0"/>
              <a:t>1223  </a:t>
            </a:r>
            <a:r>
              <a:rPr lang="cs-CZ" altLang="cs-CZ" sz="1900" dirty="0"/>
              <a:t>–  </a:t>
            </a:r>
            <a:r>
              <a:rPr lang="cs-CZ" altLang="cs-CZ" sz="1900" b="1" dirty="0"/>
              <a:t>markrabě Přemysl I</a:t>
            </a:r>
            <a:r>
              <a:rPr lang="cs-CZ" altLang="cs-CZ" sz="1900" dirty="0"/>
              <a:t>.:  potvrdil fojtovi a měšťanům starší výsady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–   </a:t>
            </a:r>
            <a:r>
              <a:rPr lang="cs-CZ" altLang="cs-CZ" sz="1900" b="1" dirty="0"/>
              <a:t>1213:   </a:t>
            </a:r>
            <a:r>
              <a:rPr lang="cs-CZ" altLang="cs-CZ" sz="1900" dirty="0"/>
              <a:t>k založení osady „nova </a:t>
            </a:r>
            <a:r>
              <a:rPr lang="cs-CZ" altLang="cs-CZ" sz="1900" dirty="0" err="1"/>
              <a:t>villa</a:t>
            </a:r>
            <a:r>
              <a:rPr lang="cs-CZ" altLang="cs-CZ" sz="1900" dirty="0"/>
              <a:t>“ u brodu říčky Oskavy za markrabího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     Vladislava Jindřicha († 1222), protože v listině se píše, že uplynulo 10 let,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     kdy Uničovští mohli svobodně mýtit les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      </a:t>
            </a:r>
            <a:r>
              <a:rPr lang="cs-CZ" altLang="cs-CZ" sz="1900" dirty="0" err="1"/>
              <a:t>lolátor</a:t>
            </a:r>
            <a:r>
              <a:rPr lang="cs-CZ" altLang="cs-CZ" sz="1900" dirty="0"/>
              <a:t>:  fojt Dětřich (</a:t>
            </a:r>
            <a:r>
              <a:rPr lang="cs-CZ" altLang="cs-CZ" sz="1900" dirty="0" err="1"/>
              <a:t>Teodorich</a:t>
            </a:r>
            <a:r>
              <a:rPr lang="cs-CZ" altLang="cs-CZ" sz="1900" dirty="0"/>
              <a:t>):   odměněn dědičnou rychtou</a:t>
            </a:r>
          </a:p>
          <a:p>
            <a:pPr marL="0" indent="0">
              <a:buNone/>
              <a:defRPr/>
            </a:pPr>
            <a:endParaRPr lang="cs-CZ" altLang="cs-CZ" sz="1900" dirty="0"/>
          </a:p>
          <a:p>
            <a:pPr marL="0" indent="0">
              <a:buNone/>
              <a:defRPr/>
            </a:pPr>
            <a:r>
              <a:rPr lang="cs-CZ" altLang="cs-CZ" sz="1900" dirty="0"/>
              <a:t>               –  městu udělil městské právo, které zakazovalo provozovat v okruhu jedné míle (cca 11 km)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krčmu a prodávat potraviny </a:t>
            </a:r>
          </a:p>
          <a:p>
            <a:pPr marL="0" indent="0" eaLnBrk="1" hangingPunct="1">
              <a:buNone/>
              <a:defRPr/>
            </a:pPr>
            <a:endParaRPr lang="cs-CZ" altLang="cs-CZ" sz="1900" dirty="0"/>
          </a:p>
          <a:p>
            <a:pPr eaLnBrk="1" hangingPunct="1">
              <a:defRPr/>
            </a:pPr>
            <a:r>
              <a:rPr lang="cs-CZ" altLang="cs-CZ" sz="1900" b="1" dirty="0"/>
              <a:t>1234</a:t>
            </a:r>
            <a:r>
              <a:rPr lang="cs-CZ" altLang="cs-CZ" sz="1900" dirty="0"/>
              <a:t>  –  </a:t>
            </a:r>
            <a:r>
              <a:rPr lang="cs-CZ" altLang="cs-CZ" sz="1900" b="1" dirty="0" err="1"/>
              <a:t>vymezenl</a:t>
            </a:r>
            <a:r>
              <a:rPr lang="cs-CZ" altLang="cs-CZ" sz="1900" b="1" dirty="0"/>
              <a:t> horní obvod města</a:t>
            </a:r>
            <a:r>
              <a:rPr lang="cs-CZ" altLang="cs-CZ" sz="1900" dirty="0"/>
              <a:t>:  od hranic Čech až do poloviny toku řeky Moravice a od ní do poloviny Bystřice</a:t>
            </a:r>
          </a:p>
          <a:p>
            <a:pPr marL="0" indent="0">
              <a:buNone/>
              <a:defRPr/>
            </a:pPr>
            <a:endParaRPr lang="cs-CZ" altLang="cs-CZ" sz="1900" dirty="0"/>
          </a:p>
          <a:p>
            <a:pPr marL="0" indent="0">
              <a:buNone/>
              <a:defRPr/>
            </a:pPr>
            <a:r>
              <a:rPr lang="cs-CZ" altLang="cs-CZ" sz="1900" dirty="0"/>
              <a:t>               –  stanovil, že veškeré druhy kovů nalezené na tomto území patří při zachování zeměpanských práv městu: 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šlo o příjem z důlní činnosti </a:t>
            </a:r>
          </a:p>
          <a:p>
            <a:pPr marL="0" indent="0">
              <a:buNone/>
              <a:defRPr/>
            </a:pPr>
            <a:endParaRPr lang="cs-CZ" altLang="cs-CZ" sz="1900" dirty="0"/>
          </a:p>
          <a:p>
            <a:pPr marL="0" indent="0">
              <a:buNone/>
              <a:defRPr/>
            </a:pPr>
            <a:r>
              <a:rPr lang="cs-CZ" altLang="cs-CZ" sz="1900" dirty="0"/>
              <a:t>               –  zlatokopové nesměli bydlet nebo nocovat v okolních vsích:   soustředění horníků do hornických osad kvůli odvádění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                                                                                                  poplatku za dolování panovníkovi a městu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  <p:pic>
        <p:nvPicPr>
          <p:cNvPr id="2" name="Picture 10" descr="07cs036">
            <a:extLst>
              <a:ext uri="{FF2B5EF4-FFF2-40B4-BE49-F238E27FC236}">
                <a16:creationId xmlns:a16="http://schemas.microsoft.com/office/drawing/2014/main" id="{11F06663-A600-D4B1-4DD4-5D27E19B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91"/>
          <a:stretch>
            <a:fillRect/>
          </a:stretch>
        </p:blipFill>
        <p:spPr bwMode="auto">
          <a:xfrm>
            <a:off x="9433306" y="74612"/>
            <a:ext cx="2663445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5">
            <a:extLst>
              <a:ext uri="{FF2B5EF4-FFF2-40B4-BE49-F238E27FC236}">
                <a16:creationId xmlns:a16="http://schemas.microsoft.com/office/drawing/2014/main" id="{AA135524-A04C-E5BD-4360-AA185DD7A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3" y="5803901"/>
            <a:ext cx="57459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+mn-lt"/>
              </a:rPr>
              <a:t>Moník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Šlézar</a:t>
            </a:r>
            <a:r>
              <a:rPr lang="cs-CZ" altLang="cs-CZ" sz="1800" dirty="0">
                <a:latin typeface="+mn-lt"/>
              </a:rPr>
              <a:t>, P., </a:t>
            </a:r>
            <a:r>
              <a:rPr lang="cs-CZ" altLang="cs-CZ" sz="1800" dirty="0" err="1">
                <a:latin typeface="+mn-lt"/>
              </a:rPr>
              <a:t>Interdisciplinaria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archaeologica</a:t>
            </a:r>
            <a:r>
              <a:rPr lang="cs-CZ" altLang="cs-CZ" sz="1800" dirty="0">
                <a:latin typeface="+mn-lt"/>
              </a:rPr>
              <a:t> 2012, 229.</a:t>
            </a:r>
          </a:p>
        </p:txBody>
      </p:sp>
      <p:pic>
        <p:nvPicPr>
          <p:cNvPr id="46085" name="Picture 7">
            <a:extLst>
              <a:ext uri="{FF2B5EF4-FFF2-40B4-BE49-F238E27FC236}">
                <a16:creationId xmlns:a16="http://schemas.microsoft.com/office/drawing/2014/main" id="{7DE9B3C0-CD16-AC33-1D27-D17187B49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42542" r="18503" b="20604"/>
          <a:stretch>
            <a:fillRect/>
          </a:stretch>
        </p:blipFill>
        <p:spPr bwMode="auto">
          <a:xfrm>
            <a:off x="3029575" y="417405"/>
            <a:ext cx="8648075" cy="301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Rectangle 2">
            <a:extLst>
              <a:ext uri="{FF2B5EF4-FFF2-40B4-BE49-F238E27FC236}">
                <a16:creationId xmlns:a16="http://schemas.microsoft.com/office/drawing/2014/main" id="{1F5A6C4F-53E1-F989-6855-29877AAAC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505619"/>
            <a:ext cx="281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Uničov</a:t>
            </a:r>
          </a:p>
        </p:txBody>
      </p:sp>
      <p:sp>
        <p:nvSpPr>
          <p:cNvPr id="46087" name="Zástupný symbol pro obsah 2">
            <a:extLst>
              <a:ext uri="{FF2B5EF4-FFF2-40B4-BE49-F238E27FC236}">
                <a16:creationId xmlns:a16="http://schemas.microsoft.com/office/drawing/2014/main" id="{07F0AD4B-89D9-C3F0-C86F-2203A5B452B7}"/>
              </a:ext>
            </a:extLst>
          </p:cNvPr>
          <p:cNvSpPr>
            <a:spLocks/>
          </p:cNvSpPr>
          <p:nvPr/>
        </p:nvSpPr>
        <p:spPr bwMode="auto">
          <a:xfrm>
            <a:off x="752475" y="3657655"/>
            <a:ext cx="10671859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b="1" dirty="0">
                <a:latin typeface="+mn-lt"/>
              </a:rPr>
              <a:t>2008: Nemocniční ul.</a:t>
            </a:r>
            <a:r>
              <a:rPr lang="cs-CZ" altLang="cs-CZ" sz="1800" dirty="0">
                <a:latin typeface="+mn-lt"/>
              </a:rPr>
              <a:t>  –  2008: baterie 5ti pecí ze 13. stol.</a:t>
            </a:r>
          </a:p>
          <a:p>
            <a:pPr eaLnBrk="1" hangingPunct="1"/>
            <a:r>
              <a:rPr lang="cs-CZ" altLang="cs-CZ" sz="1800" b="1" dirty="0">
                <a:latin typeface="+mn-lt"/>
              </a:rPr>
              <a:t>2009: Bezručovo a Masarykovo nám.  –</a:t>
            </a:r>
            <a:r>
              <a:rPr lang="cs-CZ" altLang="cs-CZ" sz="1800" dirty="0">
                <a:latin typeface="+mn-lt"/>
              </a:rPr>
              <a:t>  strusky (železářství)</a:t>
            </a:r>
          </a:p>
          <a:p>
            <a:pPr eaLnBrk="1" hangingPunct="1"/>
            <a:r>
              <a:rPr lang="cs-CZ" altLang="cs-CZ" sz="1800" b="1" dirty="0">
                <a:latin typeface="+mn-lt"/>
              </a:rPr>
              <a:t>2010: Olomoucká ul.  </a:t>
            </a:r>
            <a:r>
              <a:rPr lang="cs-CZ" altLang="cs-CZ" sz="1800" dirty="0">
                <a:latin typeface="+mn-lt"/>
              </a:rPr>
              <a:t>–  kovolitecká dílna:   Kapkovité slitky bronzoviny (cca 60 % </a:t>
            </a:r>
            <a:r>
              <a:rPr lang="cs-CZ" altLang="cs-CZ" sz="1800" dirty="0" err="1">
                <a:latin typeface="+mn-lt"/>
              </a:rPr>
              <a:t>Cu</a:t>
            </a:r>
            <a:r>
              <a:rPr lang="cs-CZ" altLang="cs-CZ" sz="1800" dirty="0">
                <a:latin typeface="+mn-lt"/>
              </a:rPr>
              <a:t>, 35 % </a:t>
            </a:r>
            <a:r>
              <a:rPr lang="cs-CZ" altLang="cs-CZ" sz="1800" dirty="0" err="1">
                <a:latin typeface="+mn-lt"/>
              </a:rPr>
              <a:t>Sn</a:t>
            </a:r>
            <a:r>
              <a:rPr lang="cs-CZ" altLang="cs-CZ" sz="1800" dirty="0">
                <a:latin typeface="+mn-lt"/>
              </a:rPr>
              <a:t>)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                          olověný slitek s částí tyglíku (115 g; 91,1 % </a:t>
            </a:r>
            <a:r>
              <a:rPr lang="cs-CZ" altLang="cs-CZ" sz="1800" dirty="0" err="1">
                <a:latin typeface="+mn-lt"/>
              </a:rPr>
              <a:t>Pb</a:t>
            </a:r>
            <a:r>
              <a:rPr lang="cs-CZ" altLang="cs-CZ" sz="1800" dirty="0">
                <a:latin typeface="+mn-lt"/>
              </a:rPr>
              <a:t>)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                          strusky, kousky rudy, dno žel. výhně (železářství)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AF2ED0B-6553-BE86-8575-B15F3671A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9" r="2435" b="13955"/>
          <a:stretch/>
        </p:blipFill>
        <p:spPr>
          <a:xfrm>
            <a:off x="0" y="-18354"/>
            <a:ext cx="7025267" cy="6876354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05EB30F-DEA5-B1A3-E449-35CA118DAA91}"/>
              </a:ext>
            </a:extLst>
          </p:cNvPr>
          <p:cNvSpPr/>
          <p:nvPr/>
        </p:nvSpPr>
        <p:spPr>
          <a:xfrm>
            <a:off x="2020264" y="3583940"/>
            <a:ext cx="1093902" cy="3777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6AF36A8-DDB5-E005-8E90-E7B836F6058D}"/>
              </a:ext>
            </a:extLst>
          </p:cNvPr>
          <p:cNvSpPr/>
          <p:nvPr/>
        </p:nvSpPr>
        <p:spPr>
          <a:xfrm>
            <a:off x="3969102" y="3639820"/>
            <a:ext cx="722319" cy="5096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41D6DD-42E4-8343-639F-FF3A6FBE2989}"/>
              </a:ext>
            </a:extLst>
          </p:cNvPr>
          <p:cNvSpPr txBox="1">
            <a:spLocks/>
          </p:cNvSpPr>
          <p:nvPr/>
        </p:nvSpPr>
        <p:spPr>
          <a:xfrm>
            <a:off x="7233005" y="74113"/>
            <a:ext cx="4777485" cy="687635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sz="3200" b="1" dirty="0">
                <a:solidFill>
                  <a:srgbClr val="FF0000"/>
                </a:solidFill>
                <a:cs typeface="Arial" panose="020B0604020202020204" pitchFamily="34" charset="0"/>
              </a:rPr>
              <a:t>Opava</a:t>
            </a:r>
            <a:r>
              <a:rPr lang="cs-CZ" sz="32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FFFF00"/>
                </a:solidFill>
                <a:cs typeface="Arial" panose="020B0604020202020204" pitchFamily="34" charset="0"/>
              </a:rPr>
              <a:t>   </a:t>
            </a:r>
            <a:r>
              <a:rPr lang="cs-CZ" sz="2000" dirty="0">
                <a:cs typeface="Arial" panose="020B0604020202020204" pitchFamily="34" charset="0"/>
              </a:rPr>
              <a:t>–</a:t>
            </a:r>
            <a:r>
              <a:rPr lang="cs-CZ" sz="2000" dirty="0">
                <a:solidFill>
                  <a:srgbClr val="FFFF00"/>
                </a:solidFill>
                <a:cs typeface="Arial" panose="020B0604020202020204" pitchFamily="34" charset="0"/>
              </a:rPr>
              <a:t>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1213 – 1220:   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vznik </a:t>
            </a:r>
          </a:p>
          <a:p>
            <a:pPr marL="0" indent="0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–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1224:  udělení 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městských práv  </a:t>
            </a:r>
          </a:p>
          <a:p>
            <a:pPr marL="0" indent="0">
              <a:buNone/>
            </a:pPr>
            <a:endParaRPr lang="cs-CZ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–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nám. Osvoboditelů: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slévačské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dílny se slitky ve vrstvách 12./13. stol.</a:t>
            </a:r>
          </a:p>
          <a:p>
            <a:pPr marL="0" indent="0">
              <a:buNone/>
            </a:pPr>
            <a:endParaRPr lang="cs-CZ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–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1271: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Přemysl Otakar II. potvrdil </a:t>
            </a:r>
            <a:r>
              <a:rPr lang="cs-CZ" sz="2000" dirty="0"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Arial" panose="020B0604020202020204" pitchFamily="34" charset="0"/>
              </a:rPr>
              <a:t>            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měšťanům doly na stříbro a</a:t>
            </a:r>
          </a:p>
          <a:p>
            <a:pPr marL="0" indent="0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          olovo u </a:t>
            </a:r>
            <a:r>
              <a:rPr lang="cs-CZ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Horního Benešova 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import olova do Uher </a:t>
            </a:r>
          </a:p>
          <a:p>
            <a:pPr marL="0" indent="0">
              <a:buNone/>
            </a:pPr>
            <a:endParaRPr lang="cs-CZ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–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1283, 1296: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právo nuceného skladu</a:t>
            </a:r>
          </a:p>
          <a:p>
            <a:pPr marL="0" indent="0">
              <a:buNone/>
            </a:pPr>
            <a:endParaRPr lang="cs-CZ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–    </a:t>
            </a:r>
            <a:r>
              <a:rPr lang="cs-CZ" sz="2000" b="1" dirty="0">
                <a:effectLst/>
                <a:ea typeface="TimesNewRomanPSMT"/>
                <a:cs typeface="Arial" panose="020B0604020202020204" pitchFamily="34" charset="0"/>
              </a:rPr>
              <a:t>1474:  </a:t>
            </a:r>
            <a:r>
              <a:rPr lang="cs-CZ" sz="2000" dirty="0">
                <a:effectLst/>
                <a:ea typeface="TimesNewRomanPSMT"/>
                <a:cs typeface="Arial" panose="020B0604020202020204" pitchFamily="34" charset="0"/>
              </a:rPr>
              <a:t>doly a metalurgické provozy</a:t>
            </a:r>
          </a:p>
          <a:p>
            <a:pPr marL="0" indent="0">
              <a:buNone/>
            </a:pPr>
            <a:r>
              <a:rPr lang="cs-CZ" sz="2000" dirty="0">
                <a:ea typeface="TimesNewRomanPSMT"/>
                <a:cs typeface="Arial" panose="020B0604020202020204" pitchFamily="34" charset="0"/>
              </a:rPr>
              <a:t>                    </a:t>
            </a:r>
            <a:r>
              <a:rPr lang="cs-CZ" sz="2000" dirty="0">
                <a:effectLst/>
                <a:ea typeface="TimesNewRomanPSMT"/>
                <a:cs typeface="Arial" panose="020B0604020202020204" pitchFamily="34" charset="0"/>
              </a:rPr>
              <a:t> v Horním Benešově zničeny</a:t>
            </a:r>
          </a:p>
          <a:p>
            <a:pPr marL="0" indent="0">
              <a:buNone/>
            </a:pPr>
            <a:r>
              <a:rPr lang="cs-CZ" sz="2000" dirty="0">
                <a:ea typeface="TimesNewRomanPSMT"/>
                <a:cs typeface="Arial" panose="020B0604020202020204" pitchFamily="34" charset="0"/>
              </a:rPr>
              <a:t>                     za tažení Matyáše Korvína</a:t>
            </a:r>
            <a:endParaRPr lang="cs-CZ" sz="2000" dirty="0">
              <a:effectLst/>
              <a:ea typeface="TimesNewRomanPSM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i="0" u="none" strike="noStrike" baseline="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i="0" u="none" strike="noStrike" baseline="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91E2FD-8BD2-0A8C-8311-A718C6E48F38}"/>
              </a:ext>
            </a:extLst>
          </p:cNvPr>
          <p:cNvSpPr txBox="1"/>
          <p:nvPr/>
        </p:nvSpPr>
        <p:spPr>
          <a:xfrm>
            <a:off x="5876818" y="2404153"/>
            <a:ext cx="87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Ratiboř</a:t>
            </a:r>
          </a:p>
        </p:txBody>
      </p:sp>
    </p:spTree>
    <p:extLst>
      <p:ext uri="{BB962C8B-B14F-4D97-AF65-F5344CB8AC3E}">
        <p14:creationId xmlns:p14="http://schemas.microsoft.com/office/powerpoint/2010/main" val="15197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EF8B540-BE95-90A8-CEE2-002711A0EC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354387" y="271461"/>
            <a:ext cx="5483225" cy="1143000"/>
          </a:xfrm>
        </p:spPr>
        <p:txBody>
          <a:bodyPr/>
          <a:lstStyle/>
          <a:p>
            <a:r>
              <a:rPr lang="cs-CZ" altLang="cs-CZ" sz="3200" b="1" dirty="0"/>
              <a:t>    Opava - nám. Osvoboditelů</a:t>
            </a:r>
            <a:br>
              <a:rPr lang="cs-CZ" altLang="cs-CZ" sz="3200" b="1" dirty="0"/>
            </a:br>
            <a:r>
              <a:rPr lang="cs-CZ" altLang="cs-CZ" sz="3200" b="1" dirty="0"/>
              <a:t>                 </a:t>
            </a:r>
            <a:r>
              <a:rPr lang="cs-CZ" altLang="cs-CZ" sz="1800" dirty="0"/>
              <a:t>výzkum V. Šikulová 1969</a:t>
            </a:r>
          </a:p>
        </p:txBody>
      </p:sp>
      <p:pic>
        <p:nvPicPr>
          <p:cNvPr id="54275" name="Picture 4" descr="Opava-nám">
            <a:extLst>
              <a:ext uri="{FF2B5EF4-FFF2-40B4-BE49-F238E27FC236}">
                <a16:creationId xmlns:a16="http://schemas.microsoft.com/office/drawing/2014/main" id="{66A5B5C3-5A24-94EE-A83A-4CEE80FE0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54" t="28581" r="41955" b="34785"/>
          <a:stretch/>
        </p:blipFill>
        <p:spPr bwMode="auto">
          <a:xfrm>
            <a:off x="3893843" y="1782203"/>
            <a:ext cx="2869337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Opava-nám">
            <a:extLst>
              <a:ext uri="{FF2B5EF4-FFF2-40B4-BE49-F238E27FC236}">
                <a16:creationId xmlns:a16="http://schemas.microsoft.com/office/drawing/2014/main" id="{4D2A2D75-A2DD-F0E3-FCF5-107D62CB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5" t="39943" r="38554" b="34579"/>
          <a:stretch>
            <a:fillRect/>
          </a:stretch>
        </p:blipFill>
        <p:spPr bwMode="auto">
          <a:xfrm>
            <a:off x="7607301" y="3893871"/>
            <a:ext cx="3641724" cy="269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Opava-nám">
            <a:extLst>
              <a:ext uri="{FF2B5EF4-FFF2-40B4-BE49-F238E27FC236}">
                <a16:creationId xmlns:a16="http://schemas.microsoft.com/office/drawing/2014/main" id="{F7C4A57D-47D0-9DCA-6562-4533729B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96" t="41472" r="47459" b="40581"/>
          <a:stretch>
            <a:fillRect/>
          </a:stretch>
        </p:blipFill>
        <p:spPr bwMode="auto">
          <a:xfrm>
            <a:off x="8604645" y="324128"/>
            <a:ext cx="3207544" cy="254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0" descr="Opava-nám">
            <a:extLst>
              <a:ext uri="{FF2B5EF4-FFF2-40B4-BE49-F238E27FC236}">
                <a16:creationId xmlns:a16="http://schemas.microsoft.com/office/drawing/2014/main" id="{158FB63D-C80C-C6FC-22EF-45C7AF3C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73" t="39583" r="51794" b="31696"/>
          <a:stretch>
            <a:fillRect/>
          </a:stretch>
        </p:blipFill>
        <p:spPr bwMode="auto">
          <a:xfrm>
            <a:off x="281235" y="1300689"/>
            <a:ext cx="3447802" cy="518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2" descr="Opava-nám">
            <a:extLst>
              <a:ext uri="{FF2B5EF4-FFF2-40B4-BE49-F238E27FC236}">
                <a16:creationId xmlns:a16="http://schemas.microsoft.com/office/drawing/2014/main" id="{19621AFC-399A-9937-79D1-DA793095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3" t="46910" r="51366" b="31670"/>
          <a:stretch>
            <a:fillRect/>
          </a:stretch>
        </p:blipFill>
        <p:spPr bwMode="auto">
          <a:xfrm>
            <a:off x="6470652" y="1319782"/>
            <a:ext cx="19923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6 - 3">
            <a:extLst>
              <a:ext uri="{FF2B5EF4-FFF2-40B4-BE49-F238E27FC236}">
                <a16:creationId xmlns:a16="http://schemas.microsoft.com/office/drawing/2014/main" id="{064F5BD0-1E61-4BFB-2BAB-F3B680F1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r="6578"/>
          <a:stretch>
            <a:fillRect/>
          </a:stretch>
        </p:blipFill>
        <p:spPr bwMode="auto">
          <a:xfrm>
            <a:off x="3671886" y="3133724"/>
            <a:ext cx="4206875" cy="382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6 - 4">
            <a:extLst>
              <a:ext uri="{FF2B5EF4-FFF2-40B4-BE49-F238E27FC236}">
                <a16:creationId xmlns:a16="http://schemas.microsoft.com/office/drawing/2014/main" id="{71D38611-768F-A8AD-0497-6DE3B18FF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23" y="1079829"/>
            <a:ext cx="1951037" cy="206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6 - 1a">
            <a:extLst>
              <a:ext uri="{FF2B5EF4-FFF2-40B4-BE49-F238E27FC236}">
                <a16:creationId xmlns:a16="http://schemas.microsoft.com/office/drawing/2014/main" id="{2E816B7C-F920-3578-D6E6-DAF64779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6" y="315911"/>
            <a:ext cx="19510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6 - 1b">
            <a:extLst>
              <a:ext uri="{FF2B5EF4-FFF2-40B4-BE49-F238E27FC236}">
                <a16:creationId xmlns:a16="http://schemas.microsoft.com/office/drawing/2014/main" id="{1EDA6F69-F924-3489-9397-A2A3731F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9" y="287336"/>
            <a:ext cx="16494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6 - 1c ">
            <a:extLst>
              <a:ext uri="{FF2B5EF4-FFF2-40B4-BE49-F238E27FC236}">
                <a16:creationId xmlns:a16="http://schemas.microsoft.com/office/drawing/2014/main" id="{009DFCB5-BD14-AAD7-AF70-7CAB8C36C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35" y="277811"/>
            <a:ext cx="1624013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6 - 1d">
            <a:extLst>
              <a:ext uri="{FF2B5EF4-FFF2-40B4-BE49-F238E27FC236}">
                <a16:creationId xmlns:a16="http://schemas.microsoft.com/office/drawing/2014/main" id="{C2F2D491-F4CA-9665-E9BF-65682EAB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82" y="188912"/>
            <a:ext cx="16224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6 - 2">
            <a:extLst>
              <a:ext uri="{FF2B5EF4-FFF2-40B4-BE49-F238E27FC236}">
                <a16:creationId xmlns:a16="http://schemas.microsoft.com/office/drawing/2014/main" id="{593633FC-D79F-AC0F-A6DD-85E34685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1" y="4006969"/>
            <a:ext cx="2950321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4" descr="Obrázky-refoš">
            <a:extLst>
              <a:ext uri="{FF2B5EF4-FFF2-40B4-BE49-F238E27FC236}">
                <a16:creationId xmlns:a16="http://schemas.microsoft.com/office/drawing/2014/main" id="{BAE2A514-4F25-67D6-32B7-14740F53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"/>
          <a:stretch>
            <a:fillRect/>
          </a:stretch>
        </p:blipFill>
        <p:spPr bwMode="auto">
          <a:xfrm>
            <a:off x="9019832" y="3429000"/>
            <a:ext cx="2614487" cy="300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7E1BF162-E72F-4D9B-84AB-728274903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5488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Rýmařov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0DD2D6-4414-9FB3-071A-E8B473832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143000"/>
            <a:ext cx="11344275" cy="5638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Rýmařov  </a:t>
            </a:r>
            <a:r>
              <a:rPr lang="cs-CZ" altLang="cs-CZ" sz="1800" dirty="0"/>
              <a:t>–  první zmínka: 1350 (původně zeměpanské město založeno ve 2. pol. 13, stol.)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 –  1970:  </a:t>
            </a:r>
            <a:r>
              <a:rPr lang="cs-CZ" altLang="cs-CZ" sz="1800" dirty="0"/>
              <a:t>výkop inženýrských sítí v</a:t>
            </a:r>
            <a:r>
              <a:rPr lang="cs-CZ" altLang="cs-CZ" sz="1800" b="1" dirty="0"/>
              <a:t> Bezručově ul</a:t>
            </a:r>
            <a:r>
              <a:rPr lang="cs-CZ" altLang="cs-CZ" sz="1800" dirty="0"/>
              <a:t>.:  předměstská osada na levém břehu Podolského potoka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–   </a:t>
            </a:r>
            <a:r>
              <a:rPr lang="cs-CZ" sz="1800" b="1" i="0" u="none" strike="noStrike" baseline="0" dirty="0">
                <a:latin typeface="TimesCE-Roman"/>
              </a:rPr>
              <a:t>1971–1975:</a:t>
            </a:r>
            <a:r>
              <a:rPr lang="cs-CZ" sz="1800" b="0" i="0" u="none" strike="noStrike" baseline="0" dirty="0">
                <a:latin typeface="TimesCE-Roman"/>
              </a:rPr>
              <a:t>  plošný výzkum hornické osady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imesCE-Roman"/>
              </a:rPr>
              <a:t>                         na mapě janovického panství z roku 1747:  </a:t>
            </a:r>
            <a:r>
              <a:rPr lang="cs-CZ" sz="1800" b="0" i="0" u="none" strike="noStrike" baseline="0" dirty="0" err="1">
                <a:latin typeface="TimesCE-Roman"/>
              </a:rPr>
              <a:t>locus</a:t>
            </a:r>
            <a:r>
              <a:rPr lang="cs-CZ" sz="1800" b="0" i="0" u="none" strike="noStrike" baseline="0" dirty="0">
                <a:latin typeface="TimesCE-Roman"/>
              </a:rPr>
              <a:t> </a:t>
            </a:r>
            <a:r>
              <a:rPr lang="cs-CZ" sz="1800" b="0" i="0" u="none" strike="noStrike" baseline="0" dirty="0" err="1">
                <a:latin typeface="TimesCE-Roman"/>
              </a:rPr>
              <a:t>ubi</a:t>
            </a:r>
            <a:r>
              <a:rPr lang="cs-CZ" sz="1800" b="0" i="0" u="none" strike="noStrike" baseline="0" dirty="0">
                <a:latin typeface="TimesCE-Roman"/>
              </a:rPr>
              <a:t> </a:t>
            </a:r>
            <a:r>
              <a:rPr lang="cs-CZ" sz="1800" b="0" i="0" u="none" strike="noStrike" baseline="0" dirty="0" err="1">
                <a:latin typeface="TimesCE-Roman"/>
              </a:rPr>
              <a:t>antea</a:t>
            </a:r>
            <a:r>
              <a:rPr lang="cs-CZ" sz="1800" b="0" i="0" u="none" strike="noStrike" baseline="0" dirty="0">
                <a:latin typeface="TimesCE-Roman"/>
              </a:rPr>
              <a:t> </a:t>
            </a:r>
            <a:r>
              <a:rPr lang="cs-CZ" sz="1800" b="0" i="0" u="none" strike="noStrike" baseline="0" dirty="0" err="1">
                <a:latin typeface="TimesCE-Roman"/>
              </a:rPr>
              <a:t>urbs</a:t>
            </a:r>
            <a:r>
              <a:rPr lang="cs-CZ" sz="1800" b="0" i="0" u="none" strike="noStrike" baseline="0" dirty="0">
                <a:latin typeface="TimesCE-Roman"/>
              </a:rPr>
              <a:t>... </a:t>
            </a:r>
            <a:r>
              <a:rPr lang="cs-CZ" sz="1800" b="0" i="0" u="none" strike="noStrike" baseline="0" dirty="0" err="1">
                <a:latin typeface="TimesCE-Roman"/>
              </a:rPr>
              <a:t>Römerstadt</a:t>
            </a:r>
            <a:endParaRPr lang="cs-CZ" sz="1800" dirty="0">
              <a:latin typeface="TimesCE-Roman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imesCE-Roman"/>
              </a:rPr>
              <a:t>                                                                                               místo založení starého města…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 1. fáze:  1. pol. 13. stol. :  7 čtvercových zahloubených objektů s ohništěm v rohu  3,5 x 4 a 4,5 x 5 m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objekty vedle těžních rýh,  zbytek rýžovnické haldy a promývacího žlabu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zánik požárem kol. r. 1250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 2. fáze:  po pol. 13. stol.:   3 domy (jeden s kamennými základy a šíjovou rampou), tržiště </a:t>
            </a:r>
          </a:p>
          <a:p>
            <a:pPr marL="0" indent="0">
              <a:buNone/>
              <a:defRPr/>
            </a:pPr>
            <a:r>
              <a:rPr lang="cs-CZ" sz="1800" b="0" i="0" u="none" strike="noStrike" baseline="0" dirty="0"/>
              <a:t>                                        analogie:  řemeslnicko-tržní osada v Mohelnici se zahloubenými objekty srubové konstrukce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 3. fáze:  2. pol. 13. stol.:  objekty podél Bezručovy ul.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 objekty byly těsně vedle těžních rýh,  zbytek rýžovnické haldy a promývacího žlabu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na protější straně:  Hrádek:   opevněná rezidence horního úředníka (výzkumy: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1969‒1971 a 1975‒1988)</a:t>
            </a: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technická keramika se šupinkami zlata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–  </a:t>
            </a:r>
            <a:r>
              <a:rPr lang="cs-CZ" altLang="cs-CZ" sz="1800" b="1" dirty="0"/>
              <a:t>2013</a:t>
            </a:r>
            <a:r>
              <a:rPr lang="cs-CZ" altLang="cs-CZ" sz="1800" dirty="0"/>
              <a:t>:  úpravy Náměstí míru:  suterény nadzemních domů ze </a:t>
            </a:r>
            <a:r>
              <a:rPr lang="pl-PL" sz="1800" b="0" i="0" u="none" strike="noStrike" baseline="0" dirty="0">
                <a:latin typeface="Times New Roman" panose="02020603050405020304" pitchFamily="18" charset="0"/>
              </a:rPr>
              <a:t>14. a přelomu 15./16. století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</a:t>
            </a:r>
          </a:p>
          <a:p>
            <a:pPr marL="0" indent="0"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9F02B3-2721-98AB-EEF3-7C0ECF366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1"/>
          <a:stretch/>
        </p:blipFill>
        <p:spPr>
          <a:xfrm>
            <a:off x="209549" y="0"/>
            <a:ext cx="9877425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48CBEA-A6B2-1CB6-A106-996FA668F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39"/>
          <a:stretch/>
        </p:blipFill>
        <p:spPr>
          <a:xfrm>
            <a:off x="10086974" y="1"/>
            <a:ext cx="2105026" cy="29341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606369-020A-C6B5-FB18-CB605945D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126" y="3063696"/>
            <a:ext cx="1603325" cy="18323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F472ED-92C0-26AD-8D60-3C7EDEC91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126" y="4981324"/>
            <a:ext cx="1603325" cy="18419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BB66C16-28C6-1F7B-BC6D-E82D353E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49" y="4214697"/>
            <a:ext cx="2971462" cy="19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34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C04B3B-E568-264F-4965-237927D94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"/>
            <a:ext cx="5088666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5B53AEE-7E49-7542-E811-F93133EFD7BA}"/>
              </a:ext>
            </a:extLst>
          </p:cNvPr>
          <p:cNvSpPr txBox="1"/>
          <p:nvPr/>
        </p:nvSpPr>
        <p:spPr>
          <a:xfrm>
            <a:off x="0" y="0"/>
            <a:ext cx="15049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b="1" u="none" strike="noStrike" baseline="0" dirty="0">
                <a:latin typeface="TimesCE-Italic"/>
              </a:rPr>
              <a:t>městský hrad</a:t>
            </a:r>
            <a:endParaRPr lang="cs-CZ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FC4143C-718E-073E-3309-B3541F39F844}"/>
              </a:ext>
            </a:extLst>
          </p:cNvPr>
          <p:cNvSpPr txBox="1"/>
          <p:nvPr/>
        </p:nvSpPr>
        <p:spPr>
          <a:xfrm>
            <a:off x="2924349" y="218896"/>
            <a:ext cx="13906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b="1" dirty="0"/>
              <a:t>Historické jádro (5 ha)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918991-390F-DBDD-40B4-526ECE852BDC}"/>
              </a:ext>
            </a:extLst>
          </p:cNvPr>
          <p:cNvSpPr txBox="1"/>
          <p:nvPr/>
        </p:nvSpPr>
        <p:spPr>
          <a:xfrm>
            <a:off x="3867150" y="3244334"/>
            <a:ext cx="5822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800" b="1" u="none" strike="noStrike" baseline="0" dirty="0">
                <a:latin typeface="TimesCE-Italic"/>
              </a:rPr>
              <a:t>tvrz</a:t>
            </a:r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E0ABCE7-5657-8B9B-1AA0-AC7D634E982B}"/>
              </a:ext>
            </a:extLst>
          </p:cNvPr>
          <p:cNvSpPr txBox="1"/>
          <p:nvPr/>
        </p:nvSpPr>
        <p:spPr>
          <a:xfrm>
            <a:off x="1611169" y="5346442"/>
            <a:ext cx="13131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800" b="1" u="none" strike="noStrike" baseline="0" dirty="0">
                <a:latin typeface="TimesCE-Italic"/>
              </a:rPr>
              <a:t>kolonizační</a:t>
            </a:r>
          </a:p>
          <a:p>
            <a:r>
              <a:rPr lang="cs-CZ" sz="1800" b="1" u="none" strike="noStrike" baseline="0" dirty="0">
                <a:latin typeface="TimesCE-Italic"/>
              </a:rPr>
              <a:t> ves</a:t>
            </a:r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023806-B583-6096-E884-0C527C39A802}"/>
              </a:ext>
            </a:extLst>
          </p:cNvPr>
          <p:cNvSpPr txBox="1"/>
          <p:nvPr/>
        </p:nvSpPr>
        <p:spPr>
          <a:xfrm>
            <a:off x="3503246" y="5669607"/>
            <a:ext cx="18168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cs-CZ" sz="1800" b="1" u="none" strike="noStrike" baseline="0" dirty="0" err="1">
                <a:latin typeface="TimesCE-Italic"/>
              </a:rPr>
              <a:t>předkolonizační</a:t>
            </a:r>
            <a:endParaRPr lang="cs-CZ" sz="1800" b="1" u="none" strike="noStrike" baseline="0" dirty="0">
              <a:latin typeface="TimesCE-Italic"/>
            </a:endParaRPr>
          </a:p>
          <a:p>
            <a:pPr algn="l"/>
            <a:r>
              <a:rPr lang="cs-CZ" sz="1800" b="1" u="none" strike="noStrike" baseline="0" dirty="0">
                <a:latin typeface="TimesCE-Italic"/>
              </a:rPr>
              <a:t>osídlení</a:t>
            </a:r>
            <a:endParaRPr lang="cs-CZ" b="1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2FAC7D1-24AA-BBDA-39CC-B1C537228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28" t="-56446" r="600" b="56446"/>
          <a:stretch/>
        </p:blipFill>
        <p:spPr>
          <a:xfrm>
            <a:off x="6979511" y="-4598963"/>
            <a:ext cx="3791601" cy="821262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B5E2382-B0FB-CA4B-E07B-8068CBE54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526" y="3429000"/>
            <a:ext cx="2615878" cy="33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0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2057400" y="13062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Institucionální město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>
          <a:xfrm>
            <a:off x="857250" y="1273628"/>
            <a:ext cx="11334750" cy="5584371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1900" b="1" dirty="0"/>
              <a:t>K</a:t>
            </a:r>
            <a:r>
              <a:rPr lang="cs-CZ" sz="1900" b="1" i="0" u="none" strike="noStrike" baseline="0" dirty="0"/>
              <a:t>olonizace</a:t>
            </a:r>
            <a:r>
              <a:rPr lang="cs-CZ" sz="1900" b="0" i="0" u="none" strike="noStrike" baseline="0" dirty="0"/>
              <a:t>  –  záměrné a řízené, často jednorázové osídlení do té doby neobývaných nebo pustých míst 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–  </a:t>
            </a:r>
            <a:r>
              <a:rPr lang="cs-CZ" sz="1900" dirty="0"/>
              <a:t>osídlenci</a:t>
            </a:r>
            <a:r>
              <a:rPr lang="cs-CZ" sz="1900" b="0" i="0" u="none" strike="noStrike" baseline="0" dirty="0"/>
              <a:t> přivedenými lokátory obvykle z německy mluvících zemí</a:t>
            </a:r>
          </a:p>
          <a:p>
            <a:pPr marL="0" indent="0" algn="l"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Založení města  </a:t>
            </a:r>
            <a:r>
              <a:rPr lang="cs-CZ" altLang="cs-CZ" sz="1800" dirty="0"/>
              <a:t>–  mělo právní povahu:   propůjčení městských práv</a:t>
            </a:r>
          </a:p>
          <a:p>
            <a:pPr>
              <a:buNone/>
            </a:pPr>
            <a:r>
              <a:rPr lang="cs-CZ" altLang="cs-CZ" sz="1800" dirty="0"/>
              <a:t>                                 –  právní založení znamenalo udělení městských privilegií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Městský status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vyžadoval královo povolení: tzv. </a:t>
            </a:r>
            <a:r>
              <a:rPr lang="cs-CZ" altLang="cs-CZ" sz="1800" b="1" dirty="0"/>
              <a:t>regál</a:t>
            </a:r>
            <a:r>
              <a:rPr lang="cs-CZ" altLang="cs-CZ" sz="1800" dirty="0"/>
              <a:t>, který se vztahoval na města: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a)  zeměpanská – královská, markraběcí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b)  </a:t>
            </a:r>
            <a:r>
              <a:rPr lang="cs-CZ" altLang="cs-CZ" sz="1800" dirty="0" err="1"/>
              <a:t>nezeměpanská</a:t>
            </a:r>
            <a:r>
              <a:rPr lang="cs-CZ" altLang="cs-CZ" sz="1800" dirty="0"/>
              <a:t> – biskupská, šlechtická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Podmínky:</a:t>
            </a:r>
          </a:p>
          <a:p>
            <a:pPr marL="0" indent="0" eaLnBrk="1" hangingPunct="1">
              <a:buNone/>
            </a:pPr>
            <a:endParaRPr lang="cs-CZ" altLang="cs-CZ" sz="1800" b="1" dirty="0"/>
          </a:p>
          <a:p>
            <a:pPr lvl="1" eaLnBrk="1" hangingPunct="1"/>
            <a:r>
              <a:rPr lang="cs-CZ" altLang="cs-CZ" sz="1800" dirty="0"/>
              <a:t>vznik organizovaných výrobních středisek: ekonomické předpoklady</a:t>
            </a:r>
          </a:p>
          <a:p>
            <a:pPr lvl="1" eaLnBrk="1" hangingPunct="1"/>
            <a:r>
              <a:rPr lang="cs-CZ" altLang="cs-CZ" sz="1800" dirty="0"/>
              <a:t>existence stabilizovaného státu s centrální panovnickou mocí </a:t>
            </a:r>
          </a:p>
          <a:p>
            <a:pPr lvl="1" eaLnBrk="1" hangingPunct="1"/>
            <a:r>
              <a:rPr lang="cs-CZ" altLang="cs-CZ" sz="1800" dirty="0"/>
              <a:t>zemský mír</a:t>
            </a:r>
          </a:p>
          <a:p>
            <a:pPr lvl="1" eaLnBrk="1" hangingPunct="1"/>
            <a:r>
              <a:rPr lang="cs-CZ" altLang="cs-CZ" sz="1800" dirty="0"/>
              <a:t>existence právního řádu</a:t>
            </a:r>
          </a:p>
          <a:p>
            <a:pPr lvl="1" eaLnBrk="1" hangingPunct="1"/>
            <a:endParaRPr lang="cs-CZ" altLang="cs-CZ" sz="1800" dirty="0"/>
          </a:p>
          <a:p>
            <a:pPr lvl="1" eaLnBrk="1" hangingPunct="1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935799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B525B43-960B-DDBB-4941-BB8A0557F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33" t="17186" r="32666" b="8443"/>
          <a:stretch/>
        </p:blipFill>
        <p:spPr>
          <a:xfrm>
            <a:off x="0" y="0"/>
            <a:ext cx="5438251" cy="679105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482332F-640F-C12F-F7BF-A42CF9ED92E3}"/>
              </a:ext>
            </a:extLst>
          </p:cNvPr>
          <p:cNvSpPr txBox="1"/>
          <p:nvPr/>
        </p:nvSpPr>
        <p:spPr>
          <a:xfrm>
            <a:off x="5543551" y="5590722"/>
            <a:ext cx="6648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231F20"/>
                </a:solidFill>
                <a:latin typeface="TimesCE-Bold"/>
              </a:rPr>
              <a:t>Litovel, Staré město. Poloha </a:t>
            </a:r>
            <a:r>
              <a:rPr lang="cs-CZ" sz="1800" b="1" i="0" u="none" strike="noStrike" baseline="0" dirty="0" err="1">
                <a:solidFill>
                  <a:srgbClr val="231F20"/>
                </a:solidFill>
                <a:latin typeface="TimesCE-Bold"/>
              </a:rPr>
              <a:t>předlokačního</a:t>
            </a:r>
            <a:r>
              <a:rPr lang="cs-CZ" sz="1800" b="1" i="0" u="none" strike="noStrike" baseline="0" dirty="0">
                <a:solidFill>
                  <a:srgbClr val="231F20"/>
                </a:solidFill>
                <a:latin typeface="TimesCE-Bold"/>
              </a:rPr>
              <a:t> sídliště v meandru řeky Moravy: 1. jádro sídliště; 2. souvisle osídlený prostor; 3. okraj písečné duny</a:t>
            </a:r>
            <a:r>
              <a:rPr lang="cs-CZ" b="1" dirty="0">
                <a:solidFill>
                  <a:srgbClr val="231F20"/>
                </a:solidFill>
                <a:latin typeface="TimesCE-Bold"/>
              </a:rPr>
              <a:t>.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D8EE6A5-C79F-837E-9656-31810415BB58}"/>
              </a:ext>
            </a:extLst>
          </p:cNvPr>
          <p:cNvSpPr txBox="1"/>
          <p:nvPr/>
        </p:nvSpPr>
        <p:spPr>
          <a:xfrm>
            <a:off x="5734050" y="845314"/>
            <a:ext cx="661035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Litovel:   </a:t>
            </a:r>
            <a:r>
              <a:rPr lang="cs-CZ" altLang="cs-CZ" sz="2000" dirty="0"/>
              <a:t>přesun osídlení do dnešního jádra </a:t>
            </a:r>
          </a:p>
          <a:p>
            <a:pPr eaLnBrk="1" hangingPunct="1"/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sz="1800" b="1" i="0" u="none" strike="noStrike" baseline="0" dirty="0"/>
              <a:t>12/13. – pol. 13. stol.</a:t>
            </a:r>
            <a:r>
              <a:rPr lang="cs-CZ" sz="1800" b="0" i="0" u="none" strike="noStrike" baseline="0" dirty="0"/>
              <a:t>: </a:t>
            </a:r>
            <a:r>
              <a:rPr lang="cs-CZ" sz="1800" b="0" i="0" u="none" strike="noStrike" baseline="0" dirty="0" err="1"/>
              <a:t>předlokační</a:t>
            </a:r>
            <a:r>
              <a:rPr lang="cs-CZ" sz="1800" b="0" i="0" u="none" strike="noStrike" baseline="0" dirty="0"/>
              <a:t>: „</a:t>
            </a:r>
            <a:r>
              <a:rPr lang="pt-BR" sz="1800" b="0" i="0" u="none" strike="noStrike" baseline="0" dirty="0"/>
              <a:t>Antiqua civitas” </a:t>
            </a:r>
            <a:endParaRPr lang="cs-CZ" sz="1800" b="0" i="0" u="none" strike="noStrike" baseline="0" dirty="0"/>
          </a:p>
          <a:p>
            <a:pPr marL="0" indent="0" eaLnBrk="1" hangingPunct="1">
              <a:buNone/>
            </a:pPr>
            <a:r>
              <a:rPr lang="cs-CZ" dirty="0"/>
              <a:t>                                        </a:t>
            </a:r>
            <a:r>
              <a:rPr lang="cs-CZ" sz="1800" b="0" i="0" u="none" strike="noStrike" baseline="0" dirty="0"/>
              <a:t>(</a:t>
            </a:r>
            <a:r>
              <a:rPr lang="pt-BR" sz="1800" b="0" i="0" u="none" strike="noStrike" baseline="0" dirty="0"/>
              <a:t>Staré Měst</a:t>
            </a:r>
            <a:r>
              <a:rPr lang="cs-CZ" sz="1800" b="0" i="0" u="none" strike="noStrike" baseline="0" dirty="0"/>
              <a:t>o) u brodu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status z</a:t>
            </a:r>
            <a:r>
              <a:rPr lang="cs-CZ" sz="1800" b="0" i="0" u="none" strike="noStrike" baseline="0" dirty="0">
                <a:solidFill>
                  <a:srgbClr val="231F20"/>
                </a:solidFill>
              </a:rPr>
              <a:t>eměpanského trhového centra   </a:t>
            </a:r>
          </a:p>
          <a:p>
            <a:pPr marL="0" indent="0" algn="l">
              <a:buNone/>
            </a:pPr>
            <a:r>
              <a:rPr lang="cs-CZ" dirty="0">
                <a:solidFill>
                  <a:srgbClr val="231F20"/>
                </a:solidFill>
              </a:rPr>
              <a:t>           </a:t>
            </a:r>
            <a:r>
              <a:rPr lang="cs-CZ" sz="1800" b="0" i="0" u="none" strike="noStrike" baseline="0" dirty="0">
                <a:solidFill>
                  <a:srgbClr val="231F20"/>
                </a:solidFill>
              </a:rPr>
              <a:t>                              zahloubené objekty, </a:t>
            </a:r>
            <a:r>
              <a:rPr lang="cs-CZ" sz="1800" b="0" i="0" u="none" strike="noStrike" baseline="0" dirty="0"/>
              <a:t>zpracování železa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  <a:r>
              <a:rPr lang="cs-CZ" altLang="cs-CZ" sz="1800" b="1" dirty="0"/>
              <a:t>2. pol. 13. stol.: </a:t>
            </a:r>
            <a:r>
              <a:rPr lang="cs-CZ" altLang="cs-CZ" sz="1800" dirty="0"/>
              <a:t>translace 0.5 km </a:t>
            </a:r>
            <a:r>
              <a:rPr lang="cs-CZ" altLang="cs-CZ" sz="1800" dirty="0" err="1"/>
              <a:t>jv</a:t>
            </a:r>
            <a:r>
              <a:rPr lang="cs-CZ" altLang="cs-CZ" sz="1800" dirty="0"/>
              <a:t>. vyměřeno nové náměstí </a:t>
            </a:r>
          </a:p>
          <a:p>
            <a:pPr marL="0" indent="0" eaLnBrk="1" hangingPunct="1">
              <a:buNone/>
            </a:pPr>
            <a:r>
              <a:rPr lang="cs-CZ" altLang="cs-CZ" dirty="0"/>
              <a:t>                             </a:t>
            </a:r>
            <a:r>
              <a:rPr lang="cs-CZ" altLang="cs-CZ" sz="1800" dirty="0"/>
              <a:t> lokátor Jan </a:t>
            </a:r>
            <a:r>
              <a:rPr lang="cs-CZ" altLang="cs-CZ" sz="1800" dirty="0" err="1"/>
              <a:t>Epich</a:t>
            </a: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sz="1800" b="0" i="0" u="none" strike="noStrike" baseline="0" dirty="0"/>
              <a:t>                              </a:t>
            </a:r>
            <a:r>
              <a:rPr lang="cs-CZ" sz="1800" b="0" i="0" u="none" strike="noStrike" baseline="0" dirty="0" err="1"/>
              <a:t>dřevohlinité</a:t>
            </a:r>
            <a:r>
              <a:rPr lang="cs-CZ" sz="1800" b="0" i="0" u="none" strike="noStrike" baseline="0" dirty="0"/>
              <a:t> opevnění: příkop, val, palisáda, farní</a:t>
            </a:r>
          </a:p>
          <a:p>
            <a:pPr marL="0" indent="0" eaLnBrk="1" hangingPunct="1">
              <a:buNone/>
            </a:pPr>
            <a:r>
              <a:rPr lang="cs-CZ" dirty="0"/>
              <a:t>     </a:t>
            </a:r>
            <a:r>
              <a:rPr lang="cs-CZ" sz="1800" b="0" i="0" u="none" strike="noStrike" baseline="0" dirty="0"/>
              <a:t>                          kostel sv. Marka a špitál řádu sv. Ducha, </a:t>
            </a:r>
          </a:p>
          <a:p>
            <a:pPr marL="0" indent="0" eaLnBrk="1" hangingPunct="1">
              <a:buNone/>
            </a:pPr>
            <a:r>
              <a:rPr lang="cs-CZ" sz="1800" b="0" i="0" u="none" strike="noStrike" baseline="0" dirty="0"/>
              <a:t>                                kamenné hradby (1327)</a:t>
            </a:r>
          </a:p>
          <a:p>
            <a:pPr algn="l"/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                          </a:t>
            </a:r>
          </a:p>
          <a:p>
            <a:pPr algn="l"/>
            <a:r>
              <a:rPr lang="cs-CZ" dirty="0">
                <a:latin typeface="Times New Roman" panose="02020603050405020304" pitchFamily="18" charset="0"/>
              </a:rPr>
              <a:t>                            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m</a:t>
            </a:r>
            <a:r>
              <a:rPr lang="cs-CZ" sz="1800" b="0" i="0" u="none" strike="noStrike" baseline="0" dirty="0">
                <a:latin typeface="TimesNewRoman"/>
              </a:rPr>
              <a:t>ě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stské vsi:  Víska, T</a:t>
            </a:r>
            <a:r>
              <a:rPr lang="cs-CZ" sz="1800" b="0" i="0" u="none" strike="noStrike" baseline="0" dirty="0">
                <a:latin typeface="TimesNewRoman"/>
              </a:rPr>
              <a:t>ř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i Dvory a dnes</a:t>
            </a:r>
          </a:p>
          <a:p>
            <a:pPr algn="l"/>
            <a:r>
              <a:rPr lang="cs-CZ" dirty="0">
                <a:latin typeface="Times New Roman" panose="02020603050405020304" pitchFamily="18" charset="0"/>
              </a:rPr>
              <a:t>                             zaniklé –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Dürrenbach</a:t>
            </a:r>
            <a:r>
              <a:rPr lang="cs-CZ" dirty="0">
                <a:latin typeface="Times New Roman" panose="02020603050405020304" pitchFamily="18" charset="0"/>
              </a:rPr>
              <a:t>,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Doubrava, 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Greyden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1609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22FF73-1F98-5569-EF1E-FCFF219A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jižní Čechy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487421-94AD-25FD-C2BB-6CAAE6A8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609724"/>
            <a:ext cx="11506199" cy="5248275"/>
          </a:xfrm>
        </p:spPr>
        <p:txBody>
          <a:bodyPr>
            <a:normAutofit/>
          </a:bodyPr>
          <a:lstStyle/>
          <a:p>
            <a:r>
              <a:rPr lang="cs-CZ" sz="1800" b="1" dirty="0" err="1"/>
              <a:t>Hirzo</a:t>
            </a:r>
            <a:r>
              <a:rPr lang="cs-CZ" sz="1800" b="1" dirty="0"/>
              <a:t>  –  zvíkovský purkrabí:</a:t>
            </a:r>
            <a:r>
              <a:rPr lang="cs-CZ" sz="1800" dirty="0"/>
              <a:t>   v 50 a 60 letech 13. stol. </a:t>
            </a:r>
          </a:p>
          <a:p>
            <a:pPr marL="0" indent="0">
              <a:buNone/>
            </a:pPr>
            <a:r>
              <a:rPr lang="cs-CZ" sz="1800" dirty="0"/>
              <a:t>                –  působil ve službách Přemysla Otakara II.</a:t>
            </a:r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i="0" u="none" strike="noStrike" baseline="0" dirty="0"/>
              <a:t>Písek</a:t>
            </a:r>
            <a:r>
              <a:rPr lang="cs-CZ" sz="1800" b="0" i="0" u="none" strike="noStrike" baseline="0" dirty="0"/>
              <a:t>  –  nepřímý podíl na lokaci podle Jiřího Kuthana dokládá činnost zvíkovské stavební hutí ve městě</a:t>
            </a:r>
          </a:p>
          <a:p>
            <a:pPr algn="l"/>
            <a:r>
              <a:rPr lang="cs-CZ" sz="1800" b="1" i="0" u="none" strike="noStrike" baseline="0" dirty="0"/>
              <a:t>zázemí Zvíkova</a:t>
            </a:r>
            <a:r>
              <a:rPr lang="cs-CZ" sz="1800" b="0" i="0" u="none" strike="noStrike" baseline="0" dirty="0"/>
              <a:t>  –  </a:t>
            </a:r>
            <a:r>
              <a:rPr lang="cs-CZ" sz="1800" b="0" i="0" u="none" strike="noStrike" baseline="0" dirty="0" err="1"/>
              <a:t>Myšenec</a:t>
            </a:r>
            <a:r>
              <a:rPr lang="cs-CZ" sz="1800" b="0" i="0" u="none" strike="noStrike" baseline="0" dirty="0"/>
              <a:t>:  královský hrádek a kostel; Mirovice: městečko</a:t>
            </a:r>
          </a:p>
          <a:p>
            <a:pPr algn="l"/>
            <a:r>
              <a:rPr lang="cs-CZ" sz="1800" b="1" dirty="0"/>
              <a:t>Klášter Zlatá koruna  </a:t>
            </a:r>
            <a:r>
              <a:rPr lang="cs-CZ" sz="1800" dirty="0"/>
              <a:t>– 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1263:  založil k posílení královské moci</a:t>
            </a:r>
            <a:r>
              <a:rPr lang="cs-CZ" sz="1800" dirty="0"/>
              <a:t> </a:t>
            </a:r>
            <a:endParaRPr lang="cs-CZ" sz="1800" b="0" i="0" u="none" strike="noStrike" baseline="0" dirty="0"/>
          </a:p>
          <a:p>
            <a:pPr algn="l"/>
            <a:r>
              <a:rPr lang="cs-CZ" sz="1800" b="1" i="0" u="none" strike="noStrike" baseline="0" dirty="0"/>
              <a:t>tzv. </a:t>
            </a:r>
            <a:r>
              <a:rPr lang="cs-CZ" sz="1800" b="1" i="0" u="none" strike="noStrike" baseline="0" dirty="0" err="1"/>
              <a:t>Mokerský</a:t>
            </a:r>
            <a:r>
              <a:rPr lang="cs-CZ" sz="1800" b="1" i="0" u="none" strike="noStrike" baseline="0" dirty="0"/>
              <a:t> újezd  </a:t>
            </a:r>
            <a:r>
              <a:rPr lang="cs-CZ" sz="1800" b="0" i="0" u="none" strike="noStrike" baseline="0" dirty="0"/>
              <a:t>–  1348:  získal do svého majetku snad od Václava |. (?)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</a:t>
            </a:r>
            <a:r>
              <a:rPr lang="cs-CZ" sz="1800" b="0" i="0" u="none" strike="noStrike" baseline="0" dirty="0"/>
              <a:t> –  od.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1268:  území, kde založil 23 sídlišť daroval klášteru Zlatá koruna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                                                   </a:t>
            </a:r>
            <a:endParaRPr lang="cs-CZ" sz="1800" b="0" i="0" u="none" strike="noStrike" baseline="0" dirty="0"/>
          </a:p>
          <a:p>
            <a:pPr algn="l"/>
            <a:r>
              <a:rPr lang="cs-CZ" sz="1800" b="0" i="0" u="none" strike="noStrike" baseline="0" dirty="0"/>
              <a:t> </a:t>
            </a:r>
            <a:r>
              <a:rPr lang="cs-CZ" sz="1800" b="1" i="0" u="none" strike="noStrike" baseline="0" dirty="0"/>
              <a:t>sídla na </a:t>
            </a:r>
            <a:r>
              <a:rPr lang="cs-CZ" sz="1800" b="1" i="0" u="none" strike="noStrike" baseline="0" dirty="0" err="1"/>
              <a:t>Boleticku</a:t>
            </a:r>
            <a:r>
              <a:rPr lang="cs-CZ" sz="1800" b="1" i="0" u="none" strike="noStrike" baseline="0" dirty="0"/>
              <a:t>  </a:t>
            </a:r>
            <a:r>
              <a:rPr lang="cs-CZ" sz="1800" b="0" i="0" u="none" strike="noStrike" baseline="0" dirty="0"/>
              <a:t>–  podobné půdorysy jako v </a:t>
            </a:r>
            <a:r>
              <a:rPr lang="cs-CZ" sz="1800" b="0" i="0" u="none" strike="noStrike" baseline="0" dirty="0" err="1"/>
              <a:t>Heršově</a:t>
            </a:r>
            <a:r>
              <a:rPr lang="cs-CZ" sz="1800" b="0" i="0" u="none" strike="noStrike" baseline="0" dirty="0"/>
              <a:t> (?)</a:t>
            </a:r>
          </a:p>
          <a:p>
            <a:pPr algn="l"/>
            <a:r>
              <a:rPr lang="cs-CZ" sz="1800" b="0" i="0" u="none" strike="noStrike" baseline="0" dirty="0"/>
              <a:t> (</a:t>
            </a:r>
            <a:r>
              <a:rPr lang="cs-CZ" sz="1800" b="1" i="0" u="none" strike="noStrike" baseline="0" dirty="0"/>
              <a:t>České) Budějovice  </a:t>
            </a:r>
            <a:r>
              <a:rPr lang="cs-CZ" sz="1800" b="0" i="0" u="none" strike="noStrike" baseline="0" dirty="0"/>
              <a:t>–  1265:  lokace, nestal se ale rychtářem </a:t>
            </a:r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41923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9372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Morava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>
          <a:xfrm>
            <a:off x="744582" y="866775"/>
            <a:ext cx="11447417" cy="5991226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Městské právo   </a:t>
            </a:r>
            <a:r>
              <a:rPr lang="cs-CZ" altLang="cs-CZ" sz="1800" dirty="0"/>
              <a:t>–   převzato z německých vzorů a neseno vrstvou německých osídlenců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Sever Moravy</a:t>
            </a:r>
            <a:r>
              <a:rPr lang="cs-CZ" altLang="cs-CZ" sz="1800" dirty="0"/>
              <a:t> –  </a:t>
            </a:r>
            <a:r>
              <a:rPr lang="cs-CZ" altLang="cs-CZ" sz="1800" b="1" dirty="0"/>
              <a:t>tzv. magdeburské právo</a:t>
            </a:r>
            <a:r>
              <a:rPr lang="cs-CZ" altLang="cs-CZ" sz="1800" dirty="0"/>
              <a:t>:   nejstarší stolicí byl Uničov (asi 1223) a pak Olomouc (kol. r. 1243),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Přerov (1256)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–  od pol. 13. stol.:  okruh práva </a:t>
            </a:r>
            <a:r>
              <a:rPr lang="cs-CZ" altLang="cs-CZ" sz="1800" dirty="0" err="1"/>
              <a:t>hlubčického</a:t>
            </a:r>
            <a:r>
              <a:rPr lang="cs-CZ" altLang="cs-CZ" sz="1800" dirty="0"/>
              <a:t>, což byla modifikace magdeburského práva.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Hlubčice (1275)  –  vzor pro (Horní) Benešov,  Křenovice, Uherský Brod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Hranice – původně </a:t>
            </a:r>
            <a:r>
              <a:rPr lang="cs-CZ" altLang="cs-CZ" sz="1800" dirty="0" err="1"/>
              <a:t>hlubčické</a:t>
            </a:r>
            <a:r>
              <a:rPr lang="cs-CZ" altLang="cs-CZ" sz="1800" dirty="0"/>
              <a:t> právo, od r. 1292 olomoucké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Jižní Morava</a:t>
            </a:r>
            <a:r>
              <a:rPr lang="cs-CZ" altLang="cs-CZ" sz="1800" dirty="0"/>
              <a:t>  –  vliv jihoněmeckých práv (Vídeň, Enže)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–  hlavní okruhy vytvořilo Brno (1243) a  Jihlava (</a:t>
            </a:r>
            <a:r>
              <a:rPr lang="cs-CZ" sz="1800" dirty="0"/>
              <a:t>1237-1239)</a:t>
            </a: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–   brněnský okruh:  vycházel z jihoněmeckých právních řádů zprostředkovaných  Enží (1212) Vídní (1221)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Uherské Hradiště (1258), Kroměříž (1290)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–  do pol. 14. stol. fungoval okruh </a:t>
            </a:r>
            <a:r>
              <a:rPr lang="cs-CZ" altLang="cs-CZ" sz="1800" dirty="0" err="1"/>
              <a:t>měnínský</a:t>
            </a:r>
            <a:r>
              <a:rPr lang="cs-CZ" altLang="cs-CZ" sz="1800" dirty="0"/>
              <a:t>  (</a:t>
            </a:r>
            <a:r>
              <a:rPr lang="cs-CZ" altLang="cs-CZ" sz="1800" dirty="0" err="1"/>
              <a:t>jv</a:t>
            </a:r>
            <a:r>
              <a:rPr lang="cs-CZ" altLang="cs-CZ" sz="1800" dirty="0"/>
              <a:t>. od Brna)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–   Hodonín převzal práva z uherského </a:t>
            </a:r>
            <a:r>
              <a:rPr lang="cs-CZ" altLang="cs-CZ" sz="1800" dirty="0" err="1"/>
              <a:t>Székesfehérváru</a:t>
            </a:r>
            <a:r>
              <a:rPr lang="cs-CZ" altLang="cs-CZ" sz="1800" dirty="0"/>
              <a:t> / Stoličného Bělehradu) díky královně Konstancii,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manželce krále Přemysla Otakara I. (věno: břeclavská provincie).</a:t>
            </a:r>
          </a:p>
          <a:p>
            <a:pPr eaLnBrk="1" hangingPunct="1">
              <a:buFontTx/>
              <a:buNone/>
            </a:pPr>
            <a:endParaRPr lang="cs-CZ" altLang="cs-CZ" sz="1800" u="sng" dirty="0"/>
          </a:p>
          <a:p>
            <a:pPr eaLnBrk="1" hangingPunct="1"/>
            <a:r>
              <a:rPr lang="cs-CZ" altLang="cs-CZ" sz="1800" b="1" dirty="0"/>
              <a:t>Svody městského práva  – </a:t>
            </a:r>
            <a:r>
              <a:rPr lang="cs-CZ" altLang="cs-CZ" sz="1800" dirty="0"/>
              <a:t>právní kniha brněnského písaře Jana z 2. pol. 50. let 14. stol.</a:t>
            </a:r>
          </a:p>
        </p:txBody>
      </p:sp>
    </p:spTree>
    <p:extLst>
      <p:ext uri="{BB962C8B-B14F-4D97-AF65-F5344CB8AC3E}">
        <p14:creationId xmlns:p14="http://schemas.microsoft.com/office/powerpoint/2010/main" val="22549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-76199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Zakládací listiny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333501"/>
            <a:ext cx="10982325" cy="5457824"/>
          </a:xfrm>
        </p:spPr>
        <p:txBody>
          <a:bodyPr>
            <a:normAutofit lnSpcReduction="10000"/>
          </a:bodyPr>
          <a:lstStyle/>
          <a:p>
            <a:r>
              <a:rPr lang="cs-CZ" altLang="cs-CZ" sz="1800" b="1" dirty="0"/>
              <a:t>1. období vzniku měst  </a:t>
            </a:r>
            <a:r>
              <a:rPr lang="cs-CZ" altLang="cs-CZ" sz="1800" dirty="0"/>
              <a:t>–  převažovaly ústní (zvykové) akty s převahou obyčejových ustanovení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–  městské </a:t>
            </a:r>
            <a:r>
              <a:rPr lang="cs-CZ" sz="1800" dirty="0"/>
              <a:t>privilegium:  základ městské autonomie a samosprávy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–  někdy jsou v nich jmenováni lokátoři</a:t>
            </a:r>
            <a:endParaRPr lang="cs-CZ" altLang="cs-CZ" sz="1800" dirty="0"/>
          </a:p>
          <a:p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                           –  královské listiny:   Německo:   </a:t>
            </a:r>
            <a:r>
              <a:rPr lang="cs-CZ" altLang="cs-CZ" sz="1800" dirty="0" err="1"/>
              <a:t>Špýr</a:t>
            </a:r>
            <a:r>
              <a:rPr lang="cs-CZ" altLang="cs-CZ" sz="1800" dirty="0"/>
              <a:t> (1111), </a:t>
            </a:r>
            <a:r>
              <a:rPr lang="cs-CZ" altLang="cs-CZ" sz="1800" dirty="0" err="1"/>
              <a:t>Worms</a:t>
            </a:r>
            <a:r>
              <a:rPr lang="cs-CZ" altLang="cs-CZ" sz="1800" dirty="0"/>
              <a:t> (1114)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České země  –  o století později než v Německu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–   na Moravě dříve než v Čechách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     1213:  Bruntál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     1223:  Uničov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     1224:  Opava,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                </a:t>
            </a:r>
          </a:p>
          <a:p>
            <a:r>
              <a:rPr lang="cs-CZ" altLang="cs-CZ" sz="1800" b="1" dirty="0"/>
              <a:t>2. v průběhu výstavby  </a:t>
            </a:r>
            <a:r>
              <a:rPr lang="cs-CZ" altLang="cs-CZ" sz="1800" dirty="0"/>
              <a:t>–  zakládací listina mohla být vydána i dodatečně nebo nebyla vydána vůbec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–  někdy dochovány v opisu  (Louny)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–   královská města:   ústní založení (Olomouc)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–  města </a:t>
            </a:r>
            <a:r>
              <a:rPr lang="cs-CZ" altLang="cs-CZ" sz="1800" dirty="0" err="1"/>
              <a:t>nekrálovská</a:t>
            </a:r>
            <a:r>
              <a:rPr lang="cs-CZ" altLang="cs-CZ" sz="1800" dirty="0"/>
              <a:t>:  listiny pořizovala vrchnost  </a:t>
            </a:r>
          </a:p>
        </p:txBody>
      </p:sp>
    </p:spTree>
    <p:extLst>
      <p:ext uri="{BB962C8B-B14F-4D97-AF65-F5344CB8AC3E}">
        <p14:creationId xmlns:p14="http://schemas.microsoft.com/office/powerpoint/2010/main" val="31318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D2EF7E-4CF7-28A8-4A0B-E7959EBF7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6" y="752475"/>
            <a:ext cx="11306174" cy="6343650"/>
          </a:xfrm>
        </p:spPr>
        <p:txBody>
          <a:bodyPr>
            <a:normAutofit/>
          </a:bodyPr>
          <a:lstStyle/>
          <a:p>
            <a:r>
              <a:rPr lang="cs-CZ" sz="1800" b="1" dirty="0">
                <a:cs typeface="Calibri" panose="020F0502020204030204" pitchFamily="34" charset="0"/>
              </a:rPr>
              <a:t>Původ   </a:t>
            </a:r>
            <a:r>
              <a:rPr lang="cs-CZ" sz="1800" dirty="0">
                <a:cs typeface="Calibri" panose="020F0502020204030204" pitchFamily="34" charset="0"/>
              </a:rPr>
              <a:t>–</a:t>
            </a:r>
            <a:r>
              <a:rPr lang="cs-CZ" sz="1800" b="1" dirty="0">
                <a:cs typeface="Calibri" panose="020F0502020204030204" pitchFamily="34" charset="0"/>
              </a:rPr>
              <a:t>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venkovští rychtáři z okolí,  měšťané, minimálně šlechtici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většinou jeden s pomocníky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cs typeface="Calibri" panose="020F0502020204030204" pitchFamily="34" charset="0"/>
              </a:rPr>
              <a:t>                   –  někdy dva:  Ho</a:t>
            </a:r>
            <a:r>
              <a:rPr lang="cs-CZ" sz="1800" dirty="0">
                <a:cs typeface="Calibri" panose="020F0502020204030204" pitchFamily="34" charset="0"/>
              </a:rPr>
              <a:t>ra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sv. Štěpána u Litoměřic, Nové Město u sv. Havla, (Horní) Benešov, Starý Bezděz)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 </a:t>
            </a:r>
            <a:r>
              <a:rPr lang="cs-CZ" sz="1800" b="1" i="0" u="none" strike="noStrike" baseline="0" dirty="0">
                <a:cs typeface="Calibri" panose="020F0502020204030204" pitchFamily="34" charset="0"/>
              </a:rPr>
              <a:t>první lokátoři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:   většinou tzv. první rychtáři:    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                             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Uničov                   1213:       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Theodoricus</a:t>
            </a:r>
            <a:endParaRPr lang="cs-CZ" sz="1800" b="0" i="0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                                 Litoměřice             1232:        </a:t>
            </a:r>
            <a:r>
              <a:rPr lang="cs-CZ" sz="1800" dirty="0" err="1">
                <a:cs typeface="Calibri" panose="020F0502020204030204" pitchFamily="34" charset="0"/>
              </a:rPr>
              <a:t>Lutold</a:t>
            </a:r>
            <a:endParaRPr lang="cs-CZ" sz="180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Brno           20. l. 13. st.:         </a:t>
            </a:r>
            <a:r>
              <a:rPr lang="cs-CZ" sz="1800" b="0" i="0" u="none" strike="noStrike" baseline="0" dirty="0" err="1"/>
              <a:t>Rubin</a:t>
            </a: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</a:t>
            </a:r>
            <a:r>
              <a:rPr lang="cs-CZ" sz="1800" b="0" i="0" u="none" strike="noStrike" baseline="0" dirty="0"/>
              <a:t>                                                                               1238:         </a:t>
            </a:r>
            <a:r>
              <a:rPr lang="cs-CZ" sz="1800" b="0" i="0" u="none" strike="noStrike" baseline="0" dirty="0" err="1"/>
              <a:t>Vecen</a:t>
            </a:r>
            <a:r>
              <a:rPr lang="cs-CZ" sz="1800" dirty="0"/>
              <a:t>   (</a:t>
            </a:r>
            <a:r>
              <a:rPr lang="cs-CZ" sz="1800" b="0" i="0" u="none" strike="noStrike" baseline="0" dirty="0"/>
              <a:t>„</a:t>
            </a:r>
            <a:r>
              <a:rPr lang="cs-CZ" sz="1800" b="0" i="0" u="none" strike="noStrike" baseline="0" dirty="0" err="1"/>
              <a:t>iudex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Brunensis</a:t>
            </a:r>
            <a:r>
              <a:rPr lang="cs-CZ" sz="1800" b="0" i="0" u="none" strike="noStrike" baseline="0" dirty="0"/>
              <a:t>“</a:t>
            </a:r>
            <a:r>
              <a:rPr lang="cs-CZ" sz="1800" dirty="0"/>
              <a:t>)</a:t>
            </a:r>
            <a:r>
              <a:rPr lang="cs-CZ" sz="18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                                                                1247:         </a:t>
            </a:r>
            <a:r>
              <a:rPr lang="cs-CZ" sz="1800" dirty="0" err="1">
                <a:cs typeface="Calibri" panose="020F0502020204030204" pitchFamily="34" charset="0"/>
              </a:rPr>
              <a:t>Aleam</a:t>
            </a:r>
            <a:endParaRPr lang="cs-CZ" sz="1800" b="1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Hodonín             1236–8:       Petr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Kladruby           kol. 1230:       </a:t>
            </a:r>
            <a:r>
              <a:rPr lang="cs-CZ" sz="1800" b="0" i="0" u="none" strike="noStrike" baseline="0" dirty="0" err="1"/>
              <a:t>Meinhard</a:t>
            </a:r>
            <a:endParaRPr lang="cs-CZ" sz="180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(Havlíčkův) Brod  251–7:        </a:t>
            </a:r>
            <a:r>
              <a:rPr lang="cs-CZ" sz="1800" b="0" i="0" u="none" strike="noStrike" baseline="0" dirty="0" err="1"/>
              <a:t>Wernher</a:t>
            </a:r>
            <a:r>
              <a:rPr lang="cs-CZ" sz="1800" b="0" i="0" u="none" strike="noStrike" baseline="0" dirty="0"/>
              <a:t>, </a:t>
            </a:r>
            <a:r>
              <a:rPr lang="cs-CZ" sz="1800" b="0" i="0" u="none" strike="noStrike" baseline="0" dirty="0" err="1"/>
              <a:t>zv</a:t>
            </a:r>
            <a:r>
              <a:rPr lang="cs-CZ" sz="1800" b="0" i="0" u="none" strike="noStrike" baseline="0" dirty="0"/>
              <a:t>. Rybář</a:t>
            </a:r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Kravaře 50./60. l. 13. st.(?):    Jindřich</a:t>
            </a:r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Krnov              před 1269:        Sigfrid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17256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01D379-2E81-B1C0-EAE9-70092301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949"/>
            <a:ext cx="11220450" cy="5629276"/>
          </a:xfrm>
        </p:spPr>
        <p:txBody>
          <a:bodyPr>
            <a:normAutofit/>
          </a:bodyPr>
          <a:lstStyle/>
          <a:p>
            <a:r>
              <a:rPr lang="cs-CZ" sz="1900" b="1" dirty="0">
                <a:latin typeface="Calibri" panose="020F0502020204030204" pitchFamily="34" charset="0"/>
                <a:cs typeface="Calibri" panose="020F0502020204030204" pitchFamily="34" charset="0"/>
              </a:rPr>
              <a:t>Výběr místa  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–   písemně není doložen </a:t>
            </a:r>
          </a:p>
          <a:p>
            <a:pPr marL="0" indent="0">
              <a:buNone/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–   Polička:   v zakládací </a:t>
            </a:r>
            <a:r>
              <a:rPr lang="cs-CZ" sz="19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listině uveden výčet požadavků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orné i neorné pole, lesy, háje, lov, louky, pastviny, vodní toky, rybné revíry</a:t>
            </a:r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900" b="1" dirty="0">
                <a:latin typeface="Calibri" panose="020F0502020204030204" pitchFamily="34" charset="0"/>
                <a:cs typeface="Calibri" panose="020F0502020204030204" pitchFamily="34" charset="0"/>
              </a:rPr>
              <a:t>Terénní úpravy   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–   povrchu, vodního režimu:  Děčín, Litovel</a:t>
            </a:r>
          </a:p>
          <a:p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900" b="1" dirty="0">
                <a:latin typeface="Calibri" panose="020F0502020204030204" pitchFamily="34" charset="0"/>
                <a:cs typeface="Calibri" panose="020F0502020204030204" pitchFamily="34" charset="0"/>
              </a:rPr>
              <a:t>Vyměření půdorysu a parcelace  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–  nejprve kolem ústředního tržiště na náměstí, komunikací   </a:t>
            </a:r>
          </a:p>
          <a:p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900" b="1" dirty="0">
                <a:latin typeface="Calibri" panose="020F0502020204030204" pitchFamily="34" charset="0"/>
                <a:cs typeface="Calibri" panose="020F0502020204030204" pitchFamily="34" charset="0"/>
              </a:rPr>
              <a:t>Zajištění obyvatel  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–  obvykle lidé z okolních vesnic</a:t>
            </a:r>
          </a:p>
          <a:p>
            <a:pPr marL="0" indent="0">
              <a:buNone/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–  cizinci:  </a:t>
            </a:r>
            <a:r>
              <a:rPr lang="fi-FI" sz="19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se Saska, Slezska</a:t>
            </a:r>
            <a:r>
              <a:rPr lang="cs-CZ" sz="19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fi-FI" sz="19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Rakouska</a:t>
            </a:r>
            <a:r>
              <a:rPr lang="cs-CZ" sz="19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Bavorka</a:t>
            </a:r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900" b="1" dirty="0">
                <a:latin typeface="Calibri" panose="020F0502020204030204" pitchFamily="34" charset="0"/>
                <a:cs typeface="Calibri" panose="020F0502020204030204" pitchFamily="34" charset="0"/>
              </a:rPr>
              <a:t>Zajištění tzv. příslušenství města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 –   výběr plateb, mlýn, hospoda, lázně </a:t>
            </a:r>
          </a:p>
          <a:p>
            <a:pPr marL="0" indent="0">
              <a:buNone/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–   povinnosti zpravidla uvedeny v zakládací listině</a:t>
            </a:r>
          </a:p>
          <a:p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1685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1800769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Změny lokace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idx="1"/>
          </p:nvPr>
        </p:nvSpPr>
        <p:spPr>
          <a:xfrm>
            <a:off x="257176" y="981075"/>
            <a:ext cx="11934824" cy="609899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Hornické osady   </a:t>
            </a:r>
            <a:r>
              <a:rPr lang="cs-CZ" altLang="cs-CZ" sz="1800" dirty="0"/>
              <a:t>–   zakládány v souvislosti s těžbou drahých kovů</a:t>
            </a:r>
          </a:p>
          <a:p>
            <a:r>
              <a:rPr lang="cs-CZ" altLang="cs-CZ" sz="1800" b="1" dirty="0"/>
              <a:t>Staré město u Bruntálu  </a:t>
            </a:r>
            <a:r>
              <a:rPr lang="cs-CZ" altLang="cs-CZ" sz="1800" dirty="0"/>
              <a:t>–  3/4</a:t>
            </a:r>
            <a:r>
              <a:rPr lang="cs-CZ" sz="1800" dirty="0"/>
              <a:t> 13. stol.:  přesun do prostoru dnešního Bruntálu   </a:t>
            </a:r>
            <a:endParaRPr lang="cs-CZ" altLang="cs-CZ" sz="1800" dirty="0"/>
          </a:p>
          <a:p>
            <a:pPr eaLnBrk="1" hangingPunct="1"/>
            <a:r>
              <a:rPr lang="cs-CZ" altLang="cs-CZ" sz="1800" b="1" dirty="0"/>
              <a:t>Rýmařov:  </a:t>
            </a:r>
            <a:r>
              <a:rPr lang="cs-CZ" altLang="cs-CZ" sz="1800" dirty="0"/>
              <a:t>městské provizórium na Bezručově ulici v 2. pol. 13.- 1. pol. 14. stol.,  přesun do dnešního jádra (1 km západně)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Trhové vsi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 12. stol.:   při celnicích a zemských hranicích (Klatovy, Netolice, Hranice, Frýdek)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–   některé se později vyvinuly v poddanská městečka </a:t>
            </a:r>
          </a:p>
          <a:p>
            <a:pPr eaLnBrk="1" hangingPunct="1"/>
            <a:r>
              <a:rPr lang="cs-CZ" altLang="cs-CZ" sz="1800" b="1" dirty="0"/>
              <a:t> Žďár n. Sázavou</a:t>
            </a:r>
            <a:r>
              <a:rPr lang="cs-CZ" altLang="cs-CZ" sz="1800" dirty="0"/>
              <a:t>:  1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252–1257 </a:t>
            </a:r>
            <a:r>
              <a:rPr lang="cs-CZ" sz="1800" dirty="0">
                <a:latin typeface="Times New Roman" panose="02020603050405020304" pitchFamily="18" charset="0"/>
              </a:rPr>
              <a:t> tržní městečko v blízkosti kláštera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z</a:t>
            </a:r>
            <a:r>
              <a:rPr lang="cs-CZ" sz="1800" dirty="0">
                <a:latin typeface="Times New Roman" panose="02020603050405020304" pitchFamily="18" charset="0"/>
              </a:rPr>
              <a:t>aložil </a:t>
            </a:r>
            <a:r>
              <a:rPr lang="cs-CZ" sz="1800" i="0" u="none" strike="noStrike" baseline="0" dirty="0" err="1">
                <a:latin typeface="Times New Roman" panose="02020603050405020304" pitchFamily="18" charset="0"/>
              </a:rPr>
              <a:t>Ditwin</a:t>
            </a:r>
            <a:r>
              <a:rPr lang="cs-CZ" sz="1800" i="0" u="none" strike="noStrike" baseline="0" dirty="0">
                <a:latin typeface="Times New Roman" panose="02020603050405020304" pitchFamily="18" charset="0"/>
              </a:rPr>
              <a:t> (pak rychtář)</a:t>
            </a:r>
            <a:endParaRPr lang="cs-CZ" sz="18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1800" b="1" dirty="0"/>
              <a:t> </a:t>
            </a:r>
            <a:r>
              <a:rPr lang="cs-CZ" altLang="cs-CZ" sz="1800" b="1" dirty="0" err="1"/>
              <a:t>Veligrad</a:t>
            </a:r>
            <a:r>
              <a:rPr lang="cs-CZ" altLang="cs-CZ" sz="1800" b="1" dirty="0"/>
              <a:t>:  </a:t>
            </a:r>
            <a:r>
              <a:rPr lang="cs-CZ" altLang="cs-CZ" sz="1800" dirty="0"/>
              <a:t>trhová ves velehradských cisterciáků přenesená do dnešního Uherského Hradiště (1257)</a:t>
            </a:r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Mohelnice:  </a:t>
            </a:r>
            <a:r>
              <a:rPr lang="cs-CZ" altLang="cs-CZ" sz="1800" dirty="0"/>
              <a:t>řemeslnická a tržní osada: přestěhování do nově založeného biskupského města</a:t>
            </a:r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Litovel:  </a:t>
            </a:r>
          </a:p>
          <a:p>
            <a:pPr eaLnBrk="1" hangingPunct="1"/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Změna průběhu komunikace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změny sídelních struktur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</a:t>
            </a:r>
            <a:endParaRPr lang="cs-CZ" altLang="cs-CZ" sz="1800" dirty="0"/>
          </a:p>
          <a:p>
            <a:pPr eaLnBrk="1" hangingPunct="1"/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Vesnice Ostrov na Tachovsku: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13,/14, stol. koncentrace rozptýleného osídlení v souvislosti s přesunem tachovské větve </a:t>
            </a:r>
          </a:p>
          <a:p>
            <a:pPr marL="0" indent="0" eaLnBrk="1" hangingPunct="1"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Norimberské cesty</a:t>
            </a:r>
          </a:p>
          <a:p>
            <a:pPr marL="0" indent="0" eaLnBrk="1" hangingPunct="1">
              <a:buNone/>
            </a:pP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21911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320775-45FD-4635-A372-810A5D214F9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 contrast="40000"/>
          </a:blip>
          <a:stretch>
            <a:fillRect/>
          </a:stretch>
        </p:blipFill>
        <p:spPr>
          <a:xfrm>
            <a:off x="0" y="0"/>
            <a:ext cx="4852544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9F7C40F-CC41-4F73-B839-55B4EFF22520}"/>
              </a:ext>
            </a:extLst>
          </p:cNvPr>
          <p:cNvSpPr txBox="1"/>
          <p:nvPr/>
        </p:nvSpPr>
        <p:spPr>
          <a:xfrm>
            <a:off x="4909694" y="6127888"/>
            <a:ext cx="699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TimesNewRomanPS-BoldMT"/>
              </a:rPr>
              <a:t>Bruntálsko a západní část středověkého Opavska (hranice vyznačena tečkovaně) s hlavními doly, hrady a městy a lokalizací Nové </a:t>
            </a:r>
            <a:r>
              <a:rPr lang="cs-CZ" sz="1800" b="1" i="0" u="none" strike="noStrike" baseline="0" dirty="0" err="1">
                <a:latin typeface="TimesNewRomanPS-BoldMT"/>
              </a:rPr>
              <a:t>Vésky</a:t>
            </a:r>
            <a:r>
              <a:rPr lang="cs-CZ" sz="1800" b="1" i="0" u="none" strike="noStrike" baseline="0" dirty="0">
                <a:latin typeface="TimesNewRomanPS-BoldMT"/>
              </a:rPr>
              <a:t>.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DE1430B-0239-4C00-92A1-521201926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399" y="501650"/>
            <a:ext cx="7086601" cy="562623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Montánní areály na moravsko-slezském pomezí:</a:t>
            </a:r>
          </a:p>
          <a:p>
            <a:pPr marL="0" indent="0" algn="l">
              <a:buNone/>
            </a:pPr>
            <a:endParaRPr lang="cs-CZ" sz="2400" b="1" i="0" u="none" strike="noStrike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900" b="1" i="0" u="none" strike="noStrike" baseline="0" dirty="0">
                <a:cs typeface="Calibri" panose="020F0502020204030204" pitchFamily="34" charset="0"/>
              </a:rPr>
              <a:t>Rudy v podhůří Hrubého Jeseníku:</a:t>
            </a:r>
          </a:p>
          <a:p>
            <a:pPr marL="0" indent="0" algn="l">
              <a:buNone/>
            </a:pPr>
            <a:r>
              <a:rPr lang="cs-CZ" sz="1900" b="1" dirty="0">
                <a:cs typeface="Calibri" panose="020F0502020204030204" pitchFamily="34" charset="0"/>
              </a:rPr>
              <a:t>    </a:t>
            </a:r>
            <a:r>
              <a:rPr lang="cs-CZ" sz="1900" b="1" i="0" u="none" strike="noStrike" baseline="0" dirty="0">
                <a:cs typeface="Calibri" panose="020F0502020204030204" pitchFamily="34" charset="0"/>
              </a:rPr>
              <a:t> –  stříbro:  </a:t>
            </a:r>
            <a:r>
              <a:rPr lang="cs-CZ" sz="1900" b="0" i="0" u="none" strike="noStrike" baseline="0" dirty="0"/>
              <a:t>okolí Horního Benešova 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–  </a:t>
            </a:r>
            <a:r>
              <a:rPr lang="cs-CZ" sz="1900" b="1" i="0" u="none" strike="noStrike" baseline="0" dirty="0"/>
              <a:t>železo:</a:t>
            </a:r>
            <a:r>
              <a:rPr lang="cs-CZ" sz="1900" b="0" i="0" u="none" strike="noStrike" baseline="0" dirty="0"/>
              <a:t>  Horní Životice – Leskovec – Moravský Beroun</a:t>
            </a:r>
          </a:p>
          <a:p>
            <a:pPr marL="0" indent="0" algn="l">
              <a:buNone/>
            </a:pPr>
            <a:r>
              <a:rPr lang="cs-CZ" sz="1900" dirty="0"/>
              <a:t>                       </a:t>
            </a:r>
            <a:r>
              <a:rPr lang="cs-CZ" sz="1900" b="0" i="0" u="none" strike="noStrike" baseline="0" dirty="0"/>
              <a:t>okolí Malé Morávky 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–  </a:t>
            </a:r>
            <a:r>
              <a:rPr lang="cs-CZ" sz="1900" b="1" i="0" u="none" strike="noStrike" baseline="0" dirty="0"/>
              <a:t>zlato:  </a:t>
            </a:r>
            <a:r>
              <a:rPr lang="cs-CZ" sz="1900" b="0" i="0" u="none" strike="noStrike" baseline="0" dirty="0"/>
              <a:t>rýžoviště v povodí Opavy, Uhlířského a Černého potoka  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Vrbno p. Pradědem – Nové Heřminovy</a:t>
            </a:r>
            <a:endParaRPr lang="cs-CZ" sz="1900" b="1" i="0" u="none" strike="noStrike" baseline="0" dirty="0">
              <a:cs typeface="Calibri" panose="020F0502020204030204" pitchFamily="34" charset="0"/>
            </a:endParaRPr>
          </a:p>
          <a:p>
            <a:pPr algn="l"/>
            <a:endParaRPr lang="cs-CZ" sz="1900" dirty="0">
              <a:cs typeface="Calibri" panose="020F0502020204030204" pitchFamily="34" charset="0"/>
            </a:endParaRPr>
          </a:p>
          <a:p>
            <a:pPr algn="l"/>
            <a:r>
              <a:rPr lang="cs-CZ" sz="1900" b="1" i="0" u="none" strike="noStrike" baseline="0" dirty="0">
                <a:cs typeface="Calibri" panose="020F0502020204030204" pitchFamily="34" charset="0"/>
              </a:rPr>
              <a:t>Postup těžby  </a:t>
            </a:r>
            <a:r>
              <a:rPr lang="cs-CZ" sz="1900" b="0" i="0" u="none" strike="noStrike" baseline="0" dirty="0">
                <a:cs typeface="Calibri" panose="020F0502020204030204" pitchFamily="34" charset="0"/>
              </a:rPr>
              <a:t>–   proti proudu Opavy, Moravice a Černého potoka k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cs typeface="Calibri" panose="020F0502020204030204" pitchFamily="34" charset="0"/>
              </a:rPr>
              <a:t>                                    primárním ložiskům v oblasti vrchů Hláska–Vysoká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cs typeface="Calibri" panose="020F0502020204030204" pitchFamily="34" charset="0"/>
              </a:rPr>
              <a:t>Hornické osady  –  po vytěžení ložisek se přesouvalo zázemí</a:t>
            </a:r>
          </a:p>
          <a:p>
            <a:r>
              <a:rPr lang="cs-CZ" sz="1800" b="0" i="0" u="none" strike="noStrike" baseline="0" dirty="0"/>
              <a:t>20. a 30. let 13. stol.:   Suchá rudná (primární ložisko bez zemědělského zázemí)</a:t>
            </a:r>
          </a:p>
          <a:p>
            <a:pPr marL="0" indent="0">
              <a:buNone/>
            </a:pPr>
            <a:r>
              <a:rPr lang="cs-CZ" sz="1800" b="1" dirty="0">
                <a:cs typeface="Calibri" panose="020F0502020204030204" pitchFamily="34" charset="0"/>
              </a:rPr>
              <a:t>                                               </a:t>
            </a:r>
            <a:r>
              <a:rPr lang="cs-CZ" sz="1800" dirty="0">
                <a:cs typeface="Calibri" panose="020F0502020204030204" pitchFamily="34" charset="0"/>
              </a:rPr>
              <a:t>Nová </a:t>
            </a:r>
            <a:r>
              <a:rPr lang="cs-CZ" sz="1800" dirty="0" err="1">
                <a:cs typeface="Calibri" panose="020F0502020204030204" pitchFamily="34" charset="0"/>
              </a:rPr>
              <a:t>Véska</a:t>
            </a:r>
            <a:r>
              <a:rPr lang="cs-CZ" sz="1800" dirty="0">
                <a:cs typeface="Calibri" panose="020F0502020204030204" pitchFamily="34" charset="0"/>
              </a:rPr>
              <a:t>  (rýžoviště)</a:t>
            </a:r>
            <a:endParaRPr lang="cs-CZ" sz="1800" i="0" u="none" strike="noStrike" baseline="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cs typeface="Calibri" panose="020F0502020204030204" pitchFamily="34" charset="0"/>
              </a:rPr>
              <a:t>                                          </a:t>
            </a:r>
            <a:r>
              <a:rPr lang="cs-CZ" sz="18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cs-CZ" sz="1800" b="1" dirty="0">
                <a:cs typeface="Calibri" panose="020F0502020204030204" pitchFamily="34" charset="0"/>
              </a:rPr>
              <a:t>Tržní centra:</a:t>
            </a:r>
          </a:p>
          <a:p>
            <a:pPr algn="l"/>
            <a:r>
              <a:rPr lang="cs-CZ" sz="1800" i="0" u="none" strike="noStrike" baseline="0" dirty="0">
                <a:cs typeface="Calibri" panose="020F0502020204030204" pitchFamily="34" charset="0"/>
              </a:rPr>
              <a:t>Staré Město – Bruntál</a:t>
            </a:r>
          </a:p>
          <a:p>
            <a:pPr algn="l"/>
            <a:r>
              <a:rPr lang="cs-CZ" sz="1800" dirty="0">
                <a:cs typeface="Calibri" panose="020F0502020204030204" pitchFamily="34" charset="0"/>
              </a:rPr>
              <a:t>Rýmařov  (uničovský horní obvod)</a:t>
            </a:r>
          </a:p>
        </p:txBody>
      </p:sp>
    </p:spTree>
    <p:extLst>
      <p:ext uri="{BB962C8B-B14F-4D97-AF65-F5344CB8AC3E}">
        <p14:creationId xmlns:p14="http://schemas.microsoft.com/office/powerpoint/2010/main" val="321485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8EC1C0C-3A94-4DB6-B0CC-34FE61741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14166" r="36172" b="5833"/>
          <a:stretch/>
        </p:blipFill>
        <p:spPr>
          <a:xfrm>
            <a:off x="57150" y="0"/>
            <a:ext cx="4991100" cy="689418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EE4B9B2-70B9-4844-AE93-FD55CB0E7463}"/>
              </a:ext>
            </a:extLst>
          </p:cNvPr>
          <p:cNvSpPr txBox="1"/>
          <p:nvPr/>
        </p:nvSpPr>
        <p:spPr>
          <a:xfrm>
            <a:off x="5048250" y="6273225"/>
            <a:ext cx="718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Mapa rýžovišť na Staré vodě a Černém potok:  1 – místa s pozůstatky těžby primárních ložisek; 2 – doložená rýžoviště; 3 – potenciální místa rýžovišť. J. Večeřa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9E62EC2-2B58-475E-BDE9-2FB438C07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0" y="653166"/>
            <a:ext cx="7143750" cy="5080884"/>
          </a:xfrm>
        </p:spPr>
        <p:txBody>
          <a:bodyPr>
            <a:norm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Důsledky hornické kolonizace:   </a:t>
            </a:r>
            <a:r>
              <a:rPr lang="cs-CZ" sz="1800" i="0" u="none" strike="noStrike" baseline="0" dirty="0"/>
              <a:t>analýza </a:t>
            </a:r>
            <a:r>
              <a:rPr lang="cs-CZ" sz="1800" i="0" u="none" strike="noStrike" baseline="0" dirty="0" err="1"/>
              <a:t>makrozbytků</a:t>
            </a:r>
            <a:endParaRPr lang="cs-CZ" sz="180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</a:t>
            </a:r>
            <a:r>
              <a:rPr lang="cs-CZ" sz="1800" b="0" i="0" u="none" strike="noStrike" baseline="0" dirty="0"/>
              <a:t>– </a:t>
            </a:r>
            <a:r>
              <a:rPr lang="cs-CZ" sz="1800" b="1" i="0" u="none" strike="noStrike" baseline="0" dirty="0"/>
              <a:t>Odlesňování</a:t>
            </a:r>
            <a:r>
              <a:rPr lang="cs-CZ" sz="1800" b="0" i="0" u="none" strike="noStrike" baseline="0" dirty="0"/>
              <a:t>:  změna lesní vegetace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</a:t>
            </a:r>
            <a:r>
              <a:rPr lang="cs-CZ" sz="1800" b="0" i="0" u="none" strike="noStrike" baseline="0" dirty="0"/>
              <a:t> ubývá jedle a buku , šíří se smrk a borovice  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–  </a:t>
            </a:r>
            <a:r>
              <a:rPr lang="cs-CZ" sz="1800" b="1" i="0" u="none" strike="noStrike" baseline="0" dirty="0"/>
              <a:t>Indikátory sešlapu a pastvy</a:t>
            </a:r>
            <a:r>
              <a:rPr lang="cs-CZ" sz="1800" b="0" i="0" u="none" strike="noStrike" baseline="0" dirty="0"/>
              <a:t>:  jitrocel kopinatý a šťovík menší 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–  </a:t>
            </a:r>
            <a:r>
              <a:rPr lang="cs-CZ" sz="1800" b="1" i="0" u="none" strike="noStrike" baseline="0" dirty="0"/>
              <a:t>antropogenní indikátory</a:t>
            </a:r>
            <a:r>
              <a:rPr lang="cs-CZ" sz="1800" b="0" i="0" u="none" strike="noStrike" baseline="0" dirty="0"/>
              <a:t>:  obiloviny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</a:t>
            </a:r>
            <a:r>
              <a:rPr lang="cs-CZ" sz="1800" b="0" i="0" u="none" strike="noStrike" baseline="0" dirty="0"/>
              <a:t>chrpa modrák, koukol  (plevele)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</a:t>
            </a:r>
            <a:r>
              <a:rPr lang="cs-CZ" sz="1800" b="0" i="0" u="none" strike="noStrike" baseline="0" dirty="0"/>
              <a:t>pohanka, len </a:t>
            </a:r>
          </a:p>
          <a:p>
            <a:pPr marL="0" indent="0" algn="l">
              <a:buNone/>
            </a:pPr>
            <a:endParaRPr lang="cs-CZ" sz="1800" dirty="0"/>
          </a:p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Podobná situace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v Krušných horách nebo na Českomoravské vrchovině</a:t>
            </a:r>
          </a:p>
        </p:txBody>
      </p:sp>
    </p:spTree>
    <p:extLst>
      <p:ext uri="{BB962C8B-B14F-4D97-AF65-F5344CB8AC3E}">
        <p14:creationId xmlns:p14="http://schemas.microsoft.com/office/powerpoint/2010/main" val="2165411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177948E-D4A0-A93A-3B2D-56766163C8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0"/>
            <a:ext cx="47244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      </a:t>
            </a:r>
            <a:r>
              <a:rPr lang="cs-CZ" altLang="cs-CZ" sz="3200" b="1" dirty="0">
                <a:solidFill>
                  <a:srgbClr val="FF0000"/>
                </a:solidFill>
              </a:rPr>
              <a:t>Staré Město – Bruntál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093F6E5-1AB1-EB76-B517-134BB8BEF7C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27276" y="1409700"/>
            <a:ext cx="7981950" cy="5943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Nejstarší kolonizační osada s městským právem.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1213</a:t>
            </a:r>
            <a:r>
              <a:rPr lang="cs-CZ" altLang="cs-CZ" sz="1800" dirty="0"/>
              <a:t>:  vysazení Bruntálu (ve Starém Městě) s pozdně románským kostelem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Zvěstování Panny Marie) mělo zajistit přemyslovské pozice v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rudonosné oblasti a omezit kolonizaci Jesenicka vratislavským biskupstvím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1377:  dnešní Staré Město neslo název Starý Bruntál „</a:t>
            </a:r>
            <a:r>
              <a:rPr lang="cs-CZ" altLang="cs-CZ" sz="1800" dirty="0" err="1"/>
              <a:t>alden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Freidintal</a:t>
            </a:r>
            <a:r>
              <a:rPr lang="cs-CZ" altLang="cs-CZ" sz="1800" dirty="0"/>
              <a:t>„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1405: „</a:t>
            </a:r>
            <a:r>
              <a:rPr lang="cs-CZ" altLang="cs-CZ" sz="1800" dirty="0" err="1"/>
              <a:t>Aldinstat</a:t>
            </a:r>
            <a:r>
              <a:rPr lang="cs-CZ" altLang="cs-CZ" sz="1800" dirty="0"/>
              <a:t>"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1223</a:t>
            </a:r>
            <a:r>
              <a:rPr lang="cs-CZ" altLang="cs-CZ" sz="1800" dirty="0"/>
              <a:t>:   v listině Přemysla I. se připomíná lhůta deset let, která měla uplynout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od lokace Uničova, jehož obyvatelé užívali magdeburské právo po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vzoru Bruntálu (</a:t>
            </a:r>
            <a:r>
              <a:rPr lang="cs-CZ" altLang="cs-CZ" sz="1800" dirty="0" err="1"/>
              <a:t>tzv.uničovské</a:t>
            </a:r>
            <a:r>
              <a:rPr lang="cs-CZ" altLang="cs-CZ" sz="1800" dirty="0"/>
              <a:t> privilegium)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1287</a:t>
            </a:r>
            <a:r>
              <a:rPr lang="cs-CZ" altLang="cs-CZ" sz="1800" dirty="0"/>
              <a:t>:  nejstarší městská pečeť s vyobrazením horníka objevená v roce 1992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v bavorském státním archivu v Mnichově, která je přivěšena k listině,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vydané </a:t>
            </a:r>
            <a:r>
              <a:rPr lang="cs-CZ" altLang="cs-CZ" sz="1800" dirty="0" err="1"/>
              <a:t>hlubčickým</a:t>
            </a:r>
            <a:r>
              <a:rPr lang="cs-CZ" altLang="cs-CZ" sz="1800" dirty="0"/>
              <a:t> fojtem </a:t>
            </a:r>
            <a:r>
              <a:rPr lang="cs-CZ" altLang="cs-CZ" sz="1800" dirty="0" err="1"/>
              <a:t>Thilem</a:t>
            </a:r>
            <a:r>
              <a:rPr lang="cs-CZ" altLang="cs-CZ" sz="1800" dirty="0"/>
              <a:t> a bruntálským fojtem Bertoldem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(9. srpna). </a:t>
            </a:r>
          </a:p>
        </p:txBody>
      </p:sp>
      <p:pic>
        <p:nvPicPr>
          <p:cNvPr id="52228" name="Picture 6" descr="07cs036">
            <a:extLst>
              <a:ext uri="{FF2B5EF4-FFF2-40B4-BE49-F238E27FC236}">
                <a16:creationId xmlns:a16="http://schemas.microsoft.com/office/drawing/2014/main" id="{36CFF540-8184-0050-B2EB-C9FEC6587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6"/>
          <a:stretch>
            <a:fillRect/>
          </a:stretch>
        </p:blipFill>
        <p:spPr bwMode="auto">
          <a:xfrm>
            <a:off x="8697515" y="0"/>
            <a:ext cx="2988469" cy="354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Obrázek 1">
            <a:extLst>
              <a:ext uri="{FF2B5EF4-FFF2-40B4-BE49-F238E27FC236}">
                <a16:creationId xmlns:a16="http://schemas.microsoft.com/office/drawing/2014/main" id="{6ADD2CC0-E259-27A2-4D27-A95D64536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"/>
          <a:stretch>
            <a:fillRect/>
          </a:stretch>
        </p:blipFill>
        <p:spPr bwMode="auto">
          <a:xfrm>
            <a:off x="8831265" y="3240397"/>
            <a:ext cx="2932110" cy="337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2231</Words>
  <Application>Microsoft Office PowerPoint</Application>
  <PresentationFormat>Širokoúhlá obrazovka</PresentationFormat>
  <Paragraphs>265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TimesCE-Bold</vt:lpstr>
      <vt:lpstr>TimesCE-Italic</vt:lpstr>
      <vt:lpstr>TimesCE-Roman</vt:lpstr>
      <vt:lpstr>TimesNewRoman</vt:lpstr>
      <vt:lpstr>TimesNewRomanPS-BoldMT</vt:lpstr>
      <vt:lpstr>Motiv Office</vt:lpstr>
      <vt:lpstr>Archeologie středověkého a novověkého města  </vt:lpstr>
      <vt:lpstr>                          Institucionální město </vt:lpstr>
      <vt:lpstr>                             Zakládací listiny </vt:lpstr>
      <vt:lpstr>Prezentace aplikace PowerPoint</vt:lpstr>
      <vt:lpstr>Prezentace aplikace PowerPoint</vt:lpstr>
      <vt:lpstr>                              Změny lokace</vt:lpstr>
      <vt:lpstr>Prezentace aplikace PowerPoint</vt:lpstr>
      <vt:lpstr>Prezentace aplikace PowerPoint</vt:lpstr>
      <vt:lpstr>      Staré Město – Bruntál</vt:lpstr>
      <vt:lpstr>Prezentace aplikace PowerPoint</vt:lpstr>
      <vt:lpstr>Prezentace aplikace PowerPoint</vt:lpstr>
      <vt:lpstr>                                  Uničov</vt:lpstr>
      <vt:lpstr>Prezentace aplikace PowerPoint</vt:lpstr>
      <vt:lpstr>Prezentace aplikace PowerPoint</vt:lpstr>
      <vt:lpstr>    Opava - nám. Osvoboditelů                  výzkum V. Šikulová 1969</vt:lpstr>
      <vt:lpstr>Prezentace aplikace PowerPoint</vt:lpstr>
      <vt:lpstr>                                Rýmařov</vt:lpstr>
      <vt:lpstr>Prezentace aplikace PowerPoint</vt:lpstr>
      <vt:lpstr>Prezentace aplikace PowerPoint</vt:lpstr>
      <vt:lpstr>Prezentace aplikace PowerPoint</vt:lpstr>
      <vt:lpstr>                                 jižní Čechy</vt:lpstr>
      <vt:lpstr>                                            Morava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134</cp:revision>
  <dcterms:created xsi:type="dcterms:W3CDTF">2017-01-31T16:06:48Z</dcterms:created>
  <dcterms:modified xsi:type="dcterms:W3CDTF">2024-03-26T14:59:38Z</dcterms:modified>
</cp:coreProperties>
</file>