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7" r:id="rId3"/>
    <p:sldId id="284" r:id="rId4"/>
    <p:sldId id="378" r:id="rId5"/>
    <p:sldId id="389" r:id="rId6"/>
    <p:sldId id="388" r:id="rId7"/>
    <p:sldId id="386" r:id="rId8"/>
    <p:sldId id="408" r:id="rId9"/>
    <p:sldId id="396" r:id="rId10"/>
    <p:sldId id="402" r:id="rId11"/>
    <p:sldId id="398" r:id="rId12"/>
    <p:sldId id="397" r:id="rId13"/>
    <p:sldId id="392" r:id="rId14"/>
    <p:sldId id="407" r:id="rId15"/>
    <p:sldId id="399" r:id="rId16"/>
    <p:sldId id="401" r:id="rId17"/>
    <p:sldId id="406" r:id="rId18"/>
    <p:sldId id="405" r:id="rId19"/>
    <p:sldId id="404" r:id="rId20"/>
    <p:sldId id="390" r:id="rId21"/>
    <p:sldId id="391" r:id="rId22"/>
    <p:sldId id="368" r:id="rId23"/>
    <p:sldId id="292" r:id="rId24"/>
    <p:sldId id="291" r:id="rId25"/>
    <p:sldId id="379" r:id="rId26"/>
    <p:sldId id="281" r:id="rId27"/>
    <p:sldId id="293" r:id="rId28"/>
    <p:sldId id="393" r:id="rId29"/>
    <p:sldId id="395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Archeologie středověkého a novověkého města</a:t>
            </a:r>
            <a:br>
              <a:rPr lang="cs-C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TimesNewRomanPSMT"/>
              </a:rPr>
              <a:t>5. Půdorys, opevnění, parcelace, komunikace a veřejná prostranství.</a:t>
            </a:r>
            <a:endParaRPr lang="cs-CZ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608EDC7B-F642-2F67-E8A0-20C41262B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314325"/>
            <a:ext cx="9344025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75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2F1842-3DC9-1D98-76E9-73005B52D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02" y="600074"/>
            <a:ext cx="11914598" cy="6257925"/>
          </a:xfrm>
        </p:spPr>
        <p:txBody>
          <a:bodyPr>
            <a:noAutofit/>
          </a:bodyPr>
          <a:lstStyle/>
          <a:p>
            <a:r>
              <a:rPr lang="cs-CZ" sz="1800" b="1" dirty="0"/>
              <a:t>Věže:  </a:t>
            </a:r>
            <a:r>
              <a:rPr lang="cs-CZ" sz="1800" dirty="0"/>
              <a:t>2. pol. 13. stol.:   </a:t>
            </a:r>
            <a:r>
              <a:rPr lang="cs-CZ" sz="1800" b="1" dirty="0"/>
              <a:t>válcové  –  </a:t>
            </a:r>
            <a:r>
              <a:rPr lang="cs-CZ" sz="1800" dirty="0"/>
              <a:t>nařízení Přemysla Otakara I.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–  snadno přístupné obráncům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–  boční odstřelování paty hradby:  štěrbinové střílny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–  kurtina:  hradba s cimbuřím (stínky s pultovými stříškami, proluky) mezi věžemi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2. pol. 14. stol</a:t>
            </a:r>
            <a:r>
              <a:rPr lang="cs-CZ" sz="1800" b="1" dirty="0"/>
              <a:t>.:   hranolové </a:t>
            </a:r>
            <a:r>
              <a:rPr lang="cs-CZ" sz="1800" dirty="0"/>
              <a:t>(čtyřboké)  –  Beroun, Kadaň, Nymburk, Vysoké Mýto, Tachov </a:t>
            </a:r>
          </a:p>
          <a:p>
            <a:endParaRPr lang="cs-CZ" sz="1800" b="1" dirty="0"/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Brány  </a:t>
            </a:r>
            <a:r>
              <a:rPr lang="cs-CZ" sz="1800" dirty="0"/>
              <a:t>–  průjezdné pod věží nebo mezi hranolovými věžemi </a:t>
            </a:r>
          </a:p>
          <a:p>
            <a:pPr marL="0" indent="0">
              <a:buNone/>
            </a:pPr>
            <a:r>
              <a:rPr lang="cs-CZ" sz="1800" dirty="0"/>
              <a:t>                 –  chráněny příkopem, spouštěcími železnými mřížemi a padacím mostem</a:t>
            </a:r>
          </a:p>
          <a:p>
            <a:pPr marL="0" indent="0">
              <a:buNone/>
            </a:pPr>
            <a:r>
              <a:rPr lang="cs-CZ" sz="1800" dirty="0"/>
              <a:t>                 –  fortny:  výpadové branky</a:t>
            </a:r>
          </a:p>
          <a:p>
            <a:endParaRPr lang="cs-CZ" sz="1800" b="1" dirty="0"/>
          </a:p>
          <a:p>
            <a:r>
              <a:rPr lang="cs-CZ" sz="1800" b="1" dirty="0"/>
              <a:t>Bašty  </a:t>
            </a:r>
            <a:r>
              <a:rPr lang="cs-CZ" sz="1800" dirty="0"/>
              <a:t>–  kruhové, polokruhové, polygonální</a:t>
            </a:r>
          </a:p>
          <a:p>
            <a:endParaRPr lang="cs-CZ" sz="1800" b="1" dirty="0"/>
          </a:p>
          <a:p>
            <a:r>
              <a:rPr lang="cs-CZ" sz="1800" b="1" dirty="0"/>
              <a:t>Parkán:</a:t>
            </a:r>
            <a:r>
              <a:rPr lang="cs-CZ" sz="1800" dirty="0"/>
              <a:t>  </a:t>
            </a:r>
            <a:r>
              <a:rPr lang="cs-CZ" sz="1800" dirty="0" err="1"/>
              <a:t>mezihradební</a:t>
            </a:r>
            <a:r>
              <a:rPr lang="cs-CZ" sz="1800" dirty="0"/>
              <a:t> prostor s předsunutou zdí:  oddálení útoku </a:t>
            </a:r>
          </a:p>
          <a:p>
            <a:pPr marL="0" indent="0">
              <a:buNone/>
            </a:pPr>
            <a:r>
              <a:rPr lang="cs-CZ" sz="1800" dirty="0"/>
              <a:t>                     využíván hospodářsky (technologicky náročné provozy):  a)  nadměrný zápach  –  jircháři  (kožedělná řemesla)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b)  nebezpečí ohně  –  hrnčíři, kováři  (černá řemesla)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8E6465-3F45-E67E-3730-9EE46B44F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50" t="40444" r="40500" b="39260"/>
          <a:stretch/>
        </p:blipFill>
        <p:spPr>
          <a:xfrm>
            <a:off x="5845996" y="2755093"/>
            <a:ext cx="3418107" cy="934692"/>
          </a:xfrm>
          <a:prstGeom prst="rect">
            <a:avLst/>
          </a:prstGeom>
        </p:spPr>
      </p:pic>
      <p:pic>
        <p:nvPicPr>
          <p:cNvPr id="7" name="Obrázek 6" descr="Obsah obrázku diagram&#10;&#10;Popis byl vytvořen automaticky">
            <a:extLst>
              <a:ext uri="{FF2B5EF4-FFF2-40B4-BE49-F238E27FC236}">
                <a16:creationId xmlns:a16="http://schemas.microsoft.com/office/drawing/2014/main" id="{22EB8760-3361-2F54-ABCA-0D305A32E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272" y="2194355"/>
            <a:ext cx="2091559" cy="13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03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27CB381A-7B87-33FA-F847-9797E3A25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04" y="432095"/>
            <a:ext cx="3604177" cy="256610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85062B3-398E-FA24-1EB7-9A722FFCED74}"/>
              </a:ext>
            </a:extLst>
          </p:cNvPr>
          <p:cNvSpPr txBox="1"/>
          <p:nvPr/>
        </p:nvSpPr>
        <p:spPr>
          <a:xfrm>
            <a:off x="316168" y="3105834"/>
            <a:ext cx="4674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Palisádové opevnění a kamenná hradba města.</a:t>
            </a:r>
          </a:p>
          <a:p>
            <a:r>
              <a:rPr lang="cs-CZ" dirty="0"/>
              <a:t>          Bible krále Václava IV., 1389/1400.</a:t>
            </a:r>
          </a:p>
        </p:txBody>
      </p:sp>
      <p:pic>
        <p:nvPicPr>
          <p:cNvPr id="6" name="Obrázek 5" descr="Obsah obrázku text, ložní prádlo, látka&#10;&#10;Popis byl vytvořen automaticky">
            <a:extLst>
              <a:ext uri="{FF2B5EF4-FFF2-40B4-BE49-F238E27FC236}">
                <a16:creationId xmlns:a16="http://schemas.microsoft.com/office/drawing/2014/main" id="{54E1C134-AEFE-6005-27CE-F37DEF214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91" y="155483"/>
            <a:ext cx="2620238" cy="3596682"/>
          </a:xfrm>
          <a:prstGeom prst="rect">
            <a:avLst/>
          </a:prstGeom>
        </p:spPr>
      </p:pic>
      <p:pic>
        <p:nvPicPr>
          <p:cNvPr id="8" name="Obrázek 7" descr="Obsah obrázku tráva, budova, venku, sušárna&#10;&#10;Popis byl vytvořen automaticky">
            <a:extLst>
              <a:ext uri="{FF2B5EF4-FFF2-40B4-BE49-F238E27FC236}">
                <a16:creationId xmlns:a16="http://schemas.microsoft.com/office/drawing/2014/main" id="{75409A25-9A99-004D-E89D-810924936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030" y="1214687"/>
            <a:ext cx="3387884" cy="483378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4DB4E53-C66D-F507-FDE1-717672DA9287}"/>
              </a:ext>
            </a:extLst>
          </p:cNvPr>
          <p:cNvSpPr txBox="1"/>
          <p:nvPr/>
        </p:nvSpPr>
        <p:spPr>
          <a:xfrm>
            <a:off x="8649070" y="343605"/>
            <a:ext cx="2767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Svitavy. Městské opevnění.</a:t>
            </a:r>
          </a:p>
          <a:p>
            <a:r>
              <a:rPr lang="cs-CZ" dirty="0"/>
              <a:t>2.pol. 14.stol. – pol. 15.stol.</a:t>
            </a:r>
          </a:p>
        </p:txBody>
      </p:sp>
      <p:pic>
        <p:nvPicPr>
          <p:cNvPr id="14" name="Obrázek 13" descr="Obsah obrázku strom, venku, obloha, budova&#10;&#10;Popis byl vytvořen automaticky">
            <a:extLst>
              <a:ext uri="{FF2B5EF4-FFF2-40B4-BE49-F238E27FC236}">
                <a16:creationId xmlns:a16="http://schemas.microsoft.com/office/drawing/2014/main" id="{560DAE14-6A1B-2AE3-9224-D9A8C5E61E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6"/>
          <a:stretch/>
        </p:blipFill>
        <p:spPr>
          <a:xfrm>
            <a:off x="387725" y="3914671"/>
            <a:ext cx="4000193" cy="255021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7913812-FDBA-9491-C7B1-23D7CE36FB02}"/>
              </a:ext>
            </a:extLst>
          </p:cNvPr>
          <p:cNvSpPr txBox="1"/>
          <p:nvPr/>
        </p:nvSpPr>
        <p:spPr>
          <a:xfrm>
            <a:off x="273086" y="3948266"/>
            <a:ext cx="258756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Nymburk, 1. pol. 14. stol.</a:t>
            </a:r>
          </a:p>
        </p:txBody>
      </p:sp>
      <p:pic>
        <p:nvPicPr>
          <p:cNvPr id="17" name="Obrázek 16" descr="Obsah obrázku tráva, obloha, venku, strom&#10;&#10;Popis byl vytvořen automaticky">
            <a:extLst>
              <a:ext uri="{FF2B5EF4-FFF2-40B4-BE49-F238E27FC236}">
                <a16:creationId xmlns:a16="http://schemas.microsoft.com/office/drawing/2014/main" id="{43F066AD-7ADA-3D1B-1A86-73DF2D207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65" y="3948266"/>
            <a:ext cx="3774924" cy="2516616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EB408E93-4B33-E2CE-D147-EA3D39B0C919}"/>
              </a:ext>
            </a:extLst>
          </p:cNvPr>
          <p:cNvSpPr txBox="1"/>
          <p:nvPr/>
        </p:nvSpPr>
        <p:spPr>
          <a:xfrm>
            <a:off x="4632465" y="3948266"/>
            <a:ext cx="169976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Tachov, 14. stol.</a:t>
            </a:r>
          </a:p>
        </p:txBody>
      </p:sp>
    </p:spTree>
    <p:extLst>
      <p:ext uri="{BB962C8B-B14F-4D97-AF65-F5344CB8AC3E}">
        <p14:creationId xmlns:p14="http://schemas.microsoft.com/office/powerpoint/2010/main" val="52410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8" y="475981"/>
            <a:ext cx="7412213" cy="49414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5578" y="5721531"/>
            <a:ext cx="11456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Kouřim:  </a:t>
            </a:r>
            <a:r>
              <a:rPr lang="cs-CZ" dirty="0"/>
              <a:t>opevnění vystavěno v polovině 13. stol. současně s  městem. </a:t>
            </a:r>
            <a:r>
              <a:rPr lang="cs-CZ" b="1" dirty="0"/>
              <a:t>N</a:t>
            </a:r>
            <a:r>
              <a:rPr lang="cs-CZ" dirty="0"/>
              <a:t>a stavbu osobně dohlížel Přemysl Otakar II., který jej dával v roce 1261 za vzor i ostatním královským městům. Dnešní podoba:  přestavba po pol. 15. stol.</a:t>
            </a:r>
          </a:p>
          <a:p>
            <a:r>
              <a:rPr lang="cs-CZ" dirty="0"/>
              <a:t>Délka:   1250 metrů     výška:   6 až 7 m     parkán:  14 metrů široký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20918" t="19553" r="27779" b="18303"/>
          <a:stretch/>
        </p:blipFill>
        <p:spPr>
          <a:xfrm>
            <a:off x="8016277" y="480655"/>
            <a:ext cx="3975427" cy="27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6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07AD6EB-5C72-9EAD-803F-67220E0F7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4000" contrast="7000"/>
          </a:blip>
          <a:srcRect b="9333"/>
          <a:stretch/>
        </p:blipFill>
        <p:spPr>
          <a:xfrm>
            <a:off x="84963" y="13672"/>
            <a:ext cx="5217529" cy="6844328"/>
          </a:xfrm>
          <a:prstGeom prst="rect">
            <a:avLst/>
          </a:prstGeom>
        </p:spPr>
      </p:pic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58235EFF-7E9E-D5A1-0D09-28A921F1A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39" y="544317"/>
            <a:ext cx="4952546" cy="4333478"/>
          </a:xfrm>
          <a:prstGeom prst="rect">
            <a:avLst/>
          </a:prstGeom>
        </p:spPr>
      </p:pic>
      <p:pic>
        <p:nvPicPr>
          <p:cNvPr id="7" name="Obrázek 6" descr="Obsah obrázku budova, venku, dům, cihla&#10;&#10;Popis byl vytvořen automaticky">
            <a:extLst>
              <a:ext uri="{FF2B5EF4-FFF2-40B4-BE49-F238E27FC236}">
                <a16:creationId xmlns:a16="http://schemas.microsoft.com/office/drawing/2014/main" id="{C3632AD3-AFC1-A0DC-6181-DCFEE03E5A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r="18731"/>
          <a:stretch/>
        </p:blipFill>
        <p:spPr>
          <a:xfrm>
            <a:off x="5606413" y="2447165"/>
            <a:ext cx="3384331" cy="38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80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B3DA6FD4-8F1B-B137-27C8-2E424674D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3" y="199177"/>
            <a:ext cx="5242560" cy="34950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2496044-4939-C97B-68DA-7738155200E9}"/>
              </a:ext>
            </a:extLst>
          </p:cNvPr>
          <p:cNvSpPr txBox="1"/>
          <p:nvPr/>
        </p:nvSpPr>
        <p:spPr>
          <a:xfrm>
            <a:off x="223518" y="3753673"/>
            <a:ext cx="5976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Novoměstská </a:t>
            </a:r>
            <a:r>
              <a:rPr lang="cs-CZ" b="1" dirty="0"/>
              <a:t>Horská brána </a:t>
            </a:r>
            <a:r>
              <a:rPr lang="cs-CZ" dirty="0"/>
              <a:t>(dvě hranolové věže a průjezd)  </a:t>
            </a:r>
          </a:p>
          <a:p>
            <a:r>
              <a:rPr lang="cs-CZ" dirty="0"/>
              <a:t>a provizorní opevnění. Zničena Švédy 1648.</a:t>
            </a:r>
          </a:p>
          <a:p>
            <a:r>
              <a:rPr lang="cs-CZ" dirty="0"/>
              <a:t>Obléhání Prahy, 1663.</a:t>
            </a:r>
          </a:p>
        </p:txBody>
      </p:sp>
      <p:pic>
        <p:nvPicPr>
          <p:cNvPr id="8" name="Obrázek 7" descr="Obsah obrázku venku, obloha, město&#10;&#10;Popis byl vytvořen automaticky">
            <a:extLst>
              <a:ext uri="{FF2B5EF4-FFF2-40B4-BE49-F238E27FC236}">
                <a16:creationId xmlns:a16="http://schemas.microsoft.com/office/drawing/2014/main" id="{31C4B85C-7039-C1EA-3D81-507FFE00B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70" y="199177"/>
            <a:ext cx="6283200" cy="4190894"/>
          </a:xfrm>
          <a:prstGeom prst="rect">
            <a:avLst/>
          </a:prstGeom>
        </p:spPr>
      </p:pic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30535C35-1D79-7CB4-BA96-C0147DB966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8" y="4677003"/>
            <a:ext cx="2893234" cy="2077342"/>
          </a:xfrm>
          <a:prstGeom prst="rect">
            <a:avLst/>
          </a:prstGeom>
        </p:spPr>
      </p:pic>
      <p:pic>
        <p:nvPicPr>
          <p:cNvPr id="12" name="Obrázek 11" descr="Obsah obrázku budova, cihla, venku, kámen&#10;&#10;Popis byl vytvořen automaticky">
            <a:extLst>
              <a:ext uri="{FF2B5EF4-FFF2-40B4-BE49-F238E27FC236}">
                <a16:creationId xmlns:a16="http://schemas.microsoft.com/office/drawing/2014/main" id="{B6C5C2B3-2237-5243-D11F-6ED3DE5E9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00" y="4673072"/>
            <a:ext cx="2820102" cy="204355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3C7B283-1C23-2FD6-582A-910CC5C156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69" y="4645271"/>
            <a:ext cx="2909203" cy="207135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213C3AF-88BF-0ED5-A7EE-B8014B3E2D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1"/>
          <a:stretch/>
        </p:blipFill>
        <p:spPr>
          <a:xfrm>
            <a:off x="9250539" y="4640795"/>
            <a:ext cx="2646493" cy="211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43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778BB6-4280-82EA-5632-6F90B4A4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58" y="707923"/>
            <a:ext cx="11929241" cy="5968180"/>
          </a:xfrm>
        </p:spPr>
        <p:txBody>
          <a:bodyPr>
            <a:normAutofit/>
          </a:bodyPr>
          <a:lstStyle/>
          <a:p>
            <a:r>
              <a:rPr lang="cs-CZ" sz="1800" b="1" dirty="0">
                <a:effectLst/>
              </a:rPr>
              <a:t>Bašta</a:t>
            </a:r>
            <a:r>
              <a:rPr lang="cs-CZ" sz="1800" dirty="0">
                <a:effectLst/>
              </a:rPr>
              <a:t>  –   střílna v hradbách </a:t>
            </a:r>
            <a:r>
              <a:rPr lang="cs-CZ" sz="1800" dirty="0"/>
              <a:t>(půdorys:  kruh, půlkruh, polygon) </a:t>
            </a:r>
          </a:p>
          <a:p>
            <a:pPr marL="0" indent="0">
              <a:buNone/>
            </a:pPr>
            <a:r>
              <a:rPr lang="cs-CZ" sz="1800" dirty="0"/>
              <a:t>                –   převyšuje hradby, ale není tak vysoká jako věže </a:t>
            </a:r>
          </a:p>
          <a:p>
            <a:pPr marL="0" indent="0">
              <a:buNone/>
            </a:pPr>
            <a:r>
              <a:rPr lang="cs-CZ" sz="1800" dirty="0"/>
              <a:t>                –   později předsunuté dělostřelecké opevnění brány na </a:t>
            </a:r>
          </a:p>
          <a:p>
            <a:pPr marL="0" indent="0">
              <a:buNone/>
            </a:pPr>
            <a:r>
              <a:rPr lang="cs-CZ" sz="1800" dirty="0"/>
              <a:t>                     vyvýšeném pahorku (t</a:t>
            </a:r>
            <a:r>
              <a:rPr lang="cs-CZ" sz="1800" dirty="0">
                <a:effectLst/>
              </a:rPr>
              <a:t>zv. </a:t>
            </a:r>
            <a:r>
              <a:rPr lang="cs-CZ" sz="1800" dirty="0" err="1">
                <a:effectLst/>
              </a:rPr>
              <a:t>predsunutá</a:t>
            </a:r>
            <a:r>
              <a:rPr lang="cs-CZ" sz="1800" dirty="0">
                <a:effectLst/>
              </a:rPr>
              <a:t> bašta)</a:t>
            </a:r>
          </a:p>
          <a:p>
            <a:endParaRPr lang="cs-CZ" sz="1800" dirty="0"/>
          </a:p>
          <a:p>
            <a:r>
              <a:rPr lang="cs-CZ" sz="1800" b="1" dirty="0" err="1">
                <a:effectLst/>
              </a:rPr>
              <a:t>Barbakán</a:t>
            </a:r>
            <a:r>
              <a:rPr lang="cs-CZ" sz="1800" dirty="0">
                <a:effectLst/>
              </a:rPr>
              <a:t>  –   předsunuté opevnění brány (půlkruh, podkova, polygon)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–  zalomení přímého směru vstupu</a:t>
            </a:r>
          </a:p>
          <a:p>
            <a:endParaRPr lang="cs-CZ" sz="1800" dirty="0"/>
          </a:p>
          <a:p>
            <a:r>
              <a:rPr lang="cs-CZ" sz="1800" b="1" dirty="0">
                <a:effectLst/>
              </a:rPr>
              <a:t>Bastion</a:t>
            </a:r>
            <a:r>
              <a:rPr lang="cs-CZ" sz="1800" dirty="0">
                <a:effectLst/>
              </a:rPr>
              <a:t>  –  pětiúhelníková  pevnost s cihlovým pláštěm</a:t>
            </a:r>
          </a:p>
          <a:p>
            <a:pPr marL="0" indent="0">
              <a:buNone/>
            </a:pPr>
            <a:r>
              <a:rPr lang="cs-CZ" sz="1800" dirty="0"/>
              <a:t>                        a příkopem zaplavovaným vodou, 16. – 19. stol. </a:t>
            </a:r>
          </a:p>
          <a:p>
            <a:pPr marL="0" indent="0">
              <a:buNone/>
            </a:pPr>
            <a:r>
              <a:rPr lang="cs-CZ" sz="1800" dirty="0"/>
              <a:t>                   –   2. pol. 18. stol.:  výstavba po prusko-rakouských válkách</a:t>
            </a:r>
          </a:p>
          <a:p>
            <a:pPr marL="0" indent="0">
              <a:buNone/>
            </a:pPr>
            <a:r>
              <a:rPr lang="cs-CZ" sz="1800" dirty="0"/>
              <a:t>                        Špilberk –  1560:  prodán městu, 17/18. stol.:  5 bastionů</a:t>
            </a:r>
          </a:p>
          <a:p>
            <a:pPr marL="0" indent="0">
              <a:buNone/>
            </a:pPr>
            <a:r>
              <a:rPr lang="cs-CZ" sz="1800" dirty="0"/>
              <a:t>                        Hradec Králové (1766-89), Terezín (1780-90) a Josefov (</a:t>
            </a:r>
            <a:r>
              <a:rPr lang="cs-CZ" sz="1800" i="1" dirty="0"/>
              <a:t>1781-91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–  kavalír:  nadzemní část bastionu</a:t>
            </a:r>
            <a:endParaRPr lang="cs-CZ" sz="1800" dirty="0">
              <a:effectLst/>
            </a:endParaRPr>
          </a:p>
          <a:p>
            <a:pPr marL="0" indent="0">
              <a:buNone/>
            </a:pPr>
            <a:r>
              <a:rPr lang="cs-CZ" sz="1800" dirty="0"/>
              <a:t>                      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58383D81-A61C-E7BC-496F-3C562D14A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19" y="554501"/>
            <a:ext cx="4322161" cy="3884473"/>
          </a:xfrm>
          <a:prstGeom prst="rect">
            <a:avLst/>
          </a:prstGeom>
        </p:spPr>
      </p:pic>
      <p:pic>
        <p:nvPicPr>
          <p:cNvPr id="7" name="Obrázek 6" descr="Obsah obrázku diagram&#10;&#10;Popis byl vytvořen automaticky">
            <a:extLst>
              <a:ext uri="{FF2B5EF4-FFF2-40B4-BE49-F238E27FC236}">
                <a16:creationId xmlns:a16="http://schemas.microsoft.com/office/drawing/2014/main" id="{FF84AD5D-49D4-9443-6E64-E5B421D23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19" y="4894802"/>
            <a:ext cx="2073317" cy="17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09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61D14386-A616-0FF2-9682-363A6E35A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4345"/>
            <a:ext cx="12192000" cy="3350781"/>
          </a:xfrm>
          <a:prstGeom prst="rect">
            <a:avLst/>
          </a:prstGeom>
        </p:spPr>
      </p:pic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9A79F8C0-401E-8925-ADAB-245C0689C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24" y="174184"/>
            <a:ext cx="5044966" cy="325481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F81B6EE-239A-759F-1603-5760F161473F}"/>
              </a:ext>
            </a:extLst>
          </p:cNvPr>
          <p:cNvSpPr txBox="1"/>
          <p:nvPr/>
        </p:nvSpPr>
        <p:spPr>
          <a:xfrm>
            <a:off x="1502980" y="1208690"/>
            <a:ext cx="1086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Terezín</a:t>
            </a:r>
          </a:p>
        </p:txBody>
      </p:sp>
    </p:spTree>
    <p:extLst>
      <p:ext uri="{BB962C8B-B14F-4D97-AF65-F5344CB8AC3E}">
        <p14:creationId xmlns:p14="http://schemas.microsoft.com/office/powerpoint/2010/main" val="90905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, schématické&#10;&#10;Popis byl vytvořen automaticky">
            <a:extLst>
              <a:ext uri="{FF2B5EF4-FFF2-40B4-BE49-F238E27FC236}">
                <a16:creationId xmlns:a16="http://schemas.microsoft.com/office/drawing/2014/main" id="{9A077440-01BD-BAFD-64E0-4670D0683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31" y="588579"/>
            <a:ext cx="10230452" cy="58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47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1D1D7061-3BC5-C9FC-5A25-45C3D34BF18C}"/>
              </a:ext>
            </a:extLst>
          </p:cNvPr>
          <p:cNvSpPr txBox="1"/>
          <p:nvPr/>
        </p:nvSpPr>
        <p:spPr>
          <a:xfrm>
            <a:off x="882869" y="294291"/>
            <a:ext cx="96327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lain" startAt="2018"/>
            </a:pPr>
            <a:r>
              <a:rPr lang="cs-CZ" sz="2400" b="1" dirty="0"/>
              <a:t>  –   </a:t>
            </a:r>
            <a:r>
              <a:rPr lang="cs-CZ" sz="2000" b="1" dirty="0"/>
              <a:t>výzkum Muzea v Hradci Králové</a:t>
            </a:r>
          </a:p>
          <a:p>
            <a:r>
              <a:rPr lang="cs-CZ" sz="2000" b="1" dirty="0"/>
              <a:t>             –    archeologové odkryli Kavalír 33 pevnostního systému v </a:t>
            </a:r>
            <a:r>
              <a:rPr lang="cs-CZ" sz="2000" b="1" dirty="0" err="1"/>
              <a:t>Gayerových</a:t>
            </a:r>
            <a:r>
              <a:rPr lang="cs-CZ" sz="2000" b="1" dirty="0"/>
              <a:t> kasárnách</a:t>
            </a:r>
          </a:p>
        </p:txBody>
      </p:sp>
      <p:pic>
        <p:nvPicPr>
          <p:cNvPr id="11" name="Obrázek 10" descr="Obsah obrázku venku, území, údolí, příroda&#10;&#10;Popis byl vytvořen automaticky">
            <a:extLst>
              <a:ext uri="{FF2B5EF4-FFF2-40B4-BE49-F238E27FC236}">
                <a16:creationId xmlns:a16="http://schemas.microsoft.com/office/drawing/2014/main" id="{BCDF0BF9-A567-45E8-2FD3-1634FD323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91" y="1776249"/>
            <a:ext cx="7944170" cy="4468596"/>
          </a:xfrm>
          <a:prstGeom prst="rect">
            <a:avLst/>
          </a:prstGeom>
        </p:spPr>
      </p:pic>
      <p:pic>
        <p:nvPicPr>
          <p:cNvPr id="15" name="Obrázek 14" descr="Obsah obrázku diagram&#10;&#10;Popis byl vytvořen automaticky">
            <a:extLst>
              <a:ext uri="{FF2B5EF4-FFF2-40B4-BE49-F238E27FC236}">
                <a16:creationId xmlns:a16="http://schemas.microsoft.com/office/drawing/2014/main" id="{5F34D300-0046-3FB4-10BF-8DA6FE306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59222"/>
            <a:ext cx="3224402" cy="2073466"/>
          </a:xfrm>
          <a:prstGeom prst="rect">
            <a:avLst/>
          </a:prstGeom>
        </p:spPr>
      </p:pic>
      <p:pic>
        <p:nvPicPr>
          <p:cNvPr id="18" name="Obrázek 17" descr="Obsah obrázku mapa&#10;&#10;Popis byl vytvořen automaticky">
            <a:extLst>
              <a:ext uri="{FF2B5EF4-FFF2-40B4-BE49-F238E27FC236}">
                <a16:creationId xmlns:a16="http://schemas.microsoft.com/office/drawing/2014/main" id="{0A0BC783-A0E2-7459-D92B-B85242088B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49" b="-2"/>
          <a:stretch/>
        </p:blipFill>
        <p:spPr>
          <a:xfrm>
            <a:off x="304799" y="3828973"/>
            <a:ext cx="3224402" cy="2754634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9745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9822" y="754469"/>
            <a:ext cx="11432178" cy="6103531"/>
          </a:xfrm>
        </p:spPr>
        <p:txBody>
          <a:bodyPr>
            <a:normAutofit fontScale="85000" lnSpcReduction="2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Evropa</a:t>
            </a:r>
            <a:r>
              <a:rPr lang="cs-CZ" sz="2000" dirty="0">
                <a:solidFill>
                  <a:srgbClr val="FF0000"/>
                </a:solidFill>
              </a:rPr>
              <a:t>  </a:t>
            </a:r>
            <a:r>
              <a:rPr lang="cs-CZ" sz="2000" dirty="0"/>
              <a:t>–  počátky pravidelného prostorového členění sídlišť od doby římské; obchodní emporia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Vikingská města   </a:t>
            </a:r>
            <a:r>
              <a:rPr lang="cs-CZ" sz="2000" dirty="0"/>
              <a:t>–   9./10. stol.:  pravidelné struktury městských pozemků (York, Dublin, </a:t>
            </a:r>
            <a:r>
              <a:rPr lang="cs-CZ" sz="2000" dirty="0" err="1"/>
              <a:t>Waterford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r>
              <a:rPr lang="cs-CZ" sz="2000" b="1" dirty="0"/>
              <a:t>Skandinávská města   </a:t>
            </a:r>
            <a:r>
              <a:rPr lang="cs-CZ" sz="2000" dirty="0"/>
              <a:t>–   po r. 1100:  Bergen, </a:t>
            </a:r>
            <a:r>
              <a:rPr lang="cs-CZ" sz="2000" dirty="0" err="1"/>
              <a:t>Trondheim</a:t>
            </a:r>
            <a:r>
              <a:rPr lang="cs-CZ" sz="2000" dirty="0"/>
              <a:t>, Oslo</a:t>
            </a:r>
          </a:p>
          <a:p>
            <a:endParaRPr lang="cs-CZ" sz="2000" dirty="0"/>
          </a:p>
          <a:p>
            <a:r>
              <a:rPr lang="cs-CZ" sz="2000" b="1" dirty="0"/>
              <a:t>Západní Evropa  </a:t>
            </a:r>
            <a:r>
              <a:rPr lang="cs-CZ" sz="2000" dirty="0"/>
              <a:t>–  11. až 12. stol.:  Antverpy, </a:t>
            </a:r>
            <a:r>
              <a:rPr lang="cs-CZ" sz="2000" dirty="0" err="1"/>
              <a:t>Schleswig</a:t>
            </a:r>
            <a:r>
              <a:rPr lang="cs-CZ" sz="2000" dirty="0"/>
              <a:t>, Hamburk (rozptýlené </a:t>
            </a:r>
            <a:r>
              <a:rPr lang="cs-CZ" sz="2000" dirty="0" err="1"/>
              <a:t>dvorcové</a:t>
            </a:r>
            <a:r>
              <a:rPr lang="cs-CZ" sz="2000" dirty="0"/>
              <a:t> uspořádání)</a:t>
            </a:r>
          </a:p>
          <a:p>
            <a:pPr marL="0" indent="0">
              <a:buNone/>
            </a:pPr>
            <a:r>
              <a:rPr lang="cs-CZ" sz="2000" b="1" dirty="0"/>
              <a:t>                                  </a:t>
            </a:r>
            <a:r>
              <a:rPr lang="cs-CZ" sz="2000" dirty="0"/>
              <a:t>–  12. stol.:   přibývá pravidelnější parcelace: Braunschweig, Göttingen, </a:t>
            </a:r>
            <a:r>
              <a:rPr lang="cs-CZ" sz="2000" dirty="0" err="1"/>
              <a:t>Münster</a:t>
            </a:r>
            <a:r>
              <a:rPr lang="cs-CZ" sz="2000" dirty="0"/>
              <a:t>, </a:t>
            </a:r>
            <a:r>
              <a:rPr lang="cs-CZ" sz="2000" u="sng" dirty="0"/>
              <a:t>Lübeck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Polsko</a:t>
            </a:r>
            <a:r>
              <a:rPr lang="cs-CZ" sz="2000" dirty="0"/>
              <a:t>  –  dobré podmínky pro uchování dřevěných konstrukcí na centrálních lokalitách z 10.–12. stol.</a:t>
            </a:r>
          </a:p>
          <a:p>
            <a:pPr marL="0" indent="0">
              <a:buNone/>
            </a:pPr>
            <a:r>
              <a:rPr lang="cs-CZ" sz="2000" b="1" dirty="0"/>
              <a:t>                       Romana </a:t>
            </a:r>
            <a:r>
              <a:rPr lang="cs-CZ" sz="2000" b="1" dirty="0" err="1"/>
              <a:t>Barnycz-Gupieniec</a:t>
            </a:r>
            <a:r>
              <a:rPr lang="cs-CZ" sz="2000" b="1" dirty="0"/>
              <a:t>   </a:t>
            </a:r>
            <a:r>
              <a:rPr lang="cs-CZ" sz="2000" dirty="0"/>
              <a:t>–  studovala vývoj a prostorové členění raně středověké „parcelace“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Pomořan, Slezska, Běloruska, Rusi a Skandinávie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–  11. stol.: počátky zástavby s určitými pravidelnými rysy, obecně 12. stol.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Opolí  </a:t>
            </a:r>
            <a:r>
              <a:rPr lang="cs-CZ" sz="2000" dirty="0"/>
              <a:t>–  před. pol. 11. stol.:  částečně pravidelná zástavba s vydřevenou komunikací a přilehlými jednoprostorovými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srubovými domy</a:t>
            </a:r>
          </a:p>
          <a:p>
            <a:pPr marL="0" indent="0">
              <a:buNone/>
            </a:pPr>
            <a:r>
              <a:rPr lang="cs-CZ" sz="2000" dirty="0"/>
              <a:t>                      podobně </a:t>
            </a:r>
            <a:r>
              <a:rPr lang="cs-CZ" sz="2000" b="1" dirty="0"/>
              <a:t>Přerov  </a:t>
            </a:r>
            <a:r>
              <a:rPr lang="cs-CZ" sz="2000" dirty="0"/>
              <a:t>–  srubová zástavba s úsekem vydřevené cesty z hradu drženého v ¼ 11. stol. polskou posádkou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–  cesta respektována do konce existence hradu v 1. pol. 13. stol.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–  12. stol.:  zahuštěná zástavba jevila určitou pravidelnost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825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9293" y="5608317"/>
            <a:ext cx="79111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Razím, Vladislav: </a:t>
            </a:r>
          </a:p>
          <a:p>
            <a:r>
              <a:rPr lang="cs-CZ" dirty="0"/>
              <a:t>Řeč středověké fortifikační architektury: terminologie a její souvislosti. Praha 2018.</a:t>
            </a:r>
          </a:p>
          <a:p>
            <a:r>
              <a:rPr lang="cs-CZ" dirty="0"/>
              <a:t>Středověká opevnění českých měst, 3. díl, Praha 2019.</a:t>
            </a:r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92" y="1558440"/>
            <a:ext cx="2540728" cy="29504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r="6678"/>
          <a:stretch/>
        </p:blipFill>
        <p:spPr>
          <a:xfrm>
            <a:off x="6221306" y="2657897"/>
            <a:ext cx="2551378" cy="29504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6" y="391887"/>
            <a:ext cx="2931980" cy="29504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03" y="380397"/>
            <a:ext cx="2731859" cy="29619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03" y="3596637"/>
            <a:ext cx="2687991" cy="29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70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Městský půdorys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143000"/>
            <a:ext cx="11134725" cy="5715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200" dirty="0"/>
          </a:p>
          <a:p>
            <a:r>
              <a:rPr lang="cs-CZ" sz="1900" b="1" dirty="0"/>
              <a:t>Lokátor</a:t>
            </a:r>
            <a:r>
              <a:rPr lang="cs-CZ" sz="1900" dirty="0"/>
              <a:t>  –  vybral vhodné místo pro budoucí zástavbu</a:t>
            </a:r>
          </a:p>
          <a:p>
            <a:r>
              <a:rPr lang="cs-CZ" sz="1900" b="1" dirty="0" err="1"/>
              <a:t>Agrimensor</a:t>
            </a:r>
            <a:r>
              <a:rPr lang="cs-CZ" sz="1900" dirty="0"/>
              <a:t>  –   zeměměřič:  vyměřil prostor budoucího města</a:t>
            </a:r>
          </a:p>
          <a:p>
            <a:endParaRPr lang="cs-CZ" sz="1900" dirty="0"/>
          </a:p>
          <a:p>
            <a:r>
              <a:rPr lang="cs-CZ" sz="1900" dirty="0"/>
              <a:t>1)   </a:t>
            </a:r>
            <a:r>
              <a:rPr lang="cs-CZ" sz="1900" b="1" dirty="0"/>
              <a:t> městské parcely  </a:t>
            </a:r>
            <a:r>
              <a:rPr lang="cs-CZ" sz="1900" dirty="0"/>
              <a:t>s obytnou a hospodářskou zástavbou</a:t>
            </a:r>
          </a:p>
          <a:p>
            <a:r>
              <a:rPr lang="cs-CZ" sz="1900" dirty="0"/>
              <a:t>3)   </a:t>
            </a:r>
            <a:r>
              <a:rPr lang="cs-CZ" sz="1900" b="1" dirty="0"/>
              <a:t>komunikační prostranství</a:t>
            </a:r>
            <a:r>
              <a:rPr lang="cs-CZ" sz="1900" dirty="0"/>
              <a:t>  –  náměstí, tržiště, cesty  </a:t>
            </a:r>
          </a:p>
          <a:p>
            <a:r>
              <a:rPr lang="cs-CZ" sz="1900" dirty="0"/>
              <a:t>2)   </a:t>
            </a:r>
            <a:r>
              <a:rPr lang="cs-CZ" sz="1900" b="1" dirty="0"/>
              <a:t>veřejné stavby</a:t>
            </a:r>
            <a:r>
              <a:rPr lang="cs-CZ" sz="1900" dirty="0"/>
              <a:t>  –  hrad, kostely a hřbitovy, městské stavby – radnice, kláštery  </a:t>
            </a:r>
          </a:p>
          <a:p>
            <a:r>
              <a:rPr lang="cs-CZ" sz="1900" dirty="0"/>
              <a:t>4)   </a:t>
            </a:r>
            <a:r>
              <a:rPr lang="cs-CZ" sz="1900" b="1" dirty="0"/>
              <a:t>opevnění</a:t>
            </a:r>
            <a:r>
              <a:rPr lang="cs-CZ" sz="1900" dirty="0"/>
              <a:t>  –  fortifikace:  příkop, val – palisáda – hradba – parkánové zdi</a:t>
            </a:r>
          </a:p>
          <a:p>
            <a:pPr marL="0" lvl="0" indent="0">
              <a:buNone/>
            </a:pPr>
            <a:endParaRPr lang="cs-CZ" sz="1900" dirty="0"/>
          </a:p>
          <a:p>
            <a:pPr lvl="0"/>
            <a:r>
              <a:rPr lang="cs-CZ" sz="1900" b="1" dirty="0"/>
              <a:t>F. Hoffmann  </a:t>
            </a:r>
            <a:r>
              <a:rPr lang="cs-CZ" sz="1900" dirty="0"/>
              <a:t>–  uspořádání městského půdorysu:</a:t>
            </a:r>
            <a:endParaRPr lang="cs-CZ" sz="1900" b="1" dirty="0"/>
          </a:p>
          <a:p>
            <a:pPr marL="0" lvl="0" indent="0">
              <a:buNone/>
            </a:pPr>
            <a:r>
              <a:rPr lang="cs-CZ" sz="1900" dirty="0"/>
              <a:t>                                1) rostlý (vliv přírodního prostředí) </a:t>
            </a:r>
          </a:p>
          <a:p>
            <a:pPr marL="0" lvl="0" indent="0">
              <a:buNone/>
            </a:pPr>
            <a:r>
              <a:rPr lang="cs-CZ" sz="1900" dirty="0"/>
              <a:t>                                2) plánovitý (normový) –  a) pravidelný pravoúhlý  –  s ústředním náměstím (Č. Budějovice) </a:t>
            </a:r>
          </a:p>
          <a:p>
            <a:pPr marL="0" lvl="0" indent="0">
              <a:buNone/>
            </a:pPr>
            <a:r>
              <a:rPr lang="cs-CZ" sz="1900" dirty="0"/>
              <a:t>                                                                                                                         –  s dominantní ulicí (Domažlice) </a:t>
            </a:r>
          </a:p>
          <a:p>
            <a:pPr marL="0" lvl="0" indent="0">
              <a:buNone/>
            </a:pPr>
            <a:r>
              <a:rPr lang="cs-CZ" sz="1900" dirty="0"/>
              <a:t>                                                                         –  b) pravidelný narušený (Jihlava)</a:t>
            </a:r>
          </a:p>
          <a:p>
            <a:pPr marL="0" lvl="0" indent="0">
              <a:buNone/>
            </a:pPr>
            <a:r>
              <a:rPr lang="cs-CZ" sz="1900" dirty="0"/>
              <a:t>                               3) smíšený rostlý a plánovitý (Znojmo)</a:t>
            </a:r>
          </a:p>
          <a:p>
            <a:pPr marL="0" lvl="0" indent="0">
              <a:buNone/>
            </a:pPr>
            <a:r>
              <a:rPr lang="cs-CZ" sz="1900" dirty="0"/>
              <a:t>                               4) nepravidelný (Dačice)</a:t>
            </a:r>
          </a:p>
          <a:p>
            <a:pPr lvl="0"/>
            <a:endParaRPr lang="cs-CZ" sz="2000" dirty="0"/>
          </a:p>
          <a:p>
            <a:pPr marL="0" lvl="0" indent="0">
              <a:buNone/>
            </a:pP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886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9823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+mn-lt"/>
              </a:rPr>
              <a:t>          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Parcelace</a:t>
            </a:r>
            <a:endParaRPr lang="cs-CZ" sz="32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327" y="1084217"/>
            <a:ext cx="11495314" cy="5773783"/>
          </a:xfrm>
        </p:spPr>
        <p:txBody>
          <a:bodyPr>
            <a:normAutofit/>
          </a:bodyPr>
          <a:lstStyle/>
          <a:p>
            <a:r>
              <a:rPr lang="cs-CZ" sz="1800" dirty="0"/>
              <a:t>1) domovní bloky s parcelami a obytnými i hospodářskými objekty </a:t>
            </a:r>
          </a:p>
          <a:p>
            <a:r>
              <a:rPr lang="cs-CZ" sz="1800" dirty="0"/>
              <a:t>2) izolovaně stojící stavby (kostely se hřbitovy, tržnice, městský hrad) </a:t>
            </a:r>
          </a:p>
          <a:p>
            <a:r>
              <a:rPr lang="cs-CZ" sz="1800" dirty="0"/>
              <a:t> 3) veřejná prostranství (tržiště, náměstí) </a:t>
            </a:r>
          </a:p>
          <a:p>
            <a:r>
              <a:rPr lang="cs-CZ" sz="1800" dirty="0"/>
              <a:t> 4) předměstí (fortifikovaná)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Vyměření </a:t>
            </a:r>
            <a:r>
              <a:rPr lang="cs-CZ" sz="1800" dirty="0"/>
              <a:t>– pravidelné dispozice s pravoúhlou uliční sítí vybíhající z centrálního náměstí </a:t>
            </a:r>
          </a:p>
          <a:p>
            <a:pPr marL="0" indent="0">
              <a:buNone/>
            </a:pPr>
            <a:r>
              <a:rPr lang="cs-CZ" sz="1800" dirty="0"/>
              <a:t>                      –  </a:t>
            </a:r>
            <a:r>
              <a:rPr lang="cs-CZ" sz="1800" b="1" dirty="0"/>
              <a:t>vně:</a:t>
            </a:r>
            <a:r>
              <a:rPr lang="cs-CZ" sz="1800" dirty="0"/>
              <a:t>  opevnění (palisáda, </a:t>
            </a:r>
            <a:r>
              <a:rPr lang="cs-CZ" sz="1800" dirty="0" err="1"/>
              <a:t>dřevohlinitá</a:t>
            </a:r>
            <a:r>
              <a:rPr lang="cs-CZ" sz="1800" dirty="0"/>
              <a:t> nebo kamenná hradba) a příkop</a:t>
            </a:r>
          </a:p>
          <a:p>
            <a:pPr marL="0" indent="0">
              <a:buNone/>
            </a:pPr>
            <a:r>
              <a:rPr lang="cs-CZ" sz="1800" dirty="0"/>
              <a:t>                                    parkán:  </a:t>
            </a:r>
            <a:r>
              <a:rPr lang="cs-CZ" sz="1800" dirty="0" err="1"/>
              <a:t>mezihradební</a:t>
            </a:r>
            <a:r>
              <a:rPr lang="cs-CZ" sz="1800" dirty="0"/>
              <a:t> prostor u hradeb s předsunutou parkánovou zdí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využíván hospodářsky pro technologicky náročné provozy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(nadměrný zápach – jircháři, nebezpečí ohně – hrnčíři, kováři)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–  </a:t>
            </a:r>
            <a:r>
              <a:rPr lang="cs-CZ" sz="1800" b="1" dirty="0"/>
              <a:t>uvnitř: </a:t>
            </a:r>
            <a:r>
              <a:rPr lang="cs-CZ" sz="1800" dirty="0"/>
              <a:t>domovní bloky s parcelami vyměřenými od náměstí</a:t>
            </a:r>
          </a:p>
          <a:p>
            <a:pPr marL="0" indent="0">
              <a:buNone/>
            </a:pPr>
            <a:r>
              <a:rPr lang="cs-CZ" sz="1800" dirty="0"/>
              <a:t>                                       rohové: širší (náhrada za opotřebení plotů a zdí projíždějícími povozy)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1270: Brno – velké rohové parcely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1213: Uničov – „parcela malá i velká“</a:t>
            </a:r>
          </a:p>
        </p:txBody>
      </p:sp>
    </p:spTree>
    <p:extLst>
      <p:ext uri="{BB962C8B-B14F-4D97-AF65-F5344CB8AC3E}">
        <p14:creationId xmlns:p14="http://schemas.microsoft.com/office/powerpoint/2010/main" val="2211395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3697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+mn-lt"/>
              </a:rPr>
              <a:t>   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Městské parcely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4138" y="1097688"/>
            <a:ext cx="11747862" cy="5917474"/>
          </a:xfrm>
        </p:spPr>
        <p:txBody>
          <a:bodyPr>
            <a:normAutofit/>
          </a:bodyPr>
          <a:lstStyle/>
          <a:p>
            <a:r>
              <a:rPr lang="cs-CZ" sz="1900" b="1" dirty="0"/>
              <a:t>Velikost parcel   </a:t>
            </a:r>
            <a:r>
              <a:rPr lang="cs-CZ" sz="1900" dirty="0"/>
              <a:t>–  </a:t>
            </a:r>
            <a:r>
              <a:rPr lang="cs-CZ" sz="1900" b="1" dirty="0"/>
              <a:t>Vratislav</a:t>
            </a:r>
            <a:r>
              <a:rPr lang="cs-CZ" sz="1900" dirty="0"/>
              <a:t>:   Rynek:   š. 20–40 m; v ulicích </a:t>
            </a:r>
            <a:r>
              <a:rPr lang="cs-CZ" sz="1900" dirty="0" err="1"/>
              <a:t>Igielna</a:t>
            </a:r>
            <a:r>
              <a:rPr lang="cs-CZ" sz="1900" dirty="0"/>
              <a:t> a </a:t>
            </a:r>
            <a:r>
              <a:rPr lang="cs-CZ" sz="1900" dirty="0" err="1"/>
              <a:t>Noźownicza</a:t>
            </a:r>
            <a:r>
              <a:rPr lang="cs-CZ" sz="1900" dirty="0"/>
              <a:t>:  20 a 40 stop </a:t>
            </a:r>
          </a:p>
          <a:p>
            <a:pPr marL="0" indent="0">
              <a:buNone/>
            </a:pPr>
            <a:r>
              <a:rPr lang="cs-CZ" sz="1900" dirty="0"/>
              <a:t>                                  –  </a:t>
            </a:r>
            <a:r>
              <a:rPr lang="cs-CZ" sz="1900" b="1" dirty="0"/>
              <a:t>Krakov</a:t>
            </a:r>
            <a:r>
              <a:rPr lang="cs-CZ" sz="1900" dirty="0"/>
              <a:t>:  Rynek:  21x72 m;   </a:t>
            </a:r>
            <a:r>
              <a:rPr lang="pl-PL" sz="1900" dirty="0"/>
              <a:t>Okoł: 10,32x25,8 m     (13/14. stol.:  poloviční) </a:t>
            </a:r>
          </a:p>
          <a:p>
            <a:pPr marL="0" indent="0">
              <a:buNone/>
            </a:pPr>
            <a:r>
              <a:rPr lang="cs-CZ" sz="1900" dirty="0"/>
              <a:t>                                  –  </a:t>
            </a:r>
            <a:r>
              <a:rPr lang="cs-CZ" sz="1900" b="1" dirty="0"/>
              <a:t>Poznaň:</a:t>
            </a:r>
            <a:r>
              <a:rPr lang="cs-CZ" sz="1900" dirty="0"/>
              <a:t>   21 x 42 m 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          </a:t>
            </a:r>
            <a:endParaRPr lang="cs-CZ" sz="2000" b="1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1EE669-6605-4277-A136-50C660FAE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22" t="30268" r="26172" b="6340"/>
          <a:stretch/>
        </p:blipFill>
        <p:spPr>
          <a:xfrm>
            <a:off x="97659" y="2590800"/>
            <a:ext cx="5647744" cy="38780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2269A2D-66BD-4F2F-B789-3FB2CC1E85BE}"/>
              </a:ext>
            </a:extLst>
          </p:cNvPr>
          <p:cNvSpPr txBox="1"/>
          <p:nvPr/>
        </p:nvSpPr>
        <p:spPr>
          <a:xfrm>
            <a:off x="5898385" y="2746147"/>
            <a:ext cx="63793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Plán Vratislavi z roku 1562:   </a:t>
            </a:r>
            <a:r>
              <a:rPr lang="cs-CZ" dirty="0"/>
              <a:t>ukazuje hlavní zásady vyměřování</a:t>
            </a:r>
          </a:p>
          <a:p>
            <a:r>
              <a:rPr lang="cs-CZ" dirty="0"/>
              <a:t>                                                    měst, parcelace a dispozice prostorů</a:t>
            </a:r>
          </a:p>
          <a:p>
            <a:endParaRPr lang="cs-CZ" dirty="0"/>
          </a:p>
          <a:p>
            <a:r>
              <a:rPr lang="cs-CZ" dirty="0"/>
              <a:t>–  pravoúhlá uliční síť s několika náměstími </a:t>
            </a:r>
          </a:p>
          <a:p>
            <a:r>
              <a:rPr lang="cs-CZ" dirty="0"/>
              <a:t>–  bloky domů tvoří sevřené útvary, jednotlivé budovy mají</a:t>
            </a:r>
          </a:p>
          <a:p>
            <a:r>
              <a:rPr lang="cs-CZ" dirty="0"/>
              <a:t>    přibližně stejnou hmotu, podlaží ve stejné úrovni</a:t>
            </a:r>
          </a:p>
          <a:p>
            <a:r>
              <a:rPr lang="cs-CZ" dirty="0"/>
              <a:t>– plocha uvnitř hradeb je využita pro komunikace a budovy</a:t>
            </a:r>
          </a:p>
          <a:p>
            <a:r>
              <a:rPr lang="cs-CZ" dirty="0"/>
              <a:t>– za hradbami zemědělské usedlosti a zahrady</a:t>
            </a:r>
          </a:p>
          <a:p>
            <a:r>
              <a:rPr lang="cs-CZ" dirty="0"/>
              <a:t>– plochy hradebních příkopů volné,</a:t>
            </a:r>
          </a:p>
          <a:p>
            <a:r>
              <a:rPr lang="cs-CZ" dirty="0"/>
              <a:t>– největší plochu zabírá radnice a tržnice (uprostřed náměstí),</a:t>
            </a:r>
          </a:p>
          <a:p>
            <a:r>
              <a:rPr lang="cs-CZ" dirty="0"/>
              <a:t>– hrad, kostely a kláštery umístěny převážně po obvodu města, </a:t>
            </a:r>
          </a:p>
        </p:txBody>
      </p:sp>
    </p:spTree>
    <p:extLst>
      <p:ext uri="{BB962C8B-B14F-4D97-AF65-F5344CB8AC3E}">
        <p14:creationId xmlns:p14="http://schemas.microsoft.com/office/powerpoint/2010/main" val="994376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9814" t="32411" r="19747" b="16875"/>
          <a:stretch/>
        </p:blipFill>
        <p:spPr>
          <a:xfrm>
            <a:off x="1489167" y="1501972"/>
            <a:ext cx="8321038" cy="42534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91598" y="5967434"/>
            <a:ext cx="5199017" cy="67710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Vratislav</a:t>
            </a:r>
            <a:r>
              <a:rPr lang="cs-CZ" sz="2000" dirty="0">
                <a:solidFill>
                  <a:schemeClr val="bg1"/>
                </a:solidFill>
              </a:rPr>
              <a:t> (Polsko):  </a:t>
            </a:r>
            <a:r>
              <a:rPr lang="cs-CZ" dirty="0">
                <a:solidFill>
                  <a:schemeClr val="bg1"/>
                </a:solidFill>
              </a:rPr>
              <a:t>Rynek. Struktura parcelace  </a:t>
            </a:r>
          </a:p>
          <a:p>
            <a:r>
              <a:rPr lang="cs-CZ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Obdélník 3"/>
          <p:cNvSpPr/>
          <p:nvPr/>
        </p:nvSpPr>
        <p:spPr>
          <a:xfrm>
            <a:off x="6965382" y="5844323"/>
            <a:ext cx="5133703" cy="923330"/>
          </a:xfrm>
          <a:prstGeom prst="rect">
            <a:avLst/>
          </a:prstGeom>
          <a:solidFill>
            <a:srgbClr val="0070C0"/>
          </a:solidFill>
        </p:spPr>
        <p:txBody>
          <a:bodyPr wrap="square" numCol="1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cs-CZ" dirty="0">
                <a:solidFill>
                  <a:schemeClr val="bg1"/>
                </a:solidFill>
              </a:rPr>
              <a:t>2. pol. 13. stol. parcely zděnými  a dřevěnými domy        </a:t>
            </a:r>
          </a:p>
          <a:p>
            <a:r>
              <a:rPr lang="cs-CZ" dirty="0">
                <a:solidFill>
                  <a:schemeClr val="bg1"/>
                </a:solidFill>
              </a:rPr>
              <a:t>   A – stav ve 13. stol., </a:t>
            </a:r>
          </a:p>
          <a:p>
            <a:r>
              <a:rPr lang="cs-CZ" dirty="0">
                <a:solidFill>
                  <a:schemeClr val="bg1"/>
                </a:solidFill>
              </a:rPr>
              <a:t>   B – stav z konce 15. stol.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92777" y="366647"/>
            <a:ext cx="10659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Vratislav  </a:t>
            </a:r>
            <a:r>
              <a:rPr lang="cs-CZ" dirty="0"/>
              <a:t>–  knížecí hrad na </a:t>
            </a:r>
            <a:r>
              <a:rPr lang="cs-CZ" dirty="0" err="1"/>
              <a:t>Tumském</a:t>
            </a:r>
            <a:r>
              <a:rPr lang="cs-CZ" dirty="0"/>
              <a:t> ostrově, biskupská katedrála</a:t>
            </a:r>
          </a:p>
          <a:p>
            <a:r>
              <a:rPr lang="cs-CZ" dirty="0"/>
              <a:t>                  – 1/4 11. stol.:  usedlosti s hospodářskými objekty (bez plotů) </a:t>
            </a:r>
          </a:p>
          <a:p>
            <a:r>
              <a:rPr lang="cs-CZ" dirty="0"/>
              <a:t>                  –  lokace:    1214–1238         1241:  vypálena       1261:  Nové město</a:t>
            </a:r>
          </a:p>
          <a:p>
            <a:r>
              <a:rPr lang="cs-CZ" dirty="0"/>
              <a:t>                  –  zástavba ve srovnání s emporii nese určité rysy chaosu, usměrňovaného hlavními komunikacemi </a:t>
            </a:r>
          </a:p>
          <a:p>
            <a:r>
              <a:rPr lang="cs-CZ" dirty="0"/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15767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5132" y="449780"/>
            <a:ext cx="6792686" cy="645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cs-CZ" altLang="cs-CZ" b="1" dirty="0"/>
              <a:t>     </a:t>
            </a:r>
            <a:r>
              <a:rPr lang="cs-CZ" altLang="cs-CZ" sz="2800" b="1" dirty="0">
                <a:solidFill>
                  <a:srgbClr val="FF0000"/>
                </a:solidFill>
              </a:rPr>
              <a:t>Krakov: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cs-CZ" altLang="cs-CZ" b="1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cs-CZ" altLang="cs-CZ" b="1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cs-CZ" altLang="cs-CZ" b="1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cs-CZ" altLang="cs-CZ" b="1" dirty="0"/>
              <a:t> </a:t>
            </a:r>
            <a:r>
              <a:rPr lang="cs-CZ" altLang="cs-CZ" dirty="0"/>
              <a:t>–</a:t>
            </a:r>
            <a:r>
              <a:rPr lang="cs-CZ" altLang="cs-CZ" b="1" dirty="0"/>
              <a:t>  knížecí hrad:</a:t>
            </a:r>
            <a:r>
              <a:rPr lang="cs-CZ" altLang="cs-CZ" dirty="0"/>
              <a:t> 2. pol. 10. stol. na </a:t>
            </a:r>
            <a:r>
              <a:rPr lang="cs-CZ" altLang="cs-CZ" dirty="0" err="1"/>
              <a:t>Vavelu</a:t>
            </a:r>
            <a:endParaRPr lang="cs-CZ" altLang="cs-CZ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cs-CZ" altLang="cs-CZ" dirty="0"/>
          </a:p>
          <a:p>
            <a:pPr>
              <a:lnSpc>
                <a:spcPct val="80000"/>
              </a:lnSpc>
              <a:buNone/>
            </a:pPr>
            <a:r>
              <a:rPr lang="cs-CZ" altLang="cs-CZ" dirty="0"/>
              <a:t> –  </a:t>
            </a:r>
            <a:r>
              <a:rPr lang="cs-CZ" altLang="cs-CZ" b="1" dirty="0"/>
              <a:t>Podhradí</a:t>
            </a:r>
            <a:r>
              <a:rPr lang="cs-CZ" altLang="cs-CZ" dirty="0"/>
              <a:t>:   </a:t>
            </a:r>
            <a:r>
              <a:rPr lang="cs-CZ" altLang="cs-CZ" dirty="0" err="1"/>
              <a:t>Okoł</a:t>
            </a:r>
            <a:r>
              <a:rPr lang="cs-CZ" altLang="cs-CZ" dirty="0"/>
              <a:t>:  </a:t>
            </a:r>
            <a:r>
              <a:rPr lang="cs-CZ" altLang="cs-CZ" b="1" dirty="0">
                <a:cs typeface="Arial" charset="0"/>
              </a:rPr>
              <a:t>2. pol. 9. stol</a:t>
            </a:r>
            <a:r>
              <a:rPr lang="cs-CZ" altLang="cs-CZ" dirty="0">
                <a:cs typeface="Arial" charset="0"/>
              </a:rPr>
              <a:t>. obehnané valem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>
                <a:cs typeface="Arial" charset="0"/>
              </a:rPr>
              <a:t>                                                       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>
                <a:cs typeface="Arial" charset="0"/>
              </a:rPr>
              <a:t> –  </a:t>
            </a:r>
            <a:r>
              <a:rPr lang="cs-CZ" altLang="cs-CZ" b="1" dirty="0" err="1">
                <a:cs typeface="Arial" charset="0"/>
              </a:rPr>
              <a:t>předlokační</a:t>
            </a:r>
            <a:r>
              <a:rPr lang="cs-CZ" altLang="cs-CZ" b="1" dirty="0">
                <a:cs typeface="Arial" charset="0"/>
              </a:rPr>
              <a:t> osada</a:t>
            </a:r>
            <a:r>
              <a:rPr lang="cs-CZ" altLang="cs-CZ" dirty="0">
                <a:cs typeface="Arial" charset="0"/>
              </a:rPr>
              <a:t>:  </a:t>
            </a:r>
          </a:p>
          <a:p>
            <a:pPr>
              <a:lnSpc>
                <a:spcPct val="80000"/>
              </a:lnSpc>
              <a:buNone/>
            </a:pPr>
            <a:endParaRPr lang="cs-CZ" altLang="cs-CZ" dirty="0">
              <a:cs typeface="Arial" charset="0"/>
            </a:endParaRPr>
          </a:p>
          <a:p>
            <a:pPr>
              <a:lnSpc>
                <a:spcPct val="80000"/>
              </a:lnSpc>
              <a:buNone/>
            </a:pPr>
            <a:r>
              <a:rPr lang="cs-CZ" altLang="cs-CZ" dirty="0">
                <a:cs typeface="Arial" charset="0"/>
              </a:rPr>
              <a:t>     konec 12, stol:  shodně orientované, </a:t>
            </a:r>
            <a:r>
              <a:rPr lang="cs-CZ" sz="1600" dirty="0"/>
              <a:t>podsklepené příbytky</a:t>
            </a:r>
          </a:p>
          <a:p>
            <a:pPr>
              <a:lnSpc>
                <a:spcPct val="80000"/>
              </a:lnSpc>
              <a:buNone/>
            </a:pPr>
            <a:r>
              <a:rPr lang="cs-CZ" sz="1600" dirty="0"/>
              <a:t>                                     čtvercového půdorysu  (němečtí kolonisté)</a:t>
            </a:r>
          </a:p>
          <a:p>
            <a:r>
              <a:rPr lang="cs-CZ" sz="1600" dirty="0"/>
              <a:t>                                              </a:t>
            </a:r>
          </a:p>
          <a:p>
            <a:r>
              <a:rPr lang="cs-CZ" sz="1600" dirty="0"/>
              <a:t>–  </a:t>
            </a:r>
            <a:r>
              <a:rPr lang="cs-CZ" sz="1600" b="1" dirty="0"/>
              <a:t>20. až 30. léta: </a:t>
            </a:r>
            <a:r>
              <a:rPr lang="cs-CZ" sz="1600" dirty="0"/>
              <a:t> tzv. první lokace:  lokátor Petr</a:t>
            </a:r>
          </a:p>
          <a:p>
            <a:endParaRPr lang="cs-CZ" sz="1600" dirty="0"/>
          </a:p>
          <a:p>
            <a:r>
              <a:rPr lang="cs-CZ" sz="1600" dirty="0"/>
              <a:t>–  </a:t>
            </a:r>
            <a:r>
              <a:rPr lang="cs-CZ" sz="1600" b="1" dirty="0"/>
              <a:t>1222</a:t>
            </a:r>
            <a:r>
              <a:rPr lang="cs-CZ" sz="1600" dirty="0"/>
              <a:t>:  příchod dominikánů: kostel sv. Trojice a františkánů </a:t>
            </a:r>
          </a:p>
          <a:p>
            <a:r>
              <a:rPr lang="cs-CZ" sz="1600" dirty="0"/>
              <a:t>                </a:t>
            </a:r>
            <a:r>
              <a:rPr lang="cs-CZ" dirty="0"/>
              <a:t>hrázděné stavby jevící náznak řadového uspořádání</a:t>
            </a:r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–  </a:t>
            </a:r>
            <a:r>
              <a:rPr lang="cs-CZ" sz="1600" b="1" dirty="0"/>
              <a:t>1241</a:t>
            </a:r>
            <a:r>
              <a:rPr lang="cs-CZ" sz="1600" dirty="0"/>
              <a:t>:  tatarský vpád (požár)</a:t>
            </a:r>
          </a:p>
          <a:p>
            <a:r>
              <a:rPr lang="cs-CZ" sz="1600" dirty="0"/>
              <a:t> </a:t>
            </a:r>
          </a:p>
          <a:p>
            <a:r>
              <a:rPr lang="cs-CZ" sz="1600" dirty="0"/>
              <a:t>–  </a:t>
            </a:r>
            <a:r>
              <a:rPr lang="cs-CZ" sz="1600" b="1" dirty="0"/>
              <a:t>1257</a:t>
            </a:r>
            <a:r>
              <a:rPr lang="cs-CZ" sz="1600" dirty="0"/>
              <a:t>:   tzv. velká lokace, 3 lokátoři</a:t>
            </a:r>
          </a:p>
          <a:p>
            <a:r>
              <a:rPr lang="cs-CZ" sz="1600" dirty="0"/>
              <a:t>                 </a:t>
            </a:r>
            <a:r>
              <a:rPr lang="cs-CZ" dirty="0"/>
              <a:t>centrální náměstí: cca 200x200 m, 4 ha</a:t>
            </a:r>
          </a:p>
          <a:p>
            <a:r>
              <a:rPr lang="cs-CZ" dirty="0"/>
              <a:t>               9 bloků:  d. 144loktů (přibližně 84 m) </a:t>
            </a:r>
          </a:p>
          <a:p>
            <a:r>
              <a:rPr lang="cs-CZ" dirty="0"/>
              <a:t>               v bloku?  8 parcel</a:t>
            </a:r>
          </a:p>
          <a:p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2194" y="742950"/>
            <a:ext cx="4028566" cy="558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6" y="1303628"/>
            <a:ext cx="2990849" cy="42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61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75" y="1"/>
            <a:ext cx="10515600" cy="120015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                            Městské parcely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1885" y="971550"/>
            <a:ext cx="11800115" cy="6062483"/>
          </a:xfrm>
        </p:spPr>
        <p:txBody>
          <a:bodyPr>
            <a:normAutofit/>
          </a:bodyPr>
          <a:lstStyle/>
          <a:p>
            <a:r>
              <a:rPr lang="cs-CZ" sz="2000" dirty="0"/>
              <a:t> </a:t>
            </a:r>
            <a:r>
              <a:rPr lang="cs-CZ" sz="1800" b="1" dirty="0"/>
              <a:t>Držba</a:t>
            </a:r>
            <a:r>
              <a:rPr lang="cs-CZ" sz="1800" dirty="0"/>
              <a:t>   –  odvozená z antické </a:t>
            </a:r>
            <a:r>
              <a:rPr lang="cs-CZ" sz="1800" dirty="0" err="1"/>
              <a:t>prekarie</a:t>
            </a:r>
            <a:r>
              <a:rPr lang="cs-CZ" sz="1800" dirty="0"/>
              <a:t> (</a:t>
            </a:r>
            <a:r>
              <a:rPr lang="cs-CZ" sz="1800" dirty="0" err="1"/>
              <a:t>precarium</a:t>
            </a:r>
            <a:r>
              <a:rPr lang="cs-CZ" sz="1800" dirty="0"/>
              <a:t>):   dědičný  nájem městského pozemku</a:t>
            </a:r>
          </a:p>
          <a:p>
            <a:pPr marL="0" indent="0">
              <a:buNone/>
            </a:pPr>
            <a:r>
              <a:rPr lang="cs-CZ" sz="1800" dirty="0"/>
              <a:t>                 </a:t>
            </a:r>
            <a:r>
              <a:rPr lang="cs-CZ" sz="1800" b="1" dirty="0"/>
              <a:t> </a:t>
            </a:r>
            <a:r>
              <a:rPr lang="cs-CZ" sz="1800" dirty="0"/>
              <a:t>–   </a:t>
            </a:r>
            <a:r>
              <a:rPr lang="cs-CZ" sz="1800" b="1" dirty="0"/>
              <a:t>parcela (lat area, </a:t>
            </a:r>
            <a:r>
              <a:rPr lang="cs-CZ" sz="1800" b="1" dirty="0" err="1"/>
              <a:t>městiště</a:t>
            </a:r>
            <a:r>
              <a:rPr lang="cs-CZ" sz="1800" b="1" dirty="0"/>
              <a:t>):  </a:t>
            </a:r>
            <a:r>
              <a:rPr lang="cs-CZ" sz="1800" dirty="0"/>
              <a:t>základní prostorová jednotka, která většinou náležela zakladateli města</a:t>
            </a: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                                                                          </a:t>
            </a:r>
            <a:r>
              <a:rPr lang="cs-CZ" sz="1800" dirty="0"/>
              <a:t>vlastník ji pronajímal měšťanům za symbolický poplatek:</a:t>
            </a:r>
          </a:p>
          <a:p>
            <a:pPr marL="0" indent="0">
              <a:buNone/>
            </a:pPr>
            <a:r>
              <a:rPr lang="cs-CZ" sz="1800" dirty="0"/>
              <a:t>                 –   </a:t>
            </a:r>
            <a:r>
              <a:rPr lang="cs-CZ" sz="1800" b="1" dirty="0" err="1"/>
              <a:t>areální</a:t>
            </a:r>
            <a:r>
              <a:rPr lang="cs-CZ" sz="1800" b="1" dirty="0"/>
              <a:t> činže</a:t>
            </a:r>
            <a:r>
              <a:rPr lang="cs-CZ" sz="1800" dirty="0"/>
              <a:t>:    uživatel mohl za poplatek s parcelou volně disponovat (prodej, dědictví, renta)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disponování bylo omezeno odúmrtí,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právní zajištění souviselo s příchodem převážně německých osídlenců</a:t>
            </a:r>
          </a:p>
          <a:p>
            <a:r>
              <a:rPr lang="cs-CZ" sz="1800" dirty="0"/>
              <a:t>  </a:t>
            </a:r>
            <a:r>
              <a:rPr lang="cs-CZ" sz="1800" b="1" dirty="0"/>
              <a:t>Výše poplatku  </a:t>
            </a:r>
            <a:r>
              <a:rPr lang="cs-CZ" sz="1800" dirty="0"/>
              <a:t>–  první doklady ve Flandrech:  12 denárů  </a:t>
            </a:r>
          </a:p>
          <a:p>
            <a:pPr marL="0" indent="0">
              <a:buNone/>
            </a:pPr>
            <a:r>
              <a:rPr lang="cs-CZ" sz="1800" dirty="0"/>
              <a:t>                                  –  přejímány západoevropské vzory:   12 denárů:  1223: Uničov, 1258: Uh. Hradiště (po vzoru Brna)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6 denárů:    1253:  Horní Benešov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Pronájem půdy za pevně stanovený poplatek:</a:t>
            </a:r>
          </a:p>
          <a:p>
            <a:pPr marL="0" indent="0">
              <a:buNone/>
            </a:pPr>
            <a:r>
              <a:rPr lang="cs-CZ" sz="1800" dirty="0"/>
              <a:t>     –  součást „práva obchodníků“ (ius </a:t>
            </a:r>
            <a:r>
              <a:rPr lang="cs-CZ" sz="1800" dirty="0" err="1"/>
              <a:t>mercatorum</a:t>
            </a:r>
            <a:r>
              <a:rPr lang="cs-CZ" sz="1800" dirty="0"/>
              <a:t>, </a:t>
            </a:r>
            <a:r>
              <a:rPr lang="cs-CZ" sz="1800" dirty="0" err="1"/>
              <a:t>Kaufmannsrecht</a:t>
            </a:r>
            <a:r>
              <a:rPr lang="cs-CZ" sz="1800" dirty="0"/>
              <a:t>), do 10. stol. existovalo „právo na půdu“</a:t>
            </a:r>
          </a:p>
          <a:p>
            <a:pPr marL="0" indent="0">
              <a:buNone/>
            </a:pPr>
            <a:r>
              <a:rPr lang="cs-CZ" sz="1800" dirty="0"/>
              <a:t>     –  znak odlišující město od agrárního venkova </a:t>
            </a:r>
          </a:p>
          <a:p>
            <a:pPr marL="0" indent="0">
              <a:buNone/>
            </a:pPr>
            <a:r>
              <a:rPr lang="cs-CZ" sz="1800" dirty="0"/>
              <a:t>     –  indikátor sociálního postavení odlišující městského řemeslníka či obchodníka od sedláka</a:t>
            </a:r>
          </a:p>
        </p:txBody>
      </p:sp>
    </p:spTree>
    <p:extLst>
      <p:ext uri="{BB962C8B-B14F-4D97-AF65-F5344CB8AC3E}">
        <p14:creationId xmlns:p14="http://schemas.microsoft.com/office/powerpoint/2010/main" val="2075035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42950"/>
            <a:ext cx="11734800" cy="6115049"/>
          </a:xfrm>
        </p:spPr>
        <p:txBody>
          <a:bodyPr>
            <a:normAutofit/>
          </a:bodyPr>
          <a:lstStyle/>
          <a:p>
            <a:r>
              <a:rPr lang="cs-CZ" sz="1800" dirty="0"/>
              <a:t>Podoba středověké parcely a domu se utvářela postupně a dlouhodobě. </a:t>
            </a:r>
          </a:p>
          <a:p>
            <a:endParaRPr lang="cs-CZ" sz="1800" b="1" dirty="0"/>
          </a:p>
          <a:p>
            <a:r>
              <a:rPr lang="cs-CZ" sz="1800" b="1" dirty="0"/>
              <a:t>Prvotní lokace</a:t>
            </a:r>
            <a:r>
              <a:rPr lang="cs-CZ" sz="1800" dirty="0"/>
              <a:t>   –  rozdíly ve velikosti parcel:   dány polohou:  rohové:  širší (náhrada za opotřebení plotů a zdí povozy)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1270:  Brno  –  velké rohové parcely</a:t>
            </a:r>
          </a:p>
          <a:p>
            <a:pPr marL="0" indent="0">
              <a:buNone/>
            </a:pPr>
            <a:r>
              <a:rPr lang="cs-CZ" sz="1800" dirty="0"/>
              <a:t>                                     1213:  Uničov  –  parcely malé i velké</a:t>
            </a:r>
          </a:p>
          <a:p>
            <a:pPr marL="0" indent="0">
              <a:buNone/>
            </a:pPr>
            <a:r>
              <a:rPr lang="cs-CZ" sz="1800" dirty="0"/>
              <a:t>                                 –   respektování okolní zástavby:   přírodními a geologické poměry (podloží) </a:t>
            </a:r>
          </a:p>
          <a:p>
            <a:pPr marL="0" indent="0">
              <a:buNone/>
            </a:pPr>
            <a:r>
              <a:rPr lang="cs-CZ" sz="1800" dirty="0"/>
              <a:t>                                 –   rozdílné potřeby a možnosti držitelů jednotlivých parcel </a:t>
            </a:r>
          </a:p>
          <a:p>
            <a:pPr marL="0" indent="0">
              <a:buNone/>
            </a:pPr>
            <a:r>
              <a:rPr lang="cs-CZ" sz="1800" dirty="0"/>
              <a:t>                                 –   </a:t>
            </a:r>
            <a:r>
              <a:rPr lang="cs-CZ" altLang="cs-CZ" sz="1800" dirty="0"/>
              <a:t>parcely ohrazovány plotem:  vyplétaný z proutí, kamenné zídky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Přední část parcely  </a:t>
            </a:r>
            <a:r>
              <a:rPr lang="cs-CZ" sz="1800" dirty="0"/>
              <a:t>–  většinou vyhrazena obytnému prostoru, na který navazovala hospodářská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a výrobní zóna (dílny, skladovací prostory)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Zadní část  parcely  </a:t>
            </a:r>
            <a:r>
              <a:rPr lang="cs-CZ" sz="1800" dirty="0"/>
              <a:t>–  kotce a chlévy s drobným zvířectvem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</a:t>
            </a:r>
            <a:r>
              <a:rPr lang="cs-CZ" sz="1800" dirty="0"/>
              <a:t>–  komplex uzavírala hygienicko-sanitární část:   studna, cisterna, sklípky, odpadní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jímky a hnojiště</a:t>
            </a:r>
          </a:p>
        </p:txBody>
      </p:sp>
    </p:spTree>
    <p:extLst>
      <p:ext uri="{BB962C8B-B14F-4D97-AF65-F5344CB8AC3E}">
        <p14:creationId xmlns:p14="http://schemas.microsoft.com/office/powerpoint/2010/main" val="242221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23AFC262-F144-1579-8B7B-87553D0CF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51" y="3250864"/>
            <a:ext cx="4209918" cy="3750011"/>
          </a:xfrm>
          <a:prstGeom prst="rect">
            <a:avLst/>
          </a:prstGeom>
        </p:spPr>
      </p:pic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1DA0CF59-59BC-D47D-7788-EC7C46CA2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2" y="790575"/>
            <a:ext cx="6427541" cy="5524500"/>
          </a:xfrm>
          <a:prstGeom prst="rect">
            <a:avLst/>
          </a:prstGeom>
        </p:spPr>
      </p:pic>
      <p:pic>
        <p:nvPicPr>
          <p:cNvPr id="7" name="Obrázek 6" descr="Obsah obrázku text, kresba tužkou&#10;&#10;Popis byl vytvořen automaticky">
            <a:extLst>
              <a:ext uri="{FF2B5EF4-FFF2-40B4-BE49-F238E27FC236}">
                <a16:creationId xmlns:a16="http://schemas.microsoft.com/office/drawing/2014/main" id="{BD9277E2-1398-D1D5-EBD0-A7834CE4D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57" y="0"/>
            <a:ext cx="4209918" cy="36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22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venku, kámen, střecha&#10;&#10;Popis byl vytvořen automaticky">
            <a:extLst>
              <a:ext uri="{FF2B5EF4-FFF2-40B4-BE49-F238E27FC236}">
                <a16:creationId xmlns:a16="http://schemas.microsoft.com/office/drawing/2014/main" id="{DF1FCD61-7CF3-C898-4A84-96ED21549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0"/>
            <a:ext cx="11944350" cy="671541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4B90096-3D1E-3161-7012-C5C811E381C6}"/>
              </a:ext>
            </a:extLst>
          </p:cNvPr>
          <p:cNvSpPr txBox="1"/>
          <p:nvPr/>
        </p:nvSpPr>
        <p:spPr>
          <a:xfrm>
            <a:off x="581025" y="276225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Hlučín</a:t>
            </a:r>
          </a:p>
        </p:txBody>
      </p:sp>
    </p:spTree>
    <p:extLst>
      <p:ext uri="{BB962C8B-B14F-4D97-AF65-F5344CB8AC3E}">
        <p14:creationId xmlns:p14="http://schemas.microsoft.com/office/powerpoint/2010/main" val="418383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7846" t="29375" r="16434" b="16697"/>
          <a:stretch/>
        </p:blipFill>
        <p:spPr>
          <a:xfrm>
            <a:off x="373936" y="266365"/>
            <a:ext cx="11369573" cy="618668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9909" y="5473338"/>
            <a:ext cx="3659822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Bergen</a:t>
            </a:r>
            <a:r>
              <a:rPr lang="cs-CZ" dirty="0">
                <a:solidFill>
                  <a:schemeClr val="bg1"/>
                </a:solidFill>
              </a:rPr>
              <a:t> (Norsko). zástavba u přístavu </a:t>
            </a:r>
          </a:p>
          <a:p>
            <a:r>
              <a:rPr lang="cs-CZ" dirty="0">
                <a:solidFill>
                  <a:schemeClr val="bg1"/>
                </a:solidFill>
              </a:rPr>
              <a:t>z let 1170/1171 (před požárem)</a:t>
            </a:r>
          </a:p>
        </p:txBody>
      </p:sp>
    </p:spTree>
    <p:extLst>
      <p:ext uri="{BB962C8B-B14F-4D97-AF65-F5344CB8AC3E}">
        <p14:creationId xmlns:p14="http://schemas.microsoft.com/office/powerpoint/2010/main" val="2684185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0254" y="880821"/>
            <a:ext cx="6223427" cy="5857909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Lübeck: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   </a:t>
            </a:r>
            <a:r>
              <a:rPr lang="cs-CZ" sz="1800" dirty="0"/>
              <a:t>–  </a:t>
            </a:r>
            <a:r>
              <a:rPr lang="cs-CZ" sz="1800" dirty="0" err="1"/>
              <a:t>lokován</a:t>
            </a:r>
            <a:r>
              <a:rPr lang="cs-CZ" sz="1800" dirty="0"/>
              <a:t> ve dvou etapách:  1147 a 1159 </a:t>
            </a:r>
          </a:p>
          <a:p>
            <a:pPr marL="0" indent="0">
              <a:buNone/>
            </a:pPr>
            <a:r>
              <a:rPr lang="cs-CZ" sz="1800" dirty="0"/>
              <a:t>   –  poměrně velké parcely se postupně dělily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1800" dirty="0"/>
              <a:t>   –  </a:t>
            </a:r>
            <a:r>
              <a:rPr lang="cs-CZ" sz="1800" dirty="0" err="1"/>
              <a:t>Fischstrasse</a:t>
            </a:r>
            <a:r>
              <a:rPr lang="cs-CZ" sz="1800" dirty="0"/>
              <a:t>:    </a:t>
            </a:r>
          </a:p>
          <a:p>
            <a:pPr marL="0" indent="0">
              <a:buNone/>
            </a:pPr>
            <a:r>
              <a:rPr lang="cs-CZ" sz="1800" dirty="0"/>
              <a:t>      1. fáze:   po  pol. 12. stol.:     1:3  (27 ×78 m) </a:t>
            </a:r>
          </a:p>
          <a:p>
            <a:pPr marL="0" indent="0">
              <a:buNone/>
            </a:pPr>
            <a:r>
              <a:rPr lang="cs-CZ" sz="1800" dirty="0"/>
              <a:t>      2. fáze:  3/4. 12. stol.:  1:1, 3:4  (7 ×28 m a 23 ×29 m)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dvojnásobné (3 × 49 m a 27 × 50 m)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–  </a:t>
            </a:r>
            <a:r>
              <a:rPr lang="cs-CZ" sz="1800" dirty="0" err="1"/>
              <a:t>Alfstrasse</a:t>
            </a:r>
            <a:r>
              <a:rPr lang="cs-CZ" sz="1800" dirty="0"/>
              <a:t>:    po r. 1175:   2 parcely:  1:2 (14 ×27 m)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–  </a:t>
            </a:r>
            <a:r>
              <a:rPr lang="cs-CZ" sz="1800" dirty="0" err="1"/>
              <a:t>Fischstrasse</a:t>
            </a:r>
            <a:r>
              <a:rPr lang="cs-CZ" sz="1800" dirty="0"/>
              <a:t>:                       3 parcely: 1:3 a 2:3 (2x)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–   postup zástavby:  pol. 12. stol.:  zastavěno 8 % plochy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konec stol.:  45 %</a:t>
            </a:r>
          </a:p>
          <a:p>
            <a:endParaRPr lang="cs-CZ" sz="20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/>
          <a:srcRect l="20519" t="19044" r="43867" b="24299"/>
          <a:stretch/>
        </p:blipFill>
        <p:spPr>
          <a:xfrm>
            <a:off x="5864087" y="283256"/>
            <a:ext cx="6129543" cy="559077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39674" y="6037743"/>
            <a:ext cx="3765774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Lübeck</a:t>
            </a:r>
            <a:r>
              <a:rPr lang="cs-CZ" dirty="0">
                <a:solidFill>
                  <a:schemeClr val="bg1"/>
                </a:solidFill>
              </a:rPr>
              <a:t> (SRN). </a:t>
            </a:r>
            <a:r>
              <a:rPr lang="cs-CZ" dirty="0" err="1">
                <a:solidFill>
                  <a:schemeClr val="bg1"/>
                </a:solidFill>
              </a:rPr>
              <a:t>Alfstrasse</a:t>
            </a:r>
            <a:r>
              <a:rPr lang="cs-CZ" dirty="0">
                <a:solidFill>
                  <a:schemeClr val="bg1"/>
                </a:solidFill>
              </a:rPr>
              <a:t>–</a:t>
            </a:r>
            <a:r>
              <a:rPr lang="cs-CZ" dirty="0" err="1">
                <a:solidFill>
                  <a:schemeClr val="bg1"/>
                </a:solidFill>
              </a:rPr>
              <a:t>Fischstrasse</a:t>
            </a:r>
            <a:r>
              <a:rPr lang="cs-CZ" dirty="0">
                <a:solidFill>
                  <a:schemeClr val="bg1"/>
                </a:solidFill>
              </a:rPr>
              <a:t>. </a:t>
            </a:r>
          </a:p>
          <a:p>
            <a:r>
              <a:rPr lang="cs-CZ" dirty="0">
                <a:solidFill>
                  <a:schemeClr val="bg1"/>
                </a:solidFill>
              </a:rPr>
              <a:t>        parcelace ve 2. pol. 12. stol.</a:t>
            </a:r>
          </a:p>
        </p:txBody>
      </p:sp>
    </p:spTree>
    <p:extLst>
      <p:ext uri="{BB962C8B-B14F-4D97-AF65-F5344CB8AC3E}">
        <p14:creationId xmlns:p14="http://schemas.microsoft.com/office/powerpoint/2010/main" val="1283625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823" t="15625" r="57732" b="29822"/>
          <a:stretch/>
        </p:blipFill>
        <p:spPr>
          <a:xfrm>
            <a:off x="3189514" y="156370"/>
            <a:ext cx="7777183" cy="654525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FF51952-29FF-5770-630B-57E584A86918}"/>
              </a:ext>
            </a:extLst>
          </p:cNvPr>
          <p:cNvSpPr txBox="1"/>
          <p:nvPr/>
        </p:nvSpPr>
        <p:spPr>
          <a:xfrm>
            <a:off x="609600" y="511419"/>
            <a:ext cx="2270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Opevnění města</a:t>
            </a:r>
          </a:p>
        </p:txBody>
      </p:sp>
    </p:spTree>
    <p:extLst>
      <p:ext uri="{BB962C8B-B14F-4D97-AF65-F5344CB8AC3E}">
        <p14:creationId xmlns:p14="http://schemas.microsoft.com/office/powerpoint/2010/main" val="3001902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9823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+mn-lt"/>
              </a:rPr>
              <a:t> 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Městské opevnění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327" y="838200"/>
            <a:ext cx="12266022" cy="621982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7200" dirty="0"/>
          </a:p>
          <a:p>
            <a:r>
              <a:rPr lang="cs-CZ" sz="7200" b="1" dirty="0"/>
              <a:t>Jiří Kejř</a:t>
            </a:r>
            <a:r>
              <a:rPr lang="cs-CZ" sz="7200" dirty="0"/>
              <a:t>  –  „důležitým znakem lokace je spojení momentu prostorového s právním“  </a:t>
            </a:r>
          </a:p>
          <a:p>
            <a:endParaRPr lang="cs-CZ" sz="7200" b="1" dirty="0"/>
          </a:p>
          <a:p>
            <a:r>
              <a:rPr lang="cs-CZ" sz="7200" b="1" dirty="0"/>
              <a:t>Urbanistická osnova   </a:t>
            </a:r>
            <a:r>
              <a:rPr lang="cs-CZ" sz="7200" dirty="0"/>
              <a:t>–   </a:t>
            </a:r>
            <a:r>
              <a:rPr lang="cs-CZ" sz="7200" b="1" dirty="0"/>
              <a:t>opevnění:  </a:t>
            </a:r>
            <a:r>
              <a:rPr lang="cs-CZ" sz="7200" dirty="0"/>
              <a:t>vymezovalo hranice města („intra“ a „extra </a:t>
            </a:r>
            <a:r>
              <a:rPr lang="cs-CZ" sz="7200" dirty="0" err="1"/>
              <a:t>musos</a:t>
            </a:r>
            <a:r>
              <a:rPr lang="cs-CZ" sz="7200" dirty="0"/>
              <a:t>“)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–   </a:t>
            </a:r>
            <a:r>
              <a:rPr lang="cs-CZ" sz="7200" b="1" dirty="0"/>
              <a:t>centrální náměstí:</a:t>
            </a:r>
            <a:r>
              <a:rPr lang="cs-CZ" sz="7200" dirty="0"/>
              <a:t>   napojeno na hlavní komunikace a uliční síť 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–   </a:t>
            </a:r>
            <a:r>
              <a:rPr lang="cs-CZ" sz="7200" b="1" dirty="0"/>
              <a:t>domovní bloky:   </a:t>
            </a:r>
            <a:r>
              <a:rPr lang="cs-CZ" sz="7200" dirty="0"/>
              <a:t>s vyměřenými parcelami a zástavbou</a:t>
            </a:r>
            <a:endParaRPr lang="cs-CZ" sz="7200" b="1" dirty="0"/>
          </a:p>
          <a:p>
            <a:endParaRPr lang="cs-CZ" sz="7200" b="1" dirty="0"/>
          </a:p>
          <a:p>
            <a:r>
              <a:rPr lang="cs-CZ" sz="7200" b="1" dirty="0"/>
              <a:t>Opevnění:   </a:t>
            </a:r>
            <a:r>
              <a:rPr lang="cs-CZ" sz="7200" dirty="0"/>
              <a:t>hradba  –  symbol svébytnosti města (v městských znacích)</a:t>
            </a:r>
          </a:p>
          <a:p>
            <a:endParaRPr lang="cs-CZ" sz="7200" b="1" dirty="0"/>
          </a:p>
          <a:p>
            <a:r>
              <a:rPr lang="cs-CZ" sz="7200" b="1" dirty="0"/>
              <a:t>Val a příkop:     </a:t>
            </a:r>
            <a:r>
              <a:rPr lang="cs-CZ" sz="7200" dirty="0"/>
              <a:t>Most  –  30. léta 13. stol., příkop: š. okolo 10 m, po pol. 13. stol hradby   </a:t>
            </a:r>
          </a:p>
          <a:p>
            <a:pPr marL="0" indent="0">
              <a:buNone/>
            </a:pPr>
            <a:r>
              <a:rPr lang="cs-CZ" sz="7200" dirty="0"/>
              <a:t>                                Praha  –  Malá strana (Menší Město pražské):               9. stol.:    val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                                                          pol. 14. stol.:    kamenná hradba 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–  Staré Město pražské:  1258:  dokončena kam. hradba založená Václavem I. 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–  Nové Město pražské:  1348–50:  Karel IV. stavba kamenné hradby v. 10 m, </a:t>
            </a:r>
            <a:r>
              <a:rPr lang="pl-PL" sz="7200" dirty="0"/>
              <a:t>síla 180–240 cm </a:t>
            </a:r>
          </a:p>
          <a:p>
            <a:pPr marL="0" indent="0">
              <a:buNone/>
            </a:pPr>
            <a:r>
              <a:rPr lang="pl-PL" sz="7200" dirty="0"/>
              <a:t>                                                                                                          4 brány:   Horská –  výzkum 2021 Archaia Praha</a:t>
            </a:r>
            <a:endParaRPr lang="cs-CZ" sz="7200" dirty="0"/>
          </a:p>
          <a:p>
            <a:endParaRPr lang="cs-CZ" sz="7200" b="1" dirty="0"/>
          </a:p>
          <a:p>
            <a:r>
              <a:rPr lang="cs-CZ" sz="7200" b="1" dirty="0"/>
              <a:t>Palisáda: </a:t>
            </a:r>
            <a:r>
              <a:rPr lang="cs-CZ" sz="7200" dirty="0"/>
              <a:t>                      Kutná Hora – 1304:  původně ohrazena ploty, pak kamenná hradba</a:t>
            </a:r>
          </a:p>
          <a:p>
            <a:r>
              <a:rPr lang="cs-CZ" sz="7200" b="1" dirty="0"/>
              <a:t>Kamenná hradba</a:t>
            </a:r>
            <a:r>
              <a:rPr lang="cs-CZ" sz="7200" dirty="0"/>
              <a:t>:       13. stol.:     zeměpanská města    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14. a 15. stol.:  poddanská města</a:t>
            </a:r>
          </a:p>
          <a:p>
            <a:pPr marL="0" indent="0">
              <a:buNone/>
            </a:pPr>
            <a:r>
              <a:rPr lang="cs-CZ" sz="7200" dirty="0"/>
              <a:t>                           </a:t>
            </a:r>
          </a:p>
        </p:txBody>
      </p:sp>
      <p:pic>
        <p:nvPicPr>
          <p:cNvPr id="7" name="Obrázek 6" descr="Obsah obrázku text, budova, kámen, cihla&#10;&#10;Popis byl vytvořen automaticky">
            <a:extLst>
              <a:ext uri="{FF2B5EF4-FFF2-40B4-BE49-F238E27FC236}">
                <a16:creationId xmlns:a16="http://schemas.microsoft.com/office/drawing/2014/main" id="{79526DAB-8A49-10E3-EF3C-0C3027D56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32320" r="26827" b="33586"/>
          <a:stretch/>
        </p:blipFill>
        <p:spPr>
          <a:xfrm>
            <a:off x="9837683" y="1241480"/>
            <a:ext cx="1991786" cy="23211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6B922B6-8D15-3EFA-668B-176E849CF961}"/>
              </a:ext>
            </a:extLst>
          </p:cNvPr>
          <p:cNvSpPr txBox="1"/>
          <p:nvPr/>
        </p:nvSpPr>
        <p:spPr>
          <a:xfrm>
            <a:off x="10158324" y="3616880"/>
            <a:ext cx="167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Znak Domažlic</a:t>
            </a:r>
          </a:p>
        </p:txBody>
      </p:sp>
    </p:spTree>
    <p:extLst>
      <p:ext uri="{BB962C8B-B14F-4D97-AF65-F5344CB8AC3E}">
        <p14:creationId xmlns:p14="http://schemas.microsoft.com/office/powerpoint/2010/main" val="2684379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40A69D-DF74-2C2B-E83C-809AD107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30" y="276504"/>
            <a:ext cx="4112328" cy="375179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02A1B31-BB80-01B0-C60B-CFC75B847583}"/>
              </a:ext>
            </a:extLst>
          </p:cNvPr>
          <p:cNvSpPr txBox="1"/>
          <p:nvPr/>
        </p:nvSpPr>
        <p:spPr>
          <a:xfrm>
            <a:off x="325820" y="4178084"/>
            <a:ext cx="54592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  <a:latin typeface="StoneSansItcTCE-Medium"/>
              </a:rPr>
              <a:t>Praha-Malá Strana:</a:t>
            </a:r>
            <a:r>
              <a:rPr lang="cs-CZ" sz="1800" b="1" i="0" u="none" strike="noStrike" baseline="0" dirty="0">
                <a:latin typeface="StoneSansItcTCE-Medium"/>
              </a:rPr>
              <a:t>  levobřežní část Pražské kotliny: </a:t>
            </a:r>
          </a:p>
          <a:p>
            <a:pPr algn="l"/>
            <a:endParaRPr lang="cs-CZ" b="1" dirty="0">
              <a:latin typeface="StoneSansItcTCE-Medium"/>
            </a:endParaRPr>
          </a:p>
          <a:p>
            <a:pPr algn="l"/>
            <a:r>
              <a:rPr lang="cs-CZ" sz="1800" b="1" i="0" u="none" strike="noStrike" baseline="0" dirty="0">
                <a:latin typeface="StoneSansItcTCE-Medium"/>
              </a:rPr>
              <a:t>1</a:t>
            </a:r>
            <a:r>
              <a:rPr lang="cs-CZ" sz="1800" b="0" i="0" u="none" strike="noStrike" baseline="0" dirty="0">
                <a:latin typeface="StoneSansItcTCE-Medium"/>
              </a:rPr>
              <a:t> – raně středověké opevnění: </a:t>
            </a:r>
            <a:r>
              <a:rPr lang="cs-CZ" sz="1800" b="0" i="0" u="none" strike="noStrike" baseline="0" dirty="0" err="1">
                <a:latin typeface="StoneSansItcTCE-Medium"/>
              </a:rPr>
              <a:t>dřevohliněná</a:t>
            </a:r>
            <a:r>
              <a:rPr lang="cs-CZ" sz="1800" b="0" i="0" u="none" strike="noStrike" baseline="0" dirty="0">
                <a:latin typeface="StoneSansItcTCE-Medium"/>
              </a:rPr>
              <a:t> hradba s</a:t>
            </a:r>
          </a:p>
          <a:p>
            <a:pPr algn="l"/>
            <a:r>
              <a:rPr lang="cs-CZ" dirty="0">
                <a:latin typeface="StoneSansItcTCE-Medium"/>
              </a:rPr>
              <a:t>      </a:t>
            </a:r>
            <a:r>
              <a:rPr lang="cs-CZ" sz="1800" b="0" i="0" u="none" strike="noStrike" baseline="0" dirty="0">
                <a:latin typeface="StoneSansItcTCE-Medium"/>
              </a:rPr>
              <a:t> čelní kamennou zdí a příkopem; </a:t>
            </a:r>
          </a:p>
          <a:p>
            <a:pPr algn="l"/>
            <a:r>
              <a:rPr lang="cs-CZ" sz="1800" b="1" i="0" u="none" strike="noStrike" baseline="0" dirty="0">
                <a:latin typeface="StoneSansItcTCE-Medium"/>
              </a:rPr>
              <a:t>2</a:t>
            </a:r>
            <a:r>
              <a:rPr lang="cs-CZ" sz="1800" b="0" i="0" u="none" strike="noStrike" baseline="0" dirty="0">
                <a:latin typeface="StoneSansItcTCE-Medium"/>
              </a:rPr>
              <a:t> – románský Juditin most (1165/72) a raně gotické</a:t>
            </a:r>
          </a:p>
          <a:p>
            <a:pPr algn="l"/>
            <a:r>
              <a:rPr lang="cs-CZ" dirty="0">
                <a:latin typeface="StoneSansItcTCE-Medium"/>
              </a:rPr>
              <a:t>     </a:t>
            </a:r>
            <a:r>
              <a:rPr lang="cs-CZ" sz="1800" b="0" i="0" u="none" strike="noStrike" baseline="0" dirty="0">
                <a:latin typeface="StoneSansItcTCE-Medium"/>
              </a:rPr>
              <a:t> opevnění sestávající z hradby proložené věžemi</a:t>
            </a:r>
          </a:p>
          <a:p>
            <a:pPr algn="l"/>
            <a:r>
              <a:rPr lang="cs-CZ" dirty="0">
                <a:latin typeface="StoneSansItcTCE-Medium"/>
              </a:rPr>
              <a:t>     </a:t>
            </a:r>
            <a:r>
              <a:rPr lang="cs-CZ" sz="1800" b="0" i="0" u="none" strike="noStrike" baseline="0" dirty="0">
                <a:latin typeface="StoneSansItcTCE-Medium"/>
              </a:rPr>
              <a:t> </a:t>
            </a:r>
            <a:r>
              <a:rPr lang="cs-CZ" dirty="0">
                <a:latin typeface="StoneSansItcTCE-Medium"/>
              </a:rPr>
              <a:t>s</a:t>
            </a:r>
            <a:r>
              <a:rPr lang="cs-CZ" sz="1800" b="0" i="0" u="none" strike="noStrike" baseline="0" dirty="0">
                <a:latin typeface="StoneSansItcTCE-Medium"/>
              </a:rPr>
              <a:t> branami a příkopu; </a:t>
            </a:r>
          </a:p>
          <a:p>
            <a:pPr algn="l"/>
            <a:r>
              <a:rPr lang="cs-CZ" sz="1800" b="1" i="0" u="none" strike="noStrike" baseline="0" dirty="0">
                <a:latin typeface="StoneSansItcTCE-Medium"/>
              </a:rPr>
              <a:t>3</a:t>
            </a:r>
            <a:r>
              <a:rPr lang="cs-CZ" sz="1800" b="0" i="0" u="none" strike="noStrike" baseline="0" dirty="0">
                <a:latin typeface="StoneSansItcTCE-Medium"/>
              </a:rPr>
              <a:t> – opevnění z poloviny 14. stol. </a:t>
            </a:r>
          </a:p>
          <a:p>
            <a:pPr algn="l"/>
            <a:r>
              <a:rPr lang="cs-CZ" sz="1800" b="1" i="0" u="none" strike="noStrike" baseline="0" dirty="0">
                <a:latin typeface="StoneSansItcTCE-Medium"/>
              </a:rPr>
              <a:t>4</a:t>
            </a:r>
            <a:r>
              <a:rPr lang="cs-CZ" sz="1800" b="0" i="0" u="none" strike="noStrike" baseline="0" dirty="0">
                <a:latin typeface="StoneSansItcTCE-Medium"/>
              </a:rPr>
              <a:t> – barokní opevnění Malé Strany a Hradčan</a:t>
            </a:r>
            <a:endParaRPr lang="cs-CZ" dirty="0"/>
          </a:p>
        </p:txBody>
      </p:sp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07ED53D3-87DC-968F-67F5-A156CF13D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59" y="276504"/>
            <a:ext cx="6264897" cy="630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80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1FC32C-EAFB-4E11-AB15-954B2867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745"/>
            <a:ext cx="7606551" cy="5904509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5AF842-CBE0-41D3-8A75-B4AED2930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7125" y="339724"/>
            <a:ext cx="4714875" cy="6651626"/>
          </a:xfrm>
        </p:spPr>
        <p:txBody>
          <a:bodyPr>
            <a:noAutofit/>
          </a:bodyPr>
          <a:lstStyle/>
          <a:p>
            <a:r>
              <a:rPr lang="cs-CZ" sz="1400" b="1" dirty="0"/>
              <a:t>1. Denisova ul.: </a:t>
            </a:r>
            <a:r>
              <a:rPr lang="cs-CZ" sz="1400" dirty="0"/>
              <a:t>1981–1983, 1991 (Pavel Michna), středověká hradební zeď se střílnami a nárožní věží.</a:t>
            </a:r>
          </a:p>
          <a:p>
            <a:r>
              <a:rPr lang="cs-CZ" sz="1400" b="1" dirty="0"/>
              <a:t>2. Vodární ul.: </a:t>
            </a:r>
            <a:r>
              <a:rPr lang="cs-CZ" sz="1400" dirty="0"/>
              <a:t>1995 (Tomáš Drobný) v hl. 1,7 2 torza 2 zdí vzdálených 2,75 m.</a:t>
            </a:r>
          </a:p>
          <a:p>
            <a:r>
              <a:rPr lang="cs-CZ" sz="1400" b="1" dirty="0"/>
              <a:t>3. Pekařská ul.: </a:t>
            </a:r>
            <a:r>
              <a:rPr lang="cs-CZ" sz="1400" dirty="0"/>
              <a:t>1982–85, obchodní dům Koruna, 1987–1992 parcely u gotické hradby(Josef Bláha), kostrové pohřebiště z 1. pol. 10. stol., svah dorovnán po lokaci města ve 2. pol. 13. stol., kol. 1300 došlo k výstavbě městské kamenné hradby.</a:t>
            </a:r>
          </a:p>
          <a:p>
            <a:r>
              <a:rPr lang="cs-CZ" sz="1400" b="1" dirty="0"/>
              <a:t>4. Dvůr v 8. května</a:t>
            </a:r>
            <a:r>
              <a:rPr lang="cs-CZ" sz="1400" dirty="0"/>
              <a:t>:  2008  u hradeb </a:t>
            </a:r>
          </a:p>
          <a:p>
            <a:r>
              <a:rPr lang="cs-CZ" sz="1400" b="1" dirty="0"/>
              <a:t>5. Ulice U Hradeb</a:t>
            </a:r>
            <a:r>
              <a:rPr lang="cs-CZ" sz="1400" dirty="0"/>
              <a:t>: 2012 (Hana </a:t>
            </a:r>
            <a:r>
              <a:rPr lang="cs-CZ" sz="1400" dirty="0" err="1"/>
              <a:t>Dehnerová</a:t>
            </a:r>
            <a:r>
              <a:rPr lang="cs-CZ" sz="1400" dirty="0"/>
              <a:t>), torza zdí.</a:t>
            </a:r>
          </a:p>
          <a:p>
            <a:r>
              <a:rPr lang="cs-CZ" sz="1400" b="1" dirty="0"/>
              <a:t>6. Tř. Svobody:</a:t>
            </a:r>
            <a:r>
              <a:rPr lang="cs-CZ" sz="1400" dirty="0"/>
              <a:t> 1976–1978 (Pavel Michna), torza zdí. </a:t>
            </a:r>
          </a:p>
          <a:p>
            <a:r>
              <a:rPr lang="cs-CZ" sz="1400" b="1" dirty="0"/>
              <a:t>7. Tř. Svobody: </a:t>
            </a:r>
            <a:r>
              <a:rPr lang="cs-CZ" sz="1400" dirty="0"/>
              <a:t>2012 (vedoucí Hana </a:t>
            </a:r>
            <a:r>
              <a:rPr lang="cs-CZ" sz="1400" dirty="0" err="1"/>
              <a:t>Dehnerová</a:t>
            </a:r>
            <a:r>
              <a:rPr lang="cs-CZ" sz="1400" dirty="0"/>
              <a:t>)  substrukce Mlýnského náhonu </a:t>
            </a:r>
          </a:p>
          <a:p>
            <a:r>
              <a:rPr lang="cs-CZ" sz="1400" b="1" dirty="0"/>
              <a:t>8. Tř. Svobody</a:t>
            </a:r>
            <a:r>
              <a:rPr lang="cs-CZ" sz="1400" dirty="0"/>
              <a:t>: 1977 (Josef Bláha) barokní vodní příkop s cihlovou eskarpou a </a:t>
            </a:r>
            <a:r>
              <a:rPr lang="cs-CZ" sz="1400" dirty="0" err="1"/>
              <a:t>kontreskarpou</a:t>
            </a:r>
            <a:r>
              <a:rPr lang="cs-CZ" sz="1400" dirty="0"/>
              <a:t>.</a:t>
            </a:r>
          </a:p>
          <a:p>
            <a:r>
              <a:rPr lang="cs-CZ" sz="1400" b="1" dirty="0"/>
              <a:t>9. Havlíčkova a Pavelčákova</a:t>
            </a:r>
            <a:r>
              <a:rPr lang="cs-CZ" sz="1400" dirty="0"/>
              <a:t>: 1992 (Bláha), příkop.</a:t>
            </a:r>
          </a:p>
          <a:p>
            <a:r>
              <a:rPr lang="cs-CZ" sz="1400" b="1" dirty="0"/>
              <a:t>10. Ul. Křivá:  </a:t>
            </a:r>
            <a:r>
              <a:rPr lang="cs-CZ" sz="1400" dirty="0"/>
              <a:t>1990 (Bláha), kamenné zdi.</a:t>
            </a:r>
          </a:p>
          <a:p>
            <a:r>
              <a:rPr lang="pl-PL" sz="1400" b="1" dirty="0"/>
              <a:t>11. Rekonstrukce Blažejských schodů:  </a:t>
            </a:r>
            <a:r>
              <a:rPr lang="pl-PL" sz="1400" dirty="0"/>
              <a:t>2017, negativní</a:t>
            </a:r>
          </a:p>
          <a:p>
            <a:r>
              <a:rPr lang="cs-CZ" sz="1400" b="1" dirty="0"/>
              <a:t>12. Hrnčířská ul.:  </a:t>
            </a:r>
            <a:r>
              <a:rPr lang="cs-CZ" sz="1400" dirty="0"/>
              <a:t>1998  (Hedvika Sedláčková), val ?</a:t>
            </a:r>
          </a:p>
          <a:p>
            <a:r>
              <a:rPr lang="cs-CZ" sz="1400" b="1" dirty="0"/>
              <a:t>13. Univerzitní ul:  </a:t>
            </a:r>
            <a:r>
              <a:rPr lang="cs-CZ" sz="1400" dirty="0"/>
              <a:t>1999–2002 (Sedláčková), rekonstrukce tzv. jezuitského konviktu, husitská hradba; 2001-2002 (</a:t>
            </a:r>
            <a:r>
              <a:rPr lang="cs-CZ" sz="1400" dirty="0" err="1"/>
              <a:t>Dehneroví</a:t>
            </a:r>
            <a:r>
              <a:rPr lang="cs-CZ" sz="1400" dirty="0"/>
              <a:t>, Pavel </a:t>
            </a:r>
            <a:r>
              <a:rPr lang="cs-CZ" sz="1400" dirty="0" err="1"/>
              <a:t>Šlézar</a:t>
            </a:r>
            <a:r>
              <a:rPr lang="cs-CZ" sz="1400" dirty="0"/>
              <a:t>), rekonstrukce Židovské brány.</a:t>
            </a:r>
          </a:p>
          <a:p>
            <a:r>
              <a:rPr lang="cs-CZ" sz="1400" b="1" dirty="0"/>
              <a:t>14. Denisova ul.: </a:t>
            </a:r>
            <a:r>
              <a:rPr lang="cs-CZ" sz="1400" dirty="0"/>
              <a:t>2007 (Richard Zatloukal), základy Nové brány. </a:t>
            </a:r>
          </a:p>
        </p:txBody>
      </p:sp>
    </p:spTree>
    <p:extLst>
      <p:ext uri="{BB962C8B-B14F-4D97-AF65-F5344CB8AC3E}">
        <p14:creationId xmlns:p14="http://schemas.microsoft.com/office/powerpoint/2010/main" val="3980562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255DB3-B4B8-36DA-51BC-EB7DBF92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03" y="574960"/>
            <a:ext cx="7296432" cy="582358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74A6FCE-1057-A524-2393-98DA0DA6F475}"/>
              </a:ext>
            </a:extLst>
          </p:cNvPr>
          <p:cNvSpPr txBox="1"/>
          <p:nvPr/>
        </p:nvSpPr>
        <p:spPr>
          <a:xfrm>
            <a:off x="8331835" y="1519862"/>
            <a:ext cx="360425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1" i="0" u="none" strike="noStrike" baseline="0" dirty="0">
                <a:latin typeface="Cambria,Bold"/>
              </a:rPr>
              <a:t>Městská hradba</a:t>
            </a:r>
          </a:p>
          <a:p>
            <a:pPr algn="l"/>
            <a:r>
              <a:rPr lang="cs-CZ" sz="2000" b="0" i="0" u="none" strike="noStrike" baseline="0" dirty="0">
                <a:latin typeface="Cambria" panose="02040503050406030204" pitchFamily="18" charset="0"/>
              </a:rPr>
              <a:t>1 – Hradební věž</a:t>
            </a:r>
          </a:p>
          <a:p>
            <a:pPr algn="l"/>
            <a:r>
              <a:rPr lang="cs-CZ" sz="2000" b="0" i="0" u="none" strike="noStrike" baseline="0" dirty="0">
                <a:latin typeface="Cambria" panose="02040503050406030204" pitchFamily="18" charset="0"/>
              </a:rPr>
              <a:t>2 – </a:t>
            </a:r>
            <a:r>
              <a:rPr lang="cs-CZ" sz="2000" b="0" i="0" u="none" strike="noStrike" baseline="0" dirty="0" err="1">
                <a:latin typeface="Cambria" panose="02040503050406030204" pitchFamily="18" charset="0"/>
              </a:rPr>
              <a:t>Předbraní</a:t>
            </a:r>
            <a:endParaRPr lang="cs-CZ" sz="2000" b="0" i="0" u="none" strike="noStrike" baseline="0" dirty="0">
              <a:latin typeface="Cambria" panose="02040503050406030204" pitchFamily="18" charset="0"/>
            </a:endParaRPr>
          </a:p>
          <a:p>
            <a:pPr algn="l"/>
            <a:r>
              <a:rPr lang="cs-CZ" sz="2000" b="0" i="0" u="none" strike="noStrike" baseline="0" dirty="0">
                <a:latin typeface="Cambria" panose="02040503050406030204" pitchFamily="18" charset="0"/>
              </a:rPr>
              <a:t>3 – Věžová brána s padací mříží</a:t>
            </a:r>
          </a:p>
          <a:p>
            <a:pPr algn="l"/>
            <a:r>
              <a:rPr lang="cs-CZ" sz="2000" b="0" i="0" u="none" strike="noStrike" baseline="0" dirty="0">
                <a:latin typeface="Cambria" panose="02040503050406030204" pitchFamily="18" charset="0"/>
              </a:rPr>
              <a:t>4 – Hradba</a:t>
            </a:r>
          </a:p>
          <a:p>
            <a:pPr algn="l"/>
            <a:r>
              <a:rPr lang="cs-CZ" sz="2000" b="0" i="0" u="none" strike="noStrike" baseline="0" dirty="0">
                <a:latin typeface="Cambria" panose="02040503050406030204" pitchFamily="18" charset="0"/>
              </a:rPr>
              <a:t>5 – Ochoz</a:t>
            </a:r>
          </a:p>
          <a:p>
            <a:pPr algn="l"/>
            <a:r>
              <a:rPr lang="cs-CZ" sz="2000" b="0" i="0" u="none" strike="noStrike" baseline="0" dirty="0">
                <a:latin typeface="Cambria" panose="02040503050406030204" pitchFamily="18" charset="0"/>
              </a:rPr>
              <a:t>6 – Parkán</a:t>
            </a:r>
          </a:p>
          <a:p>
            <a:pPr algn="l"/>
            <a:r>
              <a:rPr lang="cs-CZ" sz="2000" b="0" i="0" u="none" strike="noStrike" baseline="0" dirty="0">
                <a:latin typeface="Cambria" panose="02040503050406030204" pitchFamily="18" charset="0"/>
              </a:rPr>
              <a:t>7 – Parkánová zeď</a:t>
            </a:r>
          </a:p>
          <a:p>
            <a:pPr algn="l"/>
            <a:r>
              <a:rPr lang="cs-CZ" sz="2000" b="0" i="0" u="none" strike="noStrike" baseline="0" dirty="0">
                <a:latin typeface="Cambria" panose="02040503050406030204" pitchFamily="18" charset="0"/>
              </a:rPr>
              <a:t>8 – Vyzdívaný příkop</a:t>
            </a:r>
          </a:p>
          <a:p>
            <a:pPr algn="l"/>
            <a:r>
              <a:rPr lang="cs-CZ" sz="2000" b="0" i="0" u="none" strike="noStrike" baseline="0" dirty="0">
                <a:latin typeface="Cambria" panose="02040503050406030204" pitchFamily="18" charset="0"/>
              </a:rPr>
              <a:t>9 – Padací most</a:t>
            </a:r>
          </a:p>
          <a:p>
            <a:pPr algn="l"/>
            <a:r>
              <a:rPr lang="pl-PL" sz="2000" b="0" i="0" u="none" strike="noStrike" baseline="0" dirty="0">
                <a:latin typeface="Cambria" panose="02040503050406030204" pitchFamily="18" charset="0"/>
              </a:rPr>
              <a:t>10 – Val s polským plotem</a:t>
            </a:r>
          </a:p>
          <a:p>
            <a:pPr algn="l"/>
            <a:r>
              <a:rPr lang="cs-CZ" sz="2000" b="0" i="0" u="none" strike="noStrike" baseline="0" dirty="0">
                <a:latin typeface="Cambria" panose="02040503050406030204" pitchFamily="18" charset="0"/>
              </a:rPr>
              <a:t>11 – Cimbuří</a:t>
            </a:r>
          </a:p>
          <a:p>
            <a:pPr algn="l"/>
            <a:r>
              <a:rPr lang="cs-CZ" sz="2000" b="0" i="0" u="none" strike="noStrike" baseline="0" dirty="0">
                <a:latin typeface="Cambria" panose="02040503050406030204" pitchFamily="18" charset="0"/>
              </a:rPr>
              <a:t>12 – Podsebití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892772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3740</TotalTime>
  <Words>2421</Words>
  <Application>Microsoft Office PowerPoint</Application>
  <PresentationFormat>Širokoúhlá obrazovka</PresentationFormat>
  <Paragraphs>269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Cambria,Bold</vt:lpstr>
      <vt:lpstr>StoneSansItcTCE-Medium</vt:lpstr>
      <vt:lpstr>Times New Roman</vt:lpstr>
      <vt:lpstr>Motiv Office</vt:lpstr>
      <vt:lpstr>Archeologie středověkého a novověkého města 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Městské opevnění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Městský půdorys</vt:lpstr>
      <vt:lpstr>                                              Parcelace</vt:lpstr>
      <vt:lpstr>                                       Městské parcely</vt:lpstr>
      <vt:lpstr>Prezentace aplikace PowerPoint</vt:lpstr>
      <vt:lpstr>Prezentace aplikace PowerPoint</vt:lpstr>
      <vt:lpstr>                                         Městské parcely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216</cp:revision>
  <dcterms:created xsi:type="dcterms:W3CDTF">2017-01-31T16:06:48Z</dcterms:created>
  <dcterms:modified xsi:type="dcterms:W3CDTF">2024-05-05T13:44:43Z</dcterms:modified>
</cp:coreProperties>
</file>