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382" r:id="rId3"/>
    <p:sldId id="383" r:id="rId4"/>
    <p:sldId id="384" r:id="rId5"/>
    <p:sldId id="428" r:id="rId6"/>
    <p:sldId id="430" r:id="rId7"/>
    <p:sldId id="431" r:id="rId8"/>
    <p:sldId id="429" r:id="rId9"/>
    <p:sldId id="432" r:id="rId10"/>
    <p:sldId id="394" r:id="rId11"/>
    <p:sldId id="395" r:id="rId12"/>
    <p:sldId id="325" r:id="rId13"/>
    <p:sldId id="427" r:id="rId14"/>
    <p:sldId id="321" r:id="rId15"/>
    <p:sldId id="353" r:id="rId16"/>
    <p:sldId id="387" r:id="rId17"/>
    <p:sldId id="390" r:id="rId18"/>
    <p:sldId id="391" r:id="rId19"/>
    <p:sldId id="381" r:id="rId20"/>
    <p:sldId id="388" r:id="rId21"/>
    <p:sldId id="282" r:id="rId22"/>
    <p:sldId id="326" r:id="rId23"/>
    <p:sldId id="422" r:id="rId24"/>
    <p:sldId id="328" r:id="rId25"/>
    <p:sldId id="322" r:id="rId26"/>
    <p:sldId id="401" r:id="rId27"/>
    <p:sldId id="398" r:id="rId28"/>
    <p:sldId id="400" r:id="rId29"/>
    <p:sldId id="402" r:id="rId30"/>
    <p:sldId id="406" r:id="rId31"/>
    <p:sldId id="403" r:id="rId32"/>
    <p:sldId id="399" r:id="rId33"/>
    <p:sldId id="356" r:id="rId34"/>
    <p:sldId id="404" r:id="rId35"/>
    <p:sldId id="392" r:id="rId36"/>
    <p:sldId id="418" r:id="rId37"/>
    <p:sldId id="425" r:id="rId38"/>
    <p:sldId id="419" r:id="rId39"/>
    <p:sldId id="424" r:id="rId40"/>
    <p:sldId id="420" r:id="rId41"/>
    <p:sldId id="408" r:id="rId42"/>
    <p:sldId id="411" r:id="rId43"/>
    <p:sldId id="416" r:id="rId44"/>
    <p:sldId id="407" r:id="rId45"/>
    <p:sldId id="412" r:id="rId46"/>
    <p:sldId id="414" r:id="rId47"/>
    <p:sldId id="410" r:id="rId48"/>
    <p:sldId id="409" r:id="rId49"/>
    <p:sldId id="413" r:id="rId50"/>
    <p:sldId id="421" r:id="rId51"/>
    <p:sldId id="396" r:id="rId52"/>
    <p:sldId id="393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33"/>
    <a:srgbClr val="CA790C"/>
    <a:srgbClr val="D37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84" autoAdjust="0"/>
    <p:restoredTop sz="94660"/>
  </p:normalViewPr>
  <p:slideViewPr>
    <p:cSldViewPr snapToGrid="0">
      <p:cViewPr varScale="1">
        <p:scale>
          <a:sx n="66" d="100"/>
          <a:sy n="66" d="100"/>
        </p:scale>
        <p:origin x="396" y="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8CBA1-FE1C-40B1-ACC2-182525C85117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5AA2E-591C-4950-AF48-5AC0032DA79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190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78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2691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300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BF990D-04F0-4A98-8589-61A94732AA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9785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24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3343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537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6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280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501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97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862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DEC70-E3B1-4825-B7FB-7DDBFBFEBD5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2602-44AF-410B-ABB0-F258B3BBE6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498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6.emf"/><Relationship Id="rId7" Type="http://schemas.openxmlformats.org/officeDocument/2006/relationships/image" Target="../media/image70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emf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emf"/><Relationship Id="rId4" Type="http://schemas.openxmlformats.org/officeDocument/2006/relationships/image" Target="../media/image89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Archeologie středověkého a novověkého města</a:t>
            </a:r>
            <a:br>
              <a:rPr lang="cs-C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cs-CZ" sz="4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cs-CZ" dirty="0"/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6. Profánní zástavba </a:t>
            </a:r>
          </a:p>
          <a:p>
            <a:r>
              <a:rPr lang="cs-CZ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(obytná, výrobní, sanitární)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265874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diagram&#10;&#10;Popis byl vytvořen automaticky">
            <a:extLst>
              <a:ext uri="{FF2B5EF4-FFF2-40B4-BE49-F238E27FC236}">
                <a16:creationId xmlns:a16="http://schemas.microsoft.com/office/drawing/2014/main" id="{C1E98B05-F333-5236-A175-BB7E36D38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9" r="8054"/>
          <a:stretch/>
        </p:blipFill>
        <p:spPr>
          <a:xfrm>
            <a:off x="5497964" y="701947"/>
            <a:ext cx="6638164" cy="44609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5B95FEE-D0AA-C9A8-45B7-7C850F44EB2D}"/>
              </a:ext>
            </a:extLst>
          </p:cNvPr>
          <p:cNvSpPr txBox="1"/>
          <p:nvPr/>
        </p:nvSpPr>
        <p:spPr>
          <a:xfrm>
            <a:off x="5497964" y="5899345"/>
            <a:ext cx="663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Praha – Nové město, Spálená ulice, rekonstrukce zástavby z 15. stol.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A940774-D492-7141-8426-9A1C85A22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" y="539815"/>
            <a:ext cx="5442092" cy="56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75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stavební materiál, cihla, dům&#10;&#10;Popis byl vytvořen automaticky">
            <a:extLst>
              <a:ext uri="{FF2B5EF4-FFF2-40B4-BE49-F238E27FC236}">
                <a16:creationId xmlns:a16="http://schemas.microsoft.com/office/drawing/2014/main" id="{4945317A-159B-56AB-C05A-8F04E00FF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85" y="1022545"/>
            <a:ext cx="6513996" cy="512365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6716917-94A1-C7AB-F8C4-FAA9E2848332}"/>
              </a:ext>
            </a:extLst>
          </p:cNvPr>
          <p:cNvSpPr txBox="1"/>
          <p:nvPr/>
        </p:nvSpPr>
        <p:spPr>
          <a:xfrm>
            <a:off x="821491" y="560880"/>
            <a:ext cx="3552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Kombinace </a:t>
            </a:r>
            <a:r>
              <a:rPr lang="cs-CZ" sz="2400" b="1" dirty="0" err="1"/>
              <a:t>dřevohlinitého</a:t>
            </a:r>
            <a:endParaRPr lang="cs-CZ" sz="2400" b="1" dirty="0"/>
          </a:p>
          <a:p>
            <a:r>
              <a:rPr lang="cs-CZ" sz="2400" b="1" dirty="0"/>
              <a:t>     a kamenného domu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D5A9B8-446F-3D03-E01B-0CFA4111A250}"/>
              </a:ext>
            </a:extLst>
          </p:cNvPr>
          <p:cNvSpPr txBox="1"/>
          <p:nvPr/>
        </p:nvSpPr>
        <p:spPr>
          <a:xfrm>
            <a:off x="8890156" y="1391877"/>
            <a:ext cx="3629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 </a:t>
            </a:r>
            <a:r>
              <a:rPr lang="cs-CZ" sz="2000" b="1" dirty="0" err="1">
                <a:solidFill>
                  <a:srgbClr val="FF0000"/>
                </a:solidFill>
              </a:rPr>
              <a:t>Kemenate</a:t>
            </a:r>
            <a:r>
              <a:rPr lang="cs-CZ" sz="2000" b="1" dirty="0">
                <a:solidFill>
                  <a:srgbClr val="FF0000"/>
                </a:solidFill>
              </a:rPr>
              <a:t>/</a:t>
            </a:r>
            <a:r>
              <a:rPr lang="cs-CZ" sz="2000" b="1" dirty="0" err="1">
                <a:solidFill>
                  <a:srgbClr val="FF0000"/>
                </a:solidFill>
              </a:rPr>
              <a:t>Steinwerk</a:t>
            </a:r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2000" b="1" dirty="0"/>
              <a:t> – komnata vytápěná krbem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599A133-3540-141C-9DB5-FAC38388AC4E}"/>
              </a:ext>
            </a:extLst>
          </p:cNvPr>
          <p:cNvSpPr txBox="1"/>
          <p:nvPr/>
        </p:nvSpPr>
        <p:spPr>
          <a:xfrm>
            <a:off x="552450" y="2179379"/>
            <a:ext cx="37143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Místnosti:  terminologie 14. stol.</a:t>
            </a:r>
          </a:p>
          <a:p>
            <a:r>
              <a:rPr lang="cs-CZ" sz="2000" b="1" dirty="0"/>
              <a:t>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síň</a:t>
            </a:r>
            <a:r>
              <a:rPr lang="cs-CZ" sz="2000" dirty="0"/>
              <a:t>  (</a:t>
            </a:r>
            <a:r>
              <a:rPr lang="cs-CZ" sz="2000" dirty="0" err="1"/>
              <a:t>seyen</a:t>
            </a:r>
            <a:r>
              <a:rPr lang="cs-CZ" sz="2000" dirty="0"/>
              <a:t>, </a:t>
            </a:r>
            <a:r>
              <a:rPr lang="cs-CZ" sz="2000" dirty="0" err="1"/>
              <a:t>palacium</a:t>
            </a:r>
            <a:r>
              <a:rPr lang="cs-CZ" sz="2000" dirty="0"/>
              <a:t>)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jizba</a:t>
            </a:r>
            <a:r>
              <a:rPr lang="cs-CZ" sz="2000" dirty="0"/>
              <a:t>  (</a:t>
            </a:r>
            <a:r>
              <a:rPr lang="cs-CZ" sz="2000" dirty="0" err="1"/>
              <a:t>stuba</a:t>
            </a:r>
            <a:r>
              <a:rPr lang="cs-CZ" sz="2000" dirty="0"/>
              <a:t>)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komora</a:t>
            </a:r>
            <a:r>
              <a:rPr lang="cs-CZ" sz="2000" dirty="0"/>
              <a:t>  (</a:t>
            </a:r>
            <a:r>
              <a:rPr lang="cs-CZ" sz="2000" dirty="0" err="1"/>
              <a:t>camera</a:t>
            </a:r>
            <a:r>
              <a:rPr lang="cs-CZ" sz="2000" dirty="0"/>
              <a:t>) </a:t>
            </a:r>
          </a:p>
          <a:p>
            <a:r>
              <a:rPr lang="cs-CZ" sz="2000" dirty="0"/>
              <a:t> –  </a:t>
            </a:r>
            <a:r>
              <a:rPr lang="cs-CZ" sz="2000" b="1" dirty="0" err="1"/>
              <a:t>stínec</a:t>
            </a:r>
            <a:r>
              <a:rPr lang="cs-CZ" sz="2000" dirty="0"/>
              <a:t>  (brakteola)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komnata</a:t>
            </a:r>
            <a:r>
              <a:rPr lang="cs-CZ" sz="2000" dirty="0"/>
              <a:t>  (</a:t>
            </a:r>
            <a:r>
              <a:rPr lang="cs-CZ" sz="2000" dirty="0" err="1"/>
              <a:t>caminata</a:t>
            </a:r>
            <a:r>
              <a:rPr lang="cs-CZ" sz="2000" dirty="0"/>
              <a:t>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světnice</a:t>
            </a:r>
            <a:r>
              <a:rPr lang="cs-CZ" sz="2000" dirty="0"/>
              <a:t>  (estuárium)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ložnice </a:t>
            </a:r>
            <a:r>
              <a:rPr lang="cs-CZ" sz="2000" dirty="0"/>
              <a:t> (</a:t>
            </a:r>
            <a:r>
              <a:rPr lang="cs-CZ" sz="2000" dirty="0" err="1"/>
              <a:t>lectinium</a:t>
            </a:r>
            <a:r>
              <a:rPr lang="cs-CZ" sz="2000" dirty="0"/>
              <a:t>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záchod</a:t>
            </a:r>
            <a:r>
              <a:rPr lang="cs-CZ" sz="2000" dirty="0"/>
              <a:t>  (</a:t>
            </a:r>
            <a:r>
              <a:rPr lang="cs-CZ" sz="2000" dirty="0" err="1"/>
              <a:t>preveta</a:t>
            </a:r>
            <a:r>
              <a:rPr lang="cs-CZ" sz="2000" dirty="0"/>
              <a:t>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pivnice/sklep</a:t>
            </a:r>
            <a:r>
              <a:rPr lang="cs-CZ" sz="2000" dirty="0"/>
              <a:t>  (</a:t>
            </a:r>
            <a:r>
              <a:rPr lang="cs-CZ" sz="2000" dirty="0" err="1"/>
              <a:t>cellarium</a:t>
            </a:r>
            <a:r>
              <a:rPr lang="cs-CZ" sz="2000" dirty="0"/>
              <a:t>) </a:t>
            </a:r>
          </a:p>
          <a:p>
            <a:r>
              <a:rPr lang="cs-CZ" sz="2000" dirty="0"/>
              <a:t> –  </a:t>
            </a:r>
            <a:r>
              <a:rPr lang="cs-CZ" sz="2000" b="1" dirty="0"/>
              <a:t>kuchyně</a:t>
            </a:r>
            <a:r>
              <a:rPr lang="cs-CZ" sz="2000" dirty="0"/>
              <a:t>  (</a:t>
            </a:r>
            <a:r>
              <a:rPr lang="cs-CZ" sz="2000" dirty="0" err="1"/>
              <a:t>kuchenie</a:t>
            </a:r>
            <a:r>
              <a:rPr lang="cs-CZ" sz="2000" dirty="0"/>
              <a:t>, </a:t>
            </a:r>
            <a:r>
              <a:rPr lang="cs-CZ" sz="2000" dirty="0" err="1"/>
              <a:t>coqina</a:t>
            </a:r>
            <a:r>
              <a:rPr 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428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0075" y="1162050"/>
            <a:ext cx="11734800" cy="5695950"/>
          </a:xfrm>
        </p:spPr>
        <p:txBody>
          <a:bodyPr>
            <a:normAutofit fontScale="92500" lnSpcReduction="10000"/>
          </a:bodyPr>
          <a:lstStyle/>
          <a:p>
            <a:r>
              <a:rPr lang="cs-CZ" sz="1900" b="1" dirty="0"/>
              <a:t>V. Mencl  </a:t>
            </a:r>
            <a:r>
              <a:rPr lang="cs-CZ" sz="1900" dirty="0"/>
              <a:t>–  počátek vývoje zděného měšťanského domu:   podobně jako na vesnici</a:t>
            </a:r>
          </a:p>
          <a:p>
            <a:pPr marL="0" indent="0">
              <a:buNone/>
            </a:pPr>
            <a:r>
              <a:rPr lang="cs-CZ" sz="1900" dirty="0"/>
              <a:t>                         13. stol:   základní </a:t>
            </a:r>
            <a:r>
              <a:rPr lang="cs-CZ" sz="1900" dirty="0" err="1"/>
              <a:t>trojprostorové</a:t>
            </a:r>
            <a:r>
              <a:rPr lang="cs-CZ" sz="1900" dirty="0"/>
              <a:t> uspořádání podobné jako na vesnici</a:t>
            </a:r>
            <a:r>
              <a:rPr lang="cs-CZ" sz="1900" dirty="0">
                <a:solidFill>
                  <a:srgbClr val="FF0000"/>
                </a:solidFill>
              </a:rPr>
              <a:t>:    </a:t>
            </a:r>
            <a:r>
              <a:rPr lang="cs-CZ" sz="1900" b="1" dirty="0">
                <a:solidFill>
                  <a:srgbClr val="FF0000"/>
                </a:solidFill>
              </a:rPr>
              <a:t>jizba  –  síň  –  komora</a:t>
            </a:r>
            <a:r>
              <a:rPr lang="cs-CZ" sz="19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lang="cs-CZ" sz="1900" dirty="0"/>
          </a:p>
          <a:p>
            <a:pPr marL="0" indent="0">
              <a:buNone/>
            </a:pPr>
            <a:r>
              <a:rPr lang="cs-CZ" sz="1900" dirty="0"/>
              <a:t>                     –   </a:t>
            </a:r>
            <a:r>
              <a:rPr lang="cs-CZ" sz="1900" b="1" dirty="0"/>
              <a:t>dům:</a:t>
            </a:r>
            <a:r>
              <a:rPr lang="cs-CZ" sz="1900" dirty="0"/>
              <a:t>  v čele parcely jako součást  řadové zástavby podél ulice</a:t>
            </a:r>
          </a:p>
          <a:p>
            <a:pPr marL="0" indent="0">
              <a:buNone/>
            </a:pPr>
            <a:r>
              <a:rPr lang="cs-CZ" sz="1900" dirty="0"/>
              <a:t>                     –   vývoj od průjezdního k síňovému typu:</a:t>
            </a:r>
          </a:p>
          <a:p>
            <a:pPr marL="0" indent="0">
              <a:buNone/>
            </a:pPr>
            <a:r>
              <a:rPr lang="cs-CZ" sz="1900" dirty="0"/>
              <a:t>                           Praha-Staroměstská radnice:  průjezd vpravo, komora vlevo (kol. r. 1280)</a:t>
            </a:r>
          </a:p>
          <a:p>
            <a:pPr marL="0" indent="0">
              <a:buNone/>
            </a:pPr>
            <a:r>
              <a:rPr lang="cs-CZ" sz="1900" dirty="0"/>
              <a:t>                           Praha-Týn:  průjezd vlevo, komora vpravo</a:t>
            </a:r>
          </a:p>
          <a:p>
            <a:pPr marL="0" indent="0">
              <a:buNone/>
            </a:pPr>
            <a:r>
              <a:rPr lang="cs-CZ" sz="1900" dirty="0"/>
              <a:t>                        </a:t>
            </a:r>
          </a:p>
          <a:p>
            <a:r>
              <a:rPr lang="cs-CZ" sz="1900" b="1" dirty="0"/>
              <a:t>J. Muk  </a:t>
            </a:r>
            <a:r>
              <a:rPr lang="cs-CZ" sz="1900" dirty="0"/>
              <a:t>–  síně vznikaly současně s domy:   po celé šířce průčelí:    1. pol. 14. stol. </a:t>
            </a:r>
          </a:p>
          <a:p>
            <a:pPr marL="0" indent="0">
              <a:buNone/>
            </a:pPr>
            <a:r>
              <a:rPr lang="cs-CZ" sz="1900" dirty="0"/>
              <a:t>                  –  Domažlice, Slavonice, České Budějovice, Žatec</a:t>
            </a:r>
          </a:p>
          <a:p>
            <a:pPr marL="0" indent="0">
              <a:buNone/>
            </a:pPr>
            <a:endParaRPr lang="cs-CZ" sz="1900" dirty="0"/>
          </a:p>
          <a:p>
            <a:r>
              <a:rPr lang="cs-CZ" sz="1900" b="1" dirty="0"/>
              <a:t>Románské domy</a:t>
            </a:r>
            <a:r>
              <a:rPr lang="cs-CZ" sz="1900" dirty="0"/>
              <a:t>  –   </a:t>
            </a:r>
            <a:r>
              <a:rPr lang="cs-CZ" sz="1900" b="1" dirty="0"/>
              <a:t>přízemí:</a:t>
            </a:r>
            <a:r>
              <a:rPr lang="cs-CZ" sz="1900" dirty="0"/>
              <a:t>   částečně zahloubené, přístupné zpravidla vchodem (schodištěm) zvenčí </a:t>
            </a:r>
          </a:p>
          <a:p>
            <a:pPr marL="0" indent="0">
              <a:buNone/>
            </a:pPr>
            <a:r>
              <a:rPr lang="cs-CZ" sz="1900" dirty="0"/>
              <a:t>                                    –   </a:t>
            </a:r>
            <a:r>
              <a:rPr lang="cs-CZ" sz="1900" b="1" dirty="0"/>
              <a:t>horní patro:  </a:t>
            </a:r>
            <a:r>
              <a:rPr lang="cs-CZ" sz="1900" dirty="0"/>
              <a:t>obytné se vstupem vnějším schodištěm </a:t>
            </a:r>
          </a:p>
          <a:p>
            <a:pPr marL="0" indent="0">
              <a:buNone/>
            </a:pPr>
            <a:r>
              <a:rPr lang="cs-CZ" sz="1900" dirty="0"/>
              <a:t>                                    –   </a:t>
            </a:r>
            <a:r>
              <a:rPr lang="cs-CZ" sz="1900" b="1" dirty="0"/>
              <a:t>vícepatrové:   </a:t>
            </a:r>
            <a:r>
              <a:rPr lang="cs-CZ" sz="1900" dirty="0"/>
              <a:t>vnitřní schodiště (Praha) </a:t>
            </a:r>
          </a:p>
          <a:p>
            <a:pPr marL="0" indent="0">
              <a:buNone/>
            </a:pPr>
            <a:r>
              <a:rPr lang="cs-CZ" sz="1900" dirty="0"/>
              <a:t>                                    –   </a:t>
            </a:r>
            <a:r>
              <a:rPr lang="cs-CZ" sz="1900" b="1" dirty="0"/>
              <a:t>věžové:   </a:t>
            </a:r>
            <a:r>
              <a:rPr lang="cs-CZ" sz="1900" dirty="0"/>
              <a:t>jednoprostorové, kvadratického nebo obdélného půdorysu,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       věž:  několik obytných pater (Bologna Řezno i Praha)</a:t>
            </a:r>
          </a:p>
          <a:p>
            <a:pPr marL="0" indent="0">
              <a:buNone/>
            </a:pPr>
            <a:endParaRPr lang="cs-CZ" sz="2000" b="1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38200" y="66765"/>
            <a:ext cx="10515600" cy="122854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+mn-lt"/>
              </a:rPr>
              <a:t>       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Městské domy</a:t>
            </a:r>
          </a:p>
        </p:txBody>
      </p:sp>
    </p:spTree>
    <p:extLst>
      <p:ext uri="{BB962C8B-B14F-4D97-AF65-F5344CB8AC3E}">
        <p14:creationId xmlns:p14="http://schemas.microsoft.com/office/powerpoint/2010/main" val="3659722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51C0147-E370-67C2-4947-63748C3E90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52" r="49127" b="6185"/>
          <a:stretch/>
        </p:blipFill>
        <p:spPr>
          <a:xfrm>
            <a:off x="1999270" y="646934"/>
            <a:ext cx="6995711" cy="58525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9369333-5F0E-2712-A8C3-C0B39186EB73}"/>
              </a:ext>
            </a:extLst>
          </p:cNvPr>
          <p:cNvSpPr txBox="1"/>
          <p:nvPr/>
        </p:nvSpPr>
        <p:spPr>
          <a:xfrm>
            <a:off x="4718892" y="531431"/>
            <a:ext cx="6096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Románské domy ve dvorech s hospodářskými staveními</a:t>
            </a:r>
          </a:p>
        </p:txBody>
      </p:sp>
    </p:spTree>
    <p:extLst>
      <p:ext uri="{BB962C8B-B14F-4D97-AF65-F5344CB8AC3E}">
        <p14:creationId xmlns:p14="http://schemas.microsoft.com/office/powerpoint/2010/main" val="290297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5"/>
          <p:cNvSpPr>
            <a:spLocks noGrp="1" noChangeArrowheads="1"/>
          </p:cNvSpPr>
          <p:nvPr>
            <p:ph idx="1"/>
          </p:nvPr>
        </p:nvSpPr>
        <p:spPr>
          <a:xfrm>
            <a:off x="704850" y="523874"/>
            <a:ext cx="11487150" cy="6219825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cs-CZ" altLang="cs-CZ" sz="1800" b="1" dirty="0"/>
              <a:t>Kamenné domy </a:t>
            </a:r>
            <a:r>
              <a:rPr lang="cs-CZ" altLang="cs-CZ" sz="1800" dirty="0"/>
              <a:t> –  </a:t>
            </a:r>
            <a:r>
              <a:rPr lang="cs-CZ" altLang="cs-CZ" sz="1800" dirty="0" err="1"/>
              <a:t>domus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lapidea</a:t>
            </a:r>
            <a:r>
              <a:rPr lang="cs-CZ" altLang="cs-CZ" sz="1800" dirty="0"/>
              <a:t>:   jedno-, dvou- či </a:t>
            </a:r>
            <a:r>
              <a:rPr lang="cs-CZ" altLang="cs-CZ" sz="1800" dirty="0" err="1"/>
              <a:t>víceprostorové</a:t>
            </a:r>
            <a:r>
              <a:rPr lang="cs-CZ" altLang="cs-CZ" sz="1800" dirty="0"/>
              <a:t> stavby obdélného či kvadratického půdorysu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–   Praha:  1/3 13. stol. kolem Staroměstského nám.       Brno: před pol. 13. stol.</a:t>
            </a:r>
          </a:p>
          <a:p>
            <a:pPr>
              <a:buNone/>
            </a:pPr>
            <a:r>
              <a:rPr lang="cs-CZ" altLang="cs-CZ" sz="1800" dirty="0"/>
              <a:t>                                       Jihlava:  první domy s loubím kolem pol. 13. stol.        Uherské Hradiště   2. pol. 13. stol.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Olomouc:  až 14. stol.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–   domovní znamení:   </a:t>
            </a:r>
            <a:r>
              <a:rPr lang="cs-CZ" altLang="cs-CZ" sz="1800" dirty="0" err="1"/>
              <a:t>identifikac</a:t>
            </a:r>
            <a:r>
              <a:rPr lang="cs-CZ" altLang="cs-CZ" sz="1800" dirty="0"/>
              <a:t> domů  (1392:  Václav IV. povolil štítařům malovat na domy štíty a znaky)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</a:t>
            </a:r>
          </a:p>
          <a:p>
            <a:pPr eaLnBrk="1" hangingPunct="1"/>
            <a:r>
              <a:rPr lang="cs-CZ" altLang="cs-CZ" sz="1800" dirty="0"/>
              <a:t> </a:t>
            </a:r>
            <a:r>
              <a:rPr lang="cs-CZ" altLang="cs-CZ" sz="1800" b="1" dirty="0"/>
              <a:t>Konstrukce  </a:t>
            </a:r>
            <a:r>
              <a:rPr lang="cs-CZ" altLang="cs-CZ" sz="1800" dirty="0"/>
              <a:t>–  ze dřeva, hliněná podlaha, později kamenné podezdívky a hrázděné zdivo</a:t>
            </a:r>
          </a:p>
          <a:p>
            <a:pPr eaLnBrk="1" hangingPunct="1"/>
            <a:r>
              <a:rPr lang="cs-CZ" sz="1200" dirty="0"/>
              <a:t> </a:t>
            </a:r>
            <a:r>
              <a:rPr lang="cs-CZ" sz="1800" b="1" dirty="0"/>
              <a:t>Střechy</a:t>
            </a:r>
            <a:r>
              <a:rPr lang="cs-CZ" sz="1800" dirty="0"/>
              <a:t>  –   dřevěný šindel, (destičky, došky (sláma, rákosí), pálené tašky (prejzová) krytina, břidlice </a:t>
            </a:r>
          </a:p>
          <a:p>
            <a:pPr marL="0" indent="0" eaLnBrk="1" hangingPunct="1">
              <a:buNone/>
            </a:pPr>
            <a:r>
              <a:rPr lang="cs-CZ" sz="1800" dirty="0"/>
              <a:t>                    –   mezi střechami někdy ochranné zdi kvůli požáru </a:t>
            </a:r>
          </a:p>
          <a:p>
            <a:pPr marL="0" indent="0" eaLnBrk="1" hangingPunct="1">
              <a:buNone/>
            </a:pPr>
            <a:r>
              <a:rPr lang="cs-CZ" sz="1800" dirty="0"/>
              <a:t>                    –   štíty:  od 13. stol.:  zděné  (stupňovité)  </a:t>
            </a:r>
          </a:p>
          <a:p>
            <a:pPr eaLnBrk="1" hangingPunct="1"/>
            <a:r>
              <a:rPr lang="cs-CZ" altLang="cs-CZ" sz="1800" b="1" dirty="0"/>
              <a:t>Obytná místnost 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</a:t>
            </a:r>
            <a:r>
              <a:rPr lang="cs-CZ" altLang="cs-CZ" sz="1800" dirty="0"/>
              <a:t>jizba:  v patře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–   13./14. stol:  gotický dům:  rozšíření obytného prostoru nad loubí, podloubí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–   </a:t>
            </a:r>
            <a:r>
              <a:rPr lang="cs-CZ" sz="1800" dirty="0"/>
              <a:t>15/16. stol.:  pozdně gotický dům se síní, vstupním portálem a schodištěm do sklepa a patra;  paláce   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dirty="0"/>
              <a:t> </a:t>
            </a:r>
            <a:r>
              <a:rPr lang="cs-CZ" altLang="cs-CZ" sz="1800" b="1" dirty="0"/>
              <a:t>Komora</a:t>
            </a:r>
            <a:r>
              <a:rPr lang="cs-CZ" altLang="cs-CZ" sz="1800" dirty="0"/>
              <a:t>  –  sloužila jako skladovací i obytný prostor </a:t>
            </a:r>
          </a:p>
          <a:p>
            <a:pPr eaLnBrk="1" hangingPunct="1"/>
            <a:r>
              <a:rPr lang="cs-CZ" altLang="cs-CZ" sz="1800" b="1" dirty="0"/>
              <a:t> Zařízení interiéru  </a:t>
            </a:r>
            <a:r>
              <a:rPr lang="cs-CZ" altLang="cs-CZ" sz="1800" dirty="0"/>
              <a:t>–  stůl, lavice, truhla, od 15. stol. židle, vzácně skříň</a:t>
            </a:r>
          </a:p>
          <a:p>
            <a:pPr eaLnBrk="1" hangingPunct="1"/>
            <a:r>
              <a:rPr lang="cs-CZ" altLang="cs-CZ" sz="1800" b="1" dirty="0"/>
              <a:t> Krbové ohniště </a:t>
            </a:r>
            <a:r>
              <a:rPr lang="cs-CZ" altLang="cs-CZ" sz="1800" dirty="0"/>
              <a:t> –  od 13. stol.:   kachlová kamna nebo teplovzdušné topení</a:t>
            </a:r>
          </a:p>
          <a:p>
            <a:pPr eaLnBrk="1" hangingPunct="1"/>
            <a:r>
              <a:rPr lang="cs-CZ" altLang="cs-CZ" sz="1800" b="1" dirty="0"/>
              <a:t> Kuchyň  </a:t>
            </a:r>
            <a:r>
              <a:rPr lang="cs-CZ" altLang="cs-CZ" sz="1800" dirty="0"/>
              <a:t>–  černá:  oheň odcházel do půdního prostoru, od 14. stol. kamenné komíny</a:t>
            </a:r>
          </a:p>
          <a:p>
            <a:pPr eaLnBrk="1" hangingPunct="1"/>
            <a:r>
              <a:rPr lang="cs-CZ" altLang="cs-CZ" sz="1800" b="1" dirty="0"/>
              <a:t> Podloubí  </a:t>
            </a:r>
            <a:r>
              <a:rPr lang="cs-CZ" altLang="cs-CZ" sz="1800" dirty="0"/>
              <a:t>–  od konce 13. stol.:  Praha,  Kolín, Jihlava, Čáslav</a:t>
            </a:r>
          </a:p>
        </p:txBody>
      </p:sp>
    </p:spTree>
    <p:extLst>
      <p:ext uri="{BB962C8B-B14F-4D97-AF65-F5344CB8AC3E}">
        <p14:creationId xmlns:p14="http://schemas.microsoft.com/office/powerpoint/2010/main" val="190117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3401" y="628650"/>
            <a:ext cx="12220574" cy="6657975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sz="2200" b="1" dirty="0"/>
              <a:t>Praha   </a:t>
            </a:r>
            <a:r>
              <a:rPr lang="cs-CZ" altLang="cs-CZ" sz="2200" dirty="0"/>
              <a:t>–  konec 12. – 1. třetina 13. stol.:  románské domy z kvádříkové opuky </a:t>
            </a:r>
          </a:p>
          <a:p>
            <a:pPr marL="0" indent="0">
              <a:buNone/>
            </a:pPr>
            <a:r>
              <a:rPr lang="cs-CZ" altLang="cs-CZ" sz="2200" dirty="0"/>
              <a:t>                   –  výzkumy:     Z. Dragoun, J. </a:t>
            </a:r>
            <a:r>
              <a:rPr lang="cs-CZ" altLang="cs-CZ" sz="2200" dirty="0" err="1"/>
              <a:t>Škabrada</a:t>
            </a:r>
            <a:r>
              <a:rPr lang="cs-CZ" altLang="cs-CZ" sz="2200" dirty="0"/>
              <a:t>, M. </a:t>
            </a:r>
            <a:r>
              <a:rPr lang="cs-CZ" altLang="cs-CZ" sz="2200" dirty="0" err="1"/>
              <a:t>Tryml</a:t>
            </a:r>
            <a:r>
              <a:rPr lang="cs-CZ" altLang="cs-CZ" sz="2200" dirty="0"/>
              <a:t>, </a:t>
            </a:r>
            <a:r>
              <a:rPr lang="cs-CZ" sz="2200" dirty="0"/>
              <a:t>2002:  Románské domy v Praze. Praha.</a:t>
            </a:r>
            <a:endParaRPr lang="cs-CZ" altLang="cs-CZ" sz="2200" dirty="0"/>
          </a:p>
          <a:p>
            <a:pPr marL="0" indent="0">
              <a:buNone/>
            </a:pPr>
            <a:r>
              <a:rPr lang="cs-CZ" altLang="cs-CZ" sz="2200" dirty="0"/>
              <a:t>                   –  1996-1998:   zpracován katalog pražských románských domů:  58 domů  </a:t>
            </a:r>
          </a:p>
          <a:p>
            <a:pPr marL="0" indent="0">
              <a:buNone/>
            </a:pPr>
            <a:r>
              <a:rPr lang="cs-CZ" altLang="cs-CZ" sz="2200" dirty="0"/>
              <a:t>                                               dochovány suterénní prostory jedno- i </a:t>
            </a:r>
            <a:r>
              <a:rPr lang="cs-CZ" altLang="cs-CZ" sz="2200" dirty="0" err="1"/>
              <a:t>víceprostorových</a:t>
            </a:r>
            <a:r>
              <a:rPr lang="cs-CZ" altLang="cs-CZ" sz="2200" dirty="0"/>
              <a:t> domů:  (i dvou a trojpodlažních)</a:t>
            </a:r>
          </a:p>
          <a:p>
            <a:pPr marL="0" indent="0">
              <a:buNone/>
            </a:pPr>
            <a:r>
              <a:rPr lang="cs-CZ" altLang="cs-CZ" sz="2200" dirty="0"/>
              <a:t>                –  předlohy:  západní Evropa:    Řezno, Braunschweig </a:t>
            </a:r>
          </a:p>
          <a:p>
            <a:pPr marL="0" indent="0">
              <a:buNone/>
            </a:pPr>
            <a:endParaRPr lang="cs-CZ" altLang="cs-CZ" sz="2200" dirty="0"/>
          </a:p>
          <a:p>
            <a:pPr marL="0" indent="0">
              <a:buNone/>
            </a:pPr>
            <a:r>
              <a:rPr lang="cs-CZ" altLang="cs-CZ" sz="2200" dirty="0"/>
              <a:t>                –  </a:t>
            </a:r>
            <a:r>
              <a:rPr lang="cs-CZ" altLang="cs-CZ" sz="2200" b="1" dirty="0"/>
              <a:t>přes 70:     </a:t>
            </a:r>
            <a:r>
              <a:rPr lang="cs-CZ" altLang="cs-CZ" sz="2200" dirty="0"/>
              <a:t>Staré Město  –  okolí náměstí:  Husova ul. (zemnice před pol. 13. stol.), Řetězová ul. (krby)</a:t>
            </a:r>
          </a:p>
          <a:p>
            <a:pPr marL="0" indent="0">
              <a:buNone/>
            </a:pPr>
            <a:r>
              <a:rPr lang="cs-CZ" sz="2200" dirty="0"/>
              <a:t>                                        Nové Město  –  nám. Republiky:   </a:t>
            </a:r>
            <a:r>
              <a:rPr lang="cs-CZ" sz="2200" b="0" i="0" u="none" strike="noStrike" baseline="0" dirty="0"/>
              <a:t>výzkum 1,5 ha, </a:t>
            </a:r>
            <a:r>
              <a:rPr lang="cs-CZ" sz="2200" b="0" i="0" u="none" strike="noStrike" baseline="0" dirty="0" err="1"/>
              <a:t>předlokační</a:t>
            </a:r>
            <a:r>
              <a:rPr lang="cs-CZ" sz="2200" b="0" i="0" u="none" strike="noStrike" baseline="0" dirty="0"/>
              <a:t> osídlení z pol. 12. stol.</a:t>
            </a:r>
            <a:endParaRPr lang="cs-CZ" sz="2200" dirty="0"/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                               2 kam. domy a dřevěné nepodsklepené, vyzdívané suterény</a:t>
            </a:r>
          </a:p>
          <a:p>
            <a:pPr marL="0" indent="0">
              <a:buNone/>
            </a:pPr>
            <a:r>
              <a:rPr lang="cs-CZ" sz="2200" dirty="0"/>
              <a:t>                                                                                                     Sixtův dům – 13. a 14. stol.: parcelní zdi</a:t>
            </a:r>
          </a:p>
          <a:p>
            <a:pPr marL="0" indent="0">
              <a:buNone/>
            </a:pPr>
            <a:r>
              <a:rPr lang="cs-CZ" sz="2200" dirty="0"/>
              <a:t>                                       Malá Strana  –  několik domů v okolí Malostranského nám. </a:t>
            </a:r>
          </a:p>
          <a:p>
            <a:pPr marL="0" indent="0">
              <a:buNone/>
            </a:pPr>
            <a:r>
              <a:rPr lang="cs-CZ" sz="2200" dirty="0"/>
              <a:t>                </a:t>
            </a:r>
            <a:endParaRPr lang="cs-CZ" altLang="cs-CZ" sz="2200" dirty="0"/>
          </a:p>
          <a:p>
            <a:pPr marL="0" indent="0">
              <a:buNone/>
            </a:pPr>
            <a:r>
              <a:rPr lang="cs-CZ" sz="2200" dirty="0"/>
              <a:t>                –   kolem tržiště,  živelně vkládány do stávající zástavby:  nepravidelná </a:t>
            </a:r>
            <a:r>
              <a:rPr lang="cs-CZ" sz="2200" dirty="0" err="1"/>
              <a:t>dvorcová</a:t>
            </a:r>
            <a:r>
              <a:rPr lang="cs-CZ" sz="2200" dirty="0"/>
              <a:t> </a:t>
            </a:r>
            <a:r>
              <a:rPr lang="cs-CZ" sz="2200" dirty="0" err="1"/>
              <a:t>zásatavba</a:t>
            </a:r>
            <a:r>
              <a:rPr lang="cs-CZ" sz="2200" dirty="0"/>
              <a:t> </a:t>
            </a:r>
          </a:p>
          <a:p>
            <a:pPr marL="0" indent="0">
              <a:buNone/>
            </a:pPr>
            <a:r>
              <a:rPr lang="cs-CZ" sz="2200" dirty="0"/>
              <a:t>                –   vlastníci:  kupci a finančníci převážně německého původu: privilegium Soběslava II. (1174–78) </a:t>
            </a:r>
          </a:p>
          <a:p>
            <a:pPr marL="0" indent="0">
              <a:buNone/>
            </a:pPr>
            <a:r>
              <a:rPr lang="cs-CZ" sz="2200" dirty="0"/>
              <a:t>                –   na </a:t>
            </a:r>
            <a:r>
              <a:rPr lang="cs-CZ" sz="2200" dirty="0" err="1"/>
              <a:t>dvorcových</a:t>
            </a:r>
            <a:r>
              <a:rPr lang="cs-CZ" sz="2200" dirty="0"/>
              <a:t> parcelách vedle dřevěné zástavby, situované podél cest a hranic parcel</a:t>
            </a:r>
          </a:p>
          <a:p>
            <a:pPr marL="0" indent="0">
              <a:buNone/>
            </a:pPr>
            <a:r>
              <a:rPr lang="cs-CZ" sz="2200" dirty="0"/>
              <a:t>                –   úzké parcely s vjezdem do zadního dvora, kde byla hospodářská část se zahradou a studnou </a:t>
            </a:r>
          </a:p>
          <a:p>
            <a:pPr marL="0" indent="0">
              <a:buNone/>
            </a:pPr>
            <a:r>
              <a:rPr lang="cs-CZ" sz="2200" dirty="0"/>
              <a:t>                –   vstupy:  ze zadní nebo boční části parcely kamennými šíjemi, schodiště v síle zdi </a:t>
            </a:r>
          </a:p>
          <a:p>
            <a:pPr marL="0" indent="0">
              <a:buNone/>
            </a:pPr>
            <a:r>
              <a:rPr lang="cs-CZ" sz="2200" dirty="0"/>
              <a:t>                                    portály:  půlkruhové záklenky, vodorovné překlady</a:t>
            </a:r>
          </a:p>
          <a:p>
            <a:pPr marL="0" indent="0">
              <a:buNone/>
            </a:pPr>
            <a:r>
              <a:rPr lang="cs-CZ" sz="2200" dirty="0"/>
              <a:t>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52085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4DAAD3-B607-C556-2D21-79BDA2EE9C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3828" t="19167" r="46953" b="8333"/>
          <a:stretch/>
        </p:blipFill>
        <p:spPr>
          <a:xfrm rot="5400000">
            <a:off x="1284889" y="-1361089"/>
            <a:ext cx="6879024" cy="960120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AC8A09C-7FCC-0F9D-FA1E-1B76B01A42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t="28503" r="25238" b="27846"/>
          <a:stretch/>
        </p:blipFill>
        <p:spPr>
          <a:xfrm>
            <a:off x="9442383" y="853841"/>
            <a:ext cx="2749617" cy="37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6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C093AC-3D01-72B9-FFB1-FD7B7E2D5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30" t="27778" r="23048" b="6667"/>
          <a:stretch/>
        </p:blipFill>
        <p:spPr>
          <a:xfrm>
            <a:off x="-7841" y="1382875"/>
            <a:ext cx="7450277" cy="458478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31283AD-6E1D-12FF-4781-EF4991777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19" t="18195" r="31094" b="5556"/>
          <a:stretch/>
        </p:blipFill>
        <p:spPr>
          <a:xfrm>
            <a:off x="7446276" y="467140"/>
            <a:ext cx="4745724" cy="431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90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ADD13F-5021-2D7B-7F10-836A54B79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" y="457200"/>
            <a:ext cx="6371778" cy="594359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CD90135-6252-F645-44FB-C4B6E2152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2" t="16528" r="28671" b="26276"/>
          <a:stretch/>
        </p:blipFill>
        <p:spPr>
          <a:xfrm>
            <a:off x="6707751" y="731507"/>
            <a:ext cx="5284223" cy="26799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900DEE-2074-F8EE-60ED-F9981118B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935" y="1789043"/>
            <a:ext cx="9229039" cy="43193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D13C6D-D746-7C4D-0A38-2A71FC482514}"/>
              </a:ext>
            </a:extLst>
          </p:cNvPr>
          <p:cNvSpPr txBox="1"/>
          <p:nvPr/>
        </p:nvSpPr>
        <p:spPr>
          <a:xfrm>
            <a:off x="7134225" y="6108411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i="0" u="none" strike="noStrike" baseline="0" dirty="0">
                <a:latin typeface="HelveticaCE"/>
              </a:rPr>
              <a:t>Praha 1-Staré Město, Týnská ulička </a:t>
            </a:r>
            <a:r>
              <a:rPr lang="cs-CZ" sz="1600" b="0" i="0" u="none" strike="noStrike" baseline="0" dirty="0">
                <a:latin typeface="HelveticaCE"/>
              </a:rPr>
              <a:t>čp. 1064/I, </a:t>
            </a:r>
          </a:p>
          <a:p>
            <a:pPr algn="l"/>
            <a:r>
              <a:rPr lang="cs-CZ" sz="1600" b="0" i="0" u="none" strike="noStrike" baseline="0" dirty="0">
                <a:latin typeface="HelveticaCE"/>
              </a:rPr>
              <a:t>nadzemní a základová partie kvádříkové zdi. 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DC43AD0-DE66-91C9-7230-888E8BB462A5}"/>
              </a:ext>
            </a:extLst>
          </p:cNvPr>
          <p:cNvSpPr txBox="1"/>
          <p:nvPr/>
        </p:nvSpPr>
        <p:spPr>
          <a:xfrm>
            <a:off x="5088835" y="2842591"/>
            <a:ext cx="13251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/>
              <a:t>Týnský dvůr</a:t>
            </a:r>
          </a:p>
        </p:txBody>
      </p:sp>
    </p:spTree>
    <p:extLst>
      <p:ext uri="{BB962C8B-B14F-4D97-AF65-F5344CB8AC3E}">
        <p14:creationId xmlns:p14="http://schemas.microsoft.com/office/powerpoint/2010/main" val="3531028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23" y="328613"/>
            <a:ext cx="3902281" cy="577680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7885" y="6084423"/>
            <a:ext cx="5088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                        Praha, Husova ulice: </a:t>
            </a:r>
          </a:p>
          <a:p>
            <a:r>
              <a:rPr lang="cs-CZ" b="1" dirty="0"/>
              <a:t>1 — románské domy, 2 — zemnice (Hrdlička 1963).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749" y="2494332"/>
            <a:ext cx="2696111" cy="367783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42" y="91032"/>
            <a:ext cx="3900074" cy="219358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99240" y="6302022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 Praha, nám. F. Kafky Dům č. 16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600" y="2375636"/>
            <a:ext cx="3147025" cy="214312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281189" y="4148584"/>
            <a:ext cx="8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Latrína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890" y="4573383"/>
            <a:ext cx="3175586" cy="228461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600" y="91032"/>
            <a:ext cx="3147025" cy="219706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0281189" y="6486688"/>
            <a:ext cx="117738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Schodiště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9901739" y="1919191"/>
            <a:ext cx="158408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Spodní podlaží</a:t>
            </a:r>
          </a:p>
        </p:txBody>
      </p:sp>
      <p:sp>
        <p:nvSpPr>
          <p:cNvPr id="4" name="Rovnoramenný trojúhelník 3"/>
          <p:cNvSpPr/>
          <p:nvPr/>
        </p:nvSpPr>
        <p:spPr>
          <a:xfrm rot="5400000">
            <a:off x="8388708" y="4641994"/>
            <a:ext cx="448224" cy="311003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15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+mn-lt"/>
              </a:rPr>
              <a:t>  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Regulace zástavby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25562"/>
            <a:ext cx="10970623" cy="5532437"/>
          </a:xfrm>
        </p:spPr>
        <p:txBody>
          <a:bodyPr>
            <a:normAutofit fontScale="92500" lnSpcReduction="20000"/>
          </a:bodyPr>
          <a:lstStyle/>
          <a:p>
            <a:r>
              <a:rPr lang="cs-CZ" sz="2000" dirty="0"/>
              <a:t>Výstavba byla ve městech řízena přísnými předpisy, které se od 16. stol. staly součástí městských práv.</a:t>
            </a:r>
          </a:p>
          <a:p>
            <a:endParaRPr lang="cs-CZ" sz="2000" dirty="0"/>
          </a:p>
          <a:p>
            <a:r>
              <a:rPr lang="cs-CZ" sz="2000" b="1" dirty="0"/>
              <a:t>13. stol.  </a:t>
            </a:r>
            <a:r>
              <a:rPr lang="cs-CZ" sz="2000" dirty="0"/>
              <a:t>–  </a:t>
            </a:r>
            <a:r>
              <a:rPr lang="cs-CZ" sz="2000" b="1" dirty="0"/>
              <a:t>stavební řády:  </a:t>
            </a:r>
            <a:r>
              <a:rPr lang="cs-CZ" sz="2000" dirty="0"/>
              <a:t>kodifikace pravidel stavební činnosti </a:t>
            </a:r>
          </a:p>
          <a:p>
            <a:pPr marL="0" indent="0">
              <a:buNone/>
            </a:pPr>
            <a:r>
              <a:rPr lang="cs-CZ" sz="2000" dirty="0"/>
              <a:t>                     –  tzv. </a:t>
            </a:r>
            <a:r>
              <a:rPr lang="cs-CZ" sz="2000" b="1" dirty="0"/>
              <a:t>výroky:  </a:t>
            </a:r>
            <a:r>
              <a:rPr lang="cs-CZ" sz="2000" dirty="0"/>
              <a:t>zápisy z jednání městské rady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14. stol.  </a:t>
            </a:r>
            <a:r>
              <a:rPr lang="cs-CZ" sz="2000" dirty="0"/>
              <a:t>–  soupisy výroků předem určených měst,  která mohla dávat právní naučení: </a:t>
            </a:r>
          </a:p>
          <a:p>
            <a:pPr marL="0" indent="0">
              <a:buNone/>
            </a:pPr>
            <a:r>
              <a:rPr lang="cs-CZ" sz="2000" dirty="0"/>
              <a:t>                         Praha, Brno a Jihlava (ve věcech horního práva)</a:t>
            </a:r>
          </a:p>
          <a:p>
            <a:endParaRPr lang="cs-CZ" sz="2000" dirty="0"/>
          </a:p>
          <a:p>
            <a:r>
              <a:rPr lang="cs-CZ" sz="2000" dirty="0"/>
              <a:t>Městské stavby musely respektovat právní zásady sousedského soužití:</a:t>
            </a:r>
          </a:p>
          <a:p>
            <a:pPr marL="0" indent="0">
              <a:buNone/>
            </a:pPr>
            <a:r>
              <a:rPr lang="cs-CZ" sz="2000" dirty="0"/>
              <a:t>    1.  právo stáří domu (novější dům musel respektovat starší)</a:t>
            </a:r>
          </a:p>
          <a:p>
            <a:pPr marL="0" indent="0">
              <a:buNone/>
            </a:pPr>
            <a:r>
              <a:rPr lang="cs-CZ" sz="2000" dirty="0"/>
              <a:t>    2.  právo na vzduch, světlo, vodu</a:t>
            </a:r>
          </a:p>
          <a:p>
            <a:pPr marL="0" indent="0">
              <a:buNone/>
            </a:pPr>
            <a:r>
              <a:rPr lang="cs-CZ" sz="2000" dirty="0"/>
              <a:t>    3.  dodržování bezpečnostních a hygienických odstupů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pol. 14. stol</a:t>
            </a:r>
            <a:r>
              <a:rPr lang="cs-CZ" sz="2000" dirty="0"/>
              <a:t>.:  Brno:  podle právního svodu brněnského písaře Jana měly odstupy mezi </a:t>
            </a:r>
            <a:r>
              <a:rPr lang="cs-CZ" sz="2000" dirty="0" err="1"/>
              <a:t>městišti</a:t>
            </a:r>
            <a:r>
              <a:rPr lang="cs-CZ" sz="2000" dirty="0"/>
              <a:t>    </a:t>
            </a:r>
          </a:p>
          <a:p>
            <a:pPr marL="0" indent="0">
              <a:buNone/>
            </a:pPr>
            <a:r>
              <a:rPr lang="cs-CZ" sz="2000" dirty="0"/>
              <a:t>                                      mít 3 stopy, které mohly vyplnit ploty či zdi (povinnost výstavby na pravé straně</a:t>
            </a:r>
          </a:p>
          <a:p>
            <a:pPr marL="0" indent="0">
              <a:buNone/>
            </a:pPr>
            <a:r>
              <a:rPr lang="cs-CZ" sz="2000" dirty="0"/>
              <a:t>                                      pozemku zády ke komunikaci)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1774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1CB01E-A1AE-E937-4D36-247E87474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5411"/>
            <a:ext cx="10515600" cy="1211262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Gotický zděný dům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3BB527-5408-24EC-E1E6-662249F2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5" y="1000124"/>
            <a:ext cx="11630025" cy="5857875"/>
          </a:xfrm>
        </p:spPr>
        <p:txBody>
          <a:bodyPr>
            <a:normAutofit fontScale="92500" lnSpcReduction="20000"/>
          </a:bodyPr>
          <a:lstStyle/>
          <a:p>
            <a:r>
              <a:rPr lang="cs-CZ" sz="1800" b="1" dirty="0"/>
              <a:t>Gotické  </a:t>
            </a:r>
            <a:r>
              <a:rPr lang="cs-CZ" sz="1800" dirty="0"/>
              <a:t>–  š. 3 až 10 m, d. až 25 m (včetně dvorku a hospodářských budov)</a:t>
            </a:r>
          </a:p>
          <a:p>
            <a:r>
              <a:rPr lang="cs-CZ" sz="1800" b="1" dirty="0"/>
              <a:t>3 základní typy:     </a:t>
            </a:r>
            <a:r>
              <a:rPr lang="cs-CZ" sz="1800" dirty="0"/>
              <a:t>a)   </a:t>
            </a:r>
            <a:r>
              <a:rPr lang="cs-CZ" sz="1800" b="1" dirty="0"/>
              <a:t>průjezdní</a:t>
            </a:r>
            <a:r>
              <a:rPr lang="cs-CZ" sz="1800" dirty="0"/>
              <a:t> (komorový)  –  starší s vjezdem do dvora</a:t>
            </a:r>
          </a:p>
          <a:p>
            <a:pPr marL="0" indent="0">
              <a:buNone/>
            </a:pPr>
            <a:r>
              <a:rPr lang="cs-CZ" sz="1800" dirty="0"/>
              <a:t>                                      b)   </a:t>
            </a:r>
            <a:r>
              <a:rPr lang="cs-CZ" sz="1800" b="1" dirty="0"/>
              <a:t>síňový</a:t>
            </a:r>
            <a:r>
              <a:rPr lang="cs-CZ" sz="1800" dirty="0"/>
              <a:t> </a:t>
            </a:r>
            <a:r>
              <a:rPr lang="cs-CZ" sz="1800" b="1" dirty="0"/>
              <a:t>s loubím </a:t>
            </a:r>
            <a:r>
              <a:rPr lang="cs-CZ" sz="1800" dirty="0"/>
              <a:t>–  mladší se síní (mázhauzem) v přední polovině domu</a:t>
            </a:r>
          </a:p>
          <a:p>
            <a:pPr marL="0" indent="0">
              <a:buNone/>
            </a:pPr>
            <a:r>
              <a:rPr lang="cs-CZ" sz="1800" dirty="0"/>
              <a:t>                                      c)   </a:t>
            </a:r>
            <a:r>
              <a:rPr lang="cs-CZ" sz="1800" b="1" dirty="0"/>
              <a:t>uzavřený</a:t>
            </a:r>
            <a:r>
              <a:rPr lang="cs-CZ" sz="1800" dirty="0"/>
              <a:t>  –  </a:t>
            </a:r>
            <a:r>
              <a:rPr lang="cs-CZ" sz="1800" dirty="0" err="1"/>
              <a:t>zástavbau</a:t>
            </a:r>
            <a:r>
              <a:rPr lang="cs-CZ" sz="1800" dirty="0"/>
              <a:t> kolem volného dvora </a:t>
            </a:r>
          </a:p>
          <a:p>
            <a:endParaRPr lang="cs-CZ" sz="1800" dirty="0"/>
          </a:p>
          <a:p>
            <a:r>
              <a:rPr lang="cs-CZ" sz="1800" b="1" dirty="0"/>
              <a:t>Patrový</a:t>
            </a:r>
            <a:r>
              <a:rPr lang="cs-CZ" sz="1800" dirty="0"/>
              <a:t>  –  </a:t>
            </a:r>
            <a:r>
              <a:rPr lang="cs-CZ" sz="1800" b="1" dirty="0">
                <a:solidFill>
                  <a:srgbClr val="FF0000"/>
                </a:solidFill>
              </a:rPr>
              <a:t>přízemí:   </a:t>
            </a:r>
            <a:r>
              <a:rPr lang="cs-CZ" sz="1800" b="1" u="sng" dirty="0"/>
              <a:t>síň (</a:t>
            </a:r>
            <a:r>
              <a:rPr lang="cs-CZ" sz="1800" b="1" u="sng" dirty="0" err="1"/>
              <a:t>mázhaus</a:t>
            </a:r>
            <a:r>
              <a:rPr lang="cs-CZ" sz="1800" b="1" u="sng" dirty="0"/>
              <a:t>):</a:t>
            </a:r>
            <a:r>
              <a:rPr lang="cs-CZ" sz="1800" u="sng" dirty="0"/>
              <a:t>  </a:t>
            </a:r>
            <a:r>
              <a:rPr lang="cs-CZ" sz="1800" dirty="0"/>
              <a:t>vpředu s obchodem, dílnou nebo výčepem; většinou klenutá s průjezdem do dvora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</a:t>
            </a:r>
            <a:r>
              <a:rPr lang="cs-CZ" sz="1800" b="1" dirty="0"/>
              <a:t>podloubí:</a:t>
            </a:r>
            <a:r>
              <a:rPr lang="cs-CZ" sz="1800" dirty="0"/>
              <a:t>  zakrývalo průchod před domem a vstup do síně </a:t>
            </a:r>
          </a:p>
          <a:p>
            <a:pPr marL="0" indent="0">
              <a:buNone/>
            </a:pPr>
            <a:r>
              <a:rPr lang="cs-CZ" sz="1800" b="1" dirty="0"/>
              <a:t>                                          sklep:  </a:t>
            </a:r>
            <a:r>
              <a:rPr lang="cs-CZ" sz="1800" dirty="0"/>
              <a:t>pod síní, i vícepodlažní, vstup z průjezdu, dvora i venkovního loubí, studna, sklady zboží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</a:t>
            </a:r>
            <a:r>
              <a:rPr lang="cs-CZ" sz="1800" b="1" dirty="0"/>
              <a:t>komora:</a:t>
            </a:r>
            <a:r>
              <a:rPr lang="cs-CZ" sz="1800" dirty="0"/>
              <a:t>  za síní,  většinou </a:t>
            </a:r>
            <a:r>
              <a:rPr lang="cs-CZ" sz="1800" dirty="0" err="1"/>
              <a:t>polozahloubená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                     </a:t>
            </a:r>
            <a:r>
              <a:rPr lang="cs-CZ" sz="1800" b="1" dirty="0"/>
              <a:t>dvůr:</a:t>
            </a:r>
            <a:r>
              <a:rPr lang="cs-CZ" sz="1800" dirty="0"/>
              <a:t>   dílenský provozní prostor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chlívky, hnojiště, stáje, kolny, stodola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zahrada s ovocnými stromy 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–  </a:t>
            </a:r>
            <a:r>
              <a:rPr lang="cs-CZ" sz="1800" b="1" dirty="0">
                <a:solidFill>
                  <a:srgbClr val="FF0000"/>
                </a:solidFill>
              </a:rPr>
              <a:t>patro:</a:t>
            </a:r>
            <a:r>
              <a:rPr lang="cs-CZ" sz="1800" dirty="0"/>
              <a:t>  </a:t>
            </a:r>
            <a:r>
              <a:rPr lang="cs-CZ" sz="1800" b="1" u="sng" dirty="0"/>
              <a:t>jizba (světnice):  </a:t>
            </a:r>
            <a:r>
              <a:rPr lang="cs-CZ" sz="1800" dirty="0"/>
              <a:t>obytný prostor s okny na ulici, i nad průjezdem, přístupný </a:t>
            </a:r>
            <a:r>
              <a:rPr lang="cs-CZ" sz="1800" dirty="0" err="1"/>
              <a:t>schodištěmv</a:t>
            </a:r>
            <a:r>
              <a:rPr lang="cs-CZ" sz="1800" dirty="0"/>
              <a:t>. v. 5 i více m.</a:t>
            </a:r>
          </a:p>
          <a:p>
            <a:pPr marL="0" indent="0">
              <a:buNone/>
            </a:pPr>
            <a:r>
              <a:rPr lang="pl-PL" sz="1200" dirty="0"/>
              <a:t>                                                       </a:t>
            </a:r>
            <a:r>
              <a:rPr lang="pl-PL" sz="1800" b="1" dirty="0"/>
              <a:t>kuchyně:  </a:t>
            </a:r>
            <a:r>
              <a:rPr lang="pl-PL" sz="1800" dirty="0"/>
              <a:t>u zdi do dvora  </a:t>
            </a:r>
          </a:p>
          <a:p>
            <a:pPr marL="0" indent="0">
              <a:buNone/>
            </a:pPr>
            <a:r>
              <a:rPr lang="pl-PL" sz="1800" dirty="0"/>
              <a:t>                                    </a:t>
            </a:r>
            <a:r>
              <a:rPr lang="pl-PL" sz="1800" b="1" dirty="0"/>
              <a:t>komory:</a:t>
            </a:r>
            <a:r>
              <a:rPr lang="pl-PL" sz="1800" dirty="0"/>
              <a:t>  na spaní 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buNone/>
            </a:pPr>
            <a:r>
              <a:rPr lang="pl-PL" sz="1800" dirty="0"/>
              <a:t>                   –  </a:t>
            </a:r>
            <a:r>
              <a:rPr lang="pl-PL" sz="1800" b="1" dirty="0">
                <a:solidFill>
                  <a:srgbClr val="FF0000"/>
                </a:solidFill>
              </a:rPr>
              <a:t>podkroví:</a:t>
            </a:r>
            <a:r>
              <a:rPr lang="pl-PL" sz="1800" b="1" dirty="0"/>
              <a:t>  skladovací prostor</a:t>
            </a:r>
            <a:r>
              <a:rPr lang="pl-PL" sz="1800" dirty="0"/>
              <a:t>, původně </a:t>
            </a:r>
            <a:r>
              <a:rPr lang="cs-CZ" sz="1800" dirty="0"/>
              <a:t>sem ústil dýmník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</a:t>
            </a:r>
            <a:r>
              <a:rPr lang="cs-CZ" sz="1800" b="1" dirty="0"/>
              <a:t>štít:</a:t>
            </a:r>
            <a:r>
              <a:rPr lang="cs-CZ" sz="1800" dirty="0"/>
              <a:t>  vikýř (střešní konstrukce k prosvětlení půdy)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900" dirty="0"/>
          </a:p>
        </p:txBody>
      </p:sp>
    </p:spTree>
    <p:extLst>
      <p:ext uri="{BB962C8B-B14F-4D97-AF65-F5344CB8AC3E}">
        <p14:creationId xmlns:p14="http://schemas.microsoft.com/office/powerpoint/2010/main" val="1427879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1">
            <a:extLst>
              <a:ext uri="{FF2B5EF4-FFF2-40B4-BE49-F238E27FC236}">
                <a16:creationId xmlns:a16="http://schemas.microsoft.com/office/drawing/2014/main" id="{86DF7033-0E25-A72F-BB1C-8C7816A6A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2078"/>
            <a:ext cx="5619751" cy="625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048331C-70C1-648C-ADB0-F092455FB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26" y="498225"/>
            <a:ext cx="4904198" cy="249766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95D0652-6304-AC06-AE02-8DB73E9BFD4C}"/>
              </a:ext>
            </a:extLst>
          </p:cNvPr>
          <p:cNvSpPr txBox="1"/>
          <p:nvPr/>
        </p:nvSpPr>
        <p:spPr>
          <a:xfrm>
            <a:off x="1384131" y="3175405"/>
            <a:ext cx="353718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1" dirty="0"/>
              <a:t>Síňový (</a:t>
            </a:r>
            <a:r>
              <a:rPr lang="cs-CZ" sz="2400" b="1" dirty="0" err="1"/>
              <a:t>m</a:t>
            </a:r>
            <a:r>
              <a:rPr lang="cs-CZ" sz="2400" b="1" i="0" u="none" strike="noStrike" baseline="0" dirty="0" err="1"/>
              <a:t>ázhauzový</a:t>
            </a:r>
            <a:r>
              <a:rPr lang="cs-CZ" sz="2400" b="1" dirty="0"/>
              <a:t>)</a:t>
            </a:r>
            <a:r>
              <a:rPr lang="cs-CZ" sz="2400" b="1" i="0" u="none" strike="noStrike" baseline="0" dirty="0"/>
              <a:t>dům:</a:t>
            </a:r>
          </a:p>
          <a:p>
            <a:pPr algn="l"/>
            <a:endParaRPr lang="cs-CZ" sz="2400" b="1" i="0" u="none" strike="noStrike" baseline="0" dirty="0"/>
          </a:p>
          <a:p>
            <a:pPr algn="l"/>
            <a:r>
              <a:rPr lang="cs-CZ" sz="2400" b="0" i="0" u="none" strike="noStrike" baseline="0" dirty="0"/>
              <a:t>1 – Spojovací chodba</a:t>
            </a:r>
          </a:p>
          <a:p>
            <a:pPr algn="l"/>
            <a:r>
              <a:rPr lang="cs-CZ" sz="2400" b="0" i="0" u="none" strike="noStrike" baseline="0" dirty="0"/>
              <a:t>2 – </a:t>
            </a:r>
            <a:r>
              <a:rPr lang="cs-CZ" sz="2400" b="0" i="0" u="none" strike="noStrike" baseline="0" dirty="0" err="1"/>
              <a:t>Mázhaus</a:t>
            </a:r>
            <a:endParaRPr lang="cs-CZ" sz="2400" b="0" i="0" u="none" strike="noStrike" baseline="0" dirty="0"/>
          </a:p>
          <a:p>
            <a:pPr algn="l"/>
            <a:r>
              <a:rPr lang="cs-CZ" sz="2400" b="0" i="0" u="none" strike="noStrike" baseline="0" dirty="0"/>
              <a:t>3 – Zadní komora</a:t>
            </a:r>
          </a:p>
          <a:p>
            <a:pPr algn="l"/>
            <a:r>
              <a:rPr lang="cs-CZ" sz="2400" b="0" i="0" u="none" strike="noStrike" baseline="0" dirty="0"/>
              <a:t>4 – Schodiště do sklepa</a:t>
            </a:r>
          </a:p>
          <a:p>
            <a:pPr algn="l"/>
            <a:r>
              <a:rPr lang="cs-CZ" sz="2400" b="0" i="0" u="none" strike="noStrike" baseline="0" dirty="0"/>
              <a:t>5 – Schodiště do patra</a:t>
            </a:r>
          </a:p>
          <a:p>
            <a:pPr algn="l"/>
            <a:r>
              <a:rPr lang="cs-CZ" sz="2400" b="0" i="0" u="none" strike="noStrike" baseline="0" dirty="0"/>
              <a:t>6 – Dvůr</a:t>
            </a:r>
          </a:p>
          <a:p>
            <a:pPr algn="l"/>
            <a:r>
              <a:rPr lang="cs-CZ" sz="2400" b="0" i="0" u="none" strike="noStrike" baseline="0" dirty="0"/>
              <a:t>7 – Podloubí</a:t>
            </a:r>
            <a:endParaRPr lang="cs-CZ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55" y="244390"/>
            <a:ext cx="3967301" cy="655565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7022" t="22590" r="36914" b="12321"/>
          <a:stretch/>
        </p:blipFill>
        <p:spPr>
          <a:xfrm>
            <a:off x="7082091" y="315119"/>
            <a:ext cx="2589138" cy="58983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 rot="10800000" flipV="1">
            <a:off x="7373897" y="6213499"/>
            <a:ext cx="2844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Dům průjezdového typu</a:t>
            </a:r>
          </a:p>
        </p:txBody>
      </p:sp>
    </p:spTree>
    <p:extLst>
      <p:ext uri="{BB962C8B-B14F-4D97-AF65-F5344CB8AC3E}">
        <p14:creationId xmlns:p14="http://schemas.microsoft.com/office/powerpoint/2010/main" val="1741472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957C1D5-530A-6E72-E372-A8E6417B4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4000" contrast="1000"/>
          </a:blip>
          <a:srcRect l="2208" t="1285" b="11486"/>
          <a:stretch/>
        </p:blipFill>
        <p:spPr>
          <a:xfrm>
            <a:off x="892366" y="241227"/>
            <a:ext cx="4929360" cy="637554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AB2D242-999B-FF85-3A5E-A55115444B06}"/>
              </a:ext>
            </a:extLst>
          </p:cNvPr>
          <p:cNvSpPr txBox="1"/>
          <p:nvPr/>
        </p:nvSpPr>
        <p:spPr>
          <a:xfrm>
            <a:off x="1055370" y="6457890"/>
            <a:ext cx="4105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Telč  –  dům s dolní síní (mázhauzem)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9AFC20F-BDF1-252A-71D6-D5B41E29F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69" b="10988"/>
          <a:stretch/>
        </p:blipFill>
        <p:spPr>
          <a:xfrm>
            <a:off x="6242780" y="158760"/>
            <a:ext cx="5380016" cy="669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21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29" y="2358701"/>
            <a:ext cx="6966603" cy="350652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6288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740729" y="744583"/>
            <a:ext cx="72771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Dům u kamenného zvonu: </a:t>
            </a:r>
          </a:p>
          <a:p>
            <a:r>
              <a:rPr lang="cs-CZ" b="1" dirty="0"/>
              <a:t>Věžový dům budován jako palác pro královskou rodinu</a:t>
            </a:r>
          </a:p>
          <a:p>
            <a:r>
              <a:rPr lang="cs-CZ" b="1" dirty="0"/>
              <a:t>2. pol. 13 – 1. pol. 14. stol.</a:t>
            </a:r>
          </a:p>
          <a:p>
            <a:r>
              <a:rPr lang="cs-CZ" b="1" dirty="0"/>
              <a:t>Trůnní sál v 1. </a:t>
            </a:r>
            <a:r>
              <a:rPr lang="cs-CZ" b="1" dirty="0" err="1"/>
              <a:t>patřw</a:t>
            </a:r>
            <a:endParaRPr lang="cs-CZ" b="1" dirty="0"/>
          </a:p>
          <a:p>
            <a:r>
              <a:rPr lang="cs-CZ" b="1" dirty="0"/>
              <a:t>1363 – první zmínka:  měšťanský majetek, síňový typ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7085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5"/>
          <p:cNvSpPr>
            <a:spLocks noGrp="1" noChangeArrowheads="1"/>
          </p:cNvSpPr>
          <p:nvPr>
            <p:ph idx="1"/>
          </p:nvPr>
        </p:nvSpPr>
        <p:spPr>
          <a:xfrm>
            <a:off x="421240" y="685800"/>
            <a:ext cx="11770760" cy="61722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b="1" dirty="0">
                <a:solidFill>
                  <a:srgbClr val="FF0000"/>
                </a:solidFill>
              </a:rPr>
              <a:t>Zadní trakty parcel   </a:t>
            </a:r>
            <a:r>
              <a:rPr lang="cs-CZ" altLang="cs-CZ" sz="1800" dirty="0"/>
              <a:t>–   hospodářská a výrobní činnost:  ve dvoře:  chlévy, stáje, kolny  (případně zahrádky)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–  sklípky pro uchování potravin (lednice), žlaby pro odvod vody, vodovodní potrubí, studny, cisterny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–   hygienicko-sanitární zařízení:  jímky – odpad, hnojiště – záchody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</a:t>
            </a:r>
          </a:p>
          <a:p>
            <a:pPr eaLnBrk="1" hangingPunct="1"/>
            <a:r>
              <a:rPr lang="cs-CZ" altLang="cs-CZ" sz="1800" b="1" dirty="0"/>
              <a:t>Hnojiště</a:t>
            </a:r>
            <a:r>
              <a:rPr lang="cs-CZ" altLang="cs-CZ" sz="1800" dirty="0"/>
              <a:t>  –  zahloubená </a:t>
            </a:r>
            <a:r>
              <a:rPr lang="cs-CZ" altLang="cs-CZ" sz="1800" dirty="0" err="1"/>
              <a:t>soujámí</a:t>
            </a:r>
            <a:r>
              <a:rPr lang="cs-CZ" altLang="cs-CZ" sz="1800" dirty="0"/>
              <a:t> s mršinami uhynulých domácích zvířat a fekáliemi, průsak do spodní vody (izolace)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Brno, </a:t>
            </a:r>
            <a:r>
              <a:rPr lang="cs-CZ" altLang="cs-CZ" sz="1800" dirty="0" err="1"/>
              <a:t>Dominiknská</a:t>
            </a:r>
            <a:r>
              <a:rPr lang="cs-CZ" altLang="cs-CZ" sz="1800" dirty="0"/>
              <a:t> ulice – 14. stol.; Uherské Hradiště – Otakarova ul. pozdní 15. stol.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–   </a:t>
            </a:r>
            <a:r>
              <a:rPr lang="cs-CZ" altLang="cs-CZ" sz="1800" b="1" dirty="0"/>
              <a:t>latríny:  </a:t>
            </a:r>
            <a:r>
              <a:rPr lang="cs-CZ" altLang="cs-CZ" sz="1800" dirty="0"/>
              <a:t>nálezy prkének  (Plzeň, Brno, Olomouc)</a:t>
            </a:r>
          </a:p>
          <a:p>
            <a:pPr marL="0" indent="0" algn="l">
              <a:buNone/>
            </a:pPr>
            <a:r>
              <a:rPr lang="cs-CZ" altLang="cs-CZ" sz="1800" dirty="0"/>
              <a:t>                     –  </a:t>
            </a:r>
            <a:r>
              <a:rPr lang="cs-CZ" sz="1800" b="0" i="0" u="none" strike="noStrike" baseline="0" dirty="0"/>
              <a:t>„fekální období“ jímky:  přechod ze suťového zasypu k více organickým vrstvám</a:t>
            </a:r>
            <a:endParaRPr lang="cs-CZ" altLang="cs-CZ" sz="1800" dirty="0"/>
          </a:p>
          <a:p>
            <a:pPr marL="0" indent="0" eaLnBrk="1" hangingPunct="1">
              <a:buNone/>
            </a:pPr>
            <a:endParaRPr lang="cs-CZ" altLang="cs-CZ" sz="1800" dirty="0"/>
          </a:p>
          <a:p>
            <a:r>
              <a:rPr lang="cs-CZ" altLang="cs-CZ" sz="1800" b="1" dirty="0"/>
              <a:t>Studny  –  </a:t>
            </a:r>
            <a:r>
              <a:rPr lang="cs-CZ" altLang="cs-CZ" sz="1800" dirty="0"/>
              <a:t>kruhové nebo kvadratické </a:t>
            </a:r>
            <a:r>
              <a:rPr lang="cs-CZ" sz="1800" dirty="0">
                <a:effectLst/>
              </a:rPr>
              <a:t>jámy sloužící k získávání podzemní vody:  roubení a zařízení k čerpání vody (uvnitř)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</a:t>
            </a:r>
            <a:r>
              <a:rPr lang="cs-CZ" sz="1800" dirty="0"/>
              <a:t>1.  </a:t>
            </a:r>
            <a:r>
              <a:rPr lang="cs-CZ" sz="1800" dirty="0">
                <a:effectLst/>
              </a:rPr>
              <a:t>bez úpravy stěn:  v rostlém terénu  </a:t>
            </a:r>
          </a:p>
          <a:p>
            <a:pPr marL="0" indent="0">
              <a:buNone/>
            </a:pPr>
            <a:r>
              <a:rPr lang="cs-CZ" altLang="cs-CZ" sz="1800" b="1" dirty="0"/>
              <a:t>                       </a:t>
            </a:r>
            <a:r>
              <a:rPr lang="cs-CZ" altLang="cs-CZ" sz="1800" dirty="0"/>
              <a:t>2.  s úpravou stěn:  </a:t>
            </a:r>
            <a:r>
              <a:rPr lang="cs-CZ" sz="1800" dirty="0">
                <a:effectLst/>
              </a:rPr>
              <a:t>dřevo, kámen, cihly</a:t>
            </a:r>
            <a:endParaRPr lang="cs-CZ" altLang="cs-CZ" sz="1800" dirty="0"/>
          </a:p>
          <a:p>
            <a:endParaRPr lang="cs-CZ" altLang="cs-CZ" sz="1800" b="1" dirty="0"/>
          </a:p>
          <a:p>
            <a:r>
              <a:rPr lang="cs-CZ" altLang="cs-CZ" sz="1800" b="1" dirty="0"/>
              <a:t>Cisterny </a:t>
            </a:r>
            <a:r>
              <a:rPr lang="cs-CZ" altLang="cs-CZ" sz="1800" dirty="0"/>
              <a:t> –  zahloubené jámy menší hloubky k jímání dešťové vody:  nedosahovaly spodní vody </a:t>
            </a:r>
          </a:p>
          <a:p>
            <a:pPr marL="0" indent="0">
              <a:buNone/>
            </a:pPr>
            <a:r>
              <a:rPr lang="cs-CZ" altLang="cs-CZ" sz="1800" dirty="0"/>
              <a:t>                     –  kolem schodkovité rýhy nebo žlábky k jímání a svádění vody </a:t>
            </a:r>
          </a:p>
          <a:p>
            <a:pPr marL="0" indent="0">
              <a:buNone/>
            </a:pPr>
            <a:r>
              <a:rPr lang="cs-CZ" altLang="cs-CZ" sz="1800" dirty="0"/>
              <a:t>                     –  stěny svažité k rovnému nebo miskovitému dnu:   hl. 3 m, š. 2 m </a:t>
            </a:r>
          </a:p>
          <a:p>
            <a:pPr marL="0" indent="0">
              <a:buNone/>
            </a:pPr>
            <a:r>
              <a:rPr lang="cs-CZ" altLang="cs-CZ" sz="1800" dirty="0"/>
              <a:t>                     –  stupňovité dno:  odkalování</a:t>
            </a:r>
          </a:p>
          <a:p>
            <a:pPr marL="0" indent="0"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marL="0" indent="0" eaLnBrk="1" hangingPunct="1"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9234149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2B9BBC-3660-7832-CEE0-84020CFEA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70" y="733425"/>
            <a:ext cx="11898329" cy="6124575"/>
          </a:xfrm>
        </p:spPr>
        <p:txBody>
          <a:bodyPr>
            <a:normAutofit/>
          </a:bodyPr>
          <a:lstStyle/>
          <a:p>
            <a:r>
              <a:rPr lang="cs-CZ" altLang="cs-CZ" sz="2200" b="1" dirty="0"/>
              <a:t>Jímky</a:t>
            </a:r>
            <a:r>
              <a:rPr lang="cs-CZ" altLang="cs-CZ" sz="2200" dirty="0"/>
              <a:t>  </a:t>
            </a:r>
            <a:r>
              <a:rPr lang="cs-CZ" altLang="cs-CZ" sz="1900" dirty="0"/>
              <a:t>–  šachtovitě zahloubené objekty určené k uložení domovního odpadu </a:t>
            </a:r>
          </a:p>
          <a:p>
            <a:pPr marL="0" indent="0">
              <a:buNone/>
            </a:pPr>
            <a:r>
              <a:rPr lang="cs-CZ" altLang="cs-CZ" sz="1900" dirty="0"/>
              <a:t>                  –   hloubka 3 až 10 (i více metrů)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–   obsah:  keramika, kuchyňský odpad, kůže, dřevo, sklo, palivo z topenišť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–   především ve městech:   Brno po r. 1200, téměř 200 jímek) 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–   umístění na parcele:  v předu:  Brno, uliční průčelí – Plzeň, uvnitř domu: Jihlava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                              ve středu:  Ostrava</a:t>
            </a:r>
          </a:p>
          <a:p>
            <a:pPr marL="0" indent="0" eaLnBrk="1" hangingPunct="1">
              <a:buNone/>
            </a:pPr>
            <a:r>
              <a:rPr lang="cs-CZ" altLang="cs-CZ" sz="1900" dirty="0"/>
              <a:t>                                                              vzadu:  Plzeň, Tábor</a:t>
            </a:r>
          </a:p>
          <a:p>
            <a:pPr marL="0" indent="0">
              <a:buNone/>
            </a:pPr>
            <a:r>
              <a:rPr lang="cs-CZ" altLang="cs-CZ" sz="1900" dirty="0"/>
              <a:t>                 –   </a:t>
            </a:r>
            <a:r>
              <a:rPr lang="cs-CZ" altLang="cs-CZ" sz="1900" b="1" dirty="0"/>
              <a:t>2 typy:  </a:t>
            </a:r>
            <a:r>
              <a:rPr lang="cs-CZ" sz="1900" dirty="0">
                <a:effectLst/>
                <a:ea typeface="Calibri" panose="020F0502020204030204" pitchFamily="34" charset="0"/>
                <a:cs typeface="TimesNewRoman"/>
              </a:rPr>
              <a:t>1. bez vnitřní konstrukce:  13. – 14.:  zahloubeny do podloží:  </a:t>
            </a:r>
            <a:r>
              <a:rPr lang="cs-CZ" sz="1900" dirty="0">
                <a:effectLst/>
              </a:rPr>
              <a:t>kruhové, oválné, čtyřúhelné, Ø 1–2 m</a:t>
            </a: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                                                                    Praha, Brno  –  do 15. (výjimečně 17.) stol. </a:t>
            </a:r>
          </a:p>
          <a:p>
            <a:pPr marL="0" indent="0">
              <a:buNone/>
            </a:pPr>
            <a:r>
              <a:rPr lang="cs-CZ" sz="1900" dirty="0">
                <a:effectLst/>
              </a:rPr>
              <a:t>                                                                                                                              –  vliv sprašového podloží</a:t>
            </a:r>
          </a:p>
          <a:p>
            <a:pPr marL="0" indent="0">
              <a:buNone/>
            </a:pPr>
            <a:r>
              <a:rPr lang="cs-CZ" sz="1900" dirty="0">
                <a:ea typeface="Calibri" panose="020F0502020204030204" pitchFamily="34" charset="0"/>
                <a:cs typeface="TimesNewRoman"/>
              </a:rPr>
              <a:t>                                   2.   s vnitřní konstrukcí:   2. pol. 13. stol.  –  dřevěné roubení s rohovými stojkami </a:t>
            </a:r>
          </a:p>
          <a:p>
            <a:pPr marL="0" indent="0">
              <a:buNone/>
            </a:pPr>
            <a:r>
              <a:rPr lang="cs-CZ" sz="1900" dirty="0">
                <a:ea typeface="Calibri" panose="020F0502020204030204" pitchFamily="34" charset="0"/>
                <a:cs typeface="TimesNewRoman"/>
              </a:rPr>
              <a:t>                                                                                                            –  vložené </a:t>
            </a:r>
            <a:r>
              <a:rPr lang="cs-CZ" sz="1900" dirty="0">
                <a:effectLst/>
              </a:rPr>
              <a:t>sudy (Opava), proutěné košatiny (Brno)</a:t>
            </a:r>
            <a:endParaRPr lang="cs-CZ" sz="1900" dirty="0">
              <a:ea typeface="Calibri" panose="020F0502020204030204" pitchFamily="34" charset="0"/>
              <a:cs typeface="TimesNewRoman"/>
            </a:endParaRPr>
          </a:p>
          <a:p>
            <a:pPr marL="0" indent="0">
              <a:buNone/>
            </a:pPr>
            <a:r>
              <a:rPr lang="cs-CZ" sz="1900" dirty="0">
                <a:ea typeface="Calibri" panose="020F0502020204030204" pitchFamily="34" charset="0"/>
                <a:cs typeface="TimesNewRoman"/>
              </a:rPr>
              <a:t>                                                                             13. – 14/15. stol. –  kamenná vyzdívka </a:t>
            </a:r>
          </a:p>
          <a:p>
            <a:pPr marL="0" indent="0">
              <a:buNone/>
            </a:pPr>
            <a:r>
              <a:rPr lang="cs-CZ" sz="1900" dirty="0">
                <a:ea typeface="Calibri" panose="020F0502020204030204" pitchFamily="34" charset="0"/>
                <a:cs typeface="TimesNewRoman"/>
              </a:rPr>
              <a:t>                                                                              15/16. stol. –  cihlové</a:t>
            </a:r>
          </a:p>
          <a:p>
            <a:pPr marL="0" indent="0">
              <a:buNone/>
            </a:pPr>
            <a:r>
              <a:rPr lang="cs-CZ" sz="1900" dirty="0">
                <a:ea typeface="Calibri" panose="020F0502020204030204" pitchFamily="34" charset="0"/>
                <a:cs typeface="TimesNewRoman"/>
              </a:rPr>
              <a:t>                                                                              16/17. stol.  –  kombinované:  pískovec s cihlou v Kroměříži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4382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CA4CB01-8B01-EB14-40EC-085A16B0D0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2" r="4789"/>
          <a:stretch/>
        </p:blipFill>
        <p:spPr>
          <a:xfrm>
            <a:off x="477520" y="1054125"/>
            <a:ext cx="6868160" cy="450590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1E20B21-8592-A912-E2BA-6BE440AAFD4E}"/>
              </a:ext>
            </a:extLst>
          </p:cNvPr>
          <p:cNvSpPr txBox="1"/>
          <p:nvPr/>
        </p:nvSpPr>
        <p:spPr>
          <a:xfrm>
            <a:off x="1148080" y="6269594"/>
            <a:ext cx="996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Brno-Orlí ul.: </a:t>
            </a:r>
            <a:r>
              <a:rPr lang="cs-CZ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Odpadní jímka a zděný suterén zaniklého domu (Holub NZ 2012, 226; tab. 36).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48BFF6-7B58-BDA5-F4B1-AAE996C6F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0" y="46854"/>
            <a:ext cx="4602480" cy="61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71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7DF7D2-C4D4-75A1-AE7F-9C8AF3B4C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673" y="0"/>
            <a:ext cx="5008880" cy="679916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3B0A5E6-CF5A-21A1-70D7-EBD24FA6C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47" y="2716271"/>
            <a:ext cx="6608453" cy="380760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D426307-7B2D-841A-D04D-CF5B12B19BEF}"/>
              </a:ext>
            </a:extLst>
          </p:cNvPr>
          <p:cNvSpPr txBox="1"/>
          <p:nvPr/>
        </p:nvSpPr>
        <p:spPr>
          <a:xfrm>
            <a:off x="85590" y="334124"/>
            <a:ext cx="5008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i="0" u="none" strike="noStrike" baseline="0" dirty="0">
                <a:latin typeface="HelveticaNeueLTPro-Roman"/>
              </a:rPr>
              <a:t>Praha 1 – jímka z Malostranského nám.</a:t>
            </a:r>
          </a:p>
          <a:p>
            <a:pPr algn="l"/>
            <a:r>
              <a:rPr lang="cs-CZ" sz="1800" b="1" i="0" u="none" strike="noStrike" baseline="0" dirty="0">
                <a:latin typeface="HelveticaNeueLTPro-Roman"/>
              </a:rPr>
              <a:t>  </a:t>
            </a:r>
          </a:p>
          <a:p>
            <a:pPr algn="l"/>
            <a:r>
              <a:rPr lang="cs-CZ" sz="1800" b="0" i="0" u="none" strike="noStrike" baseline="0" dirty="0">
                <a:latin typeface="HelveticaNeueLTPro-Roman"/>
              </a:rPr>
              <a:t> –  v zadní hospodářské části parcely </a:t>
            </a:r>
          </a:p>
          <a:p>
            <a:pPr algn="l"/>
            <a:r>
              <a:rPr lang="cs-CZ" dirty="0">
                <a:latin typeface="HelveticaNeueLTPro-Roman"/>
              </a:rPr>
              <a:t> </a:t>
            </a:r>
            <a:r>
              <a:rPr lang="cs-CZ" sz="1800" b="0" i="0" u="none" strike="noStrike" baseline="0" dirty="0">
                <a:latin typeface="HelveticaNeueLTPro-Roman"/>
              </a:rPr>
              <a:t>–  příslušníci nižších sociálních vrstev</a:t>
            </a:r>
          </a:p>
          <a:p>
            <a:pPr algn="l"/>
            <a:r>
              <a:rPr lang="cs-CZ" sz="1800" b="0" i="0" u="none" strike="noStrike" baseline="0" dirty="0">
                <a:latin typeface="HelveticaNeueLTPro-Roman"/>
              </a:rPr>
              <a:t> –  6 kg strusky:  železářství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AE08469-0355-D7DF-CC7C-10CACE657E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 contrast="11000"/>
                    </a14:imgEffect>
                  </a14:imgLayer>
                </a14:imgProps>
              </a:ext>
            </a:extLst>
          </a:blip>
          <a:srcRect l="9167" t="23704" r="45917" b="18222"/>
          <a:stretch/>
        </p:blipFill>
        <p:spPr>
          <a:xfrm>
            <a:off x="4230383" y="937892"/>
            <a:ext cx="2741290" cy="19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70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AF7504-0B3A-18DA-83A9-7BDEACD23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97" y="294325"/>
            <a:ext cx="7422455" cy="44488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D0EB924-7B7A-66B6-721B-7F35690AA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568" y="478991"/>
            <a:ext cx="2609829" cy="558015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A4A521AC-3501-E842-3C3C-308353BDAEB5}"/>
              </a:ext>
            </a:extLst>
          </p:cNvPr>
          <p:cNvSpPr/>
          <p:nvPr/>
        </p:nvSpPr>
        <p:spPr>
          <a:xfrm>
            <a:off x="7850352" y="6194343"/>
            <a:ext cx="3961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Vydřevená studna v expozici MZM Brno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2C6233F-1E5E-1D16-0A5F-6D30CCE819C0}"/>
              </a:ext>
            </a:extLst>
          </p:cNvPr>
          <p:cNvSpPr txBox="1"/>
          <p:nvPr/>
        </p:nvSpPr>
        <p:spPr>
          <a:xfrm>
            <a:off x="2263675" y="5178680"/>
            <a:ext cx="37046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1" u="none" strike="noStrike" baseline="0" dirty="0" err="1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Velislavova</a:t>
            </a:r>
            <a:r>
              <a:rPr lang="cs-CZ" sz="2000" b="1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bible:  2. pol. 14. stol.</a:t>
            </a:r>
          </a:p>
          <a:p>
            <a:pPr algn="l"/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–  kamenné(?) roubení</a:t>
            </a:r>
          </a:p>
          <a:p>
            <a:pPr algn="l"/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 –  dřevěné roubení s kladkou</a:t>
            </a:r>
          </a:p>
          <a:p>
            <a:pPr algn="l"/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 –  cihlové(?) roubení 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60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+mn-lt"/>
              </a:rPr>
              <a:t>       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Stavební řády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0080" y="1095375"/>
            <a:ext cx="11430000" cy="5762625"/>
          </a:xfrm>
        </p:spPr>
        <p:txBody>
          <a:bodyPr>
            <a:normAutofit fontScale="92500" lnSpcReduction="10000"/>
          </a:bodyPr>
          <a:lstStyle/>
          <a:p>
            <a:r>
              <a:rPr lang="cs-CZ" sz="1800" b="1" dirty="0">
                <a:solidFill>
                  <a:srgbClr val="FF0000"/>
                </a:solidFill>
              </a:rPr>
              <a:t>Brno</a:t>
            </a:r>
            <a:r>
              <a:rPr lang="cs-CZ" sz="1800" dirty="0"/>
              <a:t> – regulace výstavby podle nařízení: každou stavbu schvaloval rychtář a městští přísežní.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Základy a okna  </a:t>
            </a:r>
            <a:r>
              <a:rPr lang="cs-CZ" sz="1800" dirty="0"/>
              <a:t>–  stavebník měl brát ohled na okolní zástavbu a základy mohl hloubit za přítomnosti sousedů </a:t>
            </a:r>
          </a:p>
          <a:p>
            <a:pPr marL="0" indent="0">
              <a:buNone/>
            </a:pPr>
            <a:r>
              <a:rPr lang="cs-CZ" sz="1800" dirty="0"/>
              <a:t>                                  –  okna mohl sám postavit pouze v případě, že vedly do dvora (právo na světlo)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Studna   </a:t>
            </a:r>
            <a:r>
              <a:rPr lang="cs-CZ" sz="1800" dirty="0"/>
              <a:t>–</a:t>
            </a:r>
            <a:r>
              <a:rPr lang="cs-CZ" sz="1800" b="1" dirty="0"/>
              <a:t>   </a:t>
            </a:r>
            <a:r>
              <a:rPr lang="cs-CZ" sz="1800" dirty="0"/>
              <a:t>majitel pozemku mohl vykopat kdekoliv, i když mohl narušit sousedův pramen </a:t>
            </a:r>
          </a:p>
          <a:p>
            <a:pPr marL="0" indent="0">
              <a:buNone/>
            </a:pPr>
            <a:r>
              <a:rPr lang="cs-CZ" sz="1800" dirty="0"/>
              <a:t>                    –   proti tomu nemohla být vedena žaloba, jelikož dotyčný kopal studnu ve snaze zaopatřit si vodu</a:t>
            </a:r>
          </a:p>
          <a:p>
            <a:pPr marL="0" indent="0">
              <a:buNone/>
            </a:pPr>
            <a:r>
              <a:rPr lang="cs-CZ" sz="1800"/>
              <a:t>                         a </a:t>
            </a:r>
            <a:r>
              <a:rPr lang="cs-CZ" sz="1800" dirty="0"/>
              <a:t>ne škodit sousedovi (právo na </a:t>
            </a:r>
            <a:r>
              <a:rPr lang="cs-CZ" sz="1800"/>
              <a:t>vodu)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Žumpa </a:t>
            </a:r>
            <a:r>
              <a:rPr lang="cs-CZ" sz="1800" dirty="0"/>
              <a:t> –  měla být vykopána ve dvoře, ve vzdálenosti nejméně 3 a ½ stopy od plotu </a:t>
            </a:r>
          </a:p>
          <a:p>
            <a:pPr marL="0" indent="0">
              <a:buNone/>
            </a:pPr>
            <a:r>
              <a:rPr lang="cs-CZ" sz="1800" dirty="0"/>
              <a:t>                   –  nesměla zasahovat k sousedovi ani pod zemí (hygienické odstupy)</a:t>
            </a:r>
          </a:p>
          <a:p>
            <a:pPr marL="0" indent="0">
              <a:buNone/>
            </a:pPr>
            <a:r>
              <a:rPr lang="cs-CZ" sz="1800" dirty="0"/>
              <a:t>                   –   nevhodné umístění mohli městští přísežní zakázat</a:t>
            </a:r>
          </a:p>
          <a:p>
            <a:endParaRPr lang="cs-CZ" sz="1800" dirty="0"/>
          </a:p>
          <a:p>
            <a:r>
              <a:rPr lang="cs-CZ" sz="1800" b="1" dirty="0">
                <a:solidFill>
                  <a:srgbClr val="FF0000"/>
                </a:solidFill>
              </a:rPr>
              <a:t>Jihlava</a:t>
            </a:r>
            <a:r>
              <a:rPr lang="cs-CZ" sz="1800" dirty="0"/>
              <a:t>:</a:t>
            </a:r>
            <a:r>
              <a:rPr lang="cs-CZ" sz="1800" b="1" dirty="0"/>
              <a:t>  1270  </a:t>
            </a:r>
            <a:r>
              <a:rPr lang="cs-CZ" sz="1800" dirty="0"/>
              <a:t>–  ustanovení možnosti odstranit nepovolené stavby, které vybočovaly z uličních čar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>
                <a:solidFill>
                  <a:srgbClr val="FF0000"/>
                </a:solidFill>
              </a:rPr>
              <a:t>Louny:</a:t>
            </a:r>
            <a:r>
              <a:rPr lang="cs-CZ" sz="1800" dirty="0"/>
              <a:t>  dlažební privilegium 1335:  „hloubku a nesmírnost bahna až dosud mnoha lidem bylo nesnadné přebrodit a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                  při pohledu na ně se člověku zvedal žaludek“</a:t>
            </a:r>
          </a:p>
          <a:p>
            <a:pPr marL="0" indent="0">
              <a:buNone/>
            </a:pPr>
            <a:endParaRPr lang="cs-CZ" sz="19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9436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9AFCCAB-9076-B152-CECE-538B1539DD1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5000" contrast="6000"/>
          </a:blip>
          <a:stretch>
            <a:fillRect/>
          </a:stretch>
        </p:blipFill>
        <p:spPr>
          <a:xfrm>
            <a:off x="571500" y="109580"/>
            <a:ext cx="3917346" cy="64788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3CB703E-969E-D832-F7AE-A44125A7CF43}"/>
              </a:ext>
            </a:extLst>
          </p:cNvPr>
          <p:cNvSpPr txBox="1"/>
          <p:nvPr/>
        </p:nvSpPr>
        <p:spPr>
          <a:xfrm>
            <a:off x="4686300" y="285750"/>
            <a:ext cx="5440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Řezy kamenných studní kruhového půdorysu:</a:t>
            </a:r>
          </a:p>
          <a:p>
            <a:pPr algn="l"/>
            <a:r>
              <a:rPr lang="cs-CZ" sz="2000" b="0" u="none" strike="noStrike" baseline="0" dirty="0">
                <a:solidFill>
                  <a:srgbClr val="00000A"/>
                </a:solidFill>
              </a:rPr>
              <a:t>1 – Sezimovo ústí, 2 – Ivančice, 3 - Brno, 4 - Most, 5 - Soběslav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19ACDD2-0053-DE72-3B66-3BD813E8A87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1000" contrast="2000"/>
          </a:blip>
          <a:stretch>
            <a:fillRect/>
          </a:stretch>
        </p:blipFill>
        <p:spPr>
          <a:xfrm>
            <a:off x="5554980" y="1489049"/>
            <a:ext cx="5303520" cy="51682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5F5F626-85A7-B00C-B33A-7C92F4486AE3}"/>
              </a:ext>
            </a:extLst>
          </p:cNvPr>
          <p:cNvSpPr txBox="1"/>
          <p:nvPr/>
        </p:nvSpPr>
        <p:spPr>
          <a:xfrm>
            <a:off x="9063990" y="1600200"/>
            <a:ext cx="1672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Studna z Mostu</a:t>
            </a:r>
          </a:p>
        </p:txBody>
      </p:sp>
    </p:spTree>
    <p:extLst>
      <p:ext uri="{BB962C8B-B14F-4D97-AF65-F5344CB8AC3E}">
        <p14:creationId xmlns:p14="http://schemas.microsoft.com/office/powerpoint/2010/main" val="984848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6D6329-68F1-6355-22DA-51BFF21C4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5056739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702090-6F1C-5BAE-2F3B-FC1B33DA6959}"/>
              </a:ext>
            </a:extLst>
          </p:cNvPr>
          <p:cNvSpPr txBox="1"/>
          <p:nvPr/>
        </p:nvSpPr>
        <p:spPr>
          <a:xfrm>
            <a:off x="5239820" y="534256"/>
            <a:ext cx="6952180" cy="5276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cs-CZ" sz="2000" b="1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asně středověké studně VII – XIII stol. </a:t>
            </a:r>
          </a:p>
          <a:p>
            <a:pPr algn="l"/>
            <a:endParaRPr lang="cs-CZ" sz="2000" b="1" u="none" strike="noStrike" baseline="0" dirty="0">
              <a:solidFill>
                <a:srgbClr val="000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I.1–4:  jednoduché zámkové konstrukce</a:t>
            </a:r>
            <a:r>
              <a:rPr lang="cs-CZ" sz="200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II:  drážková konstrukce s vodorovnými deskami</a:t>
            </a:r>
          </a:p>
          <a:p>
            <a:pPr algn="l">
              <a:lnSpc>
                <a:spcPct val="150000"/>
              </a:lnSpc>
            </a:pPr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III.1–3:  konstrukce vkládaná mezi sloupy (s rámem</a:t>
            </a:r>
            <a:r>
              <a:rPr lang="cs-CZ" sz="200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>
              <a:lnSpc>
                <a:spcPct val="150000"/>
              </a:lnSpc>
            </a:pPr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IV.1–2:  konstrukce ze svisle kladených desek</a:t>
            </a:r>
          </a:p>
          <a:p>
            <a:pPr algn="l">
              <a:lnSpc>
                <a:spcPct val="150000"/>
              </a:lnSpc>
            </a:pPr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V:  kombinovaná s vodorovnými a svislými stěnami</a:t>
            </a:r>
          </a:p>
          <a:p>
            <a:pPr algn="l">
              <a:lnSpc>
                <a:spcPct val="150000"/>
              </a:lnSpc>
            </a:pPr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VI.1–2:  sudové konstrukce</a:t>
            </a:r>
          </a:p>
          <a:p>
            <a:pPr algn="l">
              <a:lnSpc>
                <a:spcPct val="150000"/>
              </a:lnSpc>
            </a:pPr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I.1–5:  čtyřhranné zdvojení kombinující konstrukční typy A</a:t>
            </a:r>
          </a:p>
          <a:p>
            <a:pPr algn="l">
              <a:lnSpc>
                <a:spcPct val="150000"/>
              </a:lnSpc>
            </a:pPr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II.1–2:   zdvojená konstrukce s </a:t>
            </a:r>
            <a:r>
              <a:rPr lang="cs-CZ" sz="2000" b="0" u="none" strike="noStrike" baseline="0" dirty="0" err="1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snitřní</a:t>
            </a:r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sudovou </a:t>
            </a:r>
            <a:r>
              <a:rPr lang="cs-CZ" sz="2000" b="0" u="none" strike="noStrike" baseline="0" dirty="0" err="1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konstukcí</a:t>
            </a:r>
            <a:endParaRPr lang="cs-CZ" sz="2000" dirty="0">
              <a:solidFill>
                <a:srgbClr val="0000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III:  sloupy ve dvou řadách s vodorovnými deskami</a:t>
            </a:r>
          </a:p>
          <a:p>
            <a:pPr algn="l">
              <a:lnSpc>
                <a:spcPct val="150000"/>
              </a:lnSpc>
            </a:pPr>
            <a:r>
              <a:rPr lang="cs-CZ" sz="2000" b="0" u="none" strike="noStrike" baseline="0" dirty="0">
                <a:solidFill>
                  <a:srgbClr val="00000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 vyplétaná konstrukce (košatinová)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859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503EC70-AE8F-4687-DB56-1021E32C2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1946"/>
            <a:ext cx="5050790" cy="68560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DD3D3DD-1CE7-17F5-C5C8-70C74425DEB2}"/>
              </a:ext>
            </a:extLst>
          </p:cNvPr>
          <p:cNvSpPr txBox="1"/>
          <p:nvPr/>
        </p:nvSpPr>
        <p:spPr>
          <a:xfrm>
            <a:off x="525276" y="571487"/>
            <a:ext cx="64985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u="none" strike="noStrike" baseline="0" dirty="0"/>
              <a:t>Praha 1-Nové Město:  </a:t>
            </a:r>
            <a:r>
              <a:rPr lang="cs-CZ" sz="2000" b="1" dirty="0">
                <a:effectLst/>
              </a:rPr>
              <a:t>jímka v bloku Vladislavovy ul. </a:t>
            </a:r>
          </a:p>
          <a:p>
            <a:endParaRPr lang="cs-CZ" sz="2000" b="1" dirty="0">
              <a:effectLst/>
            </a:endParaRPr>
          </a:p>
          <a:p>
            <a:r>
              <a:rPr lang="cs-CZ" sz="2000" dirty="0"/>
              <a:t> </a:t>
            </a:r>
            <a:r>
              <a:rPr lang="cs-CZ" sz="2000" dirty="0">
                <a:effectLst/>
              </a:rPr>
              <a:t>–  </a:t>
            </a:r>
            <a:r>
              <a:rPr lang="cs-CZ" sz="2000" b="0" i="0" u="none" strike="noStrike" baseline="0" dirty="0"/>
              <a:t>zadní část (nezastavěné) měšťanské parcely </a:t>
            </a:r>
          </a:p>
          <a:p>
            <a:r>
              <a:rPr lang="cs-CZ" sz="2000" dirty="0"/>
              <a:t>     </a:t>
            </a:r>
            <a:r>
              <a:rPr lang="cs-CZ" sz="2000" b="0" i="0" u="none" strike="noStrike" baseline="0" dirty="0"/>
              <a:t>(tzv. druhá vlna parcelace po založení N. M.</a:t>
            </a:r>
          </a:p>
          <a:p>
            <a:r>
              <a:rPr lang="cs-CZ" sz="2000" dirty="0"/>
              <a:t>      </a:t>
            </a:r>
            <a:r>
              <a:rPr lang="cs-CZ" sz="2000" b="0" i="0" u="none" strike="noStrike" baseline="0" dirty="0"/>
              <a:t>pražského Karlem IV. R. 1348)</a:t>
            </a:r>
            <a:endParaRPr lang="cs-CZ" sz="2000" dirty="0">
              <a:effectLst/>
            </a:endParaRPr>
          </a:p>
          <a:p>
            <a:pPr algn="l"/>
            <a:r>
              <a:rPr lang="cs-CZ" sz="2000" dirty="0">
                <a:effectLst/>
              </a:rPr>
              <a:t> –  </a:t>
            </a:r>
            <a:r>
              <a:rPr lang="cs-CZ" sz="2000" b="0" i="0" u="none" strike="noStrike" baseline="0" dirty="0"/>
              <a:t>1. pol. </a:t>
            </a:r>
            <a:r>
              <a:rPr lang="pl-PL" sz="2000" b="0" i="0" u="none" strike="noStrike" baseline="0" dirty="0"/>
              <a:t>15. až 17. stol.</a:t>
            </a:r>
            <a:endParaRPr lang="cs-CZ" sz="2000" dirty="0">
              <a:effectLst/>
            </a:endParaRPr>
          </a:p>
          <a:p>
            <a:r>
              <a:rPr lang="cs-CZ" sz="2000" dirty="0">
                <a:effectLst/>
              </a:rPr>
              <a:t> –  dno nedosahovalo spodní vody (ne studna)</a:t>
            </a:r>
          </a:p>
          <a:p>
            <a:r>
              <a:rPr lang="cs-CZ" sz="2000" dirty="0">
                <a:effectLst/>
              </a:rPr>
              <a:t> –  paraziti příznační pro fekální jímky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44C21AA8-B46A-07F3-F114-F878A609D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23" y="3310923"/>
            <a:ext cx="5050790" cy="32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59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3025" y="5105399"/>
            <a:ext cx="4829175" cy="1194007"/>
          </a:xfrm>
        </p:spPr>
      </p:pic>
      <p:pic>
        <p:nvPicPr>
          <p:cNvPr id="2662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4132262"/>
            <a:ext cx="4829175" cy="120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3125787"/>
            <a:ext cx="4829175" cy="120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2114550"/>
            <a:ext cx="4829175" cy="1203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2"/>
          <p:cNvPicPr>
            <a:picLocks noGrp="1" noChangeAspect="1" noChangeArrowheads="1"/>
          </p:cNvPicPr>
          <p:nvPr>
            <p:ph type="title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3025" y="1143001"/>
            <a:ext cx="4829175" cy="1205396"/>
          </a:xfrm>
        </p:spPr>
      </p:pic>
      <p:sp>
        <p:nvSpPr>
          <p:cNvPr id="26631" name="Rectangle 13"/>
          <p:cNvSpPr>
            <a:spLocks noChangeArrowheads="1"/>
          </p:cNvSpPr>
          <p:nvPr/>
        </p:nvSpPr>
        <p:spPr bwMode="auto">
          <a:xfrm>
            <a:off x="6324599" y="1143001"/>
            <a:ext cx="5510349" cy="545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 dirty="0"/>
              <a:t>Záchranný výzkum NPÚ Ostrava (Mgr. F. Kolář) vyvolaný stavbou bytového domu: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/>
              <a:t>2001 </a:t>
            </a:r>
            <a:r>
              <a:rPr lang="cs-CZ" altLang="cs-CZ" sz="1800" dirty="0"/>
              <a:t> - předstihový výzkum nepodsklepené části domu z</a:t>
            </a:r>
            <a:r>
              <a:rPr lang="cs-CZ" altLang="cs-CZ" sz="2000" dirty="0"/>
              <a:t>bořeného v 80. l. 20. stol. 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1800" b="1" dirty="0"/>
              <a:t>2007</a:t>
            </a:r>
            <a:r>
              <a:rPr lang="cs-CZ" altLang="cs-CZ" sz="1800" dirty="0"/>
              <a:t> - zkoumány tři parcely (v 17. stol. zahrada se stodolou) se suterény tří nadzemních staveb ze 14./15.-15. stol. (5 x 4 m, hl. 2 m) a další objekty</a:t>
            </a:r>
          </a:p>
          <a:p>
            <a:pPr marL="0" indent="0">
              <a:buNone/>
            </a:pPr>
            <a:endParaRPr lang="cs-CZ" altLang="cs-CZ" sz="18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Cisterna č. 564 </a:t>
            </a:r>
            <a:r>
              <a:rPr lang="cs-CZ" altLang="cs-CZ" sz="1800" dirty="0"/>
              <a:t>(1,5 x 1 m, hl. 5 m) s hrnčířským odpadem (dále 4 studny aj.) </a:t>
            </a:r>
          </a:p>
          <a:p>
            <a:pPr marL="0" indent="0">
              <a:buNone/>
            </a:pPr>
            <a:r>
              <a:rPr lang="cs-CZ" altLang="cs-CZ" sz="1800" dirty="0"/>
              <a:t>     zánik:  mince 1624, 1625, 1612, a hrnek 1621.</a:t>
            </a:r>
          </a:p>
          <a:p>
            <a:pPr marL="0" indent="0">
              <a:buNone/>
            </a:pPr>
            <a:r>
              <a:rPr lang="cs-CZ" altLang="cs-CZ" sz="1800" dirty="0"/>
              <a:t>                požár za dánské okupace Opavy v letech</a:t>
            </a:r>
          </a:p>
          <a:p>
            <a:pPr marL="0" indent="0">
              <a:buNone/>
            </a:pPr>
            <a:r>
              <a:rPr lang="cs-CZ" altLang="cs-CZ" sz="1800" dirty="0"/>
              <a:t>                1626 – 1627.</a:t>
            </a:r>
          </a:p>
          <a:p>
            <a:endParaRPr lang="cs-CZ" altLang="cs-CZ" sz="1800" dirty="0"/>
          </a:p>
        </p:txBody>
      </p:sp>
      <p:sp>
        <p:nvSpPr>
          <p:cNvPr id="26632" name="Rectangle 14"/>
          <p:cNvSpPr>
            <a:spLocks noChangeArrowheads="1"/>
          </p:cNvSpPr>
          <p:nvPr/>
        </p:nvSpPr>
        <p:spPr bwMode="auto">
          <a:xfrm>
            <a:off x="1981200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FF0000"/>
                </a:solidFill>
                <a:latin typeface="+mj-lt"/>
              </a:rPr>
              <a:t>Cisterna z Opavy-Krnovské č. 17</a:t>
            </a:r>
          </a:p>
        </p:txBody>
      </p:sp>
    </p:spTree>
    <p:extLst>
      <p:ext uri="{BB962C8B-B14F-4D97-AF65-F5344CB8AC3E}">
        <p14:creationId xmlns:p14="http://schemas.microsoft.com/office/powerpoint/2010/main" val="2519784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EDC3AEF-1F6A-CDD5-2206-7DBE16A63E53}"/>
              </a:ext>
            </a:extLst>
          </p:cNvPr>
          <p:cNvSpPr txBox="1"/>
          <p:nvPr/>
        </p:nvSpPr>
        <p:spPr>
          <a:xfrm>
            <a:off x="4570730" y="164815"/>
            <a:ext cx="698899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000" b="1" u="none" strike="noStrike" baseline="0" dirty="0">
                <a:solidFill>
                  <a:srgbClr val="00000A"/>
                </a:solidFill>
              </a:rPr>
              <a:t>Vydřevené jímky z Mostu</a:t>
            </a:r>
            <a:r>
              <a:rPr lang="cs-CZ" sz="2000" b="0" u="none" strike="noStrike" baseline="0" dirty="0">
                <a:solidFill>
                  <a:srgbClr val="00000A"/>
                </a:solidFill>
              </a:rPr>
              <a:t>. </a:t>
            </a:r>
          </a:p>
          <a:p>
            <a:pPr algn="l"/>
            <a:r>
              <a:rPr lang="cs-CZ" sz="2000" b="0" u="none" strike="noStrike" baseline="0" dirty="0">
                <a:solidFill>
                  <a:srgbClr val="00000A"/>
                </a:solidFill>
              </a:rPr>
              <a:t>1 – 3: starší typ bedněné konstrukce</a:t>
            </a:r>
          </a:p>
          <a:p>
            <a:pPr algn="l"/>
            <a:r>
              <a:rPr lang="cs-CZ" sz="2000" b="0" u="none" strike="noStrike" baseline="0" dirty="0">
                <a:solidFill>
                  <a:srgbClr val="00000A"/>
                </a:solidFill>
              </a:rPr>
              <a:t>4:  spojení staršího </a:t>
            </a:r>
            <a:r>
              <a:rPr lang="cs-CZ" sz="2000" dirty="0">
                <a:solidFill>
                  <a:srgbClr val="00000A"/>
                </a:solidFill>
              </a:rPr>
              <a:t>a </a:t>
            </a:r>
            <a:r>
              <a:rPr lang="cs-CZ" sz="2000" b="0" u="none" strike="noStrike" baseline="0" dirty="0">
                <a:solidFill>
                  <a:srgbClr val="00000A"/>
                </a:solidFill>
              </a:rPr>
              <a:t>mladšího typu bednění</a:t>
            </a:r>
          </a:p>
          <a:p>
            <a:pPr algn="l"/>
            <a:r>
              <a:rPr lang="cs-CZ" sz="2000" b="0" u="none" strike="noStrike" baseline="0" dirty="0">
                <a:solidFill>
                  <a:srgbClr val="00000A"/>
                </a:solidFill>
              </a:rPr>
              <a:t>5 – 6:  mladší typ bednění</a:t>
            </a:r>
          </a:p>
          <a:p>
            <a:pPr algn="l"/>
            <a:r>
              <a:rPr lang="cs-CZ" sz="2000" b="0" u="none" strike="noStrike" baseline="0" dirty="0">
                <a:solidFill>
                  <a:srgbClr val="00000A"/>
                </a:solidFill>
              </a:rPr>
              <a:t>7 – ojedinělý typ konstrukce.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BDFE764-BB5C-8DE0-934C-DE151AD1B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538" y="0"/>
            <a:ext cx="3790972" cy="66914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41D6725-6FD8-4897-539B-490ED43E2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09" y="2299951"/>
            <a:ext cx="5125824" cy="361477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8F23644-691E-D035-1A1E-314D236DBB77}"/>
              </a:ext>
            </a:extLst>
          </p:cNvPr>
          <p:cNvSpPr txBox="1"/>
          <p:nvPr/>
        </p:nvSpPr>
        <p:spPr>
          <a:xfrm>
            <a:off x="6096000" y="6081965"/>
            <a:ext cx="529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Odpadní jímka z Jindřichova Hradce-náměstí Míru</a:t>
            </a:r>
            <a:r>
              <a:rPr lang="cs-CZ" dirty="0"/>
              <a:t>. Výzkum V. Buriana z roku 2007.</a:t>
            </a:r>
          </a:p>
        </p:txBody>
      </p:sp>
    </p:spTree>
    <p:extLst>
      <p:ext uri="{BB962C8B-B14F-4D97-AF65-F5344CB8AC3E}">
        <p14:creationId xmlns:p14="http://schemas.microsoft.com/office/powerpoint/2010/main" val="3261835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47217-F05F-8DAE-8999-59C787555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87313"/>
            <a:ext cx="10515600" cy="1325563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Profánní městská zástavba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FA9DB8-540B-F7DD-F7C2-9FA7DA72F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1150"/>
            <a:ext cx="11210925" cy="5172075"/>
          </a:xfrm>
        </p:spPr>
        <p:txBody>
          <a:bodyPr>
            <a:normAutofit/>
          </a:bodyPr>
          <a:lstStyle/>
          <a:p>
            <a:r>
              <a:rPr lang="cs-CZ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Radnice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–    sídlo městských orgánů:  na náměstí</a:t>
            </a:r>
          </a:p>
          <a:p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Školy  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–   městské (klášterní) </a:t>
            </a: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800" b="1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Hostince a krčmy</a:t>
            </a:r>
            <a:r>
              <a:rPr lang="cs-CZ" sz="180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1800" b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–   většinou v </a:t>
            </a:r>
            <a:r>
              <a:rPr lang="cs-CZ" sz="18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právovárečných domech v okolí tržišť</a:t>
            </a:r>
            <a:endParaRPr lang="cs-CZ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Lázně 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  hygienické zařízení a péče o tělo</a:t>
            </a:r>
          </a:p>
          <a:p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Špitály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–  zdravotní péče </a:t>
            </a: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Starobince, chudobince, </a:t>
            </a:r>
            <a:r>
              <a:rPr lang="cs-CZ" sz="1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lepsosária</a:t>
            </a:r>
            <a:r>
              <a:rPr lang="cs-CZ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(pro malomocné) 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sociální péče o chudé </a:t>
            </a: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1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Městské mlýny, cihelny, kovárny  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–   mimo centra,  na předměstí, u vodních toků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886540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2142AC-37BA-7E74-D37E-9AA21030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617220"/>
            <a:ext cx="11772899" cy="6240780"/>
          </a:xfrm>
        </p:spPr>
        <p:txBody>
          <a:bodyPr/>
          <a:lstStyle/>
          <a:p>
            <a:r>
              <a:rPr lang="cs-CZ" sz="2000" b="1" dirty="0">
                <a:solidFill>
                  <a:srgbClr val="FF0000"/>
                </a:solidFill>
              </a:rPr>
              <a:t>Radnice</a:t>
            </a:r>
            <a:r>
              <a:rPr lang="cs-CZ" sz="2000" dirty="0"/>
              <a:t>   </a:t>
            </a:r>
            <a:r>
              <a:rPr lang="cs-CZ" sz="1800" dirty="0"/>
              <a:t>–  na náměstí:  sídlo městského úřadu </a:t>
            </a:r>
          </a:p>
          <a:p>
            <a:pPr marL="0" indent="0">
              <a:buNone/>
            </a:pPr>
            <a:r>
              <a:rPr lang="cs-CZ" sz="1800" dirty="0"/>
              <a:t>                       –  přestavovány z patricijských nebo kupeckých domů </a:t>
            </a:r>
          </a:p>
          <a:p>
            <a:pPr marL="0" indent="0">
              <a:buNone/>
            </a:pPr>
            <a:r>
              <a:rPr lang="cs-CZ" sz="1800" dirty="0"/>
              <a:t>                       –  </a:t>
            </a:r>
            <a:r>
              <a:rPr lang="cs-CZ" sz="1800" b="1" dirty="0"/>
              <a:t>nejstarší:</a:t>
            </a:r>
            <a:r>
              <a:rPr lang="cs-CZ" sz="1800" dirty="0"/>
              <a:t>   1338   Staré Město pražské  (dříve rychta u Havelské brány), 2. pol. 15. stol.: zasedací síň  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1341:  Brno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1378:  Olomouc  –  přístavba ke kupeckému domu (tzv. </a:t>
            </a:r>
            <a:r>
              <a:rPr lang="cs-CZ" sz="1800" dirty="0" err="1"/>
              <a:t>kaufhausu</a:t>
            </a:r>
            <a:r>
              <a:rPr lang="cs-CZ" sz="1800" dirty="0"/>
              <a:t>), venkovní schodiště do 1. patra</a:t>
            </a:r>
          </a:p>
          <a:p>
            <a:pPr marL="0" indent="0">
              <a:buNone/>
            </a:pPr>
            <a:r>
              <a:rPr lang="cs-CZ" sz="1800" dirty="0"/>
              <a:t>                      –  s tržnicemi:  1361:  Most      1362:  Žatec</a:t>
            </a:r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                     –  </a:t>
            </a:r>
            <a:r>
              <a:rPr lang="cs-CZ" sz="1800" b="1" dirty="0"/>
              <a:t>přízemí (síň):</a:t>
            </a:r>
            <a:r>
              <a:rPr lang="cs-CZ" sz="1800" dirty="0"/>
              <a:t>  výdělečné provozy (hospoda, krámy na sukno) 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kupecké domy:  obvykle součást radnice  (vzory používaných měrných jednotek)</a:t>
            </a:r>
          </a:p>
          <a:p>
            <a:pPr marL="0" indent="0">
              <a:buNone/>
            </a:pPr>
            <a:r>
              <a:rPr lang="cs-CZ" sz="1800" dirty="0"/>
              <a:t>                    –   </a:t>
            </a:r>
            <a:r>
              <a:rPr lang="cs-CZ" sz="1800" b="1" dirty="0"/>
              <a:t>dvůr:  </a:t>
            </a:r>
            <a:r>
              <a:rPr lang="cs-CZ" sz="1800" dirty="0"/>
              <a:t>hnojiště, stáje a kůlny (pro vozy), zbrojnice </a:t>
            </a:r>
          </a:p>
          <a:p>
            <a:pPr marL="0" indent="0">
              <a:buNone/>
            </a:pPr>
            <a:r>
              <a:rPr lang="cs-CZ" sz="1800" dirty="0"/>
              <a:t>                    –   </a:t>
            </a:r>
            <a:r>
              <a:rPr lang="cs-CZ" sz="1800" b="1" dirty="0"/>
              <a:t>patro:</a:t>
            </a:r>
            <a:r>
              <a:rPr lang="cs-CZ" sz="1800" dirty="0"/>
              <a:t>  velký sál pro jednání městské rady, truhly s písemnostmi, textiliemi a nádobím, písař </a:t>
            </a:r>
          </a:p>
          <a:p>
            <a:pPr marL="0" indent="0">
              <a:buNone/>
            </a:pPr>
            <a:r>
              <a:rPr lang="cs-CZ" sz="1800" dirty="0"/>
              <a:t>                    –    </a:t>
            </a:r>
            <a:r>
              <a:rPr lang="cs-CZ" sz="1800" b="1" dirty="0"/>
              <a:t>věž:   </a:t>
            </a:r>
            <a:r>
              <a:rPr lang="cs-CZ" sz="1800" dirty="0"/>
              <a:t>zvon a hodiny (orloj)</a:t>
            </a:r>
          </a:p>
          <a:p>
            <a:pPr marL="0" indent="0">
              <a:buNone/>
            </a:pPr>
            <a:r>
              <a:rPr lang="cs-CZ" sz="1800" dirty="0"/>
              <a:t>                    –   </a:t>
            </a:r>
            <a:r>
              <a:rPr lang="cs-CZ" sz="1800" b="1" dirty="0"/>
              <a:t>sklepení:  </a:t>
            </a:r>
            <a:r>
              <a:rPr lang="cs-CZ" sz="1800" dirty="0"/>
              <a:t>žalář (šatlava)  –  výkon městské justice (spravedlnosti, soudní moci) </a:t>
            </a:r>
          </a:p>
          <a:p>
            <a:pPr marL="0" indent="0">
              <a:buNone/>
            </a:pPr>
            <a:r>
              <a:rPr lang="cs-CZ" sz="1800" dirty="0"/>
              <a:t>                   </a:t>
            </a:r>
          </a:p>
          <a:p>
            <a:pPr marL="0" indent="0">
              <a:buNone/>
            </a:pPr>
            <a:r>
              <a:rPr lang="cs-CZ" sz="1800" b="1" dirty="0"/>
              <a:t>                   –   tržiště:  obchodní činnost:</a:t>
            </a:r>
            <a:r>
              <a:rPr lang="cs-CZ" sz="1800" dirty="0"/>
              <a:t>  chlebové a masné lavice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74064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AB6CB34-D7A3-EC6A-BBFD-1D72A0103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9" t="4135" b="56219"/>
          <a:stretch/>
        </p:blipFill>
        <p:spPr>
          <a:xfrm>
            <a:off x="469344" y="-1264"/>
            <a:ext cx="5962322" cy="377863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66A71C5-42FE-08A7-B148-442559F39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49" t="44522" b="34310"/>
          <a:stretch/>
        </p:blipFill>
        <p:spPr>
          <a:xfrm>
            <a:off x="3234264" y="3827000"/>
            <a:ext cx="8957736" cy="3031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E363B24-5633-84A4-507B-EA8C559A6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302" y="107273"/>
            <a:ext cx="3180903" cy="364064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8C5975C-4A57-52DF-CEBB-20EEFB2DFA10}"/>
              </a:ext>
            </a:extLst>
          </p:cNvPr>
          <p:cNvSpPr txBox="1"/>
          <p:nvPr/>
        </p:nvSpPr>
        <p:spPr>
          <a:xfrm>
            <a:off x="10037141" y="218530"/>
            <a:ext cx="115448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b="1" dirty="0"/>
              <a:t>Radní síň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3BCCD23-F542-0348-15B3-D18E18569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59" y="3816913"/>
            <a:ext cx="2957872" cy="19719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7C54F4-FF6F-BD35-3BFC-E4B40F25A308}"/>
              </a:ext>
            </a:extLst>
          </p:cNvPr>
          <p:cNvSpPr txBox="1"/>
          <p:nvPr/>
        </p:nvSpPr>
        <p:spPr>
          <a:xfrm>
            <a:off x="1504950" y="624683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1841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0260E23-3377-728E-AD9D-55F8E5BE129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5000"/>
          </a:blip>
          <a:stretch>
            <a:fillRect/>
          </a:stretch>
        </p:blipFill>
        <p:spPr>
          <a:xfrm>
            <a:off x="6431666" y="764392"/>
            <a:ext cx="2148670" cy="294515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4E46CA2-767D-CD99-EA06-2C98EB2B1ED0}"/>
              </a:ext>
            </a:extLst>
          </p:cNvPr>
          <p:cNvSpPr txBox="1"/>
          <p:nvPr/>
        </p:nvSpPr>
        <p:spPr>
          <a:xfrm>
            <a:off x="6769614" y="322671"/>
            <a:ext cx="136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Vstup, 1616.</a:t>
            </a:r>
          </a:p>
        </p:txBody>
      </p:sp>
    </p:spTree>
    <p:extLst>
      <p:ext uri="{BB962C8B-B14F-4D97-AF65-F5344CB8AC3E}">
        <p14:creationId xmlns:p14="http://schemas.microsoft.com/office/powerpoint/2010/main" val="1186405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34289-DC54-4108-DAFA-9AC136749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6937" y="4860698"/>
            <a:ext cx="4268991" cy="2449595"/>
          </a:xfrm>
        </p:spPr>
        <p:txBody>
          <a:bodyPr>
            <a:noAutofit/>
          </a:bodyPr>
          <a:lstStyle/>
          <a:p>
            <a:r>
              <a:rPr lang="cs-CZ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1996–7:  výzkum Jihočeského muzea</a:t>
            </a:r>
          </a:p>
          <a:p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adnice v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Českých Budějovicích</a:t>
            </a:r>
            <a:r>
              <a:rPr lang="cs-CZ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1265:  založení města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15/16. stol.: ze dvou domů</a:t>
            </a:r>
          </a:p>
          <a:p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1727-30:  barokní přestavba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0B21DE-7D03-A7F0-F95B-61AC9BC1F41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1000"/>
          </a:blip>
          <a:stretch>
            <a:fillRect/>
          </a:stretch>
        </p:blipFill>
        <p:spPr>
          <a:xfrm>
            <a:off x="8326871" y="1009293"/>
            <a:ext cx="3723617" cy="51211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04B26E-B351-2068-4B5E-797416AE555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7000"/>
          </a:blip>
          <a:stretch>
            <a:fillRect/>
          </a:stretch>
        </p:blipFill>
        <p:spPr>
          <a:xfrm>
            <a:off x="691021" y="2954500"/>
            <a:ext cx="2682574" cy="36605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Obrázek 10" descr="Obsah obrázku strom, venku, hora, město&#10;&#10;Popis byl vytvořen automaticky">
            <a:extLst>
              <a:ext uri="{FF2B5EF4-FFF2-40B4-BE49-F238E27FC236}">
                <a16:creationId xmlns:a16="http://schemas.microsoft.com/office/drawing/2014/main" id="{0C3ADD46-5EEE-6F22-45DF-C6ABAB6C1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2" t="7011" r="22084"/>
          <a:stretch/>
        </p:blipFill>
        <p:spPr>
          <a:xfrm>
            <a:off x="4162609" y="209550"/>
            <a:ext cx="3958590" cy="4375223"/>
          </a:xfrm>
          <a:prstGeom prst="rect">
            <a:avLst/>
          </a:prstGeom>
        </p:spPr>
      </p:pic>
      <p:pic>
        <p:nvPicPr>
          <p:cNvPr id="13" name="Obrázek 12" descr="Obsah obrázku budova, obytný dům&#10;&#10;Popis byl vytvořen automaticky">
            <a:extLst>
              <a:ext uri="{FF2B5EF4-FFF2-40B4-BE49-F238E27FC236}">
                <a16:creationId xmlns:a16="http://schemas.microsoft.com/office/drawing/2014/main" id="{8EEE1856-63AA-5BBA-0454-9F9D23ACC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" y="323115"/>
            <a:ext cx="3661577" cy="2449595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668661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AEA922-F9B4-A2AD-FB51-0080F9BF0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782925"/>
            <a:ext cx="11441430" cy="5193983"/>
          </a:xfrm>
        </p:spPr>
        <p:txBody>
          <a:bodyPr>
            <a:normAutofit lnSpcReduction="10000"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Veřejné exekuce:</a:t>
            </a:r>
          </a:p>
          <a:p>
            <a:endParaRPr lang="cs-CZ" sz="2800" b="1" dirty="0"/>
          </a:p>
          <a:p>
            <a:r>
              <a:rPr lang="cs-CZ" sz="1900" b="1" dirty="0"/>
              <a:t>Šibenice   </a:t>
            </a:r>
            <a:r>
              <a:rPr lang="cs-CZ" sz="1900" dirty="0"/>
              <a:t>–   na náměstí nebo za městem (pohřbívání vrahů a sebevrahů) </a:t>
            </a:r>
          </a:p>
          <a:p>
            <a:pPr marL="0" indent="0">
              <a:buNone/>
            </a:pPr>
            <a:r>
              <a:rPr lang="cs-CZ" sz="1900" dirty="0"/>
              <a:t>                       –   hrdelní tresty</a:t>
            </a:r>
          </a:p>
          <a:p>
            <a:endParaRPr lang="cs-CZ" sz="1900" b="1" dirty="0"/>
          </a:p>
          <a:p>
            <a:r>
              <a:rPr lang="cs-CZ" sz="1900" b="1" dirty="0"/>
              <a:t>Pranýř  </a:t>
            </a:r>
            <a:r>
              <a:rPr lang="cs-CZ" sz="1900" dirty="0"/>
              <a:t>–</a:t>
            </a:r>
            <a:r>
              <a:rPr lang="cs-CZ" sz="1900" b="1" dirty="0"/>
              <a:t> </a:t>
            </a:r>
            <a:r>
              <a:rPr lang="cs-CZ" sz="1900" dirty="0"/>
              <a:t> místo hanby za přestupky proti dobrým mravům (krádeže, loupeže) </a:t>
            </a:r>
          </a:p>
          <a:p>
            <a:pPr marL="0" indent="0">
              <a:buNone/>
            </a:pPr>
            <a:r>
              <a:rPr lang="cs-CZ" sz="1900" dirty="0"/>
              <a:t>                  –  mrskání, veřejné zostuzení</a:t>
            </a:r>
          </a:p>
          <a:p>
            <a:pPr marL="0" indent="0">
              <a:buNone/>
            </a:pPr>
            <a:r>
              <a:rPr lang="cs-CZ" sz="1900" dirty="0"/>
              <a:t>                  –  na náměstí, před radnicí, u kostela </a:t>
            </a:r>
          </a:p>
          <a:p>
            <a:pPr marL="0" indent="0">
              <a:buNone/>
            </a:pPr>
            <a:r>
              <a:rPr lang="cs-CZ" sz="1900" dirty="0"/>
              <a:t>                  –  12. – 14.  stol.:   dřevěné nebo kamenné sloupy 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 (Č. </a:t>
            </a:r>
            <a:r>
              <a:rPr lang="cs-CZ" sz="1900" dirty="0" err="1"/>
              <a:t>Buděojvice</a:t>
            </a:r>
            <a:r>
              <a:rPr lang="cs-CZ" sz="1900" dirty="0"/>
              <a:t>, 1391, Uničov) </a:t>
            </a:r>
          </a:p>
          <a:p>
            <a:pPr marL="0" indent="0">
              <a:buNone/>
            </a:pPr>
            <a:r>
              <a:rPr lang="cs-CZ" sz="1900" dirty="0"/>
              <a:t>                 –  15. – 17. stol.:   </a:t>
            </a:r>
            <a:r>
              <a:rPr lang="cs-CZ" sz="1900" b="1" dirty="0"/>
              <a:t>kláda</a:t>
            </a:r>
            <a:r>
              <a:rPr lang="cs-CZ" sz="1900" dirty="0"/>
              <a:t> (tzv. housličky) nebo konstrukce (klece)</a:t>
            </a:r>
          </a:p>
          <a:p>
            <a:pPr marL="0" indent="0">
              <a:buNone/>
            </a:pPr>
            <a:r>
              <a:rPr lang="cs-CZ" sz="1900" dirty="0"/>
              <a:t>                                                  (pardus:  trest rákoskou) </a:t>
            </a:r>
          </a:p>
          <a:p>
            <a:endParaRPr lang="cs-CZ" sz="1900" dirty="0"/>
          </a:p>
          <a:p>
            <a:r>
              <a:rPr lang="cs-CZ" sz="1900" dirty="0"/>
              <a:t>Tzv. právní archeologie  –   výzkumy a lokalizace popravišť</a:t>
            </a:r>
          </a:p>
        </p:txBody>
      </p:sp>
      <p:pic>
        <p:nvPicPr>
          <p:cNvPr id="4" name="Obrázek 3" descr="Obsah obrázku budova, území, venku, cihla&#10;&#10;Popis byl vytvořen automaticky">
            <a:extLst>
              <a:ext uri="{FF2B5EF4-FFF2-40B4-BE49-F238E27FC236}">
                <a16:creationId xmlns:a16="http://schemas.microsoft.com/office/drawing/2014/main" id="{29DD2697-3DFD-812B-4E74-AC42B176A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701" y="2099316"/>
            <a:ext cx="2522799" cy="336638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93D874E-6692-96A0-2CDF-D12F6B3A71C7}"/>
              </a:ext>
            </a:extLst>
          </p:cNvPr>
          <p:cNvSpPr txBox="1"/>
          <p:nvPr/>
        </p:nvSpPr>
        <p:spPr>
          <a:xfrm>
            <a:off x="9977377" y="5674965"/>
            <a:ext cx="100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Náchod</a:t>
            </a:r>
          </a:p>
        </p:txBody>
      </p:sp>
    </p:spTree>
    <p:extLst>
      <p:ext uri="{BB962C8B-B14F-4D97-AF65-F5344CB8AC3E}">
        <p14:creationId xmlns:p14="http://schemas.microsoft.com/office/powerpoint/2010/main" val="2500734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FF0000"/>
                </a:solidFill>
                <a:latin typeface="+mn-lt"/>
              </a:rPr>
              <a:t>      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Změny parcelace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6187" y="1138237"/>
            <a:ext cx="9374204" cy="5610225"/>
          </a:xfrm>
        </p:spPr>
        <p:txBody>
          <a:bodyPr>
            <a:normAutofit/>
          </a:bodyPr>
          <a:lstStyle/>
          <a:p>
            <a:r>
              <a:rPr lang="cs-CZ" sz="1800" dirty="0"/>
              <a:t>1. Výstavba obytných staveb na veřejném prostranství (radnice, kostely)</a:t>
            </a:r>
          </a:p>
          <a:p>
            <a:r>
              <a:rPr lang="cs-CZ" sz="1800" dirty="0"/>
              <a:t>2. Změny hranic  –  posun na sousední parcelu</a:t>
            </a:r>
          </a:p>
          <a:p>
            <a:pPr marL="0" indent="0">
              <a:buNone/>
            </a:pPr>
            <a:r>
              <a:rPr lang="cs-CZ" sz="1800" dirty="0"/>
              <a:t>                                  –   spojení sousedních parcel (výstavba klášterů, šlechtické paláce) </a:t>
            </a:r>
          </a:p>
          <a:p>
            <a:pPr marL="0" indent="0">
              <a:buNone/>
            </a:pPr>
            <a:r>
              <a:rPr lang="cs-CZ" sz="1800" dirty="0"/>
              <a:t>                                  –   dělení (populační tlak, dědictví)</a:t>
            </a:r>
          </a:p>
          <a:p>
            <a:r>
              <a:rPr lang="cs-CZ" sz="1800" dirty="0"/>
              <a:t>3. Posun uliční čáry  –  rozšíření komunikace (ustoupení nové zástavby)</a:t>
            </a:r>
          </a:p>
          <a:p>
            <a:r>
              <a:rPr lang="cs-CZ" sz="1800" dirty="0"/>
              <a:t>4. Rozšíření staveb na veřejný prostor (podloubí, přístavky)</a:t>
            </a: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dirty="0"/>
              <a:t>Vývoj</a:t>
            </a:r>
            <a:r>
              <a:rPr lang="cs-CZ" sz="1800" dirty="0"/>
              <a:t>  –  obecně od větších (</a:t>
            </a:r>
            <a:r>
              <a:rPr lang="cs-CZ" sz="1800" dirty="0" err="1"/>
              <a:t>dvorcových</a:t>
            </a:r>
            <a:r>
              <a:rPr lang="cs-CZ" sz="1800" dirty="0"/>
              <a:t>) parcel k menším s převahou hloubky (délky) nad šířkou </a:t>
            </a:r>
          </a:p>
          <a:p>
            <a:pPr marL="0" indent="0">
              <a:buNone/>
            </a:pPr>
            <a:r>
              <a:rPr lang="cs-CZ" sz="1800" dirty="0"/>
              <a:t>                –   úzké, hloubkově dimenzované parcely umožňovaly vytváření sevřené řadové zástavby</a:t>
            </a:r>
          </a:p>
          <a:p>
            <a:pPr marL="0" indent="0">
              <a:buNone/>
            </a:pPr>
            <a:r>
              <a:rPr lang="cs-CZ" altLang="cs-CZ" sz="1800" dirty="0"/>
              <a:t>               –   parcely:   ohrazovány plotem (vyplétaný z proutí) nebo zídkou</a:t>
            </a:r>
            <a:endParaRPr lang="cs-CZ" sz="1800" dirty="0"/>
          </a:p>
          <a:p>
            <a:pPr marL="0" indent="0">
              <a:buNone/>
            </a:pPr>
            <a:r>
              <a:rPr lang="cs-CZ" sz="1800" dirty="0"/>
              <a:t>  </a:t>
            </a:r>
          </a:p>
          <a:p>
            <a:r>
              <a:rPr lang="cs-CZ" sz="1800" b="1" dirty="0"/>
              <a:t>12. stol. </a:t>
            </a:r>
            <a:r>
              <a:rPr lang="cs-CZ" sz="1800" dirty="0"/>
              <a:t> –  západní Evropa:   posun obytných budov ze střední části parcely k uliční čáře</a:t>
            </a:r>
          </a:p>
          <a:p>
            <a:r>
              <a:rPr lang="cs-CZ" sz="1800" b="1" dirty="0"/>
              <a:t>13. stol.  </a:t>
            </a:r>
            <a:r>
              <a:rPr lang="cs-CZ" sz="1800" dirty="0"/>
              <a:t>–  slezská města:  domy při uliční čáře</a:t>
            </a:r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316010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20B9201-510C-61F0-123C-6B425C1EE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6" t="5139" r="5729" b="17638"/>
          <a:stretch/>
        </p:blipFill>
        <p:spPr>
          <a:xfrm>
            <a:off x="484311" y="172798"/>
            <a:ext cx="3006330" cy="41170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B7C4FF9-56CA-8843-7A3D-39778A032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0" t="3473" r="12375" b="29722"/>
          <a:stretch/>
        </p:blipFill>
        <p:spPr>
          <a:xfrm>
            <a:off x="362433" y="4429126"/>
            <a:ext cx="2009291" cy="23139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AB4DB33-1847-6940-1BC9-EE9F9506C70D}"/>
              </a:ext>
            </a:extLst>
          </p:cNvPr>
          <p:cNvSpPr txBox="1"/>
          <p:nvPr/>
        </p:nvSpPr>
        <p:spPr>
          <a:xfrm>
            <a:off x="3637358" y="400050"/>
            <a:ext cx="41457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         </a:t>
            </a:r>
            <a:r>
              <a:rPr lang="cs-CZ" sz="3200" dirty="0">
                <a:solidFill>
                  <a:srgbClr val="FF0000"/>
                </a:solidFill>
              </a:rPr>
              <a:t>Pranýř</a:t>
            </a:r>
          </a:p>
          <a:p>
            <a:endParaRPr lang="cs-CZ" sz="1800" dirty="0"/>
          </a:p>
          <a:p>
            <a:r>
              <a:rPr lang="cs-CZ" b="1" dirty="0"/>
              <a:t>Uničov – Masarykovo nám. </a:t>
            </a:r>
          </a:p>
          <a:p>
            <a:r>
              <a:rPr lang="cs-CZ" b="1" dirty="0"/>
              <a:t>              –  2009:  </a:t>
            </a:r>
            <a:r>
              <a:rPr lang="cs-CZ" dirty="0"/>
              <a:t>výzkum NPÚ Olomouc </a:t>
            </a:r>
          </a:p>
          <a:p>
            <a:r>
              <a:rPr lang="cs-CZ" dirty="0"/>
              <a:t>              –  kamenné základové zdivo </a:t>
            </a:r>
          </a:p>
          <a:p>
            <a:r>
              <a:rPr lang="cs-CZ" dirty="0"/>
              <a:t>              –  Ø 2,5 m, v. 1,1 m </a:t>
            </a:r>
          </a:p>
          <a:p>
            <a:r>
              <a:rPr lang="cs-CZ" dirty="0"/>
              <a:t>              –   14/15. stol. </a:t>
            </a:r>
          </a:p>
          <a:p>
            <a:r>
              <a:rPr lang="cs-CZ" dirty="0"/>
              <a:t>              –  1350:  dláždění a úprava cest</a:t>
            </a:r>
          </a:p>
          <a:p>
            <a:r>
              <a:rPr lang="cs-CZ" dirty="0"/>
              <a:t>                               (oblázkový štěrk) </a:t>
            </a:r>
          </a:p>
          <a:p>
            <a:r>
              <a:rPr lang="cs-CZ" dirty="0"/>
              <a:t>              – 2. pol. 18. stol:  zrušen</a:t>
            </a:r>
          </a:p>
          <a:p>
            <a:endParaRPr lang="cs-CZ" sz="2000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5C754C4-ABE3-D777-C402-BF57FDA27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5" t="54028" r="13367" b="5972"/>
          <a:stretch/>
        </p:blipFill>
        <p:spPr>
          <a:xfrm>
            <a:off x="2590315" y="4429126"/>
            <a:ext cx="3246128" cy="227465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44662FD-54B0-C9AE-0274-AF9A01805CBB}"/>
              </a:ext>
            </a:extLst>
          </p:cNvPr>
          <p:cNvSpPr txBox="1"/>
          <p:nvPr/>
        </p:nvSpPr>
        <p:spPr>
          <a:xfrm>
            <a:off x="8410575" y="184661"/>
            <a:ext cx="356235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000" dirty="0"/>
          </a:p>
          <a:p>
            <a:r>
              <a:rPr lang="cs-CZ" b="1" dirty="0"/>
              <a:t>Olomouc –  Horní nám. </a:t>
            </a:r>
          </a:p>
          <a:p>
            <a:r>
              <a:rPr lang="cs-CZ" dirty="0"/>
              <a:t>                 –   2000:  výzkum NPÚ </a:t>
            </a:r>
          </a:p>
          <a:p>
            <a:r>
              <a:rPr lang="cs-CZ" dirty="0"/>
              <a:t>                 –   podobná konstrukce </a:t>
            </a:r>
          </a:p>
          <a:p>
            <a:r>
              <a:rPr lang="cs-CZ" dirty="0"/>
              <a:t>                  –  kol. r. 1500</a:t>
            </a:r>
          </a:p>
          <a:p>
            <a:r>
              <a:rPr lang="cs-CZ" dirty="0"/>
              <a:t>      </a:t>
            </a:r>
          </a:p>
        </p:txBody>
      </p:sp>
      <p:pic>
        <p:nvPicPr>
          <p:cNvPr id="11" name="Obrázek 10" descr="Obsah obrázku území, venku&#10;&#10;Popis byl vytvořen automaticky">
            <a:extLst>
              <a:ext uri="{FF2B5EF4-FFF2-40B4-BE49-F238E27FC236}">
                <a16:creationId xmlns:a16="http://schemas.microsoft.com/office/drawing/2014/main" id="{A200DF1F-5881-5DE0-34DC-E8FDA61A89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83"/>
          <a:stretch/>
        </p:blipFill>
        <p:spPr>
          <a:xfrm>
            <a:off x="8927307" y="1757521"/>
            <a:ext cx="3189951" cy="3130715"/>
          </a:xfrm>
          <a:prstGeom prst="rect">
            <a:avLst/>
          </a:prstGeom>
        </p:spPr>
      </p:pic>
      <p:pic>
        <p:nvPicPr>
          <p:cNvPr id="13" name="Obrázek 12" descr="Obsah obrázku diagram&#10;&#10;Popis byl vytvořen automaticky">
            <a:extLst>
              <a:ext uri="{FF2B5EF4-FFF2-40B4-BE49-F238E27FC236}">
                <a16:creationId xmlns:a16="http://schemas.microsoft.com/office/drawing/2014/main" id="{BE694FE9-BA53-BAA0-BF79-CBE0AE1816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88" y="3429000"/>
            <a:ext cx="2438400" cy="333773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4324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E18FC1-E649-FD4D-A954-99E14BCF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-223837"/>
            <a:ext cx="10410825" cy="1119188"/>
          </a:xfrm>
        </p:spPr>
        <p:txBody>
          <a:bodyPr/>
          <a:lstStyle/>
          <a:p>
            <a:r>
              <a:rPr lang="cs-CZ" dirty="0"/>
              <a:t>     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Lázně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0E89E9-5CDB-B1A1-5029-78631F24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41" y="895351"/>
            <a:ext cx="11840033" cy="5962649"/>
          </a:xfrm>
        </p:spPr>
        <p:txBody>
          <a:bodyPr>
            <a:normAutofit fontScale="92500" lnSpcReduction="20000"/>
          </a:bodyPr>
          <a:lstStyle/>
          <a:p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b="1" dirty="0">
                <a:solidFill>
                  <a:srgbClr val="000000"/>
                </a:solidFill>
              </a:rPr>
              <a:t>Pozdně římská tradice     </a:t>
            </a:r>
            <a:r>
              <a:rPr lang="cs-CZ" sz="1800" dirty="0">
                <a:solidFill>
                  <a:srgbClr val="000000"/>
                </a:solidFill>
              </a:rPr>
              <a:t>–</a:t>
            </a:r>
            <a:r>
              <a:rPr lang="cs-CZ" sz="1800" b="1" dirty="0">
                <a:solidFill>
                  <a:srgbClr val="000000"/>
                </a:solidFill>
              </a:rPr>
              <a:t> </a:t>
            </a:r>
            <a:r>
              <a:rPr lang="cs-CZ" sz="1800" dirty="0">
                <a:solidFill>
                  <a:srgbClr val="000000"/>
                </a:solidFill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horkovzdušné lázně vytápěné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hypokaustem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cs-CZ" sz="1800" dirty="0">
                <a:solidFill>
                  <a:srgbClr val="000000"/>
                </a:solidFill>
              </a:rPr>
              <a:t>křížové výpravy (rituální očista v Koránu)</a:t>
            </a:r>
          </a:p>
          <a:p>
            <a:pPr marL="0" indent="0">
              <a:buNone/>
            </a:pPr>
            <a:r>
              <a:rPr lang="cs-CZ" sz="1800" dirty="0"/>
              <a:t>                                                   –   </a:t>
            </a:r>
            <a:r>
              <a:rPr lang="cs-CZ" sz="1800" dirty="0">
                <a:effectLst/>
              </a:rPr>
              <a:t>veřejná místa:  očista a pěstění těla, zdravotní služby, zábava </a:t>
            </a:r>
          </a:p>
          <a:p>
            <a:pPr marL="0" indent="0">
              <a:buNone/>
            </a:pPr>
            <a:r>
              <a:rPr lang="cs-CZ" sz="1800" dirty="0">
                <a:effectLst/>
              </a:rPr>
              <a:t>                                                   –   lazebnictví a </a:t>
            </a:r>
            <a:r>
              <a:rPr lang="cs-CZ" sz="1800" dirty="0" err="1">
                <a:effectLst/>
              </a:rPr>
              <a:t>bradýřství</a:t>
            </a:r>
            <a:r>
              <a:rPr lang="cs-CZ" sz="1800" dirty="0">
                <a:effectLst/>
              </a:rPr>
              <a:t>:  k</a:t>
            </a:r>
            <a:r>
              <a:rPr lang="cs-CZ" sz="1800" dirty="0"/>
              <a:t>oupání, </a:t>
            </a:r>
            <a:r>
              <a:rPr lang="cs-CZ" sz="1800" dirty="0">
                <a:effectLst/>
              </a:rPr>
              <a:t>holení, stříhání vlasů a vousů, ranhojičství, výroba mastí </a:t>
            </a:r>
          </a:p>
          <a:p>
            <a:pPr marL="0" indent="0">
              <a:buNone/>
            </a:pPr>
            <a:endParaRPr lang="cs-CZ" sz="1800" b="1" dirty="0">
              <a:effectLst/>
            </a:endParaRPr>
          </a:p>
          <a:p>
            <a:r>
              <a:rPr lang="cs-CZ" sz="1800" b="1" dirty="0">
                <a:effectLst/>
              </a:rPr>
              <a:t>10. – 12. stol.  </a:t>
            </a:r>
            <a:r>
              <a:rPr lang="cs-CZ" sz="1800" dirty="0">
                <a:effectLst/>
              </a:rPr>
              <a:t>– </a:t>
            </a:r>
            <a:r>
              <a:rPr lang="cs-CZ" sz="1800" b="1" dirty="0">
                <a:effectLst/>
              </a:rPr>
              <a:t>  </a:t>
            </a:r>
            <a:r>
              <a:rPr lang="cs-CZ" sz="1800" dirty="0">
                <a:effectLst/>
              </a:rPr>
              <a:t>Kristiánova legenda (2. pol. 10. stol.):  první zmínka o lázních,  součást klášterní a dvorské kultury</a:t>
            </a:r>
          </a:p>
          <a:p>
            <a:pPr marL="0" indent="0">
              <a:buNone/>
            </a:pPr>
            <a:r>
              <a:rPr lang="cs-CZ" sz="1800" b="1" dirty="0">
                <a:effectLst/>
              </a:rPr>
              <a:t>                               </a:t>
            </a:r>
            <a:r>
              <a:rPr lang="cs-CZ" sz="1800" dirty="0">
                <a:effectLst/>
              </a:rPr>
              <a:t>  –   vytápěné lázně v listině Vyšehradské kapituly (1078):   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calefactores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stubae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–   lázně:  v klášterech (pro chudé zdarma), židovské, obecní  (zřizovali měšťané)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</a:endParaRPr>
          </a:p>
          <a:p>
            <a:r>
              <a:rPr lang="cs-CZ" sz="1800" b="1" dirty="0">
                <a:effectLst/>
              </a:rPr>
              <a:t>13. a 14./15. stol.  </a:t>
            </a:r>
            <a:r>
              <a:rPr lang="cs-CZ" sz="1800" dirty="0">
                <a:effectLst/>
              </a:rPr>
              <a:t> –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Švábské zrcadlo (2. pol. 13. stol.):  lazebníci označeni jako 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„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pokolení lehkého svědomí“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– </a:t>
            </a:r>
            <a:r>
              <a:rPr lang="cs-CZ" sz="1800" dirty="0">
                <a:effectLst/>
              </a:rPr>
              <a:t>  </a:t>
            </a:r>
            <a:r>
              <a:rPr lang="cs-CZ" sz="1800" dirty="0"/>
              <a:t>Praha, Hradec Králové, 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Brn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o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 (1244)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Kutn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á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 Ho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ra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 (1291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)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–   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Praha   –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1347 až 1419:   47 lazebníků a 20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bradýřů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</a:t>
            </a:r>
            <a:r>
              <a:rPr lang="cs-CZ" sz="1800" dirty="0">
                <a:solidFill>
                  <a:srgbClr val="000000"/>
                </a:solidFill>
              </a:rPr>
              <a:t>  </a:t>
            </a:r>
            <a:r>
              <a:rPr lang="cs-CZ" sz="1800" i="0" u="none" strike="noStrike" baseline="0" dirty="0">
                <a:solidFill>
                  <a:srgbClr val="000000"/>
                </a:solidFill>
              </a:rPr>
              <a:t>Králova lázeň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(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balneo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regis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, 1406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):  ve Starém městě u Karlova mostu, kde bývaly městské mlýny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Židovská lázeň (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balneum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Judaeorum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,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1411):  u kostela sv. Valentina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(zemský) pražský lazebnický cech:   vznik 1447, statuta: 1477   </a:t>
            </a:r>
            <a:endParaRPr lang="cs-CZ" sz="18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1800" dirty="0"/>
          </a:p>
          <a:p>
            <a:r>
              <a:rPr lang="cs-CZ" sz="1800" b="1" i="0" u="none" strike="noStrike" baseline="0" dirty="0">
                <a:solidFill>
                  <a:srgbClr val="000000"/>
                </a:solidFill>
              </a:rPr>
              <a:t>15. a 16. stol.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</a:t>
            </a:r>
            <a:r>
              <a:rPr lang="cs-CZ" sz="1800" dirty="0">
                <a:solidFill>
                  <a:srgbClr val="000000"/>
                </a:solidFill>
              </a:rPr>
              <a:t>působnost upravovaly cechovní statuta:  l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azebníci (15. stol.),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bradýři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(16. stol.)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zdravotnický řád Karla IV. pro Slezsko:  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Statuta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physicorum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,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apothecariorum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et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medicorum</a:t>
            </a:r>
            <a:endParaRPr lang="cs-CZ" sz="1800" b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  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sestavil vratislavský biskup Tomáš ze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Sarepty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:  působnost doktorů,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ranlékařů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bradýřů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) a lékárníků  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78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D90DA3D-9D5A-3CBA-DD26-385E1C359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485" y="2122198"/>
            <a:ext cx="2491910" cy="390888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79E14FC-0EDA-596F-DB36-D3970B47DF52}"/>
              </a:ext>
            </a:extLst>
          </p:cNvPr>
          <p:cNvSpPr txBox="1"/>
          <p:nvPr/>
        </p:nvSpPr>
        <p:spPr>
          <a:xfrm>
            <a:off x="7041580" y="6018486"/>
            <a:ext cx="14978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Pouštění žilou, </a:t>
            </a:r>
          </a:p>
          <a:p>
            <a:r>
              <a:rPr lang="cs-CZ" sz="1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Luttrell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Psalter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cs-CZ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 1325 – 1340. </a:t>
            </a:r>
            <a:endParaRPr lang="cs-CZ" sz="16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81367A3-E257-57FE-9580-C28424F02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7983" y="2067819"/>
            <a:ext cx="3095438" cy="396603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89E6097-8767-168D-F081-F82284B5E0AE}"/>
              </a:ext>
            </a:extLst>
          </p:cNvPr>
          <p:cNvSpPr txBox="1"/>
          <p:nvPr/>
        </p:nvSpPr>
        <p:spPr>
          <a:xfrm>
            <a:off x="9593919" y="6033849"/>
            <a:ext cx="2263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Pouštění žilou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dřevoryt </a:t>
            </a:r>
          </a:p>
          <a:p>
            <a:r>
              <a:rPr lang="cs-CZ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lékařského rukopisu, </a:t>
            </a:r>
          </a:p>
          <a:p>
            <a:r>
              <a:rPr lang="cs-CZ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 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kol. 1500. </a:t>
            </a:r>
            <a:endParaRPr lang="cs-CZ" sz="16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CFA2CC13-F66D-268C-B27B-0C8843798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20" y="3368953"/>
            <a:ext cx="2922660" cy="285932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2C26E1D-6A80-BFD7-66A4-54B7CEAF81FF}"/>
              </a:ext>
            </a:extLst>
          </p:cNvPr>
          <p:cNvSpPr txBox="1"/>
          <p:nvPr/>
        </p:nvSpPr>
        <p:spPr>
          <a:xfrm>
            <a:off x="357248" y="6207293"/>
            <a:ext cx="2922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Společná koupel.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dřevořez z kalendáře r. 1481. </a:t>
            </a:r>
            <a:endParaRPr 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1CD998FD-B54B-4F38-D469-9F316C336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671" y="3041651"/>
            <a:ext cx="2408032" cy="3407697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F714D6FA-EA5A-DE47-347F-51D2B254A5F6}"/>
              </a:ext>
            </a:extLst>
          </p:cNvPr>
          <p:cNvSpPr txBox="1"/>
          <p:nvPr/>
        </p:nvSpPr>
        <p:spPr>
          <a:xfrm>
            <a:off x="3788413" y="6481910"/>
            <a:ext cx="27446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Codex</a:t>
            </a:r>
            <a:r>
              <a:rPr lang="cs-CZ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Manesse</a:t>
            </a:r>
            <a:r>
              <a:rPr lang="cs-CZ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cs-CZ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1300-1330. </a:t>
            </a:r>
            <a:endParaRPr lang="cs-CZ" sz="1600" b="1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7BD37D32-B449-F840-998C-5968877F7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4751" y="12320"/>
            <a:ext cx="3470951" cy="187543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E79C9F9-448A-CA75-86B1-C7BAAA76FA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716" y="198949"/>
            <a:ext cx="3367272" cy="2519483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E73EF643-CCD6-B449-9EA8-CC125AD597CA}"/>
              </a:ext>
            </a:extLst>
          </p:cNvPr>
          <p:cNvSpPr txBox="1"/>
          <p:nvPr/>
        </p:nvSpPr>
        <p:spPr>
          <a:xfrm>
            <a:off x="591634" y="2728788"/>
            <a:ext cx="2408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Baldachýny nad káděmi, </a:t>
            </a:r>
          </a:p>
          <a:p>
            <a:r>
              <a:rPr lang="pl-PL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2. pol. 13. stol. </a:t>
            </a:r>
            <a:endParaRPr lang="cs-CZ" sz="1600" b="1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0BB24FDA-7A33-067F-00D2-1A360F3B22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4671" y="198949"/>
            <a:ext cx="2228027" cy="22103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AEB35EFE-0ACC-9A5E-E6B0-FD07FE829602}"/>
              </a:ext>
            </a:extLst>
          </p:cNvPr>
          <p:cNvSpPr txBox="1"/>
          <p:nvPr/>
        </p:nvSpPr>
        <p:spPr>
          <a:xfrm>
            <a:off x="3771882" y="2424314"/>
            <a:ext cx="2393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Ohřívání vody v lázních, </a:t>
            </a:r>
          </a:p>
          <a:p>
            <a:r>
              <a:rPr lang="cs-CZ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 </a:t>
            </a:r>
            <a:r>
              <a:rPr lang="cs-CZ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1338-1344. 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17857397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5CB88C-374C-05DC-1D8D-7B7C51123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609600"/>
            <a:ext cx="11715750" cy="6181725"/>
          </a:xfrm>
        </p:spPr>
        <p:txBody>
          <a:bodyPr>
            <a:norm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</a:rPr>
              <a:t>16 – 17. stol.   –   Zádušní koupele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(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balnea</a:t>
            </a:r>
            <a:r>
              <a:rPr lang="cs-CZ" sz="1800" b="0" u="none" strike="noStrike" baseline="0" dirty="0">
                <a:solidFill>
                  <a:srgbClr val="000000"/>
                </a:solidFill>
              </a:rPr>
              <a:t> </a:t>
            </a:r>
            <a:r>
              <a:rPr lang="cs-CZ" sz="1800" b="0" u="none" strike="noStrike" baseline="0" dirty="0" err="1">
                <a:solidFill>
                  <a:srgbClr val="000000"/>
                </a:solidFill>
              </a:rPr>
              <a:t>animarum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):  pozemkové a finanční dary z důvodu zbožnosti, lázně pro chudé</a:t>
            </a:r>
            <a:r>
              <a:rPr lang="cs-CZ" sz="1800" b="1" i="0" u="none" strike="noStrike" baseline="0" dirty="0">
                <a:solidFill>
                  <a:srgbClr val="000000"/>
                </a:solidFill>
              </a:rPr>
              <a:t>  </a:t>
            </a: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</a:rPr>
              <a:t>17. stol.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–   upadá význam veřejných lázní (epidemie) ve prospěch domácích (tzv. lázničky)</a:t>
            </a:r>
          </a:p>
          <a:p>
            <a:r>
              <a:rPr lang="cs-CZ" sz="1800" b="1" dirty="0">
                <a:effectLst/>
              </a:rPr>
              <a:t>18. stol. </a:t>
            </a:r>
            <a:r>
              <a:rPr lang="cs-CZ" sz="1800" b="1" dirty="0"/>
              <a:t> </a:t>
            </a:r>
            <a:r>
              <a:rPr lang="cs-CZ" sz="1800" dirty="0"/>
              <a:t>–  osvícenství:  reformy Josefa II. kladly důraz na hygienu a vzdělání</a:t>
            </a:r>
          </a:p>
          <a:p>
            <a:r>
              <a:rPr lang="cs-CZ" sz="1800" b="1" dirty="0">
                <a:effectLst/>
              </a:rPr>
              <a:t>19. stol.  </a:t>
            </a:r>
            <a:r>
              <a:rPr lang="cs-CZ" sz="1800" dirty="0">
                <a:effectLst/>
              </a:rPr>
              <a:t>–  do města přichází venkovské obyvatelstvo (dělníci):  lázně moderního typu a plovárny</a:t>
            </a:r>
            <a:endParaRPr lang="cs-CZ" sz="1800" b="1" dirty="0">
              <a:solidFill>
                <a:srgbClr val="000000"/>
              </a:solidFill>
            </a:endParaRPr>
          </a:p>
          <a:p>
            <a:endParaRPr lang="cs-CZ" sz="1800" b="1" dirty="0">
              <a:solidFill>
                <a:srgbClr val="000000"/>
              </a:solidFill>
            </a:endParaRPr>
          </a:p>
          <a:p>
            <a:r>
              <a:rPr lang="cs-CZ" sz="1800" b="1" dirty="0">
                <a:solidFill>
                  <a:srgbClr val="000000"/>
                </a:solidFill>
              </a:rPr>
              <a:t>Lázně</a:t>
            </a:r>
            <a:r>
              <a:rPr lang="cs-CZ" sz="1800" dirty="0">
                <a:solidFill>
                  <a:srgbClr val="000000"/>
                </a:solidFill>
              </a:rPr>
              <a:t>    –    zpravidla u vodních toků či vodních zdrojů:  mycí i parní </a:t>
            </a: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–    konec 15. stol.:   oddělována mužská a ženská část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</a:rPr>
              <a:t>                 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–    vybavení:   </a:t>
            </a:r>
            <a:r>
              <a:rPr lang="cs-CZ" sz="1800" dirty="0">
                <a:solidFill>
                  <a:srgbClr val="000000"/>
                </a:solidFill>
              </a:rPr>
              <a:t>pec, 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kádě, kotle, sudy, džbery, vědra, necky, nůžky, mýdel, hřebeny, kartáče,  zrcadla 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–    ranhojičství:  pouštění krve (pušťadlem-lancetou, baňkami), trhání zubů, vytahování kulek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      misky na krev, nůžky, břitvy, šrouby na vytahování kulek, kleště, baňky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      kauter:  k vypalování bradavic, ran a při amputacích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      břitva :  Sezimovo Ústí, </a:t>
            </a:r>
            <a:r>
              <a:rPr lang="pl-PL" sz="1800" b="0" i="0" u="none" strike="noStrike" baseline="0" dirty="0">
                <a:solidFill>
                  <a:srgbClr val="000000"/>
                </a:solidFill>
              </a:rPr>
              <a:t>z domu pasíře z Tábora (16. stol.),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Bystřec,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Mstěnice</a:t>
            </a:r>
            <a:endParaRPr lang="cs-CZ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     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medenice</a:t>
            </a:r>
            <a:r>
              <a:rPr lang="cs-CZ" sz="1800" dirty="0">
                <a:solidFill>
                  <a:srgbClr val="000000"/>
                </a:solidFill>
              </a:rPr>
              <a:t> (</a:t>
            </a:r>
            <a:r>
              <a:rPr lang="cs-CZ" sz="1800" dirty="0" err="1">
                <a:solidFill>
                  <a:srgbClr val="000000"/>
                </a:solidFill>
              </a:rPr>
              <a:t>měděnice</a:t>
            </a:r>
            <a:r>
              <a:rPr lang="cs-CZ" sz="1800" dirty="0">
                <a:solidFill>
                  <a:srgbClr val="000000"/>
                </a:solidFill>
              </a:rPr>
              <a:t>):  symbol </a:t>
            </a:r>
            <a:r>
              <a:rPr lang="cs-CZ" sz="1800" dirty="0" err="1">
                <a:solidFill>
                  <a:srgbClr val="000000"/>
                </a:solidFill>
              </a:rPr>
              <a:t>bradýřského</a:t>
            </a:r>
            <a:r>
              <a:rPr lang="cs-CZ" sz="1800" dirty="0">
                <a:solidFill>
                  <a:srgbClr val="000000"/>
                </a:solidFill>
              </a:rPr>
              <a:t> řemesla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      hřebeny:  jednodílné i dvoudílné, oboustranné i jednostranné 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Sekanka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, Tábor, Olomouc, Opava)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      nůžky:  pérové (Sezimovo ústí, Praha-Václavské nám.),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</a:rPr>
              <a:t>stěžejkové</a:t>
            </a:r>
            <a:r>
              <a:rPr lang="cs-CZ" sz="1800" b="0" i="0" u="none" strike="noStrike" baseline="0" dirty="0">
                <a:solidFill>
                  <a:srgbClr val="000000"/>
                </a:solidFill>
              </a:rPr>
              <a:t> či krejčovské (Sezimovo ústí) 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</a:rPr>
              <a:t>                                                kotle:  měděné, železné</a:t>
            </a:r>
          </a:p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E5F574-16F6-4F3F-2E19-46460D52CB0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1000" contrast="3000"/>
          </a:blip>
          <a:stretch>
            <a:fillRect/>
          </a:stretch>
        </p:blipFill>
        <p:spPr>
          <a:xfrm>
            <a:off x="10477991" y="1554479"/>
            <a:ext cx="1714009" cy="262875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D997273-9B0E-52F7-DA38-183FBD80D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2201" y="1248763"/>
            <a:ext cx="1574157" cy="182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87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keramické nádobí, látka, obraz&#10;&#10;Popis byl vytvořen automaticky">
            <a:extLst>
              <a:ext uri="{FF2B5EF4-FFF2-40B4-BE49-F238E27FC236}">
                <a16:creationId xmlns:a16="http://schemas.microsoft.com/office/drawing/2014/main" id="{CD28E4EA-B265-C83A-B88E-B8BC1B6309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1" y="0"/>
            <a:ext cx="3257939" cy="3929480"/>
          </a:xfrm>
          <a:prstGeom prst="rect">
            <a:avLst/>
          </a:prstGeom>
        </p:spPr>
      </p:pic>
      <p:pic>
        <p:nvPicPr>
          <p:cNvPr id="5" name="Obrázek 4" descr="Obsah obrázku text, interiér, ozdobené, oltář&#10;&#10;Popis byl vytvořen automaticky">
            <a:extLst>
              <a:ext uri="{FF2B5EF4-FFF2-40B4-BE49-F238E27FC236}">
                <a16:creationId xmlns:a16="http://schemas.microsoft.com/office/drawing/2014/main" id="{FA2D8848-F1DE-5C65-3768-0CEAB8464C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656" y="0"/>
            <a:ext cx="4114254" cy="416985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94B2856-4209-D7DC-078E-8C352BEDF205}"/>
              </a:ext>
            </a:extLst>
          </p:cNvPr>
          <p:cNvSpPr txBox="1"/>
          <p:nvPr/>
        </p:nvSpPr>
        <p:spPr>
          <a:xfrm>
            <a:off x="3424292" y="266044"/>
            <a:ext cx="46095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                     </a:t>
            </a:r>
          </a:p>
          <a:p>
            <a:r>
              <a:rPr lang="cs-CZ" b="1" dirty="0"/>
              <a:t> </a:t>
            </a:r>
            <a:r>
              <a:rPr lang="cs-CZ" sz="2400" b="1" dirty="0">
                <a:solidFill>
                  <a:srgbClr val="FF0000"/>
                </a:solidFill>
              </a:rPr>
              <a:t>Bible krále Václava IV., 1389/1400</a:t>
            </a:r>
          </a:p>
          <a:p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D46A99-68D8-A219-AB21-20F3D3302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79" y="2981656"/>
            <a:ext cx="5512789" cy="338901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2B6D5EC-0D7F-AF46-2F7A-3335EC82DEB0}"/>
              </a:ext>
            </a:extLst>
          </p:cNvPr>
          <p:cNvSpPr txBox="1"/>
          <p:nvPr/>
        </p:nvSpPr>
        <p:spPr>
          <a:xfrm>
            <a:off x="4351700" y="1431764"/>
            <a:ext cx="26327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Nedokončený rukopis.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</a:rPr>
              <a:t>1214 listů 53 x 36,5 cm,</a:t>
            </a:r>
          </a:p>
          <a:p>
            <a:r>
              <a:rPr lang="cs-CZ" sz="2000" b="0" i="0" u="none" strike="noStrike" baseline="0" dirty="0">
                <a:solidFill>
                  <a:srgbClr val="000000"/>
                </a:solidFill>
              </a:rPr>
              <a:t>654 miniatur a iniciál </a:t>
            </a:r>
            <a:endParaRPr lang="cs-CZ" sz="2000" dirty="0"/>
          </a:p>
        </p:txBody>
      </p:sp>
      <p:pic>
        <p:nvPicPr>
          <p:cNvPr id="9" name="Obrázek 8" descr="Obsah obrázku text, interiér, obraz, namalované&#10;&#10;Popis byl vytvořen automaticky">
            <a:extLst>
              <a:ext uri="{FF2B5EF4-FFF2-40B4-BE49-F238E27FC236}">
                <a16:creationId xmlns:a16="http://schemas.microsoft.com/office/drawing/2014/main" id="{0518FB49-7080-03A7-A340-740668A74C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814" y="2981656"/>
            <a:ext cx="2708536" cy="379195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D84001F-D528-DDA3-B811-513814CAFFC7}"/>
              </a:ext>
            </a:extLst>
          </p:cNvPr>
          <p:cNvSpPr txBox="1"/>
          <p:nvPr/>
        </p:nvSpPr>
        <p:spPr>
          <a:xfrm>
            <a:off x="9553575" y="4685388"/>
            <a:ext cx="19319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Lazebnice s věníky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(svazky větví k </a:t>
            </a:r>
          </a:p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 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mrskání v lázni)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8353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418E696-AAF7-E123-708F-1965F8467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9" r="5518"/>
          <a:stretch/>
        </p:blipFill>
        <p:spPr>
          <a:xfrm>
            <a:off x="2724150" y="2129621"/>
            <a:ext cx="6587726" cy="387665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36CE253-99E2-5B59-B759-0E7F2F6AC29F}"/>
              </a:ext>
            </a:extLst>
          </p:cNvPr>
          <p:cNvSpPr txBox="1"/>
          <p:nvPr/>
        </p:nvSpPr>
        <p:spPr>
          <a:xfrm>
            <a:off x="3221286" y="6192617"/>
            <a:ext cx="5593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Lázeň, J. A. Komenský, Orbis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sensualium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pictus. </a:t>
            </a:r>
            <a:endParaRPr lang="cs-CZ" sz="20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27F2237-1D83-C797-CD75-456018D1410C}"/>
              </a:ext>
            </a:extLst>
          </p:cNvPr>
          <p:cNvSpPr txBox="1"/>
          <p:nvPr/>
        </p:nvSpPr>
        <p:spPr>
          <a:xfrm>
            <a:off x="504825" y="312062"/>
            <a:ext cx="11429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„Kdo žádá koupati se ve studené vodě, jde do řeky. V lázni obmýváme špínu, buďto sedíce ve vaně, buďto vystupujíce na </a:t>
            </a:r>
            <a:r>
              <a:rPr lang="cs-CZ" sz="20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párnu</a:t>
            </a:r>
            <a:r>
              <a:rPr lang="cs-CZ" sz="20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0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párnici</a:t>
            </a:r>
            <a:r>
              <a:rPr lang="cs-CZ" sz="20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0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potnici</a:t>
            </a:r>
            <a:r>
              <a:rPr lang="cs-CZ" sz="20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 otíráme se mořskou pěnou nebo žíněnkou. Ve svlékárně svlíkáme šaty a opásáme se zástěrkou. Hlavu kryjeme čepičkou a nohy klademe v </a:t>
            </a:r>
            <a:r>
              <a:rPr lang="cs-CZ" sz="20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měděnici</a:t>
            </a:r>
            <a:r>
              <a:rPr lang="cs-CZ" sz="20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Služka lazební (lázeňská) poskytuje vodu v nádobě, kterou nabírá z vany, do které teče </a:t>
            </a:r>
            <a:r>
              <a:rPr lang="cs-CZ" sz="20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trubami</a:t>
            </a:r>
            <a:r>
              <a:rPr lang="cs-CZ" sz="20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(z trub). Lázeňský natíná lehko pušťadlem a sázeje baňky vytahuje </a:t>
            </a:r>
            <a:r>
              <a:rPr lang="cs-CZ" sz="2000" b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zákožní</a:t>
            </a:r>
            <a:r>
              <a:rPr lang="cs-CZ" sz="20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krev, již utírá houbou.“ </a:t>
            </a: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12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F89E6097-8767-168D-F081-F82284B5E0AE}"/>
              </a:ext>
            </a:extLst>
          </p:cNvPr>
          <p:cNvSpPr txBox="1"/>
          <p:nvPr/>
        </p:nvSpPr>
        <p:spPr>
          <a:xfrm>
            <a:off x="273343" y="5866626"/>
            <a:ext cx="37240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Bradýř</a:t>
            </a:r>
            <a:r>
              <a:rPr lang="cs-CZ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na hrací kartě 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hry 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Hofämterspiel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cs-CZ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Ladislava Pohrobka, kol. 1455.  </a:t>
            </a:r>
            <a:endParaRPr lang="cs-CZ" sz="16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4E101FD-12C5-79F4-7E09-866A4FEF0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192" y="685796"/>
            <a:ext cx="3122772" cy="47434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93F44CB-8747-983D-3036-729D75412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796"/>
            <a:ext cx="3265644" cy="474345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DAA1A8D-DDE7-84E5-FA2A-5F3A41B52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25512" y="152848"/>
            <a:ext cx="3244212" cy="297211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20A9AB8-5568-D70D-D7DA-4E188BABE38E}"/>
              </a:ext>
            </a:extLst>
          </p:cNvPr>
          <p:cNvSpPr txBox="1"/>
          <p:nvPr/>
        </p:nvSpPr>
        <p:spPr>
          <a:xfrm>
            <a:off x="10138272" y="778612"/>
            <a:ext cx="1538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Bronzová mísa </a:t>
            </a:r>
          </a:p>
          <a:p>
            <a:r>
              <a:rPr lang="cs-CZ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cs-CZ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na holení. </a:t>
            </a:r>
            <a:endParaRPr lang="cs-CZ" sz="1600" b="1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70648DF-7488-AE5D-68D0-3B253041F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217" y="3429000"/>
            <a:ext cx="3491045" cy="2884776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9D89BF8-264D-4DE7-0253-526E590E7D60}"/>
              </a:ext>
            </a:extLst>
          </p:cNvPr>
          <p:cNvSpPr txBox="1"/>
          <p:nvPr/>
        </p:nvSpPr>
        <p:spPr>
          <a:xfrm>
            <a:off x="4187365" y="5785246"/>
            <a:ext cx="2595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Nástroje </a:t>
            </a:r>
            <a:r>
              <a:rPr lang="cs-CZ" sz="16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bradýře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, dřevoryt, </a:t>
            </a:r>
          </a:p>
          <a:p>
            <a:r>
              <a:rPr lang="cs-CZ" sz="16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Brunschwigs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1497. </a:t>
            </a:r>
            <a:endParaRPr lang="cs-CZ" sz="1600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84C26C3-39EC-9C66-543C-D43394E7E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967" y="1942059"/>
            <a:ext cx="2248033" cy="2857670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94181821-552B-31CA-AD5B-9D7ABBD07AA1}"/>
              </a:ext>
            </a:extLst>
          </p:cNvPr>
          <p:cNvSpPr txBox="1"/>
          <p:nvPr/>
        </p:nvSpPr>
        <p:spPr>
          <a:xfrm>
            <a:off x="10426722" y="5264365"/>
            <a:ext cx="1406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Štětky na vši, </a:t>
            </a:r>
          </a:p>
          <a:p>
            <a:r>
              <a:rPr lang="pl-PL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</a:t>
            </a:r>
            <a:r>
              <a:rPr lang="pl-PL" sz="16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15. stol. </a:t>
            </a: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244995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2532D28-32B5-5114-1DCF-02C1C2AE3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46552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53445C7-954C-328D-3E14-F3ED24A6C181}"/>
              </a:ext>
            </a:extLst>
          </p:cNvPr>
          <p:cNvSpPr txBox="1"/>
          <p:nvPr/>
        </p:nvSpPr>
        <p:spPr>
          <a:xfrm>
            <a:off x="95250" y="5372100"/>
            <a:ext cx="2870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Rozložení lázní v Praze.</a:t>
            </a:r>
          </a:p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P</a:t>
            </a:r>
            <a:r>
              <a:rPr lang="cs-CZ" sz="18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odle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Tomkova plánu Prahy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roku 1419, T. Bílková. 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5E1DC9-31C2-1A00-D4D4-603C4BAD2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554" y="3281768"/>
            <a:ext cx="3446802" cy="358515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7598715-F87C-6452-17EB-97920162B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554" y="8923"/>
            <a:ext cx="3498759" cy="342735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03CB240-F869-508A-629A-84BF7EDA6E65}"/>
              </a:ext>
            </a:extLst>
          </p:cNvPr>
          <p:cNvSpPr txBox="1"/>
          <p:nvPr/>
        </p:nvSpPr>
        <p:spPr>
          <a:xfrm>
            <a:off x="10175356" y="1122436"/>
            <a:ext cx="20890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Erb lazebníků</a:t>
            </a: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 a ranhojičů ve </a:t>
            </a: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Městech Pražských</a:t>
            </a:r>
          </a:p>
          <a:p>
            <a:r>
              <a:rPr lang="cs-CZ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      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1721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1E700F0-F790-369E-8BCF-E23E4D976EED}"/>
              </a:ext>
            </a:extLst>
          </p:cNvPr>
          <p:cNvSpPr txBox="1"/>
          <p:nvPr/>
        </p:nvSpPr>
        <p:spPr>
          <a:xfrm>
            <a:off x="10480464" y="4695102"/>
            <a:ext cx="1319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Cechovní </a:t>
            </a: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pokladnice </a:t>
            </a:r>
          </a:p>
          <a:p>
            <a:r>
              <a:rPr lang="cs-CZ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lazebníků.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345355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3A0D0E8-B82C-7472-0199-8631DBD34CDD}"/>
              </a:ext>
            </a:extLst>
          </p:cNvPr>
          <p:cNvSpPr txBox="1"/>
          <p:nvPr/>
        </p:nvSpPr>
        <p:spPr>
          <a:xfrm>
            <a:off x="165680" y="3690826"/>
            <a:ext cx="5589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/>
              <a:t>L</a:t>
            </a:r>
            <a:r>
              <a:rPr lang="de-DE" sz="2000" b="1" i="0" u="none" strike="noStrike" baseline="0" dirty="0" err="1"/>
              <a:t>ázeň</a:t>
            </a:r>
            <a:r>
              <a:rPr lang="de-DE" sz="2000" b="1" i="0" u="none" strike="noStrike" baseline="0" dirty="0"/>
              <a:t> u </a:t>
            </a:r>
            <a:r>
              <a:rPr lang="de-DE" sz="2000" b="1" i="0" u="none" strike="noStrike" baseline="0" dirty="0" err="1"/>
              <a:t>špitálu</a:t>
            </a:r>
            <a:r>
              <a:rPr lang="de-DE" sz="2000" b="1" i="0" u="none" strike="noStrike" baseline="0" dirty="0"/>
              <a:t> Zum Heiligen </a:t>
            </a:r>
            <a:endParaRPr lang="cs-CZ" sz="2000" b="1" i="0" u="none" strike="noStrike" baseline="0" dirty="0"/>
          </a:p>
          <a:p>
            <a:pPr algn="l"/>
            <a:r>
              <a:rPr lang="de-DE" sz="2000" b="1" i="0" u="none" strike="noStrike" baseline="0" dirty="0"/>
              <a:t>Geist</a:t>
            </a:r>
            <a:r>
              <a:rPr lang="cs-CZ" sz="2000" b="1" i="0" u="none" strike="noStrike" baseline="0" dirty="0"/>
              <a:t> v </a:t>
            </a:r>
            <a:r>
              <a:rPr lang="cs-CZ" sz="2000" b="1" i="0" u="none" strike="noStrike" baseline="0" dirty="0" err="1"/>
              <a:t>Grailsheimu</a:t>
            </a:r>
            <a:r>
              <a:rPr lang="cs-CZ" sz="2000" b="1" i="0" u="none" strike="noStrike" baseline="0" dirty="0"/>
              <a:t>.</a:t>
            </a:r>
          </a:p>
          <a:p>
            <a:pPr algn="l"/>
            <a:endParaRPr lang="cs-CZ" sz="2000" b="1" dirty="0"/>
          </a:p>
          <a:p>
            <a:pPr algn="l"/>
            <a:r>
              <a:rPr lang="cs-CZ" sz="2000" dirty="0"/>
              <a:t>–</a:t>
            </a:r>
            <a:r>
              <a:rPr lang="cs-CZ" sz="2000" b="1" i="0" u="none" strike="noStrike" baseline="0" dirty="0"/>
              <a:t> 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1423:  lázeň od počátku </a:t>
            </a:r>
          </a:p>
          <a:p>
            <a:pPr algn="l"/>
            <a:r>
              <a:rPr lang="cs-CZ" sz="2000" b="0" i="0" u="none" strike="noStrike" baseline="0" dirty="0">
                <a:solidFill>
                  <a:srgbClr val="000000"/>
                </a:solidFill>
              </a:rPr>
              <a:t>–  1989:  výzkum, </a:t>
            </a:r>
            <a:r>
              <a:rPr lang="cs-CZ" sz="2000" dirty="0">
                <a:solidFill>
                  <a:srgbClr val="000000"/>
                </a:solidFill>
              </a:rPr>
              <a:t>přestavba 1554 </a:t>
            </a:r>
          </a:p>
          <a:p>
            <a:pPr algn="l"/>
            <a:r>
              <a:rPr lang="cs-CZ" sz="2000" b="0" i="0" u="none" strike="noStrike" baseline="0" dirty="0">
                <a:solidFill>
                  <a:srgbClr val="000000"/>
                </a:solidFill>
              </a:rPr>
              <a:t>                 </a:t>
            </a:r>
            <a:r>
              <a:rPr lang="cs-CZ" sz="2000" dirty="0">
                <a:solidFill>
                  <a:srgbClr val="000000"/>
                </a:solidFill>
              </a:rPr>
              <a:t>dvoudílná pec </a:t>
            </a:r>
            <a:r>
              <a:rPr lang="cs-CZ" sz="2000" b="0" i="0" u="none" strike="noStrike" baseline="0" dirty="0">
                <a:solidFill>
                  <a:srgbClr val="000000"/>
                </a:solidFill>
              </a:rPr>
              <a:t>vytápěla</a:t>
            </a:r>
          </a:p>
          <a:p>
            <a:pPr algn="l"/>
            <a:r>
              <a:rPr lang="cs-CZ" sz="2000" b="0" i="0" u="none" strike="noStrike" baseline="0" dirty="0">
                <a:solidFill>
                  <a:srgbClr val="000000"/>
                </a:solidFill>
              </a:rPr>
              <a:t>                 lázeň v přízemí a</a:t>
            </a:r>
          </a:p>
          <a:p>
            <a:pPr algn="l"/>
            <a:r>
              <a:rPr lang="cs-CZ" sz="2000" dirty="0">
                <a:solidFill>
                  <a:srgbClr val="000000"/>
                </a:solidFill>
              </a:rPr>
              <a:t>                 horní patro (průduchy)</a:t>
            </a:r>
            <a:endParaRPr lang="cs-CZ" sz="20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F65E81A-0EA4-5748-C2F1-1880A1413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371" y="2558460"/>
            <a:ext cx="4376122" cy="42995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CD34069-F577-47E5-0C5D-9A4C1975B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493" y="2886481"/>
            <a:ext cx="3990077" cy="397151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22C5D72-607F-D552-38B7-C4855CE315E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5000" contrast="6000"/>
          </a:blip>
          <a:stretch>
            <a:fillRect/>
          </a:stretch>
        </p:blipFill>
        <p:spPr>
          <a:xfrm>
            <a:off x="8206447" y="0"/>
            <a:ext cx="3870075" cy="27432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C274064-5BA4-66B0-0EFA-19EAC98CFD19}"/>
              </a:ext>
            </a:extLst>
          </p:cNvPr>
          <p:cNvSpPr txBox="1"/>
          <p:nvPr/>
        </p:nvSpPr>
        <p:spPr>
          <a:xfrm>
            <a:off x="4398454" y="217636"/>
            <a:ext cx="392143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cs-CZ" sz="2000" b="1" i="0" u="none" strike="noStrike" baseline="0" dirty="0"/>
              <a:t>Lázeň ve </a:t>
            </a:r>
            <a:r>
              <a:rPr lang="cs-CZ" sz="2000" b="1" i="0" u="none" strike="noStrike" baseline="0" dirty="0" err="1"/>
              <a:t>Wangen</a:t>
            </a:r>
            <a:r>
              <a:rPr lang="cs-CZ" sz="2000" b="1" i="0" u="none" strike="noStrike" baseline="0" dirty="0"/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v </a:t>
            </a:r>
            <a:r>
              <a:rPr lang="cs-CZ" sz="2000" b="1" i="0" u="none" strike="noStrike" baseline="0" dirty="0" err="1">
                <a:solidFill>
                  <a:srgbClr val="000000"/>
                </a:solidFill>
              </a:rPr>
              <a:t>Allgäu</a:t>
            </a:r>
            <a:r>
              <a:rPr lang="cs-CZ" sz="2000" b="1" i="0" u="none" strike="noStrike" baseline="0" dirty="0">
                <a:solidFill>
                  <a:srgbClr val="000000"/>
                </a:solidFill>
              </a:rPr>
              <a:t>: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–  písemně: </a:t>
            </a:r>
            <a:r>
              <a:rPr lang="cs-CZ" sz="2000" dirty="0"/>
              <a:t> 11. – 14. stol. </a:t>
            </a:r>
          </a:p>
          <a:p>
            <a:r>
              <a:rPr lang="cs-CZ" sz="2000" dirty="0"/>
              <a:t> –  kol. 1400: místnost s kachlovými</a:t>
            </a:r>
          </a:p>
          <a:p>
            <a:r>
              <a:rPr lang="cs-CZ" sz="2000" dirty="0"/>
              <a:t>                        kamny  (odpočinková)</a:t>
            </a:r>
          </a:p>
          <a:p>
            <a:r>
              <a:rPr lang="cs-CZ" sz="2000" i="0" u="none" strike="noStrike" baseline="0" dirty="0"/>
              <a:t>                        sauna obložená</a:t>
            </a:r>
          </a:p>
          <a:p>
            <a:r>
              <a:rPr lang="cs-CZ" sz="2000" dirty="0"/>
              <a:t>                        dřevěnými prkny </a:t>
            </a:r>
          </a:p>
          <a:p>
            <a:r>
              <a:rPr lang="cs-CZ" sz="2000" dirty="0"/>
              <a:t>–  1500:  vyhořela</a:t>
            </a:r>
            <a:r>
              <a:rPr lang="cs-CZ" sz="2000" b="1" i="0" u="none" strike="noStrike" baseline="0" dirty="0"/>
              <a:t> </a:t>
            </a:r>
            <a:endParaRPr lang="cs-CZ" sz="2000" b="1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97C1AD1-B0BB-0B0B-8D09-B2577A636D1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2000" contrast="4000"/>
          </a:blip>
          <a:stretch>
            <a:fillRect/>
          </a:stretch>
        </p:blipFill>
        <p:spPr>
          <a:xfrm>
            <a:off x="0" y="24810"/>
            <a:ext cx="4323500" cy="32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299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7F26B17-9999-CCE3-8AFB-D476069BB3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32" t="67848" r="24321"/>
          <a:stretch/>
        </p:blipFill>
        <p:spPr>
          <a:xfrm>
            <a:off x="7955167" y="103356"/>
            <a:ext cx="4193585" cy="319551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C381EA-A610-AC19-0B5D-FC9B1E096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2" t="31278" r="20953" b="33727"/>
          <a:stretch/>
        </p:blipFill>
        <p:spPr>
          <a:xfrm>
            <a:off x="3829865" y="-22746"/>
            <a:ext cx="4447051" cy="344771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51587CF-DE85-06D7-DAFF-5DC0FCE1A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84" r="24097" b="67426"/>
          <a:stretch/>
        </p:blipFill>
        <p:spPr>
          <a:xfrm>
            <a:off x="-41971" y="341713"/>
            <a:ext cx="4252916" cy="319382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52083B1-AA0C-E8A5-17C2-D6D0DE4B7E48}"/>
              </a:ext>
            </a:extLst>
          </p:cNvPr>
          <p:cNvSpPr txBox="1"/>
          <p:nvPr/>
        </p:nvSpPr>
        <p:spPr>
          <a:xfrm>
            <a:off x="7700202" y="3789427"/>
            <a:ext cx="43364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Lázně v Novomlýnské ulici:</a:t>
            </a:r>
          </a:p>
          <a:p>
            <a:r>
              <a:rPr lang="cs-CZ" sz="2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Černá: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odhalené zdivo   </a:t>
            </a:r>
          </a:p>
          <a:p>
            <a:r>
              <a:rPr lang="cs-CZ" sz="2000" b="1" i="0" u="none" strike="noStrike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</a:rPr>
              <a:t>Šedá: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předpokládaný průběh zdiva </a:t>
            </a:r>
          </a:p>
          <a:p>
            <a:r>
              <a:rPr lang="cs-CZ" sz="2000" b="1" i="0" u="none" strike="noStrike" baseline="0" dirty="0">
                <a:solidFill>
                  <a:srgbClr val="0070C0"/>
                </a:solidFill>
                <a:latin typeface="Times New Roman" panose="02020603050405020304" pitchFamily="18" charset="0"/>
              </a:rPr>
              <a:t>Modrá: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 pravděpodobné jímky </a:t>
            </a:r>
          </a:p>
          <a:p>
            <a:r>
              <a:rPr lang="cs-CZ" sz="2000" b="1" i="0" u="none" strike="noStrike" baseline="0" dirty="0">
                <a:solidFill>
                  <a:srgbClr val="FF6600"/>
                </a:solidFill>
                <a:latin typeface="Times New Roman" panose="02020603050405020304" pitchFamily="18" charset="0"/>
              </a:rPr>
              <a:t>Oranžová:</a:t>
            </a:r>
            <a:r>
              <a:rPr lang="cs-CZ" sz="2000" b="0" i="0" u="none" strike="noStrike" baseline="0" dirty="0">
                <a:solidFill>
                  <a:srgbClr val="FF9933"/>
                </a:solidFill>
                <a:latin typeface="Times New Roman" panose="02020603050405020304" pitchFamily="18" charset="0"/>
              </a:rPr>
              <a:t>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topeniště </a:t>
            </a:r>
          </a:p>
          <a:p>
            <a:r>
              <a:rPr lang="cs-CZ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Autor plánu: V. Kašpar.</a:t>
            </a:r>
            <a:endParaRPr lang="cs-CZ" sz="20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E0D739D-6BC8-3581-CDC9-3B6F65283AD2}"/>
              </a:ext>
            </a:extLst>
          </p:cNvPr>
          <p:cNvSpPr txBox="1"/>
          <p:nvPr/>
        </p:nvSpPr>
        <p:spPr>
          <a:xfrm>
            <a:off x="374375" y="3789427"/>
            <a:ext cx="66128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2007"/>
            </a:pP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  </a:t>
            </a:r>
            <a:r>
              <a:rPr lang="cs-CZ" sz="20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Archaia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výzkum domu v Novomlýnské ulici 7 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na břehu Vltavy </a:t>
            </a:r>
            <a:r>
              <a:rPr lang="cs-CZ" sz="20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kostela sv. Klimenta 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1495:   lazebník Martin aj.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 topeniště (4 x 2 m) s předpecním otvorem (d. 2,5 m)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bylo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vyloženo kameny, které akumulovaly teplo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a kanálky rozvádělo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pod hlavní budovu stojící na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vynášecích pasech </a:t>
            </a:r>
          </a:p>
          <a:p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 nálezy:  zlomky kachlů, keramika, kostěný odpad  </a:t>
            </a:r>
          </a:p>
        </p:txBody>
      </p:sp>
    </p:spTree>
    <p:extLst>
      <p:ext uri="{BB962C8B-B14F-4D97-AF65-F5344CB8AC3E}">
        <p14:creationId xmlns:p14="http://schemas.microsoft.com/office/powerpoint/2010/main" val="2592881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623CD2-430A-602E-7CE8-B87D1BFF8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9" t="22008" r="54965" b="37028"/>
          <a:stretch/>
        </p:blipFill>
        <p:spPr>
          <a:xfrm>
            <a:off x="47458" y="1675987"/>
            <a:ext cx="7105880" cy="39099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1AA9193-3D9C-5EC2-8257-181293E64F5B}"/>
              </a:ext>
            </a:extLst>
          </p:cNvPr>
          <p:cNvSpPr txBox="1"/>
          <p:nvPr/>
        </p:nvSpPr>
        <p:spPr>
          <a:xfrm>
            <a:off x="1167259" y="941061"/>
            <a:ext cx="44212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Gotická městská zástavba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DBDA25C-BE35-273B-576B-C0D6B79FE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" t="32932" r="69818" b="15624"/>
          <a:stretch/>
        </p:blipFill>
        <p:spPr>
          <a:xfrm>
            <a:off x="8591603" y="3429000"/>
            <a:ext cx="3369043" cy="34046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BF57DC1-68FC-8FB8-9F6F-B5FAE3400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81" t="32932" r="24909" b="15624"/>
          <a:stretch/>
        </p:blipFill>
        <p:spPr>
          <a:xfrm>
            <a:off x="7337234" y="124339"/>
            <a:ext cx="4233921" cy="33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628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5AF812-3DE6-B72A-6C5F-32AC94598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09600"/>
            <a:ext cx="11353800" cy="6038850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Zdravotní péče:  </a:t>
            </a:r>
          </a:p>
          <a:p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2000" b="1" dirty="0"/>
              <a:t>10. – 13. stol.:  církev  </a:t>
            </a:r>
            <a:r>
              <a:rPr lang="cs-CZ" sz="2000" dirty="0"/>
              <a:t>–  </a:t>
            </a:r>
            <a:r>
              <a:rPr lang="cs-CZ" sz="2000" dirty="0">
                <a:effectLst/>
              </a:rPr>
              <a:t>benediktinské kláštery:  sv. Jiří a břevnovský sv. Markéty </a:t>
            </a:r>
          </a:p>
          <a:p>
            <a:pPr marL="0" indent="0">
              <a:buNone/>
            </a:pPr>
            <a:r>
              <a:rPr lang="cs-CZ" sz="2000" dirty="0">
                <a:effectLst/>
              </a:rPr>
              <a:t>                                            –  </a:t>
            </a:r>
            <a:r>
              <a:rPr lang="cs-CZ" sz="2000" dirty="0"/>
              <a:t>klášterní nemocnice  –  </a:t>
            </a:r>
            <a:r>
              <a:rPr lang="cs-CZ" sz="2000" dirty="0" err="1">
                <a:effectLst/>
              </a:rPr>
              <a:t>infirmaria</a:t>
            </a:r>
            <a:r>
              <a:rPr lang="cs-CZ" sz="2000" dirty="0">
                <a:effectLst/>
              </a:rPr>
              <a:t>:  ošetřování řeholníků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                      </a:t>
            </a:r>
            <a:r>
              <a:rPr lang="cs-CZ" sz="2000" dirty="0">
                <a:effectLst/>
              </a:rPr>
              <a:t>–  leprosária:  pro malomocné  (mimo město) </a:t>
            </a:r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r>
              <a:rPr lang="cs-CZ" sz="2000" b="1" dirty="0"/>
              <a:t>                                panovník a šlechta  </a:t>
            </a:r>
            <a:r>
              <a:rPr lang="cs-CZ" sz="2000" dirty="0"/>
              <a:t>–  fundace nebo mecenát</a:t>
            </a:r>
          </a:p>
          <a:p>
            <a:endParaRPr lang="cs-CZ" sz="2000" dirty="0"/>
          </a:p>
          <a:p>
            <a:r>
              <a:rPr lang="cs-CZ" sz="2000" b="1" dirty="0"/>
              <a:t>13./14. až 15. stol.: </a:t>
            </a:r>
            <a:r>
              <a:rPr lang="cs-CZ" sz="2000" dirty="0"/>
              <a:t> </a:t>
            </a:r>
            <a:r>
              <a:rPr lang="cs-CZ" sz="2000" b="1" dirty="0"/>
              <a:t>města </a:t>
            </a:r>
            <a:r>
              <a:rPr lang="cs-CZ" sz="2000" dirty="0"/>
              <a:t> –  špitály:  ošetření nemocných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–  chudobince:  zajištění nemajetných a přestárlých</a:t>
            </a:r>
          </a:p>
          <a:p>
            <a:endParaRPr lang="cs-CZ" sz="2000" dirty="0"/>
          </a:p>
          <a:p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2878901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82699A-CAA3-4B01-77EA-695D7B2A6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171451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  Literatura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06FECC-67F9-B44C-A480-0EDC0CD2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014"/>
            <a:ext cx="11353800" cy="5189535"/>
          </a:xfrm>
        </p:spPr>
        <p:txBody>
          <a:bodyPr>
            <a:normAutofit/>
          </a:bodyPr>
          <a:lstStyle/>
          <a:p>
            <a:pPr algn="l"/>
            <a:r>
              <a:rPr lang="cs-CZ" sz="1800" b="1" i="0" u="none" strike="noStrike" baseline="0" dirty="0" err="1"/>
              <a:t>Cymbalak</a:t>
            </a:r>
            <a:r>
              <a:rPr lang="cs-CZ" sz="1800" b="1" i="0" u="none" strike="noStrike" baseline="0" dirty="0"/>
              <a:t>, T – Matějková,</a:t>
            </a:r>
            <a:r>
              <a:rPr lang="cs-CZ" sz="1800" b="0" i="0" u="none" strike="noStrike" baseline="0" dirty="0"/>
              <a:t> </a:t>
            </a:r>
            <a:r>
              <a:rPr lang="cs-CZ" sz="1800" b="1" i="0" u="none" strike="noStrike" baseline="0" dirty="0"/>
              <a:t>K.</a:t>
            </a:r>
            <a:r>
              <a:rPr lang="cs-CZ" sz="1800" b="0" i="0" u="none" strike="noStrike" baseline="0" dirty="0"/>
              <a:t> 2012: Zpracování nálezů ze dvou odpadních jímek a úskalí jejich interpretace, Staletá Praha XXVIII, č. 2, 41–76.</a:t>
            </a:r>
            <a:endParaRPr lang="cs-CZ" sz="1800" b="1" dirty="0">
              <a:effectLst/>
            </a:endParaRPr>
          </a:p>
          <a:p>
            <a:r>
              <a:rPr lang="cs-CZ" sz="1800" b="1" dirty="0" err="1">
                <a:effectLst/>
              </a:rPr>
              <a:t>Cymbalak</a:t>
            </a:r>
            <a:r>
              <a:rPr lang="cs-CZ" sz="1800" b="1" dirty="0">
                <a:effectLst/>
              </a:rPr>
              <a:t> T. – Řehák, J. ml</a:t>
            </a:r>
            <a:r>
              <a:rPr lang="cs-CZ" sz="1800" dirty="0">
                <a:effectLst/>
              </a:rPr>
              <a:t>. 2009: Zásobování vodou u jednoho novověkého domu na Malé Straně v Praze. Staletá Praha 25, č. 2, 66–80.</a:t>
            </a:r>
          </a:p>
          <a:p>
            <a:r>
              <a:rPr lang="cs-CZ" sz="1800" b="1" dirty="0"/>
              <a:t>Horna, R. </a:t>
            </a:r>
            <a:r>
              <a:rPr lang="cs-CZ" sz="1800" dirty="0"/>
              <a:t>Pranýř:</a:t>
            </a:r>
            <a:r>
              <a:rPr lang="cs-CZ" sz="1800" i="1" dirty="0"/>
              <a:t> o některých zachovaných pranýřích v našich a okolních zemích.</a:t>
            </a:r>
            <a:r>
              <a:rPr lang="cs-CZ" sz="1800" dirty="0"/>
              <a:t> Praha 1941. </a:t>
            </a:r>
            <a:endParaRPr lang="cs-CZ" sz="1800" b="1" dirty="0">
              <a:effectLst/>
            </a:endParaRPr>
          </a:p>
          <a:p>
            <a:r>
              <a:rPr lang="cs-CZ" sz="1800" b="1" dirty="0">
                <a:effectLst/>
              </a:rPr>
              <a:t>Klápště, J. (</a:t>
            </a:r>
            <a:r>
              <a:rPr lang="cs-CZ" sz="1800" b="1" dirty="0" err="1">
                <a:effectLst/>
              </a:rPr>
              <a:t>ed</a:t>
            </a:r>
            <a:r>
              <a:rPr lang="cs-CZ" sz="1800" b="1" dirty="0">
                <a:effectLst/>
              </a:rPr>
              <a:t>.) </a:t>
            </a:r>
            <a:r>
              <a:rPr lang="cs-CZ" sz="1800" dirty="0">
                <a:effectLst/>
              </a:rPr>
              <a:t>2002: Archeologie středověkého domu v Mostě (čp. 226). </a:t>
            </a:r>
            <a:r>
              <a:rPr lang="cs-CZ" sz="1800" dirty="0" err="1">
                <a:effectLst/>
              </a:rPr>
              <a:t>Mediaevalia</a:t>
            </a:r>
            <a:r>
              <a:rPr lang="cs-CZ" sz="1800" dirty="0">
                <a:effectLst/>
              </a:rPr>
              <a:t> </a:t>
            </a:r>
            <a:r>
              <a:rPr lang="cs-CZ" sz="1800" dirty="0" err="1">
                <a:effectLst/>
              </a:rPr>
              <a:t>Archaeologica</a:t>
            </a:r>
            <a:r>
              <a:rPr lang="cs-CZ" sz="1800" dirty="0">
                <a:effectLst/>
              </a:rPr>
              <a:t> 4. Praha. </a:t>
            </a:r>
            <a:endParaRPr lang="cs-CZ" sz="1800" b="1" dirty="0">
              <a:effectLst/>
              <a:cs typeface="Calibri" panose="020F0502020204030204" pitchFamily="34" charset="0"/>
            </a:endParaRPr>
          </a:p>
          <a:p>
            <a:r>
              <a:rPr lang="cs-CZ" sz="1800" b="1" dirty="0">
                <a:effectLst/>
                <a:cs typeface="Calibri" panose="020F0502020204030204" pitchFamily="34" charset="0"/>
              </a:rPr>
              <a:t>Krajíc, R.</a:t>
            </a:r>
            <a:r>
              <a:rPr lang="cs-CZ" sz="1800" dirty="0">
                <a:effectLst/>
                <a:cs typeface="Calibri" panose="020F0502020204030204" pitchFamily="34" charset="0"/>
              </a:rPr>
              <a:t> 1998: Dům pasíře Prokopa v táboře. Archeologický výzkum odpadní jímky v domě</a:t>
            </a:r>
            <a:br>
              <a:rPr lang="cs-CZ" sz="1800" dirty="0">
                <a:cs typeface="Calibri" panose="020F0502020204030204" pitchFamily="34" charset="0"/>
              </a:rPr>
            </a:br>
            <a:r>
              <a:rPr lang="cs-CZ" sz="1800" dirty="0">
                <a:effectLst/>
                <a:cs typeface="Calibri" panose="020F0502020204030204" pitchFamily="34" charset="0"/>
              </a:rPr>
              <a:t>čp. 220. Tábor 1998.</a:t>
            </a:r>
            <a:endParaRPr lang="cs-CZ" sz="1800" dirty="0">
              <a:cs typeface="Calibri" panose="020F0502020204030204" pitchFamily="34" charset="0"/>
            </a:endParaRPr>
          </a:p>
          <a:p>
            <a:r>
              <a:rPr lang="cs-CZ" sz="1800" b="1" dirty="0">
                <a:cs typeface="Calibri" panose="020F0502020204030204" pitchFamily="34" charset="0"/>
              </a:rPr>
              <a:t>Krajíc, R.</a:t>
            </a:r>
            <a:r>
              <a:rPr lang="cs-CZ" sz="1800" dirty="0"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2009: Voda a odpady jako privátní i komunální problém městských aglomerací, (Doklady z města Tábora od 13. do 18. století), PA C, str. 261–300. </a:t>
            </a:r>
          </a:p>
          <a:p>
            <a:r>
              <a:rPr lang="cs-CZ" sz="1800" b="1" dirty="0" err="1">
                <a:effectLst/>
              </a:rPr>
              <a:t>Le</a:t>
            </a:r>
            <a:r>
              <a:rPr lang="cs-CZ" sz="1800" b="1" dirty="0">
                <a:effectLst/>
              </a:rPr>
              <a:t> </a:t>
            </a:r>
            <a:r>
              <a:rPr lang="cs-CZ" sz="1800" b="1" dirty="0" err="1">
                <a:effectLst/>
              </a:rPr>
              <a:t>Goff</a:t>
            </a:r>
            <a:r>
              <a:rPr lang="cs-CZ" sz="1800" b="1" dirty="0">
                <a:effectLst/>
              </a:rPr>
              <a:t>, J. – </a:t>
            </a:r>
            <a:r>
              <a:rPr lang="cs-CZ" sz="1800" b="1" dirty="0" err="1">
                <a:effectLst/>
              </a:rPr>
              <a:t>Truong</a:t>
            </a:r>
            <a:r>
              <a:rPr lang="cs-CZ" sz="1800" b="1" dirty="0">
                <a:effectLst/>
              </a:rPr>
              <a:t>, N. </a:t>
            </a:r>
            <a:r>
              <a:rPr lang="cs-CZ" sz="1800" dirty="0">
                <a:effectLst/>
              </a:rPr>
              <a:t>Tělo ve středověké kultuře, Praha 2006</a:t>
            </a:r>
            <a:r>
              <a:rPr lang="cs-CZ" sz="180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.</a:t>
            </a:r>
            <a:endParaRPr lang="cs-CZ" sz="1800" b="0" i="0" u="none" strike="noStrike" baseline="0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r>
              <a:rPr lang="cs-CZ" sz="1800" b="1" dirty="0">
                <a:cs typeface="Calibri" panose="020F0502020204030204" pitchFamily="34" charset="0"/>
              </a:rPr>
              <a:t>Sokol, P. 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2000: Záchody a hygienické cítění ve středověkém a raně novověkém městě,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cs typeface="Calibri" panose="020F0502020204030204" pitchFamily="34" charset="0"/>
              </a:rPr>
              <a:t>ĎaS</a:t>
            </a:r>
            <a:r>
              <a:rPr lang="cs-CZ" sz="1800" b="0" i="0" u="none" strike="noStrike" baseline="0" dirty="0">
                <a:solidFill>
                  <a:srgbClr val="000000"/>
                </a:solidFill>
                <a:cs typeface="Calibri" panose="020F0502020204030204" pitchFamily="34" charset="0"/>
              </a:rPr>
              <a:t> 6, str. 6–10. </a:t>
            </a:r>
            <a:endParaRPr lang="cs-CZ" sz="1800" dirty="0">
              <a:cs typeface="Calibri" panose="020F0502020204030204" pitchFamily="34" charset="0"/>
            </a:endParaRPr>
          </a:p>
          <a:p>
            <a:r>
              <a:rPr lang="cs-CZ" sz="1800" b="1" dirty="0">
                <a:cs typeface="Calibri" panose="020F0502020204030204" pitchFamily="34" charset="0"/>
              </a:rPr>
              <a:t>Širo</a:t>
            </a:r>
            <a:r>
              <a:rPr lang="cs-CZ" sz="1800" b="1" dirty="0">
                <a:effectLst/>
                <a:cs typeface="Calibri" panose="020F0502020204030204" pitchFamily="34" charset="0"/>
              </a:rPr>
              <a:t>ký</a:t>
            </a:r>
            <a:r>
              <a:rPr lang="cs-CZ" sz="1800" b="1" dirty="0">
                <a:cs typeface="Calibri" panose="020F0502020204030204" pitchFamily="34" charset="0"/>
              </a:rPr>
              <a:t>, R. </a:t>
            </a:r>
            <a:r>
              <a:rPr lang="cs-CZ" sz="1800" dirty="0">
                <a:cs typeface="Calibri" panose="020F0502020204030204" pitchFamily="34" charset="0"/>
              </a:rPr>
              <a:t>2000: </a:t>
            </a:r>
            <a:r>
              <a:rPr lang="cs-CZ" sz="1800" dirty="0">
                <a:effectLst/>
                <a:cs typeface="Calibri" panose="020F0502020204030204" pitchFamily="34" charset="0"/>
              </a:rPr>
              <a:t>Pitná, užitková a odpadní voda v českých městech ve středověku a raném novověku. Stav a perspektivy archeologického poznání. PA 91, 2000, 345–410.</a:t>
            </a:r>
          </a:p>
          <a:p>
            <a:r>
              <a:rPr lang="cs-CZ" sz="1800" b="1" dirty="0">
                <a:effectLst/>
                <a:cs typeface="Calibri" panose="020F0502020204030204" pitchFamily="34" charset="0"/>
              </a:rPr>
              <a:t>Opravil, E. </a:t>
            </a:r>
            <a:r>
              <a:rPr lang="cs-CZ" sz="1800" dirty="0">
                <a:effectLst/>
                <a:cs typeface="Calibri" panose="020F0502020204030204" pitchFamily="34" charset="0"/>
              </a:rPr>
              <a:t>1964: Středověké jámy a studny. Archeologické rozhledy 16, 2009/2, 219–224.</a:t>
            </a:r>
          </a:p>
        </p:txBody>
      </p:sp>
    </p:spTree>
    <p:extLst>
      <p:ext uri="{BB962C8B-B14F-4D97-AF65-F5344CB8AC3E}">
        <p14:creationId xmlns:p14="http://schemas.microsoft.com/office/powerpoint/2010/main" val="27860500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E01627-8D7A-A5BD-3594-B60CD6DB6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914400"/>
            <a:ext cx="11677650" cy="5800725"/>
          </a:xfrm>
        </p:spPr>
        <p:txBody>
          <a:bodyPr/>
          <a:lstStyle/>
          <a:p>
            <a:r>
              <a:rPr lang="cs-CZ" sz="1800" b="1" dirty="0">
                <a:effectLst/>
                <a:cs typeface="Calibri" panose="020F0502020204030204" pitchFamily="34" charset="0"/>
              </a:rPr>
              <a:t>Klápště, J. – Kyncl, J. – Kyncl, T. </a:t>
            </a:r>
            <a:r>
              <a:rPr lang="cs-CZ" sz="1800" dirty="0">
                <a:effectLst/>
                <a:cs typeface="Calibri" panose="020F0502020204030204" pitchFamily="34" charset="0"/>
              </a:rPr>
              <a:t>2000: Dendrochronologie mostecké studny 1/80 a předpoklady objektivní archeologické datace. Archeologické rozhledy 52, 679–687</a:t>
            </a:r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800" b="1" i="0" u="none" strike="noStrike" baseline="0" dirty="0">
              <a:latin typeface="GaramondPremrPro"/>
            </a:endParaRPr>
          </a:p>
          <a:p>
            <a:pPr algn="l"/>
            <a:r>
              <a:rPr lang="cs-CZ" sz="1800" b="1" i="0" u="none" strike="noStrike" baseline="0" dirty="0">
                <a:latin typeface="GaramondPremrPro"/>
              </a:rPr>
              <a:t>Václav Mencl</a:t>
            </a:r>
            <a:r>
              <a:rPr lang="cs-CZ" sz="1800" b="0" i="0" u="none" strike="noStrike" baseline="0" dirty="0">
                <a:latin typeface="GaramondPremrPro"/>
              </a:rPr>
              <a:t>, </a:t>
            </a:r>
            <a:r>
              <a:rPr lang="cs-CZ" sz="1800" b="0" i="0" u="none" strike="noStrike" baseline="0" dirty="0">
                <a:latin typeface="GaramondPremrPro-It"/>
              </a:rPr>
              <a:t>Měšťanský dům českého středověku</a:t>
            </a:r>
            <a:r>
              <a:rPr lang="cs-CZ" sz="1800" b="0" i="0" u="none" strike="noStrike" baseline="0" dirty="0">
                <a:latin typeface="GaramondPremrPro"/>
              </a:rPr>
              <a:t>, Zprávy památkové </a:t>
            </a:r>
            <a:r>
              <a:rPr lang="fr-FR" sz="1800" b="0" i="0" u="none" strike="noStrike" baseline="0" dirty="0">
                <a:latin typeface="GaramondPremrPro"/>
              </a:rPr>
              <a:t>péče 13, 1953, 161–192</a:t>
            </a:r>
            <a:r>
              <a:rPr lang="cs-CZ" sz="1800" b="0" i="0" u="none" strike="noStrike" baseline="0" dirty="0">
                <a:latin typeface="GaramondPremrPro"/>
              </a:rPr>
              <a:t>.</a:t>
            </a:r>
            <a:endParaRPr lang="cs-CZ" sz="1800" b="1" i="0" u="none" strike="noStrike" baseline="0" dirty="0">
              <a:latin typeface="GaramondPremrPro"/>
            </a:endParaRPr>
          </a:p>
          <a:p>
            <a:pPr algn="l"/>
            <a:r>
              <a:rPr lang="cs-CZ" sz="1800" b="1" i="0" u="none" strike="noStrike" baseline="0" dirty="0">
                <a:latin typeface="GaramondPremrPro"/>
              </a:rPr>
              <a:t>Milada </a:t>
            </a:r>
            <a:r>
              <a:rPr lang="cs-CZ" sz="1800" b="1" i="0" u="none" strike="noStrike" baseline="0" dirty="0" err="1">
                <a:latin typeface="GaramondPremrPro"/>
              </a:rPr>
              <a:t>Radová-Štiková</a:t>
            </a:r>
            <a:r>
              <a:rPr lang="cs-CZ" sz="1800" b="0" i="0" u="none" strike="noStrike" baseline="0" dirty="0">
                <a:latin typeface="GaramondPremrPro"/>
              </a:rPr>
              <a:t>, </a:t>
            </a:r>
            <a:r>
              <a:rPr lang="cs-CZ" sz="1800" b="0" i="0" u="none" strike="noStrike" baseline="0" dirty="0">
                <a:latin typeface="GaramondPremrPro-It"/>
              </a:rPr>
              <a:t>Stavební proměny a typy středověkého domu</a:t>
            </a:r>
            <a:r>
              <a:rPr lang="cs-CZ" sz="1800" b="0" i="0" u="none" strike="noStrike" baseline="0" dirty="0">
                <a:latin typeface="GaramondPremrPro"/>
              </a:rPr>
              <a:t>, in: Milada </a:t>
            </a:r>
            <a:r>
              <a:rPr lang="cs-CZ" sz="1800" b="0" i="0" u="none" strike="noStrike" baseline="0" dirty="0" err="1">
                <a:latin typeface="GaramondPremrPro"/>
              </a:rPr>
              <a:t>Radová-Štiková</a:t>
            </a:r>
            <a:r>
              <a:rPr lang="cs-CZ" sz="1800" b="0" i="0" u="none" strike="noStrike" baseline="0" dirty="0">
                <a:latin typeface="GaramondPremrPro"/>
              </a:rPr>
              <a:t> – Jiří </a:t>
            </a:r>
            <a:r>
              <a:rPr lang="cs-CZ" sz="1800" b="0" i="0" u="none" strike="noStrike" baseline="0" dirty="0" err="1">
                <a:latin typeface="GaramondPremrPro"/>
              </a:rPr>
              <a:t>Škabrada</a:t>
            </a:r>
            <a:r>
              <a:rPr lang="cs-CZ" sz="1800" b="0" i="0" u="none" strike="noStrike" baseline="0" dirty="0">
                <a:latin typeface="GaramondPremrPro"/>
              </a:rPr>
              <a:t>, Příspěvky k poznání středověkého stavitelství, 1991, 17–22.</a:t>
            </a:r>
          </a:p>
          <a:p>
            <a:pPr algn="l"/>
            <a:r>
              <a:rPr lang="cs-CZ" sz="1800" b="1" i="0" u="none" strike="noStrike" baseline="0" dirty="0">
                <a:latin typeface="GaramondPremrPro"/>
              </a:rPr>
              <a:t>Milena Hauserová</a:t>
            </a:r>
            <a:r>
              <a:rPr lang="cs-CZ" sz="1800" b="0" i="0" u="none" strike="noStrike" baseline="0" dirty="0">
                <a:latin typeface="GaramondPremrPro"/>
              </a:rPr>
              <a:t>, </a:t>
            </a:r>
            <a:r>
              <a:rPr lang="cs-CZ" sz="1800" b="0" i="0" u="none" strike="noStrike" baseline="0" dirty="0">
                <a:latin typeface="GaramondPremrPro-It"/>
              </a:rPr>
              <a:t>Středověký městský dům na široké parcele se středním průjezdem </a:t>
            </a:r>
            <a:r>
              <a:rPr lang="de-DE" sz="1800" b="0" i="0" u="none" strike="noStrike" baseline="0" dirty="0">
                <a:latin typeface="GaramondPremrPro-It"/>
              </a:rPr>
              <a:t>– Mittelalterliches Stadthaus auf einer breiten Parzelle mit dem Hausflur in der Mitte</a:t>
            </a:r>
            <a:r>
              <a:rPr lang="de-DE" sz="1800" b="0" i="0" u="none" strike="noStrike" baseline="0" dirty="0">
                <a:latin typeface="GaramondPremrPro"/>
              </a:rPr>
              <a:t>,</a:t>
            </a:r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cs-CZ" sz="1800" b="0" i="0" u="none" strike="noStrike" baseline="0" dirty="0" err="1">
                <a:latin typeface="GaramondPremrPro"/>
              </a:rPr>
              <a:t>Archeologica</a:t>
            </a:r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cs-CZ" sz="1800" b="0" i="0" u="none" strike="noStrike" baseline="0" dirty="0" err="1">
                <a:latin typeface="GaramondPremrPro"/>
              </a:rPr>
              <a:t>historica</a:t>
            </a:r>
            <a:r>
              <a:rPr lang="cs-CZ" sz="1800" b="0" i="0" u="none" strike="noStrike" baseline="0" dirty="0">
                <a:latin typeface="GaramondPremrPro"/>
              </a:rPr>
              <a:t> 20, 1995, 53–64.</a:t>
            </a:r>
          </a:p>
          <a:p>
            <a:pPr algn="l"/>
            <a:r>
              <a:rPr lang="cs-CZ" sz="1800" b="1" i="0" u="none" strike="noStrike" baseline="0" dirty="0">
                <a:latin typeface="GaramondPremrPro"/>
              </a:rPr>
              <a:t>Kamil Kuča</a:t>
            </a:r>
            <a:r>
              <a:rPr lang="cs-CZ" sz="1800" b="0" i="0" u="none" strike="noStrike" baseline="0" dirty="0">
                <a:latin typeface="GaramondPremrPro"/>
              </a:rPr>
              <a:t>, </a:t>
            </a:r>
            <a:r>
              <a:rPr lang="cs-CZ" sz="1800" b="0" i="0" u="none" strike="noStrike" baseline="0" dirty="0">
                <a:latin typeface="GaramondPremrPro-It"/>
              </a:rPr>
              <a:t>Města a městečka v Čechách, na Moravě a ve Slezsku I</a:t>
            </a:r>
            <a:r>
              <a:rPr lang="cs-CZ" sz="1800" b="0" i="0" u="none" strike="noStrike" baseline="0" dirty="0">
                <a:latin typeface="GaramondPremrPro"/>
              </a:rPr>
              <a:t>., Praha 1996.</a:t>
            </a:r>
          </a:p>
          <a:p>
            <a:pPr algn="l"/>
            <a:r>
              <a:rPr lang="cs-CZ" sz="1800" b="1" i="0" u="none" strike="noStrike" baseline="0" dirty="0">
                <a:latin typeface="GaramondPremrPro"/>
              </a:rPr>
              <a:t>František </a:t>
            </a:r>
            <a:r>
              <a:rPr lang="de-DE" sz="1800" b="1" i="0" u="none" strike="noStrike" baseline="0" dirty="0" err="1">
                <a:latin typeface="GaramondPremrPro"/>
              </a:rPr>
              <a:t>Záruba</a:t>
            </a:r>
            <a:r>
              <a:rPr lang="de-DE" sz="1800" b="0" i="0" u="none" strike="noStrike" baseline="0" dirty="0">
                <a:latin typeface="GaramondPremrPro"/>
              </a:rPr>
              <a:t>, </a:t>
            </a:r>
            <a:r>
              <a:rPr lang="de-DE" sz="1800" b="0" i="0" u="none" strike="noStrike" baseline="0" dirty="0">
                <a:latin typeface="GaramondPremrPro-It"/>
              </a:rPr>
              <a:t>Prag und die Residenzen der böhmischen Herrscher zur Zeit der Luxemburger</a:t>
            </a:r>
            <a:r>
              <a:rPr lang="de-DE" sz="1800" b="0" i="0" u="none" strike="noStrike" baseline="0" dirty="0">
                <a:latin typeface="GaramondPremrPro"/>
              </a:rPr>
              <a:t>, in: Mitteilungen</a:t>
            </a:r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de-DE" sz="1800" b="0" i="0" u="none" strike="noStrike" baseline="0" dirty="0">
                <a:latin typeface="GaramondPremrPro"/>
              </a:rPr>
              <a:t>der Residenzen-Kommission der Akademie der Wissenschaften zu Göttingen. Neue</a:t>
            </a:r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cs-CZ" sz="1800" b="0" i="0" u="none" strike="noStrike" baseline="0" dirty="0" err="1">
                <a:latin typeface="GaramondPremrPro"/>
              </a:rPr>
              <a:t>Folge</a:t>
            </a:r>
            <a:r>
              <a:rPr lang="cs-CZ" sz="1800" b="0" i="0" u="none" strike="noStrike" baseline="0" dirty="0">
                <a:latin typeface="GaramondPremrPro"/>
              </a:rPr>
              <a:t>. </a:t>
            </a:r>
            <a:r>
              <a:rPr lang="cs-CZ" sz="1800" b="0" i="0" u="none" strike="noStrike" baseline="0" dirty="0" err="1">
                <a:latin typeface="GaramondPremrPro"/>
              </a:rPr>
              <a:t>Stadt</a:t>
            </a:r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cs-CZ" sz="1800" b="0" i="0" u="none" strike="noStrike" baseline="0" dirty="0" err="1">
                <a:latin typeface="GaramondPremrPro"/>
              </a:rPr>
              <a:t>und</a:t>
            </a:r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cs-CZ" sz="1800" b="0" i="0" u="none" strike="noStrike" baseline="0" dirty="0" err="1">
                <a:latin typeface="GaramondPremrPro"/>
              </a:rPr>
              <a:t>Hof</a:t>
            </a:r>
            <a:r>
              <a:rPr lang="cs-CZ" sz="1800" b="0" i="0" u="none" strike="noStrike" baseline="0" dirty="0">
                <a:latin typeface="GaramondPremrPro"/>
              </a:rPr>
              <a:t> 8, 2019, 31–53.</a:t>
            </a:r>
          </a:p>
          <a:p>
            <a:pPr algn="l"/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cs-CZ" sz="1800" b="1" i="0" u="none" strike="noStrike" baseline="0" dirty="0">
                <a:latin typeface="GaramondPremrPro"/>
              </a:rPr>
              <a:t>František </a:t>
            </a:r>
            <a:r>
              <a:rPr lang="de-DE" sz="1800" b="1" i="0" u="none" strike="noStrike" baseline="0" dirty="0" err="1">
                <a:latin typeface="GaramondPremrPro"/>
              </a:rPr>
              <a:t>Záruba</a:t>
            </a:r>
            <a:r>
              <a:rPr lang="cs-CZ" sz="1800" b="0" i="0" u="none" strike="noStrike" baseline="0" dirty="0">
                <a:latin typeface="GaramondPremrPro"/>
              </a:rPr>
              <a:t>, </a:t>
            </a:r>
            <a:r>
              <a:rPr lang="cs-CZ" sz="1800" b="0" i="0" u="none" strike="noStrike" baseline="0" dirty="0">
                <a:latin typeface="GaramondPremrPro-It"/>
              </a:rPr>
              <a:t>Saský dům na Malé Straně v Praze (č. p. 55/III). Příspěvek ke genezi jeho architektury a k otázce stavebníka</a:t>
            </a:r>
            <a:r>
              <a:rPr lang="cs-CZ" sz="1800" b="0" i="0" u="none" strike="noStrike" baseline="0" dirty="0">
                <a:latin typeface="GaramondPremrPro"/>
              </a:rPr>
              <a:t>, </a:t>
            </a:r>
            <a:r>
              <a:rPr lang="cs-CZ" sz="1800" b="0" i="0" u="none" strike="noStrike" baseline="0" dirty="0" err="1">
                <a:latin typeface="GaramondPremrPro"/>
              </a:rPr>
              <a:t>Mediaevalia</a:t>
            </a:r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cs-CZ" sz="1800" b="0" i="0" u="none" strike="noStrike" baseline="0" dirty="0" err="1">
                <a:latin typeface="GaramondPremrPro"/>
              </a:rPr>
              <a:t>Historica</a:t>
            </a:r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cs-CZ" sz="1800" b="0" i="0" u="none" strike="noStrike" baseline="0" dirty="0" err="1">
                <a:latin typeface="GaramondPremrPro"/>
              </a:rPr>
              <a:t>Bohemica</a:t>
            </a:r>
            <a:r>
              <a:rPr lang="cs-CZ" sz="1800" b="0" i="0" u="none" strike="noStrike" baseline="0" dirty="0">
                <a:latin typeface="GaramondPremrPro"/>
              </a:rPr>
              <a:t> 21, č. 2, 2018, 29–58</a:t>
            </a:r>
            <a:r>
              <a:rPr lang="cs-CZ" sz="1800" dirty="0">
                <a:latin typeface="GaramondPremrPro"/>
              </a:rPr>
              <a:t>.</a:t>
            </a:r>
          </a:p>
          <a:p>
            <a:pPr algn="l"/>
            <a:r>
              <a:rPr lang="cs-CZ" sz="1800" b="1" i="0" u="none" strike="noStrike" baseline="0" dirty="0">
                <a:latin typeface="GaramondPremrPro"/>
              </a:rPr>
              <a:t>Olga Fejtová – Václav Ledvinka – Jiří Pešek (</a:t>
            </a:r>
            <a:r>
              <a:rPr lang="cs-CZ" sz="1800" b="1" i="0" u="none" strike="noStrike" baseline="0" dirty="0" err="1">
                <a:latin typeface="GaramondPremrPro"/>
              </a:rPr>
              <a:t>edd</a:t>
            </a:r>
            <a:r>
              <a:rPr lang="cs-CZ" sz="1800" b="1" i="0" u="none" strike="noStrike" baseline="0" dirty="0">
                <a:latin typeface="GaramondPremrPro"/>
              </a:rPr>
              <a:t>.),</a:t>
            </a:r>
            <a:r>
              <a:rPr lang="cs-CZ" sz="1800" b="0" i="0" u="none" strike="noStrike" baseline="0" dirty="0">
                <a:latin typeface="GaramondPremrPro"/>
              </a:rPr>
              <a:t> </a:t>
            </a:r>
            <a:r>
              <a:rPr lang="cs-CZ" sz="1800" b="0" i="0" u="none" strike="noStrike" baseline="0" dirty="0">
                <a:latin typeface="GaramondPremrPro-It"/>
              </a:rPr>
              <a:t>Život pražských paláců. Šlechtické paláce jako součást městského organismu od středověku na </a:t>
            </a:r>
            <a:r>
              <a:rPr lang="pl-PL" sz="1800" b="0" i="0" u="none" strike="noStrike" baseline="0" dirty="0">
                <a:latin typeface="GaramondPremrPro-It"/>
              </a:rPr>
              <a:t>práh moderní doby, </a:t>
            </a:r>
            <a:r>
              <a:rPr lang="pl-PL" sz="1800" b="0" i="0" u="none" strike="noStrike" baseline="0" dirty="0">
                <a:latin typeface="GaramondPremrPro"/>
              </a:rPr>
              <a:t>Praha 2009.</a:t>
            </a:r>
          </a:p>
          <a:p>
            <a:pPr algn="l"/>
            <a:r>
              <a:rPr lang="cs-CZ" sz="18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SVOBODNÝ, P. Středověké a raně novověké špitály v českých zemích. Praha 2009.</a:t>
            </a: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053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venku, kámen, střecha&#10;&#10;Popis byl vytvořen automaticky">
            <a:extLst>
              <a:ext uri="{FF2B5EF4-FFF2-40B4-BE49-F238E27FC236}">
                <a16:creationId xmlns:a16="http://schemas.microsoft.com/office/drawing/2014/main" id="{DF1FCD61-7CF3-C898-4A84-96ED21549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0"/>
            <a:ext cx="11944350" cy="671541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4B90096-3D1E-3161-7012-C5C811E381C6}"/>
              </a:ext>
            </a:extLst>
          </p:cNvPr>
          <p:cNvSpPr txBox="1"/>
          <p:nvPr/>
        </p:nvSpPr>
        <p:spPr>
          <a:xfrm>
            <a:off x="581025" y="276225"/>
            <a:ext cx="85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Hlučín</a:t>
            </a:r>
          </a:p>
        </p:txBody>
      </p:sp>
    </p:spTree>
    <p:extLst>
      <p:ext uri="{BB962C8B-B14F-4D97-AF65-F5344CB8AC3E}">
        <p14:creationId xmlns:p14="http://schemas.microsoft.com/office/powerpoint/2010/main" val="4183831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9436FA9-9E3D-4827-806E-382E37BD0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224"/>
          <a:stretch/>
        </p:blipFill>
        <p:spPr>
          <a:xfrm>
            <a:off x="2473693" y="0"/>
            <a:ext cx="9203811" cy="681166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8C91530-1FA8-4F21-A35E-CB177DF23EF9}"/>
              </a:ext>
            </a:extLst>
          </p:cNvPr>
          <p:cNvSpPr txBox="1"/>
          <p:nvPr/>
        </p:nvSpPr>
        <p:spPr>
          <a:xfrm>
            <a:off x="514496" y="365761"/>
            <a:ext cx="36977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         </a:t>
            </a:r>
            <a:r>
              <a:rPr lang="cs-CZ" sz="2400" b="1" dirty="0" err="1"/>
              <a:t>Dřevohlinitý</a:t>
            </a:r>
            <a:r>
              <a:rPr lang="cs-CZ" sz="2400" b="1" dirty="0"/>
              <a:t> dům </a:t>
            </a:r>
          </a:p>
          <a:p>
            <a:r>
              <a:rPr lang="cs-CZ" sz="2400" b="1" dirty="0"/>
              <a:t>se zahloubeným suterénem</a:t>
            </a:r>
          </a:p>
        </p:txBody>
      </p:sp>
    </p:spTree>
    <p:extLst>
      <p:ext uri="{BB962C8B-B14F-4D97-AF65-F5344CB8AC3E}">
        <p14:creationId xmlns:p14="http://schemas.microsoft.com/office/powerpoint/2010/main" val="616450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enku, kámen, střecha&#10;&#10;Popis byl vytvořen automaticky">
            <a:extLst>
              <a:ext uri="{FF2B5EF4-FFF2-40B4-BE49-F238E27FC236}">
                <a16:creationId xmlns:a16="http://schemas.microsoft.com/office/drawing/2014/main" id="{AE1C1E90-03E9-9651-12D9-7EDE67C029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1866900" y="0"/>
            <a:ext cx="8288551" cy="68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4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A38B6C-D9C4-4B06-98D4-F1E8CE288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6256"/>
          <a:stretch/>
        </p:blipFill>
        <p:spPr>
          <a:xfrm>
            <a:off x="125130" y="641464"/>
            <a:ext cx="11926012" cy="488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125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5075</TotalTime>
  <Words>4629</Words>
  <Application>Microsoft Office PowerPoint</Application>
  <PresentationFormat>Širokoúhlá obrazovka</PresentationFormat>
  <Paragraphs>465</Paragraphs>
  <Slides>52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61" baseType="lpstr">
      <vt:lpstr>Arial</vt:lpstr>
      <vt:lpstr>Calibri</vt:lpstr>
      <vt:lpstr>Calibri Light</vt:lpstr>
      <vt:lpstr>GaramondPremrPro</vt:lpstr>
      <vt:lpstr>GaramondPremrPro-It</vt:lpstr>
      <vt:lpstr>HelveticaCE</vt:lpstr>
      <vt:lpstr>HelveticaNeueLTPro-Roman</vt:lpstr>
      <vt:lpstr>Times New Roman</vt:lpstr>
      <vt:lpstr>Motiv Office</vt:lpstr>
      <vt:lpstr>Archeologie středověkého a novověkého města </vt:lpstr>
      <vt:lpstr>                                      Regulace zástavby</vt:lpstr>
      <vt:lpstr>                                           Stavební řády</vt:lpstr>
      <vt:lpstr>                                         Změny parcelace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Městské domy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Gotický zděný dům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Profánní městská zástavba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Lázně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Literatura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Zaniklé vesnice</dc:title>
  <dc:creator>Kuklova</dc:creator>
  <cp:lastModifiedBy>tym0001</cp:lastModifiedBy>
  <cp:revision>112</cp:revision>
  <dcterms:created xsi:type="dcterms:W3CDTF">2017-01-31T16:06:48Z</dcterms:created>
  <dcterms:modified xsi:type="dcterms:W3CDTF">2025-04-14T17:50:33Z</dcterms:modified>
</cp:coreProperties>
</file>