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286" r:id="rId4"/>
    <p:sldId id="375" r:id="rId5"/>
    <p:sldId id="377" r:id="rId6"/>
    <p:sldId id="284" r:id="rId7"/>
    <p:sldId id="382" r:id="rId8"/>
    <p:sldId id="372" r:id="rId9"/>
    <p:sldId id="381" r:id="rId10"/>
    <p:sldId id="376" r:id="rId11"/>
    <p:sldId id="383" r:id="rId12"/>
    <p:sldId id="379" r:id="rId13"/>
    <p:sldId id="283" r:id="rId14"/>
    <p:sldId id="274" r:id="rId15"/>
    <p:sldId id="329" r:id="rId16"/>
    <p:sldId id="313" r:id="rId17"/>
    <p:sldId id="371" r:id="rId18"/>
    <p:sldId id="3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Archeologie středověkého a novověkého města</a:t>
            </a:r>
            <a:b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TimesNewRomanPSMT"/>
              </a:rPr>
              <a:t>7. Sakrální zástavba (kostely, kláštery, špitály, hřbitovy).</a:t>
            </a:r>
            <a:endParaRPr lang="cs-CZ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2124F1BE-4170-89F6-8951-C9703810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Městské církevní řády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9E2FF-465A-BBF1-9C3E-E487CE70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1037691"/>
            <a:ext cx="13048180" cy="582031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sz="2100" b="1" dirty="0"/>
              <a:t>Funkce  </a:t>
            </a:r>
            <a:r>
              <a:rPr lang="cs-CZ" sz="2100" dirty="0"/>
              <a:t>–  kazatelská, charitativní, vzdělávací</a:t>
            </a:r>
          </a:p>
          <a:p>
            <a:pPr eaLnBrk="1" hangingPunct="1">
              <a:defRPr/>
            </a:pPr>
            <a:endParaRPr lang="cs-CZ" sz="2100" dirty="0"/>
          </a:p>
          <a:p>
            <a:pPr eaLnBrk="1" hangingPunct="1">
              <a:defRPr/>
            </a:pPr>
            <a:r>
              <a:rPr lang="cs-CZ" sz="2100" b="1" dirty="0"/>
              <a:t>20. léta 30. stol.  </a:t>
            </a:r>
            <a:r>
              <a:rPr lang="cs-CZ" sz="2100" dirty="0"/>
              <a:t>–    </a:t>
            </a:r>
            <a:r>
              <a:rPr lang="cs-CZ" sz="2100" b="1" dirty="0"/>
              <a:t>mendikantské (žebravé) řády: </a:t>
            </a:r>
            <a:r>
              <a:rPr lang="cs-CZ" sz="2100" i="1" dirty="0"/>
              <a:t> </a:t>
            </a:r>
            <a:r>
              <a:rPr lang="cs-CZ" sz="2100" b="1" dirty="0"/>
              <a:t>dominikáni, františkáni, karmelitáni  </a:t>
            </a:r>
          </a:p>
          <a:p>
            <a:pPr marL="0" indent="0" eaLnBrk="1" hangingPunct="1">
              <a:buNone/>
              <a:defRPr/>
            </a:pPr>
            <a:r>
              <a:rPr lang="cs-CZ" sz="2100" b="1" dirty="0"/>
              <a:t>                                   </a:t>
            </a:r>
            <a:r>
              <a:rPr lang="cs-CZ" sz="2100" dirty="0"/>
              <a:t>–    zřekli se pozemkového majetku, p</a:t>
            </a:r>
            <a:r>
              <a:rPr lang="pt-BR" sz="2100" dirty="0"/>
              <a:t>rác</a:t>
            </a:r>
            <a:r>
              <a:rPr lang="cs-CZ" sz="2100" dirty="0"/>
              <a:t>e, </a:t>
            </a:r>
            <a:r>
              <a:rPr lang="pt-BR" sz="2100" dirty="0"/>
              <a:t>dar</a:t>
            </a:r>
            <a:r>
              <a:rPr lang="cs-CZ" sz="2100" dirty="0"/>
              <a:t>y (almužny)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       –</a:t>
            </a:r>
            <a:r>
              <a:rPr lang="pt-BR" sz="2100" dirty="0"/>
              <a:t> </a:t>
            </a:r>
            <a:r>
              <a:rPr lang="cs-CZ" sz="2100" dirty="0"/>
              <a:t>   usazovali se převážně v královských městech:   kláštery stavěli u městských hradeb</a:t>
            </a:r>
          </a:p>
          <a:p>
            <a:pPr marL="0" indent="0" eaLnBrk="1" hangingPunct="1">
              <a:buNone/>
              <a:defRPr/>
            </a:pPr>
            <a:endParaRPr lang="cs-CZ" sz="2100" dirty="0"/>
          </a:p>
          <a:p>
            <a:pPr eaLnBrk="1" hangingPunct="1">
              <a:defRPr/>
            </a:pPr>
            <a:r>
              <a:rPr lang="cs-CZ" sz="2100" b="1" dirty="0"/>
              <a:t>Dominikáni   </a:t>
            </a:r>
            <a:r>
              <a:rPr lang="cs-CZ" sz="2100" dirty="0"/>
              <a:t>–   </a:t>
            </a:r>
            <a:r>
              <a:rPr lang="cs-CZ" sz="2100" b="1" dirty="0"/>
              <a:t>1216:</a:t>
            </a:r>
            <a:r>
              <a:rPr lang="cs-CZ" sz="2100" dirty="0"/>
              <a:t>  z</a:t>
            </a:r>
            <a:r>
              <a:rPr lang="cs-CZ" sz="2100" dirty="0">
                <a:effectLst/>
              </a:rPr>
              <a:t>aložil španělský kněz (sv. Dominik):  kazatelská a misijní činnost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</a:t>
            </a:r>
            <a:r>
              <a:rPr lang="cs-CZ" sz="2100" dirty="0">
                <a:effectLst/>
              </a:rPr>
              <a:t>–   </a:t>
            </a:r>
            <a:r>
              <a:rPr lang="cs-CZ" sz="2100" b="1" dirty="0">
                <a:effectLst/>
              </a:rPr>
              <a:t>1224:</a:t>
            </a:r>
            <a:r>
              <a:rPr lang="cs-CZ" sz="2100" dirty="0">
                <a:effectLst/>
              </a:rPr>
              <a:t>  v Praze  –  </a:t>
            </a:r>
            <a:r>
              <a:rPr lang="pt-BR" sz="2100" dirty="0">
                <a:effectLst/>
              </a:rPr>
              <a:t>kostel sv. Klimenta </a:t>
            </a:r>
            <a:r>
              <a:rPr lang="cs-CZ" sz="2100" dirty="0">
                <a:effectLst/>
              </a:rPr>
              <a:t> původně </a:t>
            </a:r>
            <a:r>
              <a:rPr lang="pt-BR" sz="2100" dirty="0">
                <a:effectLst/>
              </a:rPr>
              <a:t>na Poříčí</a:t>
            </a:r>
            <a:r>
              <a:rPr lang="cs-CZ" sz="2100" dirty="0">
                <a:effectLst/>
              </a:rPr>
              <a:t>, později u Juditina mostu ve Starém Městě 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</a:t>
            </a:r>
            <a:r>
              <a:rPr lang="cs-CZ" sz="2100" dirty="0">
                <a:effectLst/>
              </a:rPr>
              <a:t>–   </a:t>
            </a:r>
            <a:r>
              <a:rPr lang="cs-CZ" sz="2100" b="1" dirty="0">
                <a:effectLst/>
              </a:rPr>
              <a:t>1. pol. 13. stol.:  </a:t>
            </a:r>
            <a:r>
              <a:rPr lang="cs-CZ" sz="2100" dirty="0">
                <a:effectLst/>
              </a:rPr>
              <a:t>Brno, Litoměřice, Hradec Králové, Znojmo   (v Polsku: Ratiboř)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</a:t>
            </a:r>
            <a:r>
              <a:rPr lang="cs-CZ" sz="2100" dirty="0">
                <a:effectLst/>
              </a:rPr>
              <a:t>–   </a:t>
            </a:r>
            <a:r>
              <a:rPr lang="cs-CZ" sz="2100" b="1" dirty="0">
                <a:effectLst/>
              </a:rPr>
              <a:t>2. pol. 13. stol.:</a:t>
            </a:r>
            <a:r>
              <a:rPr lang="cs-CZ" sz="2100" dirty="0">
                <a:effectLst/>
              </a:rPr>
              <a:t>  Sezimovo Ústí, České Budějovice, Písek, Uherský Brod, Šumperk</a:t>
            </a:r>
            <a:endParaRPr lang="cs-CZ" sz="2100" b="1" dirty="0"/>
          </a:p>
          <a:p>
            <a:pPr eaLnBrk="1" hangingPunct="1">
              <a:defRPr/>
            </a:pPr>
            <a:endParaRPr lang="cs-CZ" sz="2100" b="1" dirty="0"/>
          </a:p>
          <a:p>
            <a:pPr eaLnBrk="1" hangingPunct="1">
              <a:defRPr/>
            </a:pPr>
            <a:r>
              <a:rPr lang="cs-CZ" sz="2100" b="1" dirty="0"/>
              <a:t>Františkáni   </a:t>
            </a:r>
            <a:r>
              <a:rPr lang="cs-CZ" sz="2100" dirty="0"/>
              <a:t>– </a:t>
            </a:r>
            <a:r>
              <a:rPr lang="cs-CZ" sz="2100" b="1" dirty="0"/>
              <a:t>  1209:  </a:t>
            </a:r>
            <a:r>
              <a:rPr lang="cs-CZ" sz="2100" dirty="0"/>
              <a:t>založil František z Assisi –  mužské řády:  minoriti (</a:t>
            </a:r>
            <a:r>
              <a:rPr lang="cs-CZ" sz="2100" dirty="0" err="1"/>
              <a:t>fratres</a:t>
            </a:r>
            <a:r>
              <a:rPr lang="cs-CZ" sz="2100" dirty="0"/>
              <a:t> </a:t>
            </a:r>
            <a:r>
              <a:rPr lang="cs-CZ" sz="2100" dirty="0" err="1"/>
              <a:t>minores</a:t>
            </a:r>
            <a:r>
              <a:rPr lang="cs-CZ" sz="2100" dirty="0"/>
              <a:t>);  ženské řády:  klarisky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–   1225:  v Praze  –  menší bratři:  kostel sv. Jakuba;    1. pol. 14. stol.:  klarisky u sv. Anny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–   13. stol.:  Opava  –   založil Přemysl Otakar II. mezi Dobytčím trhem a hradbami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                             –   kostel sv. Ducha:  presbytář:  pohřebiště opavských Přemyslovců; 2014:  výzkum NPÚ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                                                                                      základy raně gotického kostela pod hrobkou 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                                                                                         boční loď:  měšťanská krypta</a:t>
            </a:r>
          </a:p>
          <a:p>
            <a:pPr marL="0" indent="0" eaLnBrk="1" hangingPunct="1">
              <a:buNone/>
              <a:defRPr/>
            </a:pPr>
            <a:r>
              <a:rPr lang="cs-CZ" sz="2100" dirty="0"/>
              <a:t>                         –   </a:t>
            </a:r>
            <a:r>
              <a:rPr lang="cs-CZ" sz="2100" dirty="0">
                <a:effectLst/>
              </a:rPr>
              <a:t>Jihlava, Brno, Litoměřice</a:t>
            </a:r>
            <a:endParaRPr lang="cs-CZ" sz="2100" dirty="0"/>
          </a:p>
          <a:p>
            <a:pPr marL="0" indent="0" eaLnBrk="1" hangingPunct="1">
              <a:buNone/>
              <a:defRPr/>
            </a:pPr>
            <a:endParaRPr lang="cs-CZ" sz="1900" dirty="0"/>
          </a:p>
          <a:p>
            <a:pPr eaLnBrk="1" hangingPunct="1"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A3EA1CE5-69DE-C226-9D43-840DDF30D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2" y="1429909"/>
            <a:ext cx="5664484" cy="39981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0034105-26C7-DBFE-4CB4-08DD7630CF4B}"/>
              </a:ext>
            </a:extLst>
          </p:cNvPr>
          <p:cNvSpPr txBox="1"/>
          <p:nvPr/>
        </p:nvSpPr>
        <p:spPr>
          <a:xfrm>
            <a:off x="613241" y="642398"/>
            <a:ext cx="628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Opava – minoritský klášter s kostelem sv. Ducha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C93130D-72A9-450D-26DD-C7BA43119B10}"/>
              </a:ext>
            </a:extLst>
          </p:cNvPr>
          <p:cNvSpPr txBox="1"/>
          <p:nvPr/>
        </p:nvSpPr>
        <p:spPr>
          <a:xfrm>
            <a:off x="442221" y="6215602"/>
            <a:ext cx="1100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Dalibor Prix: </a:t>
            </a:r>
            <a:r>
              <a:rPr lang="cs-CZ" i="1" dirty="0"/>
              <a:t>Počátky a rozvoj minoritského kláštera ve středověku. In: Opava: sborník k dějinám města</a:t>
            </a:r>
            <a:r>
              <a:rPr lang="cs-CZ" dirty="0"/>
              <a:t>. Opava 1998.</a:t>
            </a:r>
          </a:p>
        </p:txBody>
      </p:sp>
      <p:pic>
        <p:nvPicPr>
          <p:cNvPr id="9" name="Obrázek 8" descr="Obsah obrázku venku, strom, tráva, silnice&#10;&#10;Popis byl vytvořen automaticky">
            <a:extLst>
              <a:ext uri="{FF2B5EF4-FFF2-40B4-BE49-F238E27FC236}">
                <a16:creationId xmlns:a16="http://schemas.microsoft.com/office/drawing/2014/main" id="{964A4A57-FA14-BF75-77C5-420ED28A0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9909"/>
            <a:ext cx="5811311" cy="39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59E2FF-465A-BBF1-9C3E-E487CE70B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667820"/>
            <a:ext cx="11729663" cy="619018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pol. 13. stol.  </a:t>
            </a:r>
            <a:r>
              <a:rPr lang="cs-CZ" sz="1800" dirty="0"/>
              <a:t>–   </a:t>
            </a:r>
            <a:r>
              <a:rPr lang="cs-CZ" sz="1800" b="1" dirty="0"/>
              <a:t>augustiniáni eremiti</a:t>
            </a:r>
            <a:r>
              <a:rPr lang="cs-CZ" sz="1800" dirty="0"/>
              <a:t> (poustevníci):  ve velkých městech, Praze, Olomouci, Brně, Znojmě, Jihlavě Opavě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–   spory s farním klérem: směli kázat ve svých kostelích, veřejných místech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(pokud se nekázalo ve farním kostele)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–    mohli pohřbívat laiky, ¼ poplatků odváděli místnímu faráři, s jeho svolením mohli udělovat svátosti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manželství, eucharistii či pomazání.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Jan Lucemburský   –    kanonie řeholních kanovníků sv. Augustina</a:t>
            </a:r>
            <a:r>
              <a:rPr lang="cs-CZ" sz="1800" dirty="0"/>
              <a:t> (řád suplující farní správu)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</a:t>
            </a:r>
            <a:endParaRPr lang="cs-CZ" sz="1800" b="1" dirty="0"/>
          </a:p>
          <a:p>
            <a:pPr eaLnBrk="1" hangingPunct="1">
              <a:defRPr/>
            </a:pPr>
            <a:r>
              <a:rPr lang="cs-CZ" sz="1800" b="1" dirty="0" err="1"/>
              <a:t>Karlel</a:t>
            </a:r>
            <a:r>
              <a:rPr lang="cs-CZ" sz="1800" b="1" dirty="0"/>
              <a:t> IV.  </a:t>
            </a:r>
            <a:r>
              <a:rPr lang="cs-CZ" sz="1800" dirty="0"/>
              <a:t>–</a:t>
            </a:r>
            <a:r>
              <a:rPr lang="cs-CZ" sz="1800" b="1" dirty="0"/>
              <a:t>   Karmelitáni:   12. stol.:  </a:t>
            </a:r>
            <a:r>
              <a:rPr lang="cs-CZ" sz="1800" dirty="0"/>
              <a:t>poustevnický</a:t>
            </a:r>
            <a:r>
              <a:rPr lang="cs-CZ" sz="1800" b="1" dirty="0"/>
              <a:t> </a:t>
            </a:r>
            <a:r>
              <a:rPr lang="cs-CZ" sz="1800" dirty="0"/>
              <a:t>Řád bratří blahoslavené Panny Marie na hoře Karmel v Izraeli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                             1347: </a:t>
            </a:r>
            <a:r>
              <a:rPr lang="cs-CZ" sz="1800" dirty="0"/>
              <a:t>v Praze – kostel Panny Marie sněžné   (zničen za husitských válek) </a:t>
            </a:r>
            <a:r>
              <a:rPr lang="cs-CZ" sz="1800" b="1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                             2. pol. 14. stol:  </a:t>
            </a:r>
            <a:r>
              <a:rPr lang="cs-CZ" sz="1800" dirty="0"/>
              <a:t>Tachov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–  </a:t>
            </a:r>
            <a:r>
              <a:rPr lang="cs-CZ" sz="1800" dirty="0"/>
              <a:t>Nové Město pražské:  </a:t>
            </a:r>
            <a:r>
              <a:rPr lang="cs-CZ" sz="1800" dirty="0" err="1"/>
              <a:t>benediktíni</a:t>
            </a:r>
            <a:r>
              <a:rPr lang="cs-CZ" sz="1800" dirty="0"/>
              <a:t> z Postoloprt, premonstrátky z Doksan, klarisky z Panenského  Týnce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–  nově:  kláštery slovanských a ambroziánských </a:t>
            </a:r>
            <a:r>
              <a:rPr lang="cs-CZ" sz="1800" dirty="0" err="1"/>
              <a:t>benediktínů</a:t>
            </a:r>
            <a:r>
              <a:rPr lang="cs-CZ" sz="1800" dirty="0"/>
              <a:t>, augustiniánek, </a:t>
            </a:r>
            <a:r>
              <a:rPr lang="cs-CZ" sz="1800" dirty="0" err="1"/>
              <a:t>servitů</a:t>
            </a:r>
            <a:r>
              <a:rPr lang="cs-CZ" sz="1800" dirty="0"/>
              <a:t>, augustiniánů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 mimo Prahu založeny:  klášter </a:t>
            </a:r>
            <a:r>
              <a:rPr lang="cs-CZ" sz="1800" dirty="0" err="1"/>
              <a:t>celestínů</a:t>
            </a:r>
            <a:r>
              <a:rPr lang="cs-CZ" sz="1800" dirty="0"/>
              <a:t> v </a:t>
            </a:r>
            <a:r>
              <a:rPr lang="cs-CZ" sz="1800" dirty="0" err="1"/>
              <a:t>Ojvíně</a:t>
            </a:r>
            <a:r>
              <a:rPr lang="cs-CZ" sz="1800" dirty="0"/>
              <a:t>, karmelitánů v Tachově</a:t>
            </a:r>
          </a:p>
          <a:p>
            <a:pPr eaLnBrk="1" hangingPunct="1">
              <a:defRPr/>
            </a:pPr>
            <a:r>
              <a:rPr lang="cs-CZ" sz="1800" b="1" dirty="0"/>
              <a:t>1344 </a:t>
            </a:r>
            <a:r>
              <a:rPr lang="cs-CZ" sz="1800" dirty="0"/>
              <a:t> –   </a:t>
            </a:r>
            <a:r>
              <a:rPr lang="cs-CZ" sz="1800" b="1" dirty="0"/>
              <a:t>pražské </a:t>
            </a:r>
            <a:r>
              <a:rPr lang="cs-CZ" sz="1800" b="1" dirty="0" err="1"/>
              <a:t>acibiskupství</a:t>
            </a:r>
            <a:r>
              <a:rPr lang="cs-CZ" sz="1800" b="1" dirty="0"/>
              <a:t>  (</a:t>
            </a:r>
            <a:r>
              <a:rPr lang="cs-CZ" sz="1800" dirty="0"/>
              <a:t>a  nově)</a:t>
            </a:r>
            <a:r>
              <a:rPr lang="cs-CZ" sz="1800" b="1" dirty="0"/>
              <a:t> biskupství v Litomyšli</a:t>
            </a:r>
          </a:p>
          <a:p>
            <a:pPr eaLnBrk="1" hangingPunct="1">
              <a:defRPr/>
            </a:pPr>
            <a:endParaRPr lang="cs-CZ" sz="1800" dirty="0"/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9378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AB77A9F2-1555-D6BD-380A-85A60E2FD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dirty="0"/>
            </a:br>
            <a:r>
              <a:rPr lang="cs-CZ" altLang="cs-CZ" dirty="0"/>
              <a:t>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Středověký hřbitov</a:t>
            </a:r>
            <a:br>
              <a:rPr lang="cs-CZ" altLang="cs-CZ" dirty="0">
                <a:solidFill>
                  <a:srgbClr val="FF0000"/>
                </a:solidFill>
              </a:rPr>
            </a:b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D7CF41-63C0-E492-1E6D-740F0904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95400"/>
            <a:ext cx="116205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Hřbitov </a:t>
            </a:r>
            <a:r>
              <a:rPr lang="cs-CZ" sz="1800" dirty="0"/>
              <a:t>  –   od 12/ 13. stol. pohřbívání ve vysvěcené půdě knězem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hraniční místo v duchovním pojetí:  za zdmi končila světská moc (azyl)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společný prostor pro mrtvé i živé (pozůstalí)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každý křesťan měl právo na vlastní hrob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Ohrazení</a:t>
            </a:r>
            <a:r>
              <a:rPr lang="cs-CZ" sz="1800" dirty="0"/>
              <a:t>  –  zeď oddělovala svět živých od světa mrtvých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 ochrana před vnějším světem:      uvnitř:  pokřtění      vně:  nepokřtění, zločinci, heretici, tělesně postižení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Vybavení hrobů  </a:t>
            </a:r>
            <a:r>
              <a:rPr lang="cs-CZ" sz="1800" dirty="0"/>
              <a:t>–  sociální hierarchie (rozdíly, za epidemie ne)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 významnější osoby blíže nebo uvnitř kostela (krypta)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pohřbívání v blízkosti světců (ad </a:t>
            </a:r>
            <a:r>
              <a:rPr lang="cs-CZ" sz="1800" dirty="0" err="1"/>
              <a:t>sanctos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Pohřební rituál  </a:t>
            </a:r>
            <a:r>
              <a:rPr lang="cs-CZ" sz="1800" dirty="0"/>
              <a:t>–  přesahoval rámec náboženských praktik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F0576D0A-CBEA-D5C8-9736-45413F2A8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Pohřbívání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6667F6-F078-ACAC-92CD-8B3D29D27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143000"/>
            <a:ext cx="11249025" cy="5715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600" b="1" dirty="0">
                <a:solidFill>
                  <a:srgbClr val="FF0000"/>
                </a:solidFill>
              </a:rPr>
              <a:t>Tzv. obolus mrtvých  </a:t>
            </a:r>
            <a:r>
              <a:rPr lang="cs-CZ" sz="1600" dirty="0"/>
              <a:t>–  </a:t>
            </a:r>
            <a:r>
              <a:rPr lang="cs-CZ" sz="1600" b="1" dirty="0"/>
              <a:t>tzv. </a:t>
            </a:r>
            <a:r>
              <a:rPr lang="cs-CZ" sz="1600" b="1" dirty="0" err="1"/>
              <a:t>Charónova</a:t>
            </a:r>
            <a:r>
              <a:rPr lang="cs-CZ" sz="1600" b="1" dirty="0"/>
              <a:t> mince:  </a:t>
            </a:r>
            <a:r>
              <a:rPr lang="cs-CZ" sz="1600" dirty="0"/>
              <a:t>náhrada za potravinový milodar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–  nejvíce dokladů:  1035-1083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–  denáry Štěpána I. (1000–1038) a Ondřeje I. (1046–1060)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–  denáry olomouckého údělného knížete Oty I. Sličného (1061–1087)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  –  denáry knížete Oldřicha (1012–1034), Vratislava II. (1061–1085)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Pavel </a:t>
            </a:r>
            <a:r>
              <a:rPr lang="cs-CZ" sz="1600" b="1" dirty="0" err="1"/>
              <a:t>Radoměřský</a:t>
            </a:r>
            <a:r>
              <a:rPr lang="cs-CZ" sz="1600" b="1" dirty="0"/>
              <a:t>  </a:t>
            </a:r>
            <a:r>
              <a:rPr lang="cs-CZ" sz="1600" dirty="0"/>
              <a:t>–  rozšíření zvyku spojoval s Uhrami (antická tradice)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–  poč. 11. stol.:  hlavní výskyt v Karpatské kotlině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–  do první pol. 12. stol:  okrajově i Morava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  –  zanikání zvyku kolem roku 1100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Jan </a:t>
            </a:r>
            <a:r>
              <a:rPr lang="cs-CZ" sz="1600" b="1" dirty="0" err="1"/>
              <a:t>Klápště</a:t>
            </a:r>
            <a:r>
              <a:rPr lang="cs-CZ" sz="1600" b="1" dirty="0"/>
              <a:t>  </a:t>
            </a:r>
            <a:r>
              <a:rPr lang="cs-CZ" sz="1600" dirty="0"/>
              <a:t>–  doložil vkládání mincí do hrobů v průběhu celého středověku a novověku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–  majetek zemřelého, ozdoba, </a:t>
            </a:r>
            <a:r>
              <a:rPr lang="pl-PL" sz="1600" dirty="0"/>
              <a:t>magicko-rituální předmět (</a:t>
            </a:r>
            <a:r>
              <a:rPr lang="cs-CZ" sz="1600" dirty="0"/>
              <a:t>tzv. „převozné“), ochranný amulet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          </a:t>
            </a:r>
          </a:p>
          <a:p>
            <a:pPr>
              <a:defRPr/>
            </a:pPr>
            <a:r>
              <a:rPr lang="cs-CZ" sz="1600" dirty="0"/>
              <a:t>   </a:t>
            </a:r>
            <a:r>
              <a:rPr lang="cs-CZ" sz="1600" dirty="0" err="1"/>
              <a:t>Radoměrský</a:t>
            </a:r>
            <a:r>
              <a:rPr lang="cs-CZ" sz="1600" dirty="0"/>
              <a:t>, P.:  Obol mrtvých u Slovanů v Čechách a na Moravě, </a:t>
            </a:r>
            <a:r>
              <a:rPr lang="cs-CZ" sz="1600" dirty="0" err="1"/>
              <a:t>SbNM</a:t>
            </a:r>
            <a:r>
              <a:rPr lang="cs-CZ" sz="1600" dirty="0"/>
              <a:t>, A 9, 1955, 1-81.                                       </a:t>
            </a:r>
          </a:p>
          <a:p>
            <a:pPr>
              <a:defRPr/>
            </a:pPr>
            <a:r>
              <a:rPr lang="cs-CZ" sz="1600" dirty="0"/>
              <a:t>   Kolníková, E.:  Obolus </a:t>
            </a:r>
            <a:r>
              <a:rPr lang="cs-CZ" sz="1600" dirty="0" err="1"/>
              <a:t>mŕtvych</a:t>
            </a:r>
            <a:r>
              <a:rPr lang="cs-CZ" sz="1600" dirty="0"/>
              <a:t> </a:t>
            </a:r>
            <a:r>
              <a:rPr lang="cs-CZ" sz="1600" dirty="0" err="1"/>
              <a:t>vo</a:t>
            </a:r>
            <a:r>
              <a:rPr lang="cs-CZ" sz="1600" dirty="0"/>
              <a:t> </a:t>
            </a:r>
            <a:r>
              <a:rPr lang="cs-CZ" sz="1600" dirty="0" err="1"/>
              <a:t>včasnostr</a:t>
            </a:r>
            <a:r>
              <a:rPr lang="cs-CZ" sz="1600" dirty="0"/>
              <a:t>. </a:t>
            </a:r>
            <a:r>
              <a:rPr lang="cs-CZ" sz="1600" dirty="0" err="1"/>
              <a:t>hroboch</a:t>
            </a:r>
            <a:r>
              <a:rPr lang="cs-CZ" sz="1600" dirty="0"/>
              <a:t> na Slovensku </a:t>
            </a:r>
            <a:r>
              <a:rPr lang="cs-CZ" sz="1600" dirty="0" err="1"/>
              <a:t>SlA</a:t>
            </a:r>
            <a:r>
              <a:rPr lang="cs-CZ" sz="1600" dirty="0"/>
              <a:t> 15, 1967, 189-254.</a:t>
            </a:r>
          </a:p>
          <a:p>
            <a:pPr>
              <a:defRPr/>
            </a:pPr>
            <a:r>
              <a:rPr lang="cs-CZ" sz="1600" dirty="0"/>
              <a:t>   Klápště, J.: Příspěvek k archeologickému poznávání úlohy mince v přemyslovských Čechách, AR 51, 1999, 774-808.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5A914-007F-6E5C-DDCC-F9228D95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838200"/>
            <a:ext cx="10858500" cy="6248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/>
              <a:t>Kostel sv. Václava v Ostravě: </a:t>
            </a:r>
          </a:p>
          <a:p>
            <a:pPr marL="0" indent="0">
              <a:buNone/>
              <a:defRPr/>
            </a:pPr>
            <a:endParaRPr lang="cs-CZ" sz="1600" b="1" dirty="0"/>
          </a:p>
          <a:p>
            <a:pPr marL="0" indent="0">
              <a:buNone/>
              <a:defRPr/>
            </a:pPr>
            <a:r>
              <a:rPr lang="cs-CZ" sz="1600" dirty="0"/>
              <a:t>      –  1967 až 1968:  výzkum Vlasty Šikulové </a:t>
            </a:r>
          </a:p>
          <a:p>
            <a:pPr marL="0" indent="0">
              <a:buNone/>
              <a:defRPr/>
            </a:pPr>
            <a:r>
              <a:rPr lang="cs-CZ" sz="1600" dirty="0"/>
              <a:t>      –  v hrobech několik desítek kusů mincí </a:t>
            </a:r>
          </a:p>
          <a:p>
            <a:pPr marL="0" indent="0">
              <a:buNone/>
              <a:defRPr/>
            </a:pPr>
            <a:r>
              <a:rPr lang="cs-CZ" sz="1600" dirty="0"/>
              <a:t>      –  11 hrobů:  mince v ústech (2 případy dvojice mincí) </a:t>
            </a:r>
          </a:p>
          <a:p>
            <a:pPr marL="0" indent="0">
              <a:buNone/>
              <a:defRPr/>
            </a:pPr>
            <a:r>
              <a:rPr lang="cs-CZ" sz="1600" dirty="0"/>
              <a:t>      –  nejstarší: </a:t>
            </a:r>
            <a:r>
              <a:rPr lang="cs-CZ" sz="1600" dirty="0" err="1"/>
              <a:t>parvy</a:t>
            </a:r>
            <a:r>
              <a:rPr lang="cs-CZ" sz="1600" dirty="0"/>
              <a:t> Vladislava Jagellonského (1471–1516), nejmladší letopočet 1599 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cs-CZ" sz="1600" b="1" dirty="0"/>
              <a:t>mince z 16. stol.:  </a:t>
            </a:r>
            <a:r>
              <a:rPr lang="cs-CZ" sz="1600" dirty="0"/>
              <a:t>na různých místech u koster, na dně hrobu, na dřevěných rakvích </a:t>
            </a:r>
          </a:p>
          <a:p>
            <a:pPr marL="0" indent="0">
              <a:buNone/>
              <a:defRPr/>
            </a:pPr>
            <a:r>
              <a:rPr lang="cs-CZ" sz="1600" dirty="0"/>
              <a:t>      –  některé mince byly do hrobů záměrně vloženy, jiné v zásypech hrobů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2000" b="1" dirty="0"/>
              <a:t>Hřbitov u kostela sv. Jakuba v Brně:</a:t>
            </a:r>
          </a:p>
          <a:p>
            <a:pPr marL="0" indent="0">
              <a:buNone/>
              <a:defRPr/>
            </a:pPr>
            <a:r>
              <a:rPr lang="cs-CZ" sz="1600" dirty="0"/>
              <a:t>      –  1990 až 2012:  výzkum brněnská </a:t>
            </a:r>
            <a:r>
              <a:rPr lang="cs-CZ" sz="1600" dirty="0" err="1"/>
              <a:t>Archaia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     –  25 mincí:  </a:t>
            </a:r>
            <a:r>
              <a:rPr lang="cs-CZ" sz="1600" b="1" dirty="0"/>
              <a:t>13. až 16. stol. </a:t>
            </a:r>
          </a:p>
          <a:p>
            <a:pPr marL="0" indent="0">
              <a:buNone/>
              <a:defRPr/>
            </a:pPr>
            <a:r>
              <a:rPr lang="cs-CZ" sz="1600" dirty="0"/>
              <a:t>      –  nejstarší:    ražba denár Přemysla Otakara (1247–1253) </a:t>
            </a:r>
          </a:p>
          <a:p>
            <a:pPr marL="0" indent="0">
              <a:buNone/>
              <a:defRPr/>
            </a:pPr>
            <a:r>
              <a:rPr lang="cs-CZ" sz="1600" dirty="0"/>
              <a:t>      –  </a:t>
            </a:r>
            <a:r>
              <a:rPr lang="pt-BR" sz="1600" dirty="0"/>
              <a:t>nejmladší</a:t>
            </a:r>
            <a:r>
              <a:rPr lang="cs-CZ" sz="1600" dirty="0"/>
              <a:t>:  </a:t>
            </a:r>
            <a:r>
              <a:rPr lang="pt-BR" sz="1600" dirty="0"/>
              <a:t> drobné mince Ferdinanda I. (1526–156</a:t>
            </a:r>
            <a:r>
              <a:rPr lang="cs-CZ" sz="1600" dirty="0"/>
              <a:t>4) </a:t>
            </a:r>
          </a:p>
          <a:p>
            <a:pPr marL="0" indent="0">
              <a:buNone/>
              <a:defRPr/>
            </a:pPr>
            <a:r>
              <a:rPr lang="cs-CZ" sz="1600" dirty="0"/>
              <a:t>     –  10</a:t>
            </a:r>
            <a:r>
              <a:rPr lang="pt-BR" sz="1600" dirty="0"/>
              <a:t> mincí </a:t>
            </a:r>
            <a:r>
              <a:rPr lang="cs-CZ" sz="1600" dirty="0"/>
              <a:t>v nerozlišených hrobových zásypech </a:t>
            </a:r>
          </a:p>
          <a:p>
            <a:pPr marL="0" indent="0">
              <a:buNone/>
              <a:defRPr/>
            </a:pPr>
            <a:r>
              <a:rPr lang="cs-CZ" sz="1600" dirty="0"/>
              <a:t>     –  15 mincí nalezeno při exkavaci pohřbů </a:t>
            </a:r>
          </a:p>
          <a:p>
            <a:pPr marL="0" indent="0">
              <a:buNone/>
              <a:defRPr/>
            </a:pPr>
            <a:r>
              <a:rPr lang="cs-CZ" sz="1600" dirty="0"/>
              <a:t>     –  3 mince v ústech nebožtíka</a:t>
            </a:r>
          </a:p>
          <a:p>
            <a:pPr marL="0" indent="0">
              <a:buNone/>
              <a:defRPr/>
            </a:pPr>
            <a:r>
              <a:rPr lang="cs-CZ" sz="1600" dirty="0"/>
              <a:t>     –  2 mince na hrudi, jedna při levém humeru a jeden při levém koleni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1DCA77-A6EE-D1EE-4C5D-B50695C3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36" y="457200"/>
            <a:ext cx="9887164" cy="6400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Osária </a:t>
            </a:r>
            <a:r>
              <a:rPr lang="cs-CZ" sz="1800" dirty="0"/>
              <a:t> –   kostnice, Sedlec u Kutné Hory, </a:t>
            </a:r>
            <a:r>
              <a:rPr lang="cs-CZ" sz="1800" dirty="0" err="1"/>
              <a:t>Hallstatt</a:t>
            </a:r>
            <a:r>
              <a:rPr lang="cs-CZ" sz="1800" dirty="0"/>
              <a:t> u Salzburgu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sběrné pohřebiště pro více rodin či sídlišť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celkový počet kostí podle počtu určité kosti (pravý femur, pravý </a:t>
            </a:r>
            <a:r>
              <a:rPr lang="cs-CZ" sz="1800" dirty="0" err="1"/>
              <a:t>radius</a:t>
            </a:r>
            <a:r>
              <a:rPr lang="cs-CZ" sz="1800" dirty="0"/>
              <a:t>)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 </a:t>
            </a:r>
            <a:r>
              <a:rPr lang="cs-CZ" sz="1800" dirty="0" err="1"/>
              <a:t>Koválov</a:t>
            </a:r>
            <a:r>
              <a:rPr lang="cs-CZ" sz="1800" dirty="0"/>
              <a:t> u Žabčic:  pod presbytářem krypta druhotně použitá jako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kostnice (asi 300 jedinců)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Pohořelice – </a:t>
            </a:r>
            <a:r>
              <a:rPr lang="cs-CZ" sz="1800" dirty="0" err="1"/>
              <a:t>Klášterka</a:t>
            </a:r>
            <a:r>
              <a:rPr lang="cs-CZ" sz="1800" dirty="0"/>
              <a:t>, Strachotín, Mušov, Brno – Petrov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 err="1"/>
              <a:t>Karnery</a:t>
            </a:r>
            <a:r>
              <a:rPr lang="cs-CZ" sz="1800" b="1" dirty="0"/>
              <a:t>  </a:t>
            </a:r>
            <a:r>
              <a:rPr lang="cs-CZ" sz="1800" dirty="0"/>
              <a:t> –  speciálně budované pohřební kaple s apsidou přiložené ke kostelu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většinou dvoupodlažní: dole osárium, nad ním kaple pro máry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(</a:t>
            </a:r>
            <a:r>
              <a:rPr lang="cs-CZ" sz="1800" dirty="0" err="1"/>
              <a:t>Mstěnice</a:t>
            </a:r>
            <a:r>
              <a:rPr lang="cs-CZ" sz="1800" dirty="0"/>
              <a:t>, Staré Město, Podivín, </a:t>
            </a:r>
            <a:r>
              <a:rPr lang="cs-CZ" sz="1800" dirty="0" err="1"/>
              <a:t>Petronell</a:t>
            </a:r>
            <a:r>
              <a:rPr lang="cs-CZ" sz="1800" dirty="0"/>
              <a:t>, </a:t>
            </a:r>
            <a:r>
              <a:rPr lang="cs-CZ" sz="1800" dirty="0" err="1"/>
              <a:t>Mödling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někdy jde jen o prosté jámy 2 x 2 m vyplněné lidskými kostmi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vznikají již před polovinou 13. stol.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350" dirty="0"/>
          </a:p>
          <a:p>
            <a:pPr>
              <a:defRPr/>
            </a:pPr>
            <a:endParaRPr lang="cs-CZ" sz="13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>
            <a:extLst>
              <a:ext uri="{FF2B5EF4-FFF2-40B4-BE49-F238E27FC236}">
                <a16:creationId xmlns:a16="http://schemas.microsoft.com/office/drawing/2014/main" id="{023BE059-E3F5-EA80-B15B-9DAC2AF1B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6600" y="0"/>
            <a:ext cx="8229600" cy="1143000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                   Dětská úmrtnost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E9CFA-87FB-4633-00E2-720BC9AE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025" y="1600201"/>
            <a:ext cx="8942388" cy="4525963"/>
          </a:xfrm>
        </p:spPr>
        <p:txBody>
          <a:bodyPr/>
          <a:lstStyle/>
          <a:p>
            <a:pPr>
              <a:defRPr/>
            </a:pPr>
            <a:r>
              <a:rPr lang="cs-CZ" sz="1600" b="1" dirty="0"/>
              <a:t>Středověk</a:t>
            </a:r>
            <a:r>
              <a:rPr lang="cs-CZ" sz="1600" dirty="0"/>
              <a:t>  –  </a:t>
            </a:r>
            <a:r>
              <a:rPr lang="cs-CZ" sz="1600" dirty="0" err="1"/>
              <a:t>záp</a:t>
            </a:r>
            <a:r>
              <a:rPr lang="cs-CZ" sz="1600" dirty="0"/>
              <a:t>. E. (Itálie):  39 % dětí zemřelo nešťastnou náhodou ve věku 1 až 3,5 roku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    1385–1430:       40,6 % dětí ze všech zemřelých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–  7 let:  konec raného dětství (</a:t>
            </a:r>
            <a:r>
              <a:rPr lang="cs-CZ" sz="1600" dirty="0" err="1"/>
              <a:t>infantia</a:t>
            </a:r>
            <a:r>
              <a:rPr lang="cs-CZ" sz="1600" dirty="0"/>
              <a:t>) -  dítě se samo ochránilo před úrazy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Ohrožení </a:t>
            </a:r>
            <a:r>
              <a:rPr lang="cs-CZ" sz="1600" dirty="0"/>
              <a:t> –  domácí nehody a tragédie, hygiena, potraty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–  epidemie (mor: 1380) nebo hladomory (1361),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   –  přírodní katastrofy:  povodně, požáry  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b="1" dirty="0"/>
              <a:t>Koroner </a:t>
            </a:r>
            <a:r>
              <a:rPr lang="cs-CZ" sz="1600" dirty="0"/>
              <a:t> –  12. stol.: úřad v Anglii k vyšetřování podezřelých úmrtí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–   cestoval po hrabstvích v zastoupení krále a měl i soudní moc </a:t>
            </a:r>
          </a:p>
          <a:p>
            <a:pPr marL="0" indent="0">
              <a:buNone/>
              <a:defRPr/>
            </a:pPr>
            <a:r>
              <a:rPr lang="cs-CZ" sz="1600" dirty="0"/>
              <a:t>                     –   bohatá úřední agenda:  vyšší vrstvy vyloučeny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59F2C-4680-B6CE-750D-1DE0F4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</a:t>
            </a:r>
            <a:r>
              <a:rPr lang="cs-CZ" sz="3200" dirty="0">
                <a:solidFill>
                  <a:srgbClr val="FF0000"/>
                </a:solidFill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9DCEB9-B1EC-595C-2421-57842EDB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</a:rPr>
              <a:t>Hledíková, Zdeňka: Venkovské děkanáty ve středověkých Čechách. In: Pocta Karlu Malému k 65. narozeninám, Praha 1995, 112–123.</a:t>
            </a:r>
          </a:p>
          <a:p>
            <a:r>
              <a:rPr lang="cs-CZ" sz="1800" dirty="0">
                <a:effectLst/>
              </a:rPr>
              <a:t>Havrlant, Jaroslav: Přehled vývoje církevní správy v severozápadních Čechách. Poohří 1: sídla – správa – společnost, Louny 2011, 36–50.</a:t>
            </a:r>
          </a:p>
          <a:p>
            <a:r>
              <a:rPr lang="cs-CZ" sz="2000" u="none" strike="noStrike" dirty="0" err="1">
                <a:solidFill>
                  <a:srgbClr val="000000"/>
                </a:solidFill>
              </a:rPr>
              <a:t>Nodl</a:t>
            </a:r>
            <a:r>
              <a:rPr lang="cs-CZ" sz="2000" u="none" strike="noStrike" dirty="0">
                <a:solidFill>
                  <a:srgbClr val="000000"/>
                </a:solidFill>
              </a:rPr>
              <a:t>, M. et al. (</a:t>
            </a:r>
            <a:r>
              <a:rPr lang="cs-CZ" sz="2000" u="none" strike="noStrike" dirty="0" err="1">
                <a:solidFill>
                  <a:srgbClr val="000000"/>
                </a:solidFill>
              </a:rPr>
              <a:t>edd</a:t>
            </a:r>
            <a:r>
              <a:rPr lang="cs-CZ" sz="2000" u="none" strike="noStrike" dirty="0">
                <a:solidFill>
                  <a:srgbClr val="000000"/>
                </a:solidFill>
              </a:rPr>
              <a:t>.), Zbožnost ve středověku, </a:t>
            </a:r>
            <a:r>
              <a:rPr lang="cs-CZ" sz="2000" dirty="0" err="1">
                <a:effectLst/>
              </a:rPr>
              <a:t>Colloquia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mediaevalia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Pragensia</a:t>
            </a:r>
            <a:r>
              <a:rPr lang="cs-CZ" sz="2000" dirty="0">
                <a:effectLst/>
              </a:rPr>
              <a:t> 6, Praha 2007.</a:t>
            </a:r>
          </a:p>
          <a:p>
            <a:r>
              <a:rPr lang="cs-CZ" sz="2000" u="none" strike="noStrike" dirty="0">
                <a:solidFill>
                  <a:srgbClr val="000000"/>
                </a:solidFill>
              </a:rPr>
              <a:t>Pexa, V. a kol., </a:t>
            </a:r>
            <a:endParaRPr lang="cs-CZ" sz="2000" u="none" strike="noStrike" dirty="0">
              <a:solidFill>
                <a:srgbClr val="000000"/>
              </a:solidFill>
              <a:effectLst/>
            </a:endParaRPr>
          </a:p>
          <a:p>
            <a:r>
              <a:rPr lang="cs-CZ" sz="2000" u="none" strike="noStrike" dirty="0">
                <a:solidFill>
                  <a:srgbClr val="000000"/>
                </a:solidFill>
                <a:effectLst/>
              </a:rPr>
              <a:t>Štefan, Ivo – </a:t>
            </a:r>
            <a:r>
              <a:rPr lang="cs-CZ" sz="2000" u="none" strike="noStrike" dirty="0" err="1">
                <a:solidFill>
                  <a:srgbClr val="000000"/>
                </a:solidFill>
                <a:effectLst/>
              </a:rPr>
              <a:t>Varadzin</a:t>
            </a:r>
            <a:r>
              <a:rPr lang="cs-CZ" sz="2000" u="none" strike="noStrike" dirty="0">
                <a:solidFill>
                  <a:srgbClr val="000000"/>
                </a:solidFill>
                <a:effectLst/>
              </a:rPr>
              <a:t>, Ladislav: Počátky farní organizace v Čechách a na Moravě ve výpovědi archeologie. In: Církevní topografie a farní síť pražské církevní provincie v pozdním středověku. Praha 2007, 33–54.</a:t>
            </a:r>
            <a:br>
              <a:rPr lang="cs-CZ" sz="2000" u="none" strike="noStrike" dirty="0">
                <a:solidFill>
                  <a:srgbClr val="000000"/>
                </a:solidFill>
                <a:effectLst/>
              </a:rPr>
            </a:br>
            <a:br>
              <a:rPr lang="cs-CZ" sz="2000" u="none" strike="noStrike" dirty="0">
                <a:solidFill>
                  <a:srgbClr val="000000"/>
                </a:solidFill>
                <a:effectLst/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385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B569C-2633-E9A9-47E8-BAB4485DB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Sakrální a profánní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E8C358-6990-D030-6E04-F9C56343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633591"/>
            <a:ext cx="11897474" cy="5126804"/>
          </a:xfrm>
        </p:spPr>
        <p:txBody>
          <a:bodyPr>
            <a:normAutofit/>
          </a:bodyPr>
          <a:lstStyle/>
          <a:p>
            <a:r>
              <a:rPr lang="cs-CZ" sz="1800" b="1" dirty="0"/>
              <a:t>Profánní prostor  –  zástavba:   obytná, výrobní, sanitární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b="1" dirty="0"/>
              <a:t>Sakrální prostor  –  církevní zástavba:  kostely a kaple, kláštery, hřbitovy, osária, </a:t>
            </a:r>
            <a:r>
              <a:rPr lang="cs-CZ" sz="1800" b="1" dirty="0" err="1"/>
              <a:t>karnery</a:t>
            </a: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</a:t>
            </a:r>
          </a:p>
          <a:p>
            <a:r>
              <a:rPr lang="cs-CZ" sz="1800" b="1" dirty="0"/>
              <a:t>Město</a:t>
            </a:r>
            <a:r>
              <a:rPr lang="cs-CZ" sz="1800" dirty="0"/>
              <a:t>  </a:t>
            </a:r>
            <a:r>
              <a:rPr lang="cs-CZ" sz="1800" b="1" dirty="0"/>
              <a:t>a jeho obyvatelé  </a:t>
            </a:r>
            <a:r>
              <a:rPr lang="cs-CZ" sz="1800" dirty="0"/>
              <a:t>–  pojímáni jako posvátné společenství:  </a:t>
            </a:r>
            <a:r>
              <a:rPr lang="de-DE" sz="1800" dirty="0">
                <a:effectLst/>
              </a:rPr>
              <a:t>Stadt als Sakralgemeinschaft</a:t>
            </a:r>
            <a:r>
              <a:rPr lang="cs-CZ" sz="18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</a:t>
            </a:r>
            <a:r>
              <a:rPr lang="cs-CZ" sz="1800" dirty="0">
                <a:effectLst/>
              </a:rPr>
              <a:t>–  ve středověku:  sv. Augustin – De </a:t>
            </a:r>
            <a:r>
              <a:rPr lang="cs-CZ" sz="1800" dirty="0" err="1">
                <a:effectLst/>
              </a:rPr>
              <a:t>civitate</a:t>
            </a:r>
            <a:r>
              <a:rPr lang="cs-CZ" sz="1800" dirty="0">
                <a:effectLst/>
              </a:rPr>
              <a:t> Dei  (O státě božím)</a:t>
            </a:r>
          </a:p>
          <a:p>
            <a:pPr marL="0" indent="0">
              <a:buNone/>
            </a:pPr>
            <a:endParaRPr lang="cs-CZ" sz="1800" dirty="0">
              <a:effectLst/>
            </a:endParaRPr>
          </a:p>
          <a:p>
            <a:r>
              <a:rPr lang="cs-CZ" sz="1800" b="1" dirty="0"/>
              <a:t>2004 </a:t>
            </a:r>
            <a:r>
              <a:rPr lang="cs-CZ" sz="1800" dirty="0"/>
              <a:t> –  Projekt GA:  </a:t>
            </a:r>
            <a:r>
              <a:rPr lang="cs-CZ" sz="1800" b="1" dirty="0">
                <a:effectLst/>
              </a:rPr>
              <a:t>Církevní topografie a teritoriální církevní správa v pražské diecézi vrcholného a pozdního středověku</a:t>
            </a:r>
          </a:p>
          <a:p>
            <a:pPr marL="0" indent="0">
              <a:buNone/>
            </a:pPr>
            <a:r>
              <a:rPr lang="cs-CZ" sz="1800" b="1" dirty="0"/>
              <a:t>              </a:t>
            </a:r>
            <a:r>
              <a:rPr lang="cs-CZ" sz="1800" b="1" dirty="0">
                <a:effectLst/>
              </a:rPr>
              <a:t> –  </a:t>
            </a:r>
            <a:r>
              <a:rPr lang="cs-CZ" sz="1800" dirty="0">
                <a:effectLst/>
              </a:rPr>
              <a:t>databáze farní sítě v celých Čechách:  Církevní topografie středověkých Čech </a:t>
            </a:r>
          </a:p>
          <a:p>
            <a:pPr marL="0" indent="0">
              <a:buNone/>
            </a:pPr>
            <a:r>
              <a:rPr lang="cs-CZ" sz="1800" dirty="0"/>
              <a:t>               </a:t>
            </a:r>
            <a:r>
              <a:rPr lang="cs-CZ" sz="1800" dirty="0">
                <a:effectLst/>
              </a:rPr>
              <a:t>– průběžně doplňovaná (1354–1436)</a:t>
            </a:r>
          </a:p>
          <a:p>
            <a:pPr marL="0" indent="0">
              <a:buNone/>
            </a:pPr>
            <a:r>
              <a:rPr lang="cs-CZ" sz="1800" dirty="0"/>
              <a:t>               </a:t>
            </a:r>
            <a:r>
              <a:rPr lang="cs-CZ" sz="1800" dirty="0">
                <a:effectLst/>
              </a:rPr>
              <a:t>–  topografický charakter:  síť sakrálních staveb (farní kostely, i filiální) </a:t>
            </a:r>
          </a:p>
          <a:p>
            <a:pPr marL="0" indent="0">
              <a:buNone/>
            </a:pPr>
            <a:r>
              <a:rPr lang="cs-CZ" sz="1800" dirty="0">
                <a:effectLst/>
              </a:rPr>
              <a:t>               –  farní síť jedné farnosti:  výčet přifařených obcí   (přináležitost lokalit k farnímu kostelu)</a:t>
            </a:r>
            <a:endParaRPr lang="cs-CZ" sz="1800" b="1" dirty="0">
              <a:effectLst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29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910045" y="169817"/>
            <a:ext cx="10415451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Vznik a vývoj církevní organizace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365" y="1000125"/>
            <a:ext cx="11769635" cy="602769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900" b="1" dirty="0"/>
              <a:t>Čechy:    973   </a:t>
            </a:r>
            <a:r>
              <a:rPr lang="cs-CZ" sz="1900" dirty="0"/>
              <a:t>–  založeno pražské biskupství:   spadalo pod arcibiskupství v Řezně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–  první pražský biskup:  </a:t>
            </a:r>
            <a:r>
              <a:rPr lang="cs-CZ" sz="1900" b="1" dirty="0"/>
              <a:t>Dětmar</a:t>
            </a:r>
            <a:r>
              <a:rPr lang="cs-CZ" sz="1900" dirty="0"/>
              <a:t> (výchova kněží, svěcení kostelů), druhý:  Slavníkovec </a:t>
            </a:r>
            <a:r>
              <a:rPr lang="cs-CZ" sz="1900" b="1" dirty="0"/>
              <a:t>Vojtěch </a:t>
            </a:r>
          </a:p>
          <a:p>
            <a:pPr marL="0" indent="0">
              <a:buNone/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 err="1"/>
              <a:t>Velkofarní</a:t>
            </a:r>
            <a:r>
              <a:rPr lang="cs-CZ" sz="1900" b="1" dirty="0"/>
              <a:t> organizace  </a:t>
            </a:r>
            <a:r>
              <a:rPr lang="cs-CZ" sz="1900" dirty="0"/>
              <a:t>–   vznik po založení pražského biskupství (dříve nelze hovořit o církevní organizaci)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farní správa:  </a:t>
            </a:r>
            <a:r>
              <a:rPr lang="cs-CZ" sz="1900" dirty="0"/>
              <a:t>zajištění náboženských (duchovních) potřeb a podmínek pro plnění úkolů církve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                              soubor práv udělovaných některým kostelům (křtu, pohřbu, výběru desátků)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11. – 12. stol.:</a:t>
            </a:r>
            <a:r>
              <a:rPr lang="cs-CZ" sz="1900" dirty="0"/>
              <a:t>   vytváření farní sítě  (kostely zabezpečovaly přístup ke křesťanským svátostem)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–   12. stol.:  </a:t>
            </a:r>
            <a:r>
              <a:rPr lang="cs-CZ" sz="2000" b="1" dirty="0"/>
              <a:t>děkanáty</a:t>
            </a:r>
            <a:r>
              <a:rPr lang="cs-CZ" sz="2000" dirty="0"/>
              <a:t>  –  mezičlánky mezi biskupstvím, arcijáhny a venkovskými plebány </a:t>
            </a:r>
            <a:endParaRPr lang="cs-CZ" sz="1900" dirty="0"/>
          </a:p>
          <a:p>
            <a:pPr marL="0" indent="0">
              <a:buNone/>
              <a:defRPr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farnost</a:t>
            </a:r>
            <a:r>
              <a:rPr lang="cs-CZ" sz="1900" dirty="0"/>
              <a:t>:  soubor práv udělovaných některým kostelům (křtu, pohřbu, výběru desátků) 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funkce farních kostelů</a:t>
            </a:r>
            <a:r>
              <a:rPr lang="cs-CZ" sz="1900" dirty="0"/>
              <a:t>:  </a:t>
            </a:r>
            <a:r>
              <a:rPr lang="it-IT" sz="1900" dirty="0"/>
              <a:t>pastorační </a:t>
            </a:r>
            <a:r>
              <a:rPr lang="cs-CZ" sz="1900" dirty="0"/>
              <a:t>služba</a:t>
            </a:r>
            <a:r>
              <a:rPr lang="it-IT" sz="1900" dirty="0"/>
              <a:t> (cura animarum)</a:t>
            </a:r>
            <a:r>
              <a:rPr lang="cs-CZ" sz="1900" dirty="0"/>
              <a:t>výchova farníků, charitativní služba 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farář</a:t>
            </a:r>
            <a:r>
              <a:rPr lang="cs-CZ" sz="1900" dirty="0"/>
              <a:t> (lat. </a:t>
            </a:r>
            <a:r>
              <a:rPr lang="cs-CZ" sz="1900" dirty="0" err="1"/>
              <a:t>parochus</a:t>
            </a:r>
            <a:r>
              <a:rPr lang="cs-CZ" sz="1900" dirty="0"/>
              <a:t> nebo </a:t>
            </a:r>
            <a:r>
              <a:rPr lang="cs-CZ" sz="1900" dirty="0" err="1"/>
              <a:t>plebanus</a:t>
            </a:r>
            <a:r>
              <a:rPr lang="cs-CZ" sz="1900" dirty="0"/>
              <a:t>):   duchovní povinnosti a materiální zajištění fary (sídla)</a:t>
            </a:r>
          </a:p>
          <a:p>
            <a:pPr marL="0" indent="0">
              <a:buNone/>
            </a:pPr>
            <a:r>
              <a:rPr lang="cs-CZ" sz="1900" dirty="0"/>
              <a:t>                                             –   </a:t>
            </a:r>
            <a:r>
              <a:rPr lang="cs-CZ" sz="1900" b="1" dirty="0"/>
              <a:t>pomocníci faráře:  </a:t>
            </a:r>
            <a:r>
              <a:rPr lang="cs-CZ" sz="1900" dirty="0"/>
              <a:t>vikář, </a:t>
            </a:r>
            <a:r>
              <a:rPr lang="cs-CZ" sz="1900" dirty="0" err="1"/>
              <a:t>altarista</a:t>
            </a:r>
            <a:r>
              <a:rPr lang="cs-CZ" sz="1900" dirty="0"/>
              <a:t>                                       </a:t>
            </a:r>
          </a:p>
          <a:p>
            <a:pPr>
              <a:defRPr/>
            </a:pPr>
            <a:endParaRPr lang="cs-CZ" sz="1900" b="1" dirty="0"/>
          </a:p>
          <a:p>
            <a:pPr>
              <a:defRPr/>
            </a:pPr>
            <a:r>
              <a:rPr lang="cs-CZ" sz="1900" b="1" dirty="0"/>
              <a:t>Morava: 1063    </a:t>
            </a:r>
            <a:r>
              <a:rPr lang="cs-CZ" sz="1900" dirty="0"/>
              <a:t>–   </a:t>
            </a:r>
            <a:r>
              <a:rPr lang="cs-CZ" sz="1900" b="1" dirty="0"/>
              <a:t>biskupství  v Olomouci</a:t>
            </a:r>
            <a:r>
              <a:rPr lang="cs-CZ" sz="1900" dirty="0"/>
              <a:t>:  nejvyšší církevní instituce  </a:t>
            </a:r>
          </a:p>
          <a:p>
            <a:pPr marL="0" indent="0">
              <a:buNone/>
            </a:pPr>
            <a:r>
              <a:rPr lang="cs-CZ" sz="1900" dirty="0"/>
              <a:t>                                  –    6 </a:t>
            </a:r>
            <a:r>
              <a:rPr lang="cs-CZ" sz="1900" dirty="0" err="1"/>
              <a:t>velkofarních</a:t>
            </a:r>
            <a:r>
              <a:rPr lang="cs-CZ" sz="1900" dirty="0"/>
              <a:t> kostelů:  Olomouc, Přerov, Břeclav, Spytihněv, Brno a Znojmo                                 </a:t>
            </a:r>
          </a:p>
          <a:p>
            <a:pPr marL="0" indent="0">
              <a:buFontTx/>
              <a:buNone/>
              <a:defRPr/>
            </a:pPr>
            <a:r>
              <a:rPr lang="cs-CZ" sz="1900" dirty="0"/>
              <a:t>                                 –    </a:t>
            </a:r>
            <a:r>
              <a:rPr lang="cs-CZ" sz="1900" b="1" dirty="0"/>
              <a:t>30. léta 12. stol.:</a:t>
            </a:r>
            <a:r>
              <a:rPr lang="cs-CZ" sz="1900" dirty="0"/>
              <a:t>   v čele farnosti </a:t>
            </a:r>
            <a:r>
              <a:rPr lang="cs-CZ" sz="1900" b="1" dirty="0"/>
              <a:t>arcijáhn (archipresbyter), </a:t>
            </a:r>
            <a:r>
              <a:rPr lang="cs-CZ" sz="1900" dirty="0"/>
              <a:t>spojovací článek mezi biskupy a kostely</a:t>
            </a:r>
          </a:p>
          <a:p>
            <a:pPr marL="0" indent="0">
              <a:buNone/>
              <a:defRPr/>
            </a:pPr>
            <a:r>
              <a:rPr lang="cs-CZ" sz="1900" b="1" dirty="0"/>
              <a:t>                                 </a:t>
            </a:r>
            <a:r>
              <a:rPr lang="cs-CZ" sz="1900" dirty="0"/>
              <a:t>–    </a:t>
            </a:r>
            <a:r>
              <a:rPr lang="cs-CZ" sz="1900" b="1" dirty="0"/>
              <a:t>1146:  Jindřich Zdík</a:t>
            </a:r>
            <a:r>
              <a:rPr lang="cs-CZ" sz="1900" dirty="0"/>
              <a:t>: získal imunitu pro statky olomouckého biskupství (církevní reforma, emancipace)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–   </a:t>
            </a:r>
            <a:r>
              <a:rPr lang="cs-CZ" sz="1900" b="1" dirty="0"/>
              <a:t>13. stol.:  </a:t>
            </a:r>
            <a:r>
              <a:rPr lang="cs-CZ" sz="1900" dirty="0"/>
              <a:t>farní síť se dotváří </a:t>
            </a:r>
          </a:p>
          <a:p>
            <a:pPr marL="0" indent="0">
              <a:buNone/>
              <a:defRPr/>
            </a:pPr>
            <a:r>
              <a:rPr lang="cs-CZ" sz="1900" dirty="0"/>
              <a:t>                                 –   </a:t>
            </a:r>
            <a:r>
              <a:rPr lang="cs-CZ" sz="2000" b="1" dirty="0"/>
              <a:t>14. stol</a:t>
            </a:r>
            <a:r>
              <a:rPr lang="cs-CZ" sz="2000" dirty="0"/>
              <a:t>.:  vzrůstá počet vesnických far </a:t>
            </a:r>
            <a:endParaRPr lang="cs-CZ" sz="1900" b="1" dirty="0"/>
          </a:p>
          <a:p>
            <a:pPr marL="0" indent="0">
              <a:buFontTx/>
              <a:buNone/>
              <a:defRPr/>
            </a:pPr>
            <a:r>
              <a:rPr lang="cs-CZ" sz="1900" dirty="0"/>
              <a:t>                                                                            </a:t>
            </a:r>
          </a:p>
          <a:p>
            <a:pPr marL="0" indent="0">
              <a:buNone/>
              <a:defRPr/>
            </a:pPr>
            <a:endParaRPr lang="cs-CZ" sz="19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1320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9B959A-8859-89A8-E264-63D156E62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5000" contrast="4000"/>
                    </a14:imgEffect>
                  </a14:imgLayer>
                </a14:imgProps>
              </a:ext>
            </a:extLst>
          </a:blip>
          <a:srcRect l="17656" t="21529" r="18281" b="4999"/>
          <a:stretch/>
        </p:blipFill>
        <p:spPr>
          <a:xfrm>
            <a:off x="885825" y="9595"/>
            <a:ext cx="10525125" cy="67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65D7768C-519C-75DD-A65B-27FF690C1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91" y="0"/>
            <a:ext cx="9113178" cy="6834883"/>
          </a:xfrm>
          <a:prstGeom prst="rect">
            <a:avLst/>
          </a:prstGeom>
        </p:spPr>
      </p:pic>
      <p:pic>
        <p:nvPicPr>
          <p:cNvPr id="5" name="Obrázek 4" descr="Obsah obrázku kalendář&#10;&#10;Popis byl vytvořen automaticky">
            <a:extLst>
              <a:ext uri="{FF2B5EF4-FFF2-40B4-BE49-F238E27FC236}">
                <a16:creationId xmlns:a16="http://schemas.microsoft.com/office/drawing/2014/main" id="{F1F18EA5-8D15-5584-353B-192BDD973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53" y="1402421"/>
            <a:ext cx="3026960" cy="424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64BD3F20-41AC-BE7C-5283-2AF17167C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Církevní objekty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F3374B-B245-91E7-8938-E0BEBEEA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942975"/>
            <a:ext cx="11753851" cy="5915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000" b="1" dirty="0">
                <a:solidFill>
                  <a:srgbClr val="FF0000"/>
                </a:solidFill>
              </a:rPr>
              <a:t>Kostely </a:t>
            </a:r>
            <a:r>
              <a:rPr lang="cs-CZ" sz="1800" dirty="0"/>
              <a:t> –  centra farních okruhů s právem výkonu </a:t>
            </a:r>
            <a:r>
              <a:rPr lang="cs-CZ" sz="1800" dirty="0">
                <a:effectLst/>
              </a:rPr>
              <a:t>duchovní správy a majetkovým vybavením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</a:t>
            </a:r>
            <a:r>
              <a:rPr lang="cs-CZ" sz="1800" dirty="0">
                <a:effectLst/>
              </a:rPr>
              <a:t>–  </a:t>
            </a:r>
            <a:r>
              <a:rPr lang="cs-CZ" sz="1800" b="1" dirty="0">
                <a:effectLst/>
              </a:rPr>
              <a:t>prameny:</a:t>
            </a:r>
            <a:r>
              <a:rPr lang="cs-CZ" sz="1800" dirty="0">
                <a:effectLst/>
              </a:rPr>
              <a:t>  historické (písemné, archeologické), </a:t>
            </a:r>
            <a:r>
              <a:rPr lang="cs-CZ" sz="1800" u="none" strike="noStrike" dirty="0">
                <a:solidFill>
                  <a:srgbClr val="000000"/>
                </a:solidFill>
                <a:effectLst/>
              </a:rPr>
              <a:t>uměleckohistorické</a:t>
            </a:r>
            <a:r>
              <a:rPr lang="cs-CZ" sz="1800" dirty="0">
                <a:solidFill>
                  <a:srgbClr val="000000"/>
                </a:solidFill>
              </a:rPr>
              <a:t> a</a:t>
            </a:r>
            <a:r>
              <a:rPr lang="cs-CZ" sz="1800" u="none" strike="noStrike" dirty="0">
                <a:solidFill>
                  <a:srgbClr val="000000"/>
                </a:solidFill>
                <a:effectLst/>
              </a:rPr>
              <a:t> stavebně historické bádání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patrocinia:</a:t>
            </a:r>
            <a:r>
              <a:rPr lang="cs-CZ" sz="1800" dirty="0"/>
              <a:t>  zasvěcení  – </a:t>
            </a:r>
            <a:r>
              <a:rPr lang="cs-CZ" sz="1800" b="1" dirty="0"/>
              <a:t> </a:t>
            </a:r>
            <a:r>
              <a:rPr lang="cs-CZ" sz="1800" dirty="0"/>
              <a:t>předrománské:  sv. Kliment,  12. stol.: sv. Gothard, sv. Havel, 12/13.:  sv. Jakub, Martin</a:t>
            </a:r>
            <a:endParaRPr lang="cs-CZ" sz="1800" u="none" strike="noStrike" dirty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buNone/>
              <a:defRPr/>
            </a:pPr>
            <a:r>
              <a:rPr lang="cs-CZ" sz="1800" dirty="0">
                <a:effectLst/>
              </a:rPr>
              <a:t> 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</a:t>
            </a:r>
            <a:r>
              <a:rPr lang="cs-CZ" sz="1800" b="1" dirty="0"/>
              <a:t>funkce:    </a:t>
            </a:r>
            <a:r>
              <a:rPr lang="cs-CZ" sz="1800" dirty="0"/>
              <a:t>liturgická (bohoslužebná)  –  kázání, udělování svátostí, církevní slavnosti, poutě, svátky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–   </a:t>
            </a:r>
            <a:r>
              <a:rPr lang="cs-CZ" sz="1800" b="1" dirty="0"/>
              <a:t>půdorys:</a:t>
            </a:r>
            <a:r>
              <a:rPr lang="cs-CZ" sz="1800" dirty="0"/>
              <a:t>  většinou obdélný – jedno i vícelodní,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Z:  vstup, jedna i více věží       V: apsida:  presbytář (kněžiště) s oltářem, vedle sakristie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</a:t>
            </a:r>
            <a:r>
              <a:rPr lang="cs-CZ" sz="1800" b="1" dirty="0"/>
              <a:t>architektura:  </a:t>
            </a:r>
            <a:r>
              <a:rPr lang="cs-CZ" sz="1800" dirty="0"/>
              <a:t>románská  –   </a:t>
            </a:r>
            <a:r>
              <a:rPr lang="cs-CZ" sz="1800" b="1" dirty="0" err="1"/>
              <a:t>empory</a:t>
            </a:r>
            <a:r>
              <a:rPr lang="cs-CZ" sz="1800" b="1" dirty="0"/>
              <a:t>:</a:t>
            </a:r>
            <a:r>
              <a:rPr lang="cs-CZ" sz="1800" dirty="0"/>
              <a:t>   vlastnické kostely (bazilika v </a:t>
            </a:r>
            <a:r>
              <a:rPr lang="cs-CZ" sz="1800" dirty="0" err="1"/>
              <a:t>Živhošti</a:t>
            </a:r>
            <a:r>
              <a:rPr lang="cs-CZ" sz="1800" dirty="0"/>
              <a:t>) s vyvýšenou tribunou,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na níž šlechtic a jeho rodina sledoval bohoslužby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gotická  –  opěrné pilíře, lomené oblouky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Farní síť od 1. třetiny 13. stol.:    </a:t>
            </a:r>
            <a:r>
              <a:rPr lang="cs-CZ" sz="1800" dirty="0"/>
              <a:t>a)   </a:t>
            </a:r>
            <a:r>
              <a:rPr lang="cs-CZ" sz="1800" b="1" dirty="0"/>
              <a:t>katedrální chrám</a:t>
            </a:r>
            <a:r>
              <a:rPr lang="cs-CZ" sz="1800" dirty="0"/>
              <a:t>:   sídlo biskupa a kapituly (Praha, Olomouc)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b)   </a:t>
            </a:r>
            <a:r>
              <a:rPr lang="cs-CZ" sz="1800" b="1" dirty="0" err="1"/>
              <a:t>velkofarní</a:t>
            </a:r>
            <a:r>
              <a:rPr lang="cs-CZ" sz="1800" b="1" dirty="0"/>
              <a:t> kostely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</a:t>
            </a:r>
            <a:r>
              <a:rPr lang="cs-CZ" sz="1800" b="1" dirty="0"/>
              <a:t>c)   venkovské kostely </a:t>
            </a:r>
            <a:r>
              <a:rPr lang="cs-CZ" sz="1800" dirty="0"/>
              <a:t>( 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plebales</a:t>
            </a:r>
            <a:r>
              <a:rPr lang="cs-CZ" sz="1800" dirty="0"/>
              <a:t>) a </a:t>
            </a:r>
            <a:r>
              <a:rPr lang="cs-CZ" sz="1800" b="1" dirty="0"/>
              <a:t>kaple</a:t>
            </a:r>
            <a:r>
              <a:rPr lang="cs-CZ" sz="1800" dirty="0"/>
              <a:t> (</a:t>
            </a:r>
            <a:r>
              <a:rPr lang="cs-CZ" sz="1800" dirty="0">
                <a:effectLst/>
              </a:rPr>
              <a:t>capella, 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filiae</a:t>
            </a:r>
            <a:r>
              <a:rPr lang="cs-CZ" sz="18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489BA2BB-7740-FECA-7689-D21185C4B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8EEA60-03C0-6CA9-1347-D0B0E077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99" y="488501"/>
            <a:ext cx="4438650" cy="5978339"/>
          </a:xfrm>
        </p:spPr>
        <p:txBody>
          <a:bodyPr>
            <a:normAutofit fontScale="92500" lnSpcReduction="20000"/>
          </a:bodyPr>
          <a:lstStyle/>
          <a:p>
            <a:endParaRPr lang="cs-CZ" sz="2000" b="1" dirty="0"/>
          </a:p>
          <a:p>
            <a:r>
              <a:rPr lang="cs-CZ" sz="2000" b="1" dirty="0"/>
              <a:t>Loď  </a:t>
            </a:r>
            <a:r>
              <a:rPr lang="cs-CZ" sz="2000" dirty="0"/>
              <a:t>–  přirovnávána k </a:t>
            </a:r>
            <a:r>
              <a:rPr lang="cs-CZ" sz="2000" dirty="0" err="1"/>
              <a:t>Noemově</a:t>
            </a:r>
            <a:r>
              <a:rPr lang="cs-CZ" sz="2000" dirty="0"/>
              <a:t> arše</a:t>
            </a:r>
          </a:p>
          <a:p>
            <a:r>
              <a:rPr lang="cs-CZ" sz="2000" b="1" dirty="0"/>
              <a:t>Předsíň</a:t>
            </a:r>
            <a:r>
              <a:rPr lang="cs-CZ" sz="2000" dirty="0"/>
              <a:t>  –  vstup do sakrálního prostoru</a:t>
            </a:r>
          </a:p>
          <a:p>
            <a:r>
              <a:rPr lang="cs-CZ" sz="2000" b="1" dirty="0"/>
              <a:t>Oltář</a:t>
            </a:r>
            <a:r>
              <a:rPr lang="cs-CZ" sz="2000" dirty="0"/>
              <a:t>  –  mensa:  obětní stůl</a:t>
            </a:r>
          </a:p>
          <a:p>
            <a:r>
              <a:rPr lang="cs-CZ" sz="2000" b="1" dirty="0"/>
              <a:t>Křtitelnice  –   </a:t>
            </a:r>
            <a:r>
              <a:rPr lang="cs-CZ" sz="2000" dirty="0"/>
              <a:t>nádržka s posvěcenou </a:t>
            </a:r>
          </a:p>
          <a:p>
            <a:pPr marL="0" indent="0">
              <a:buNone/>
            </a:pPr>
            <a:r>
              <a:rPr lang="cs-CZ" sz="2000" dirty="0"/>
              <a:t>                                vodou (piscina </a:t>
            </a:r>
            <a:r>
              <a:rPr lang="cs-CZ" sz="2000" dirty="0" err="1"/>
              <a:t>sacra</a:t>
            </a:r>
            <a:r>
              <a:rPr lang="cs-CZ" sz="2000" dirty="0"/>
              <a:t>)</a:t>
            </a:r>
          </a:p>
          <a:p>
            <a:r>
              <a:rPr lang="cs-CZ" sz="2000" b="1" dirty="0"/>
              <a:t>Svatostánek</a:t>
            </a:r>
            <a:r>
              <a:rPr lang="cs-CZ" sz="2000" dirty="0"/>
              <a:t> – na Hlavním oltáři</a:t>
            </a:r>
          </a:p>
          <a:p>
            <a:pPr marL="0" indent="0">
              <a:buNone/>
            </a:pPr>
            <a:r>
              <a:rPr lang="cs-CZ" sz="2000" dirty="0"/>
              <a:t>                              (hostie – patena,</a:t>
            </a:r>
          </a:p>
          <a:p>
            <a:pPr marL="0" indent="0">
              <a:buNone/>
            </a:pPr>
            <a:r>
              <a:rPr lang="cs-CZ" sz="2000" dirty="0"/>
              <a:t>                               víno – kalich)</a:t>
            </a:r>
          </a:p>
          <a:p>
            <a:r>
              <a:rPr lang="cs-CZ" sz="2000" b="1" dirty="0"/>
              <a:t>Věčné světlo</a:t>
            </a:r>
            <a:r>
              <a:rPr lang="cs-CZ" sz="2000" dirty="0"/>
              <a:t>  –  v lampě poblíž</a:t>
            </a:r>
          </a:p>
          <a:p>
            <a:pPr marL="0" indent="0">
              <a:buNone/>
            </a:pPr>
            <a:r>
              <a:rPr lang="cs-CZ" sz="2000" dirty="0"/>
              <a:t>                                  svatostánku</a:t>
            </a:r>
          </a:p>
          <a:p>
            <a:r>
              <a:rPr lang="cs-CZ" sz="2000" b="1" dirty="0"/>
              <a:t>Kazatelna  </a:t>
            </a:r>
            <a:r>
              <a:rPr lang="cs-CZ" sz="2000" dirty="0"/>
              <a:t>–  vyvýšené místo,</a:t>
            </a:r>
          </a:p>
          <a:p>
            <a:pPr marL="0" indent="0">
              <a:buNone/>
            </a:pPr>
            <a:r>
              <a:rPr lang="cs-CZ" sz="2000" dirty="0"/>
              <a:t>                            kde se hlásá a čte</a:t>
            </a:r>
          </a:p>
          <a:p>
            <a:pPr marL="0" indent="0">
              <a:buNone/>
            </a:pPr>
            <a:r>
              <a:rPr lang="cs-CZ" sz="2000" dirty="0"/>
              <a:t>                            slovo Boží</a:t>
            </a:r>
          </a:p>
          <a:p>
            <a:r>
              <a:rPr lang="cs-CZ" sz="2000" b="1" dirty="0"/>
              <a:t>Katedra</a:t>
            </a:r>
            <a:r>
              <a:rPr lang="cs-CZ" sz="2000" dirty="0"/>
              <a:t>  –  sedadlo biskupa s</a:t>
            </a:r>
          </a:p>
          <a:p>
            <a:pPr marL="0" indent="0">
              <a:buNone/>
            </a:pPr>
            <a:r>
              <a:rPr lang="cs-CZ" sz="2000" dirty="0"/>
              <a:t>                        jeho znakem</a:t>
            </a:r>
          </a:p>
          <a:p>
            <a:r>
              <a:rPr lang="cs-CZ" sz="2000" b="1" dirty="0" err="1"/>
              <a:t>Sedes</a:t>
            </a:r>
            <a:r>
              <a:rPr lang="cs-CZ" sz="2000" b="1" dirty="0"/>
              <a:t>  </a:t>
            </a:r>
            <a:r>
              <a:rPr lang="cs-CZ" sz="2000" dirty="0"/>
              <a:t>–  sedadlo pro kněze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D82E98-2A7A-8306-7DC9-429AF02D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82" y="3317344"/>
            <a:ext cx="4735830" cy="34593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75A86B-EADB-91B9-68D4-3540C64F6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39" y="488501"/>
            <a:ext cx="3271662" cy="46398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16F6AD-382E-CA57-59AB-AFD945E87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14" y="488501"/>
            <a:ext cx="1738812" cy="2619086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74E0EAA-822A-C1D2-7D55-3A208E5DC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47" y="489182"/>
            <a:ext cx="1964571" cy="261840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06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7B22A-29D3-9450-A558-0DEC51B6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28" y="870127"/>
            <a:ext cx="5541197" cy="5458753"/>
          </a:xfrm>
        </p:spPr>
        <p:txBody>
          <a:bodyPr>
            <a:normAutofit/>
          </a:bodyPr>
          <a:lstStyle/>
          <a:p>
            <a:r>
              <a:rPr lang="cs-CZ" sz="2000" b="1" dirty="0"/>
              <a:t>Opava </a:t>
            </a:r>
            <a:r>
              <a:rPr lang="cs-CZ" sz="2000" dirty="0"/>
              <a:t> –  </a:t>
            </a:r>
            <a:r>
              <a:rPr lang="cs-CZ" sz="2000" b="1" dirty="0"/>
              <a:t>farní kostel Nanebevzetí Panny Marie</a:t>
            </a:r>
          </a:p>
          <a:p>
            <a:endParaRPr lang="cs-CZ" sz="2000" b="1" dirty="0"/>
          </a:p>
          <a:p>
            <a:r>
              <a:rPr lang="cs-CZ" sz="2000" dirty="0"/>
              <a:t>Trojlodní cihlová katedrála s polygonálně uzavřeným chórem a dvěma věžemi při západním průčelí</a:t>
            </a:r>
          </a:p>
          <a:p>
            <a:endParaRPr lang="cs-CZ" sz="2000" dirty="0"/>
          </a:p>
          <a:p>
            <a:r>
              <a:rPr lang="cs-CZ" sz="2000" dirty="0"/>
              <a:t>1996 – druhý sídelní kostel biskupa:  </a:t>
            </a:r>
            <a:r>
              <a:rPr lang="cs-CZ" sz="2000" dirty="0" err="1"/>
              <a:t>konkatedrála</a:t>
            </a:r>
            <a:endParaRPr lang="cs-CZ" sz="2000" dirty="0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AF951726-D011-65AF-2DE5-4E722987B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12" y="870127"/>
            <a:ext cx="5979560" cy="4484670"/>
          </a:xfrm>
          <a:prstGeom prst="rect">
            <a:avLst/>
          </a:prstGeom>
        </p:spPr>
      </p:pic>
      <p:pic>
        <p:nvPicPr>
          <p:cNvPr id="9" name="Obrázek 8" descr="Obsah obrázku text, obloha, venku, dům&#10;&#10;Popis byl vytvořen automaticky">
            <a:extLst>
              <a:ext uri="{FF2B5EF4-FFF2-40B4-BE49-F238E27FC236}">
                <a16:creationId xmlns:a16="http://schemas.microsoft.com/office/drawing/2014/main" id="{B6AB3987-FACB-24F9-58D5-1B1750F8F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1" y="3627324"/>
            <a:ext cx="4054868" cy="27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56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2089</Words>
  <Application>Microsoft Office PowerPoint</Application>
  <PresentationFormat>Širokoúhlá obrazovka</PresentationFormat>
  <Paragraphs>199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Archeologie středověkého a novověkého města </vt:lpstr>
      <vt:lpstr>                             Sakrální a profánní</vt:lpstr>
      <vt:lpstr>                  Vznik a vývoj církevní organizace </vt:lpstr>
      <vt:lpstr>Prezentace aplikace PowerPoint</vt:lpstr>
      <vt:lpstr>Prezentace aplikace PowerPoint</vt:lpstr>
      <vt:lpstr>                               Církevní objekty</vt:lpstr>
      <vt:lpstr>Prezentace aplikace PowerPoint</vt:lpstr>
      <vt:lpstr>Prezentace aplikace PowerPoint</vt:lpstr>
      <vt:lpstr>Prezentace aplikace PowerPoint</vt:lpstr>
      <vt:lpstr>                        Městské církevní řády</vt:lpstr>
      <vt:lpstr>Prezentace aplikace PowerPoint</vt:lpstr>
      <vt:lpstr>Prezentace aplikace PowerPoint</vt:lpstr>
      <vt:lpstr>                       Středověký hřbitov </vt:lpstr>
      <vt:lpstr>                                  Pohřbívání</vt:lpstr>
      <vt:lpstr>Prezentace aplikace PowerPoint</vt:lpstr>
      <vt:lpstr>Prezentace aplikace PowerPoint</vt:lpstr>
      <vt:lpstr>                           Dětská úmrtnost</vt:lpstr>
      <vt:lpstr>                              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Markéta Tymonová</cp:lastModifiedBy>
  <cp:revision>74</cp:revision>
  <dcterms:created xsi:type="dcterms:W3CDTF">2017-01-31T16:06:48Z</dcterms:created>
  <dcterms:modified xsi:type="dcterms:W3CDTF">2023-04-20T11:58:22Z</dcterms:modified>
</cp:coreProperties>
</file>