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72" r:id="rId5"/>
    <p:sldId id="263" r:id="rId6"/>
    <p:sldId id="448" r:id="rId7"/>
    <p:sldId id="433" r:id="rId8"/>
    <p:sldId id="300" r:id="rId9"/>
    <p:sldId id="301" r:id="rId10"/>
    <p:sldId id="428" r:id="rId11"/>
    <p:sldId id="302" r:id="rId12"/>
    <p:sldId id="289" r:id="rId13"/>
    <p:sldId id="284" r:id="rId14"/>
    <p:sldId id="266" r:id="rId15"/>
    <p:sldId id="470" r:id="rId16"/>
    <p:sldId id="471" r:id="rId17"/>
    <p:sldId id="308" r:id="rId18"/>
    <p:sldId id="469" r:id="rId19"/>
    <p:sldId id="430" r:id="rId20"/>
    <p:sldId id="431" r:id="rId21"/>
    <p:sldId id="437" r:id="rId22"/>
    <p:sldId id="468" r:id="rId23"/>
    <p:sldId id="439" r:id="rId24"/>
    <p:sldId id="451" r:id="rId25"/>
    <p:sldId id="441" r:id="rId26"/>
    <p:sldId id="440" r:id="rId27"/>
    <p:sldId id="445" r:id="rId28"/>
    <p:sldId id="467" r:id="rId29"/>
    <p:sldId id="442" r:id="rId30"/>
    <p:sldId id="473" r:id="rId31"/>
    <p:sldId id="262" r:id="rId32"/>
    <p:sldId id="472" r:id="rId33"/>
    <p:sldId id="443" r:id="rId34"/>
    <p:sldId id="460" r:id="rId35"/>
    <p:sldId id="466" r:id="rId36"/>
    <p:sldId id="452" r:id="rId37"/>
    <p:sldId id="465" r:id="rId38"/>
    <p:sldId id="458" r:id="rId39"/>
    <p:sldId id="459" r:id="rId40"/>
    <p:sldId id="453" r:id="rId41"/>
    <p:sldId id="427" r:id="rId42"/>
    <p:sldId id="454" r:id="rId43"/>
    <p:sldId id="474" r:id="rId44"/>
    <p:sldId id="457" r:id="rId45"/>
    <p:sldId id="405" r:id="rId46"/>
    <p:sldId id="407" r:id="rId47"/>
    <p:sldId id="449" r:id="rId48"/>
    <p:sldId id="463" r:id="rId4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14.04.2025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278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14.04.2025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2691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14.04.2025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0300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E690AC8-095A-C163-1675-53DDEE54B8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B22079C-57A5-244E-47D8-FDB888746C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3125262-3DE2-1694-DDAB-5BA02D9758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C73F28-8560-43AD-B2F0-2ABBD1CADFC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87932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14.04.2025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9242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14.04.2025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3343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14.04.2025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5370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14.04.2025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936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14.04.2025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2807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14.04.2025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0501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14.04.2025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797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14.04.2025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3862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DEC70-E3B1-4825-B7FB-7DDBFBFEBD55}" type="datetimeFigureOut">
              <a:rPr lang="cs-CZ" smtClean="0"/>
              <a:t>14.04.2025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498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4.jpe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7.jpeg"/><Relationship Id="rId5" Type="http://schemas.openxmlformats.org/officeDocument/2006/relationships/image" Target="../media/image13.png"/><Relationship Id="rId10" Type="http://schemas.openxmlformats.org/officeDocument/2006/relationships/image" Target="../media/image16.jpe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microsoft.com/office/2007/relationships/hdphoto" Target="../media/hdphoto4.wdp"/><Relationship Id="rId7" Type="http://schemas.openxmlformats.org/officeDocument/2006/relationships/image" Target="../media/image34.jpeg"/><Relationship Id="rId12" Type="http://schemas.microsoft.com/office/2007/relationships/hdphoto" Target="../media/hdphoto7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37.png"/><Relationship Id="rId5" Type="http://schemas.microsoft.com/office/2007/relationships/hdphoto" Target="../media/hdphoto5.wdp"/><Relationship Id="rId10" Type="http://schemas.openxmlformats.org/officeDocument/2006/relationships/image" Target="../media/image36.jpeg"/><Relationship Id="rId4" Type="http://schemas.openxmlformats.org/officeDocument/2006/relationships/image" Target="../media/image32.png"/><Relationship Id="rId9" Type="http://schemas.microsoft.com/office/2007/relationships/hdphoto" Target="../media/hdphoto6.wdp"/><Relationship Id="rId1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emf"/><Relationship Id="rId5" Type="http://schemas.openxmlformats.org/officeDocument/2006/relationships/image" Target="../media/image74.emf"/><Relationship Id="rId4" Type="http://schemas.openxmlformats.org/officeDocument/2006/relationships/image" Target="../media/image73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emf"/><Relationship Id="rId4" Type="http://schemas.openxmlformats.org/officeDocument/2006/relationships/image" Target="../media/image90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Archeologie středověkého a novověkého města</a:t>
            </a:r>
            <a:br>
              <a:rPr lang="cs-CZ" sz="3200" b="1" dirty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8. Vybavení domácností a kultura bydlení.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5874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195438" y="-83669"/>
            <a:ext cx="3976380" cy="2387600"/>
          </a:xfrm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rgbClr val="FF0000"/>
                </a:solidFill>
              </a:rPr>
              <a:t>Přímé a nepřímé </a:t>
            </a:r>
            <a:br>
              <a:rPr lang="cs-CZ" sz="3600" b="1" dirty="0">
                <a:solidFill>
                  <a:srgbClr val="FF0000"/>
                </a:solidFill>
              </a:rPr>
            </a:br>
            <a:r>
              <a:rPr lang="cs-CZ" sz="3600" b="1" dirty="0">
                <a:solidFill>
                  <a:srgbClr val="FF0000"/>
                </a:solidFill>
              </a:rPr>
              <a:t>vytápění</a:t>
            </a:r>
            <a:br>
              <a:rPr lang="cs-CZ" sz="3600" b="1" dirty="0">
                <a:solidFill>
                  <a:srgbClr val="FF0000"/>
                </a:solidFill>
              </a:rPr>
            </a:br>
            <a:endParaRPr lang="cs-CZ" sz="3600" b="1" dirty="0">
              <a:solidFill>
                <a:srgbClr val="FF0000"/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2"/>
          <a:srcRect l="10813" r="3411"/>
          <a:stretch/>
        </p:blipFill>
        <p:spPr>
          <a:xfrm>
            <a:off x="712694" y="2531826"/>
            <a:ext cx="3582585" cy="4140502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2671438" y="6242543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Kachlová pec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6268855" y="6265763"/>
            <a:ext cx="1817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Kachlová kam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</a:p>
        </p:txBody>
      </p:sp>
      <p:pic>
        <p:nvPicPr>
          <p:cNvPr id="11" name="Picture 11" descr="IMG_121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471"/>
          <a:stretch/>
        </p:blipFill>
        <p:spPr>
          <a:xfrm>
            <a:off x="535006" y="283486"/>
            <a:ext cx="1765392" cy="208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" name="TextovéPole 17"/>
          <p:cNvSpPr txBox="1"/>
          <p:nvPr/>
        </p:nvSpPr>
        <p:spPr>
          <a:xfrm>
            <a:off x="2376554" y="2080019"/>
            <a:ext cx="2298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/>
              <a:t>Nádobkové</a:t>
            </a:r>
            <a:r>
              <a:rPr lang="cs-CZ" sz="2000" b="1" dirty="0"/>
              <a:t> kachle</a:t>
            </a:r>
          </a:p>
        </p:txBody>
      </p:sp>
      <p:pic>
        <p:nvPicPr>
          <p:cNvPr id="20" name="Picture 7" descr="IMG_3526"/>
          <p:cNvPicPr>
            <a:picLocks noChangeAspect="1" noChangeArrowheads="1"/>
          </p:cNvPicPr>
          <p:nvPr/>
        </p:nvPicPr>
        <p:blipFill>
          <a:blip r:embed="rId5" cstate="print">
            <a:lum bright="-6000" contrast="36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56" r="17778"/>
          <a:stretch>
            <a:fillRect/>
          </a:stretch>
        </p:blipFill>
        <p:spPr>
          <a:xfrm>
            <a:off x="8043758" y="218376"/>
            <a:ext cx="1808333" cy="187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" name="Picture 8" descr="IMG_352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4" r="7207"/>
          <a:stretch>
            <a:fillRect/>
          </a:stretch>
        </p:blipFill>
        <p:spPr bwMode="auto">
          <a:xfrm>
            <a:off x="10042148" y="285879"/>
            <a:ext cx="1895899" cy="1750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 descr="4 Mohelnic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61488" y="2531826"/>
            <a:ext cx="2711692" cy="421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" name="TextovéPole 23"/>
          <p:cNvSpPr txBox="1"/>
          <p:nvPr/>
        </p:nvSpPr>
        <p:spPr>
          <a:xfrm>
            <a:off x="9393757" y="6242543"/>
            <a:ext cx="1817844" cy="369332"/>
          </a:xfrm>
          <a:prstGeom prst="rect">
            <a:avLst/>
          </a:prstGeom>
          <a:solidFill>
            <a:srgbClr val="663300"/>
          </a:solidFill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Kachlová kamna</a:t>
            </a:r>
          </a:p>
        </p:txBody>
      </p:sp>
      <p:sp>
        <p:nvSpPr>
          <p:cNvPr id="27" name="TextovéPole 26"/>
          <p:cNvSpPr txBox="1"/>
          <p:nvPr/>
        </p:nvSpPr>
        <p:spPr>
          <a:xfrm>
            <a:off x="9074467" y="2062008"/>
            <a:ext cx="2052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Komorové kachle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455" y="283487"/>
            <a:ext cx="1793165" cy="1691600"/>
          </a:xfrm>
          <a:prstGeom prst="rect">
            <a:avLst/>
          </a:prstGeom>
        </p:spPr>
      </p:pic>
      <p:pic>
        <p:nvPicPr>
          <p:cNvPr id="4" name="Picture 13" descr="galerie_napfkachel_15_winds2">
            <a:extLst>
              <a:ext uri="{FF2B5EF4-FFF2-40B4-BE49-F238E27FC236}">
                <a16:creationId xmlns:a16="http://schemas.microsoft.com/office/drawing/2014/main" id="{4001FFD6-3D2F-676E-5255-D42AF7656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4233" y="2594798"/>
            <a:ext cx="3069525" cy="391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65379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web_img71">
            <a:extLst>
              <a:ext uri="{FF2B5EF4-FFF2-40B4-BE49-F238E27FC236}">
                <a16:creationId xmlns:a16="http://schemas.microsoft.com/office/drawing/2014/main" id="{127CFA19-AD60-B538-9694-C4044FD0F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021" y="1481544"/>
            <a:ext cx="8942529" cy="4795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BB3B14D-E101-7B9A-19DF-92D77F008077}"/>
              </a:ext>
            </a:extLst>
          </p:cNvPr>
          <p:cNvSpPr txBox="1">
            <a:spLocks/>
          </p:cNvSpPr>
          <p:nvPr/>
        </p:nvSpPr>
        <p:spPr>
          <a:xfrm>
            <a:off x="1981200" y="141288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 b="1" dirty="0">
                <a:solidFill>
                  <a:srgbClr val="00B050"/>
                </a:solidFill>
              </a:rPr>
              <a:t>                         </a:t>
            </a:r>
          </a:p>
          <a:p>
            <a:r>
              <a:rPr lang="cs-CZ" altLang="cs-CZ" sz="3200" b="1" dirty="0">
                <a:solidFill>
                  <a:srgbClr val="00B050"/>
                </a:solidFill>
              </a:rPr>
              <a:t>                            </a:t>
            </a:r>
            <a:r>
              <a:rPr lang="cs-CZ" altLang="cs-CZ" sz="3200" b="1" dirty="0" err="1">
                <a:solidFill>
                  <a:srgbClr val="FF0000"/>
                </a:solidFill>
              </a:rPr>
              <a:t>Nádobkové</a:t>
            </a:r>
            <a:r>
              <a:rPr lang="cs-CZ" altLang="cs-CZ" sz="3200" b="1" dirty="0">
                <a:solidFill>
                  <a:srgbClr val="FF0000"/>
                </a:solidFill>
              </a:rPr>
              <a:t> kachle</a:t>
            </a:r>
            <a:br>
              <a:rPr lang="cs-CZ" altLang="cs-CZ" sz="3200" b="1" dirty="0">
                <a:solidFill>
                  <a:srgbClr val="00B050"/>
                </a:solidFill>
              </a:rPr>
            </a:br>
            <a:endParaRPr lang="cs-CZ" altLang="cs-CZ" sz="20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>
            <a:extLst>
              <a:ext uri="{FF2B5EF4-FFF2-40B4-BE49-F238E27FC236}">
                <a16:creationId xmlns:a16="http://schemas.microsoft.com/office/drawing/2014/main" id="{325B1139-9A48-A343-A863-D1680B07F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41288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00B050"/>
                </a:solidFill>
              </a:rPr>
              <a:t>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Komorové kachle</a:t>
            </a:r>
            <a:br>
              <a:rPr lang="cs-CZ" altLang="cs-CZ" sz="3200" b="1" dirty="0">
                <a:solidFill>
                  <a:srgbClr val="00B050"/>
                </a:solidFill>
              </a:rPr>
            </a:br>
            <a:endParaRPr lang="cs-CZ" altLang="cs-CZ" sz="2000" dirty="0">
              <a:solidFill>
                <a:srgbClr val="00B050"/>
              </a:solidFill>
            </a:endParaRPr>
          </a:p>
        </p:txBody>
      </p:sp>
      <p:pic>
        <p:nvPicPr>
          <p:cNvPr id="23555" name="Picture 7" descr="img146">
            <a:extLst>
              <a:ext uri="{FF2B5EF4-FFF2-40B4-BE49-F238E27FC236}">
                <a16:creationId xmlns:a16="http://schemas.microsoft.com/office/drawing/2014/main" id="{634F52CD-82DC-4419-32D1-9D4CEBFC716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2583" y="1284288"/>
            <a:ext cx="9728131" cy="4830762"/>
          </a:xfr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>
            <a:extLst>
              <a:ext uri="{FF2B5EF4-FFF2-40B4-BE49-F238E27FC236}">
                <a16:creationId xmlns:a16="http://schemas.microsoft.com/office/drawing/2014/main" id="{3FD94CFE-8DDF-3EC7-FF6F-67A8594927F4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0" y="26194"/>
            <a:ext cx="6315075" cy="1143000"/>
          </a:xfrm>
        </p:spPr>
        <p:txBody>
          <a:bodyPr/>
          <a:lstStyle/>
          <a:p>
            <a:pPr eaLnBrk="1" hangingPunct="1"/>
            <a:r>
              <a:rPr lang="cs-CZ" altLang="cs-CZ" sz="3200" dirty="0"/>
              <a:t>      </a:t>
            </a:r>
            <a:r>
              <a:rPr lang="cs-CZ" altLang="cs-CZ" sz="3200" dirty="0">
                <a:solidFill>
                  <a:srgbClr val="FF0000"/>
                </a:solidFill>
              </a:rPr>
              <a:t>Nejstarší komorové kachle</a:t>
            </a:r>
          </a:p>
        </p:txBody>
      </p:sp>
      <p:pic>
        <p:nvPicPr>
          <p:cNvPr id="17411" name="Picture 9" descr="P1000806">
            <a:extLst>
              <a:ext uri="{FF2B5EF4-FFF2-40B4-BE49-F238E27FC236}">
                <a16:creationId xmlns:a16="http://schemas.microsoft.com/office/drawing/2014/main" id="{5A293E2D-08A3-2958-2874-C011C071963E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60425" y="581025"/>
            <a:ext cx="2536735" cy="251301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2" name="Picture 11" descr="img034">
            <a:extLst>
              <a:ext uri="{FF2B5EF4-FFF2-40B4-BE49-F238E27FC236}">
                <a16:creationId xmlns:a16="http://schemas.microsoft.com/office/drawing/2014/main" id="{C7FE5B22-99B5-2B0D-A8CF-B4CAA1C14C12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89974" y="445293"/>
            <a:ext cx="2837061" cy="27392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3" name="Picture 12" descr="IMG_1246">
            <a:extLst>
              <a:ext uri="{FF2B5EF4-FFF2-40B4-BE49-F238E27FC236}">
                <a16:creationId xmlns:a16="http://schemas.microsoft.com/office/drawing/2014/main" id="{94F4C49A-66E2-F7FA-F184-991A230423C8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26721" y="3436145"/>
            <a:ext cx="2725845" cy="260667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5" name="Rectangle 14">
            <a:extLst>
              <a:ext uri="{FF2B5EF4-FFF2-40B4-BE49-F238E27FC236}">
                <a16:creationId xmlns:a16="http://schemas.microsoft.com/office/drawing/2014/main" id="{CEC72C25-B370-A252-8A46-1315D4976E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2750" y="37639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416" name="Rectangle 15">
            <a:extLst>
              <a:ext uri="{FF2B5EF4-FFF2-40B4-BE49-F238E27FC236}">
                <a16:creationId xmlns:a16="http://schemas.microsoft.com/office/drawing/2014/main" id="{2F065369-F917-6CEA-A131-2FA167FF5F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3767" y="3136900"/>
            <a:ext cx="1670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/>
              <a:t>Opava-“drůbeží trh</a:t>
            </a:r>
          </a:p>
        </p:txBody>
      </p:sp>
      <p:sp>
        <p:nvSpPr>
          <p:cNvPr id="17417" name="Rectangle 16">
            <a:extLst>
              <a:ext uri="{FF2B5EF4-FFF2-40B4-BE49-F238E27FC236}">
                <a16:creationId xmlns:a16="http://schemas.microsoft.com/office/drawing/2014/main" id="{4BF26A17-D017-0F08-7B64-7FAB0C642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0572" y="6214271"/>
            <a:ext cx="21463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/>
              <a:t>Jihlava-Dominikánská ul.</a:t>
            </a:r>
          </a:p>
        </p:txBody>
      </p:sp>
      <p:sp>
        <p:nvSpPr>
          <p:cNvPr id="17418" name="Rectangle 17">
            <a:extLst>
              <a:ext uri="{FF2B5EF4-FFF2-40B4-BE49-F238E27FC236}">
                <a16:creationId xmlns:a16="http://schemas.microsoft.com/office/drawing/2014/main" id="{20DDC9B7-C4E5-C2B3-CF38-5C7AFC4D42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64912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7419" name="Rectangle 18">
            <a:extLst>
              <a:ext uri="{FF2B5EF4-FFF2-40B4-BE49-F238E27FC236}">
                <a16:creationId xmlns:a16="http://schemas.microsoft.com/office/drawing/2014/main" id="{A5450A79-6E68-65F9-C5FE-1A65B5D0A3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9329" y="6214271"/>
            <a:ext cx="2362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/>
              <a:t>Opava-“stará radnice“</a:t>
            </a:r>
          </a:p>
        </p:txBody>
      </p:sp>
      <p:sp>
        <p:nvSpPr>
          <p:cNvPr id="17420" name="Rectangle 19">
            <a:extLst>
              <a:ext uri="{FF2B5EF4-FFF2-40B4-BE49-F238E27FC236}">
                <a16:creationId xmlns:a16="http://schemas.microsoft.com/office/drawing/2014/main" id="{DE68598C-A481-C9DB-E839-52FE6C18F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6722" y="3117056"/>
            <a:ext cx="2470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/>
              <a:t>Dolany-“kartuziánský klášter“</a:t>
            </a:r>
          </a:p>
        </p:txBody>
      </p:sp>
      <p:pic>
        <p:nvPicPr>
          <p:cNvPr id="17421" name="Picture 20" descr="img194">
            <a:extLst>
              <a:ext uri="{FF2B5EF4-FFF2-40B4-BE49-F238E27FC236}">
                <a16:creationId xmlns:a16="http://schemas.microsoft.com/office/drawing/2014/main" id="{F6BB832D-D6BC-1F24-E8A8-F4400EE52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025" y="3516313"/>
            <a:ext cx="2526504" cy="252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obsah 2">
            <a:extLst>
              <a:ext uri="{FF2B5EF4-FFF2-40B4-BE49-F238E27FC236}">
                <a16:creationId xmlns:a16="http://schemas.microsoft.com/office/drawing/2014/main" id="{04C88321-D4A4-CD45-C131-C83F598BAF31}"/>
              </a:ext>
            </a:extLst>
          </p:cNvPr>
          <p:cNvSpPr txBox="1">
            <a:spLocks/>
          </p:cNvSpPr>
          <p:nvPr/>
        </p:nvSpPr>
        <p:spPr>
          <a:xfrm>
            <a:off x="952500" y="1512094"/>
            <a:ext cx="38481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/>
              <a:t>Exempláře </a:t>
            </a:r>
            <a:r>
              <a:rPr lang="cs-CZ" altLang="cs-CZ" sz="2000" b="1" dirty="0"/>
              <a:t>tzv. malého formátu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altLang="cs-CZ" sz="2000" b="1" dirty="0"/>
          </a:p>
          <a:p>
            <a:r>
              <a:rPr lang="cs-CZ" altLang="cs-CZ" sz="2000" dirty="0"/>
              <a:t>První polovina 14. století.</a:t>
            </a:r>
          </a:p>
          <a:p>
            <a:endParaRPr lang="cs-CZ" altLang="cs-CZ" sz="2000" dirty="0"/>
          </a:p>
          <a:p>
            <a:r>
              <a:rPr lang="cs-CZ" altLang="cs-CZ" sz="2000" dirty="0"/>
              <a:t>Rozměry ČVS:  13 x 13 cm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000" dirty="0"/>
              <a:t>                               15 x 15 cm </a:t>
            </a:r>
          </a:p>
          <a:p>
            <a:r>
              <a:rPr lang="cs-CZ" altLang="cs-CZ" sz="2000" dirty="0"/>
              <a:t>Výzdoba: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000" dirty="0"/>
              <a:t>   –  slezská nebo moravská orlice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000" dirty="0"/>
              <a:t>   –  alegorie falešného kazatele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2000" dirty="0"/>
              <a:t>   –  dívka s věnečkem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A4E9563E-3653-7D07-7E41-0437E6C41BC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Ikonografie kachlových reliéfů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DF23DD1A-5765-6A4F-0702-CF74EE703E3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762000" y="1135063"/>
            <a:ext cx="5410200" cy="5722937"/>
          </a:xfrm>
        </p:spPr>
        <p:txBody>
          <a:bodyPr>
            <a:normAutofit fontScale="92500" lnSpcReduction="20000"/>
          </a:bodyPr>
          <a:lstStyle/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cs-CZ" altLang="cs-CZ" sz="1800" b="1" dirty="0"/>
              <a:t>Náboženské tématika: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cs-CZ" altLang="cs-CZ" sz="1800" b="1" dirty="0"/>
              <a:t>             </a:t>
            </a:r>
            <a:r>
              <a:rPr lang="cs-CZ" altLang="cs-CZ" sz="1800" dirty="0"/>
              <a:t>–  starozákonní motivy 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cs-CZ" altLang="cs-CZ" sz="1800" dirty="0"/>
              <a:t>             –  novozákonní motivy 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cs-CZ" altLang="cs-CZ" sz="1800" dirty="0"/>
              <a:t>             –  svatí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cs-CZ" altLang="cs-CZ" sz="1800" dirty="0"/>
              <a:t>             –  ostatní motivy s náboženskou tématikou</a:t>
            </a:r>
          </a:p>
          <a:p>
            <a:pPr marL="609600" indent="-609600">
              <a:lnSpc>
                <a:spcPct val="80000"/>
              </a:lnSpc>
              <a:buNone/>
            </a:pPr>
            <a:endParaRPr lang="cs-CZ" altLang="cs-CZ" sz="1800" dirty="0"/>
          </a:p>
          <a:p>
            <a:pPr marL="609600" indent="-609600">
              <a:lnSpc>
                <a:spcPct val="80000"/>
              </a:lnSpc>
              <a:buFontTx/>
              <a:buAutoNum type="arabicPeriod" startAt="2"/>
            </a:pPr>
            <a:r>
              <a:rPr lang="cs-CZ" altLang="cs-CZ" sz="1800" b="1" dirty="0"/>
              <a:t>Fantaskní, mytologické a alegorické motivy: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cs-CZ" altLang="cs-CZ" sz="1800" b="1" dirty="0"/>
              <a:t>            </a:t>
            </a:r>
            <a:r>
              <a:rPr lang="cs-CZ" altLang="cs-CZ" sz="1800" dirty="0"/>
              <a:t> –  bájní tvorové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cs-CZ" altLang="cs-CZ" sz="1800" dirty="0"/>
              <a:t>             –  reálná zvířata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cs-CZ" altLang="cs-CZ" sz="1800" b="1" dirty="0"/>
              <a:t>           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 </a:t>
            </a:r>
            <a:r>
              <a:rPr lang="cs-CZ" altLang="cs-CZ" sz="1800" dirty="0"/>
              <a:t>fantaskní, mytologické a alegorické motivy</a:t>
            </a:r>
          </a:p>
          <a:p>
            <a:pPr marL="609600" indent="-609600">
              <a:lnSpc>
                <a:spcPct val="80000"/>
              </a:lnSpc>
              <a:buNone/>
            </a:pPr>
            <a:endParaRPr lang="cs-CZ" altLang="cs-CZ" sz="1800" dirty="0"/>
          </a:p>
          <a:p>
            <a:pPr marL="609600" indent="-609600">
              <a:lnSpc>
                <a:spcPct val="80000"/>
              </a:lnSpc>
              <a:buFontTx/>
              <a:buAutoNum type="arabicPeriod" startAt="3"/>
            </a:pPr>
            <a:r>
              <a:rPr lang="cs-CZ" altLang="cs-CZ" sz="1800" b="1" dirty="0"/>
              <a:t>Žánrové motivy: 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cs-CZ" altLang="cs-CZ" sz="1800" b="1" dirty="0"/>
              <a:t>              </a:t>
            </a:r>
            <a:r>
              <a:rPr lang="cs-CZ" altLang="cs-CZ" sz="1800" dirty="0"/>
              <a:t>–  turnaje, lov, boj, galantní scény, tanec, hry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cs-CZ" altLang="cs-CZ" sz="1800" b="1" dirty="0"/>
              <a:t>      </a:t>
            </a:r>
          </a:p>
          <a:p>
            <a:pPr marL="609600" indent="-609600">
              <a:buFontTx/>
              <a:buAutoNum type="arabicPeriod" startAt="4"/>
              <a:defRPr/>
            </a:pPr>
            <a:r>
              <a:rPr lang="cs-CZ" altLang="cs-CZ" sz="1800" b="1" dirty="0"/>
              <a:t> Portrétní motivy:</a:t>
            </a:r>
          </a:p>
          <a:p>
            <a:pPr marL="0" indent="0">
              <a:buFontTx/>
              <a:buNone/>
              <a:defRPr/>
            </a:pPr>
            <a:r>
              <a:rPr lang="cs-CZ" altLang="cs-CZ" sz="1800" dirty="0"/>
              <a:t>              –  historické osoby (dynastické portréty)</a:t>
            </a:r>
          </a:p>
          <a:p>
            <a:pPr marL="0" indent="0">
              <a:buFontTx/>
              <a:buNone/>
              <a:defRPr/>
            </a:pPr>
            <a:r>
              <a:rPr lang="cs-CZ" altLang="cs-CZ" sz="1800" dirty="0"/>
              <a:t>              –  šlechtici</a:t>
            </a:r>
          </a:p>
          <a:p>
            <a:pPr marL="0" indent="0">
              <a:buFontTx/>
              <a:buNone/>
              <a:defRPr/>
            </a:pPr>
            <a:r>
              <a:rPr lang="cs-CZ" altLang="cs-CZ" sz="1800" dirty="0"/>
              <a:t>              –  měšťané</a:t>
            </a:r>
          </a:p>
          <a:p>
            <a:pPr marL="0" indent="0">
              <a:buFontTx/>
              <a:buNone/>
              <a:defRPr/>
            </a:pPr>
            <a:r>
              <a:rPr lang="cs-CZ" altLang="cs-CZ" sz="1800" dirty="0"/>
              <a:t>              –  duchovní a náboženští reformátoři</a:t>
            </a:r>
          </a:p>
          <a:p>
            <a:pPr marL="609600" indent="-609600">
              <a:lnSpc>
                <a:spcPct val="80000"/>
              </a:lnSpc>
              <a:buNone/>
            </a:pPr>
            <a:endParaRPr lang="cs-CZ" altLang="cs-CZ" sz="1800" b="1" dirty="0"/>
          </a:p>
          <a:p>
            <a:pPr marL="609600" indent="-609600">
              <a:lnSpc>
                <a:spcPct val="80000"/>
              </a:lnSpc>
              <a:buNone/>
            </a:pPr>
            <a:endParaRPr lang="cs-CZ" altLang="cs-CZ" sz="1800" b="1" dirty="0"/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D3DFC4AA-92EA-88D7-05F4-D128033A8E21}"/>
              </a:ext>
            </a:extLst>
          </p:cNvPr>
          <p:cNvSpPr txBox="1">
            <a:spLocks noChangeArrowheads="1"/>
          </p:cNvSpPr>
          <p:nvPr/>
        </p:nvSpPr>
        <p:spPr>
          <a:xfrm>
            <a:off x="6524625" y="1068388"/>
            <a:ext cx="5591175" cy="53625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cs-CZ" altLang="cs-CZ" sz="1800" b="1" dirty="0"/>
              <a:t>5.      Heraldické motivy:</a:t>
            </a:r>
          </a:p>
          <a:p>
            <a:pPr marL="0" indent="0">
              <a:buFontTx/>
              <a:buNone/>
              <a:defRPr/>
            </a:pPr>
            <a:r>
              <a:rPr lang="cs-CZ" altLang="cs-CZ" sz="1800" dirty="0"/>
              <a:t>           –  zemské znaky</a:t>
            </a:r>
          </a:p>
          <a:p>
            <a:pPr marL="0" indent="0">
              <a:buFontTx/>
              <a:buNone/>
              <a:defRPr/>
            </a:pPr>
            <a:r>
              <a:rPr lang="cs-CZ" altLang="cs-CZ" sz="1800" dirty="0"/>
              <a:t>           –  šlechtické znaky</a:t>
            </a:r>
          </a:p>
          <a:p>
            <a:pPr marL="0" indent="0">
              <a:buFontTx/>
              <a:buNone/>
              <a:defRPr/>
            </a:pPr>
            <a:r>
              <a:rPr lang="cs-CZ" altLang="cs-CZ" sz="1800" dirty="0"/>
              <a:t>           –  znaky měst</a:t>
            </a:r>
          </a:p>
          <a:p>
            <a:pPr marL="0" indent="0">
              <a:buFontTx/>
              <a:buNone/>
              <a:defRPr/>
            </a:pPr>
            <a:r>
              <a:rPr lang="cs-CZ" altLang="cs-CZ" sz="1800" dirty="0"/>
              <a:t>           –  znaky řemesel</a:t>
            </a:r>
          </a:p>
          <a:p>
            <a:pPr marL="0" indent="0">
              <a:buFontTx/>
              <a:buNone/>
              <a:defRPr/>
            </a:pPr>
            <a:endParaRPr lang="cs-CZ" altLang="cs-CZ" sz="1800" dirty="0"/>
          </a:p>
          <a:p>
            <a:pPr marL="342900" indent="-342900">
              <a:buFontTx/>
              <a:buAutoNum type="arabicPeriod" startAt="6"/>
              <a:defRPr/>
            </a:pPr>
            <a:r>
              <a:rPr lang="cs-CZ" altLang="cs-CZ" sz="1800" b="1" dirty="0"/>
              <a:t>   Architektonické motivy:</a:t>
            </a:r>
            <a:r>
              <a:rPr lang="cs-CZ" altLang="cs-CZ" sz="1800" dirty="0"/>
              <a:t>   (architektura)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–  kružby, portály, </a:t>
            </a:r>
            <a:r>
              <a:rPr lang="cs-CZ" altLang="cs-CZ" sz="1800" dirty="0" err="1"/>
              <a:t>vimperky</a:t>
            </a:r>
            <a:r>
              <a:rPr lang="cs-CZ" altLang="cs-CZ" sz="1800" dirty="0"/>
              <a:t>, jeptišky, krabi, fiály,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kytky</a:t>
            </a:r>
          </a:p>
          <a:p>
            <a:pPr marL="0" indent="0">
              <a:buFontTx/>
              <a:buNone/>
              <a:defRPr/>
            </a:pPr>
            <a:endParaRPr lang="cs-CZ" altLang="cs-CZ" sz="1800" dirty="0"/>
          </a:p>
          <a:p>
            <a:pPr marL="0" indent="0">
              <a:buFontTx/>
              <a:buNone/>
              <a:defRPr/>
            </a:pPr>
            <a:r>
              <a:rPr lang="cs-CZ" altLang="cs-CZ" sz="1800" dirty="0"/>
              <a:t> </a:t>
            </a:r>
            <a:r>
              <a:rPr lang="cs-CZ" altLang="cs-CZ" sz="1800" b="1" dirty="0"/>
              <a:t>7.</a:t>
            </a:r>
            <a:r>
              <a:rPr lang="cs-CZ" altLang="cs-CZ" sz="1800" dirty="0"/>
              <a:t>      </a:t>
            </a:r>
            <a:r>
              <a:rPr lang="cs-CZ" altLang="cs-CZ" sz="1800" b="1" dirty="0"/>
              <a:t>Ornamentální motivy:</a:t>
            </a:r>
          </a:p>
          <a:p>
            <a:pPr marL="0" indent="0">
              <a:buFontTx/>
              <a:buNone/>
              <a:defRPr/>
            </a:pPr>
            <a:r>
              <a:rPr lang="cs-CZ" altLang="cs-CZ" sz="1800" dirty="0"/>
              <a:t>           –  vegetabilní  </a:t>
            </a:r>
          </a:p>
          <a:p>
            <a:pPr marL="0" indent="0">
              <a:buFontTx/>
              <a:buNone/>
              <a:defRPr/>
            </a:pPr>
            <a:r>
              <a:rPr lang="cs-CZ" altLang="cs-CZ" sz="1800" dirty="0"/>
              <a:t>           –   figurální</a:t>
            </a:r>
          </a:p>
          <a:p>
            <a:pPr marL="0" indent="0">
              <a:buFontTx/>
              <a:buNone/>
              <a:defRPr/>
            </a:pPr>
            <a:r>
              <a:rPr lang="cs-CZ" altLang="cs-CZ" sz="1800" dirty="0"/>
              <a:t>           –   geometrické</a:t>
            </a:r>
          </a:p>
          <a:p>
            <a:pPr marL="609600" indent="-609600">
              <a:buFontTx/>
              <a:buNone/>
              <a:defRPr/>
            </a:pPr>
            <a:r>
              <a:rPr lang="cs-CZ" altLang="cs-CZ" sz="2000" dirty="0"/>
              <a:t>          </a:t>
            </a:r>
          </a:p>
          <a:p>
            <a:pPr marL="609600" indent="-609600">
              <a:buFontTx/>
              <a:buAutoNum type="arabicPeriod" startAt="5"/>
              <a:defRPr/>
            </a:pPr>
            <a:endParaRPr lang="cs-CZ" altLang="cs-CZ" sz="2000" dirty="0"/>
          </a:p>
          <a:p>
            <a:pPr marL="609600" indent="-609600">
              <a:defRPr/>
            </a:pPr>
            <a:endParaRPr lang="cs-CZ" altLang="cs-CZ" sz="20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4">
            <a:extLst>
              <a:ext uri="{FF2B5EF4-FFF2-40B4-BE49-F238E27FC236}">
                <a16:creationId xmlns:a16="http://schemas.microsoft.com/office/drawing/2014/main" id="{8D17B0E3-AA88-7651-8065-0517F14980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83" y="406400"/>
            <a:ext cx="3066243" cy="5764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ázek 9">
            <a:extLst>
              <a:ext uri="{FF2B5EF4-FFF2-40B4-BE49-F238E27FC236}">
                <a16:creationId xmlns:a16="http://schemas.microsoft.com/office/drawing/2014/main" id="{11AAA61F-110E-BDA2-000E-3872594299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21" b="45105"/>
          <a:stretch>
            <a:fillRect/>
          </a:stretch>
        </p:blipFill>
        <p:spPr bwMode="auto">
          <a:xfrm>
            <a:off x="233900" y="-91122"/>
            <a:ext cx="1557337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4">
            <a:extLst>
              <a:ext uri="{FF2B5EF4-FFF2-40B4-BE49-F238E27FC236}">
                <a16:creationId xmlns:a16="http://schemas.microsoft.com/office/drawing/2014/main" id="{F8293722-FC9E-C87F-BCC9-3C0D3B750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51"/>
          <a:stretch>
            <a:fillRect/>
          </a:stretch>
        </p:blipFill>
        <p:spPr bwMode="auto">
          <a:xfrm>
            <a:off x="8287337" y="118639"/>
            <a:ext cx="3799986" cy="6620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2">
            <a:extLst>
              <a:ext uri="{FF2B5EF4-FFF2-40B4-BE49-F238E27FC236}">
                <a16:creationId xmlns:a16="http://schemas.microsoft.com/office/drawing/2014/main" id="{375D18B1-F45B-461F-8C78-059A29C37C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509" y="48675"/>
            <a:ext cx="5217347" cy="676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IMG_1383">
            <a:extLst>
              <a:ext uri="{FF2B5EF4-FFF2-40B4-BE49-F238E27FC236}">
                <a16:creationId xmlns:a16="http://schemas.microsoft.com/office/drawing/2014/main" id="{C1D0ED32-158B-FCAD-25BB-9EB179656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02985" y="4442360"/>
            <a:ext cx="1785808" cy="236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9573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kámen&#10;&#10;Popis byl vytvořen automaticky">
            <a:extLst>
              <a:ext uri="{FF2B5EF4-FFF2-40B4-BE49-F238E27FC236}">
                <a16:creationId xmlns:a16="http://schemas.microsoft.com/office/drawing/2014/main" id="{418684F4-E2C6-F34D-9DE2-9E52435BE9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599" y="208501"/>
            <a:ext cx="3916392" cy="6100300"/>
          </a:xfrm>
          <a:prstGeom prst="rect">
            <a:avLst/>
          </a:prstGeom>
        </p:spPr>
      </p:pic>
      <p:pic>
        <p:nvPicPr>
          <p:cNvPr id="4" name="Picture 8" descr="4 Mohelnice">
            <a:extLst>
              <a:ext uri="{FF2B5EF4-FFF2-40B4-BE49-F238E27FC236}">
                <a16:creationId xmlns:a16="http://schemas.microsoft.com/office/drawing/2014/main" id="{36D72BC9-51BE-3776-8E7F-79B58790F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59280" y="208501"/>
            <a:ext cx="3824951" cy="614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EB720E4-E84B-19CA-6F2A-FA5D8AFB8D27}"/>
              </a:ext>
            </a:extLst>
          </p:cNvPr>
          <p:cNvSpPr txBox="1"/>
          <p:nvPr/>
        </p:nvSpPr>
        <p:spPr>
          <a:xfrm>
            <a:off x="3180888" y="6411250"/>
            <a:ext cx="1314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Mohelnice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4261AD0-3087-49C9-3180-56A61B1D601D}"/>
              </a:ext>
            </a:extLst>
          </p:cNvPr>
          <p:cNvSpPr txBox="1"/>
          <p:nvPr/>
        </p:nvSpPr>
        <p:spPr>
          <a:xfrm>
            <a:off x="8514080" y="6383216"/>
            <a:ext cx="1676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Sezimovo Ústí</a:t>
            </a:r>
          </a:p>
        </p:txBody>
      </p:sp>
    </p:spTree>
    <p:extLst>
      <p:ext uri="{BB962C8B-B14F-4D97-AF65-F5344CB8AC3E}">
        <p14:creationId xmlns:p14="http://schemas.microsoft.com/office/powerpoint/2010/main" val="5846915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IMG_1391"/>
          <p:cNvPicPr>
            <a:picLocks noChangeAspect="1" noChangeArrowheads="1"/>
          </p:cNvPicPr>
          <p:nvPr/>
        </p:nvPicPr>
        <p:blipFill rotWithShape="1">
          <a:blip r:embed="rId2" cstate="print">
            <a:lum bright="6000" contrast="1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069"/>
          <a:stretch/>
        </p:blipFill>
        <p:spPr bwMode="auto">
          <a:xfrm>
            <a:off x="540594" y="195079"/>
            <a:ext cx="2732001" cy="2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IMG_139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066" y="221859"/>
            <a:ext cx="2687596" cy="2687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IMG_1391"/>
          <p:cNvPicPr>
            <a:picLocks noChangeAspect="1" noChangeArrowheads="1"/>
          </p:cNvPicPr>
          <p:nvPr/>
        </p:nvPicPr>
        <p:blipFill rotWithShape="1">
          <a:blip r:embed="rId6" cstate="print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4"/>
          <a:stretch/>
        </p:blipFill>
        <p:spPr bwMode="auto">
          <a:xfrm>
            <a:off x="3403612" y="195079"/>
            <a:ext cx="2667373" cy="2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IMG_139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679" y="221859"/>
            <a:ext cx="2687596" cy="2687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IMG_139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719" t="4328" b="6061"/>
          <a:stretch/>
        </p:blipFill>
        <p:spPr bwMode="auto">
          <a:xfrm>
            <a:off x="3500853" y="3487521"/>
            <a:ext cx="2570132" cy="2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IMG_139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" t="2960" r="49928" b="2667"/>
          <a:stretch/>
        </p:blipFill>
        <p:spPr bwMode="auto">
          <a:xfrm>
            <a:off x="6415252" y="3453214"/>
            <a:ext cx="2546983" cy="2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76" t="65839" r="58013"/>
          <a:stretch/>
        </p:blipFill>
        <p:spPr>
          <a:xfrm>
            <a:off x="9223662" y="3311600"/>
            <a:ext cx="2937383" cy="3066216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54" t="22440" r="58113" b="57916"/>
          <a:stretch/>
        </p:blipFill>
        <p:spPr>
          <a:xfrm>
            <a:off x="706230" y="3470965"/>
            <a:ext cx="2042018" cy="1704110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04" t="27375" r="32585" b="57916"/>
          <a:stretch/>
        </p:blipFill>
        <p:spPr>
          <a:xfrm>
            <a:off x="413917" y="5357813"/>
            <a:ext cx="2626645" cy="1179368"/>
          </a:xfrm>
          <a:prstGeom prst="rect">
            <a:avLst/>
          </a:prstGeom>
          <a:noFill/>
        </p:spPr>
      </p:pic>
      <p:sp>
        <p:nvSpPr>
          <p:cNvPr id="11" name="TextovéPole 10"/>
          <p:cNvSpPr txBox="1"/>
          <p:nvPr/>
        </p:nvSpPr>
        <p:spPr>
          <a:xfrm>
            <a:off x="2225723" y="2935284"/>
            <a:ext cx="1975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Dřevěný pozitiv (a)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8261266" y="2965961"/>
            <a:ext cx="2792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Forma – hliněný negativ (b)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4746172" y="6285510"/>
            <a:ext cx="6777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Finální výrobek – hliněný pozitiv (c)</a:t>
            </a:r>
          </a:p>
        </p:txBody>
      </p:sp>
    </p:spTree>
    <p:extLst>
      <p:ext uri="{BB962C8B-B14F-4D97-AF65-F5344CB8AC3E}">
        <p14:creationId xmlns:p14="http://schemas.microsoft.com/office/powerpoint/2010/main" val="31044440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33D7BDA-87B9-8E8E-5D0B-89902599F5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259" r="57513" b="46074"/>
          <a:stretch/>
        </p:blipFill>
        <p:spPr>
          <a:xfrm>
            <a:off x="4062804" y="2479101"/>
            <a:ext cx="4066393" cy="369781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EE8E0A0-827E-1898-1790-2F49297B9D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593" r="54078" b="10222"/>
          <a:stretch/>
        </p:blipFill>
        <p:spPr>
          <a:xfrm>
            <a:off x="8033106" y="1434268"/>
            <a:ext cx="4042425" cy="474265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DF6C1B4-E277-1BC0-A14C-057624F6EA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78" r="57537" b="70370"/>
          <a:stretch/>
        </p:blipFill>
        <p:spPr>
          <a:xfrm>
            <a:off x="0" y="2346958"/>
            <a:ext cx="4158895" cy="3952241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475C52B-4FE8-919B-305F-83694B4624EC}"/>
              </a:ext>
            </a:extLst>
          </p:cNvPr>
          <p:cNvSpPr txBox="1"/>
          <p:nvPr/>
        </p:nvSpPr>
        <p:spPr>
          <a:xfrm>
            <a:off x="4826544" y="1089590"/>
            <a:ext cx="24757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Řez černou kuchyní a </a:t>
            </a:r>
          </a:p>
          <a:p>
            <a:r>
              <a:rPr lang="cs-CZ" sz="2000" b="1" dirty="0"/>
              <a:t>částí světnice s pecí, </a:t>
            </a:r>
          </a:p>
          <a:p>
            <a:r>
              <a:rPr lang="cs-CZ" sz="2000" b="1" dirty="0"/>
              <a:t>do níž jsou zasazeny </a:t>
            </a:r>
          </a:p>
          <a:p>
            <a:r>
              <a:rPr lang="cs-CZ" sz="2000" b="1" dirty="0" err="1"/>
              <a:t>nádobkové</a:t>
            </a:r>
            <a:r>
              <a:rPr lang="cs-CZ" sz="2000" b="1" dirty="0"/>
              <a:t> kachle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970DC49-FE3B-F138-4FAB-F19505354C51}"/>
              </a:ext>
            </a:extLst>
          </p:cNvPr>
          <p:cNvSpPr txBox="1"/>
          <p:nvPr/>
        </p:nvSpPr>
        <p:spPr>
          <a:xfrm>
            <a:off x="660400" y="1517152"/>
            <a:ext cx="2475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Řez černou kuchyní a </a:t>
            </a:r>
          </a:p>
          <a:p>
            <a:r>
              <a:rPr lang="cs-CZ" sz="2000" b="1" dirty="0"/>
              <a:t>částí světnice s pecí 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CA8546F-DEAE-4ABA-4ED3-63AE2040860A}"/>
              </a:ext>
            </a:extLst>
          </p:cNvPr>
          <p:cNvSpPr txBox="1"/>
          <p:nvPr/>
        </p:nvSpPr>
        <p:spPr>
          <a:xfrm>
            <a:off x="8930292" y="477880"/>
            <a:ext cx="22480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Kachlová kamna z</a:t>
            </a:r>
          </a:p>
          <a:p>
            <a:r>
              <a:rPr lang="cs-CZ" sz="2000" b="1" dirty="0"/>
              <a:t>komorových kachlů</a:t>
            </a:r>
          </a:p>
        </p:txBody>
      </p:sp>
    </p:spTree>
    <p:extLst>
      <p:ext uri="{BB962C8B-B14F-4D97-AF65-F5344CB8AC3E}">
        <p14:creationId xmlns:p14="http://schemas.microsoft.com/office/powerpoint/2010/main" val="3009926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01B3CC-B49F-4CE0-B198-228D1D428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Obrázek 3" descr="Obsah obrázku text, kniha&#10;&#10;Popis byl vytvořen automaticky">
            <a:extLst>
              <a:ext uri="{FF2B5EF4-FFF2-40B4-BE49-F238E27FC236}">
                <a16:creationId xmlns:a16="http://schemas.microsoft.com/office/drawing/2014/main" id="{FB8E60DD-C92B-2634-3F88-17A3EF5AED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3" r="6826"/>
          <a:stretch/>
        </p:blipFill>
        <p:spPr>
          <a:xfrm>
            <a:off x="911425" y="1112244"/>
            <a:ext cx="3965375" cy="5325187"/>
          </a:xfrm>
          <a:prstGeom prst="rect">
            <a:avLst/>
          </a:prstGeom>
        </p:spPr>
      </p:pic>
      <p:pic>
        <p:nvPicPr>
          <p:cNvPr id="3" name="Obrázek 2" descr="Obsah obrázku interiér, kámen, zašpiněné, cement&#10;&#10;Popis byl vytvořen automaticky">
            <a:extLst>
              <a:ext uri="{FF2B5EF4-FFF2-40B4-BE49-F238E27FC236}">
                <a16:creationId xmlns:a16="http://schemas.microsoft.com/office/drawing/2014/main" id="{EC21A69A-084E-C34F-259E-732E96B3A2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4" r="8920" b="2"/>
          <a:stretch/>
        </p:blipFill>
        <p:spPr>
          <a:xfrm>
            <a:off x="5172075" y="1112244"/>
            <a:ext cx="6564842" cy="5312385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38F1982-87E6-DC3C-C78D-71C0E01DC23B}"/>
              </a:ext>
            </a:extLst>
          </p:cNvPr>
          <p:cNvSpPr txBox="1"/>
          <p:nvPr/>
        </p:nvSpPr>
        <p:spPr>
          <a:xfrm>
            <a:off x="3524250" y="317920"/>
            <a:ext cx="57454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Příprava stravy –  Černá kuchyně</a:t>
            </a:r>
          </a:p>
        </p:txBody>
      </p:sp>
    </p:spTree>
    <p:extLst>
      <p:ext uri="{BB962C8B-B14F-4D97-AF65-F5344CB8AC3E}">
        <p14:creationId xmlns:p14="http://schemas.microsoft.com/office/powerpoint/2010/main" val="2493159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3B6192-914A-9ACF-44CD-AD3B7EEC6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-209550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Prostor domu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BC315E-CD6A-469B-BD9E-3CCC56086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28700"/>
            <a:ext cx="11887200" cy="5829300"/>
          </a:xfrm>
        </p:spPr>
        <p:txBody>
          <a:bodyPr>
            <a:normAutofit/>
          </a:bodyPr>
          <a:lstStyle/>
          <a:p>
            <a:pPr algn="l"/>
            <a:r>
              <a:rPr lang="cs-CZ" sz="1800" b="1" i="0" u="none" strike="noStrike" baseline="0" dirty="0"/>
              <a:t>Otto </a:t>
            </a:r>
            <a:r>
              <a:rPr lang="cs-CZ" sz="1800" b="1" i="0" u="none" strike="noStrike" baseline="0" dirty="0" err="1"/>
              <a:t>Bruner</a:t>
            </a:r>
            <a:r>
              <a:rPr lang="cs-CZ" sz="1800" b="1" i="0" u="none" strike="noStrike" baseline="0" dirty="0"/>
              <a:t>  </a:t>
            </a:r>
            <a:r>
              <a:rPr lang="cs-CZ" sz="1800" b="0" i="0" u="none" strike="noStrike" baseline="0" dirty="0"/>
              <a:t>–  </a:t>
            </a:r>
            <a:r>
              <a:rPr lang="de-DE" sz="1800" b="0" i="0" u="none" strike="noStrike" baseline="0" dirty="0"/>
              <a:t>Das „ganze Haus“ und die alteuropäische „</a:t>
            </a:r>
            <a:r>
              <a:rPr lang="de-DE" sz="1800" b="0" i="0" u="none" strike="noStrike" baseline="0" dirty="0" err="1"/>
              <a:t>okonomik</a:t>
            </a:r>
            <a:r>
              <a:rPr lang="de-DE" sz="1800" b="0" i="0" u="none" strike="noStrike" baseline="0" dirty="0"/>
              <a:t>“, in: Neue Wege der Verfassung-</a:t>
            </a:r>
            <a:r>
              <a:rPr lang="cs-CZ" sz="1800" b="0" i="0" u="none" strike="noStrike" baseline="0" dirty="0"/>
              <a:t> </a:t>
            </a:r>
            <a:r>
              <a:rPr lang="cs-CZ" sz="1800" b="0" i="0" u="none" strike="noStrike" baseline="0" dirty="0" err="1"/>
              <a:t>und</a:t>
            </a:r>
            <a:endParaRPr lang="cs-CZ" sz="1800" b="0" i="0" u="none" strike="noStrike" baseline="0" dirty="0"/>
          </a:p>
          <a:p>
            <a:pPr marL="0" indent="0" algn="l">
              <a:buNone/>
            </a:pPr>
            <a:r>
              <a:rPr lang="cs-CZ" sz="1800" dirty="0"/>
              <a:t>                               </a:t>
            </a:r>
            <a:r>
              <a:rPr lang="cs-CZ" sz="1800" b="0" i="0" u="none" strike="noStrike" baseline="0" dirty="0"/>
              <a:t> </a:t>
            </a:r>
            <a:r>
              <a:rPr lang="cs-CZ" sz="1800" b="0" i="0" u="none" strike="noStrike" baseline="0" dirty="0" err="1"/>
              <a:t>sozialgeschichte</a:t>
            </a:r>
            <a:r>
              <a:rPr lang="cs-CZ" sz="1800" b="0" i="0" u="none" strike="noStrike" baseline="0" dirty="0"/>
              <a:t>, Göttingen 1968.</a:t>
            </a:r>
          </a:p>
          <a:p>
            <a:pPr marL="0" indent="0" algn="l">
              <a:buNone/>
            </a:pPr>
            <a:endParaRPr lang="cs-CZ" sz="1800" b="0" i="0" u="none" strike="noStrike" baseline="0" dirty="0"/>
          </a:p>
          <a:p>
            <a:r>
              <a:rPr lang="cs-CZ" sz="1800" b="1" i="0" u="none" strike="noStrike" baseline="0" dirty="0"/>
              <a:t>Richard van </a:t>
            </a:r>
            <a:r>
              <a:rPr lang="cs-CZ" sz="1800" b="1" i="0" u="none" strike="noStrike" baseline="0" dirty="0" err="1"/>
              <a:t>Dülmen</a:t>
            </a:r>
            <a:r>
              <a:rPr lang="cs-CZ" sz="1800" b="1" i="0" u="none" strike="noStrike" baseline="0" dirty="0"/>
              <a:t>  </a:t>
            </a:r>
            <a:r>
              <a:rPr lang="cs-CZ" sz="1800" b="0" i="0" u="none" strike="noStrike" baseline="0" dirty="0"/>
              <a:t>–  Kultura a každodenní život v raném novověku 16.–18. století. I. Dům </a:t>
            </a:r>
            <a:r>
              <a:rPr lang="pt-BR" sz="1800" b="0" i="0" u="none" strike="noStrike" baseline="0" dirty="0"/>
              <a:t>a jeho lidé, Praha 1999</a:t>
            </a:r>
            <a:r>
              <a:rPr lang="cs-CZ" sz="1800" b="0" i="0" u="none" strike="noStrike" baseline="0" dirty="0"/>
              <a:t>.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</a:t>
            </a:r>
            <a:r>
              <a:rPr lang="cs-CZ" sz="1800" b="0" i="0" u="none" strike="noStrike" baseline="0" dirty="0"/>
              <a:t>–  vymezil dům jako </a:t>
            </a:r>
            <a:r>
              <a:rPr lang="cs-CZ" sz="1800" dirty="0"/>
              <a:t>základní jednotku společenského života (rodina až v 18. stol.)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–  obyvatelé domu podléhali pánu domu:  kontrolována sousedy a vrchností  (obcí)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–  funkční domácnost zajišťovala všeobecný řád</a:t>
            </a:r>
          </a:p>
          <a:p>
            <a:pPr marL="0" indent="0">
              <a:buNone/>
            </a:pPr>
            <a:endParaRPr lang="cs-CZ" sz="1800" b="1" dirty="0"/>
          </a:p>
          <a:p>
            <a:r>
              <a:rPr lang="cs-CZ" sz="1800" b="1" dirty="0"/>
              <a:t>Dům  </a:t>
            </a:r>
            <a:r>
              <a:rPr lang="cs-CZ" sz="1800" dirty="0"/>
              <a:t>–   ztělesňoval </a:t>
            </a:r>
            <a:r>
              <a:rPr lang="cs-CZ" sz="1800" dirty="0">
                <a:effectLst/>
              </a:rPr>
              <a:t>sociální prestiž majitele </a:t>
            </a:r>
          </a:p>
          <a:p>
            <a:pPr marL="0" indent="0">
              <a:buNone/>
            </a:pPr>
            <a:r>
              <a:rPr lang="cs-CZ" sz="1800" dirty="0">
                <a:effectLst/>
              </a:rPr>
              <a:t>               –   </a:t>
            </a:r>
            <a:r>
              <a:rPr lang="cs-CZ" sz="1800" dirty="0"/>
              <a:t>chránil před chladem, vlhkem a ohrožením z vnějšku:  zdí, okapem, plotem </a:t>
            </a:r>
          </a:p>
          <a:p>
            <a:pPr marL="0" indent="0">
              <a:buNone/>
            </a:pPr>
            <a:r>
              <a:rPr lang="cs-CZ" sz="1800" dirty="0"/>
              <a:t>               –   prostor pro bydlení, práci, zábavu:  právní ochrana (těžký prohřešek:  útok na dveře, okna) </a:t>
            </a:r>
          </a:p>
          <a:p>
            <a:pPr marL="0" indent="0" algn="l">
              <a:buNone/>
            </a:pPr>
            <a:r>
              <a:rPr lang="cs-CZ" sz="1800" dirty="0"/>
              <a:t>                    </a:t>
            </a:r>
            <a:r>
              <a:rPr lang="cs-CZ" sz="1800" b="1" dirty="0"/>
              <a:t>1.   městský</a:t>
            </a:r>
            <a:r>
              <a:rPr lang="cs-CZ" sz="1800" dirty="0"/>
              <a:t>  –  řemeslníci:  dílny 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–   obchodníci:  krám, sýpky a sklady se zbožím 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–   šlechta:  hospodářské budovy (konírny)</a:t>
            </a:r>
          </a:p>
          <a:p>
            <a:pPr marL="0" indent="0" algn="l">
              <a:buNone/>
            </a:pPr>
            <a:r>
              <a:rPr lang="cs-CZ" sz="1800" b="1" dirty="0"/>
              <a:t>                    2.  vesnický:</a:t>
            </a:r>
            <a:r>
              <a:rPr lang="cs-CZ" sz="1800" b="1" i="0" u="none" strike="noStrike" baseline="0" dirty="0"/>
              <a:t>  </a:t>
            </a:r>
            <a:r>
              <a:rPr lang="cs-CZ" sz="1800" i="0" u="none" strike="noStrike" baseline="0" dirty="0"/>
              <a:t>obytný</a:t>
            </a:r>
            <a:r>
              <a:rPr lang="cs-CZ" sz="1800" b="1" i="0" u="none" strike="noStrike" baseline="0" dirty="0"/>
              <a:t> </a:t>
            </a:r>
            <a:r>
              <a:rPr lang="cs-CZ" sz="1800" i="0" u="none" strike="noStrike" baseline="0" dirty="0"/>
              <a:t>dům s </a:t>
            </a:r>
            <a:r>
              <a:rPr lang="cs-CZ" sz="1800" dirty="0"/>
              <a:t>hospodářskými objekty (stáje, chlévy, stodoly)</a:t>
            </a:r>
          </a:p>
          <a:p>
            <a:pPr marL="0" indent="0" algn="l">
              <a:buNone/>
            </a:pPr>
            <a:endParaRPr lang="cs-CZ" sz="1800" b="0" i="0" u="none" strike="noStrike" baseline="0" dirty="0"/>
          </a:p>
          <a:p>
            <a:pPr marL="0" indent="0" algn="l">
              <a:buNone/>
            </a:pPr>
            <a:endParaRPr lang="cs-CZ" sz="1800" b="0" i="0" u="none" strike="noStrike" baseline="0" dirty="0">
              <a:latin typeface="GaramondPremrPro"/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96033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3796AB-1609-9C84-61A8-054DCD041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718" y="18255"/>
            <a:ext cx="3642360" cy="1325563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        Černá kuchyně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4FEB6D9-C5F0-A0DD-E929-535896896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25" y="1228725"/>
            <a:ext cx="6400800" cy="5445126"/>
          </a:xfrm>
        </p:spPr>
        <p:txBody>
          <a:bodyPr>
            <a:normAutofit lnSpcReduction="10000"/>
          </a:bodyPr>
          <a:lstStyle/>
          <a:p>
            <a:r>
              <a:rPr lang="pl-PL" sz="1800" b="1" dirty="0">
                <a:effectLst/>
              </a:rPr>
              <a:t>Místnost  </a:t>
            </a:r>
            <a:r>
              <a:rPr lang="pl-PL" sz="1800" dirty="0">
                <a:effectLst/>
              </a:rPr>
              <a:t>–  menší, uzavřená bez oken (kvůli tahu kouře)</a:t>
            </a:r>
            <a:endParaRPr lang="cs-CZ" sz="1800" dirty="0"/>
          </a:p>
          <a:p>
            <a:r>
              <a:rPr lang="cs-CZ" sz="1800" b="1" dirty="0"/>
              <a:t>Umístění</a:t>
            </a:r>
            <a:r>
              <a:rPr lang="cs-CZ" sz="1800" dirty="0"/>
              <a:t> –  </a:t>
            </a:r>
            <a:r>
              <a:rPr lang="pl-PL" sz="1800" dirty="0">
                <a:effectLst/>
              </a:rPr>
              <a:t>v prvním poschodí středního traktu domu</a:t>
            </a:r>
          </a:p>
          <a:p>
            <a:r>
              <a:rPr lang="cs-CZ" sz="1800" b="1" dirty="0">
                <a:effectLst/>
              </a:rPr>
              <a:t>Osvětlení</a:t>
            </a:r>
            <a:r>
              <a:rPr lang="cs-CZ" sz="1800" dirty="0">
                <a:effectLst/>
              </a:rPr>
              <a:t>  –  ohniště, </a:t>
            </a:r>
            <a:r>
              <a:rPr lang="cs-CZ" sz="1800" dirty="0" err="1">
                <a:effectLst/>
              </a:rPr>
              <a:t>krbeček</a:t>
            </a:r>
            <a:r>
              <a:rPr lang="cs-CZ" sz="1800" dirty="0">
                <a:effectLst/>
              </a:rPr>
              <a:t> </a:t>
            </a:r>
          </a:p>
          <a:p>
            <a:pPr marL="0" indent="0">
              <a:buNone/>
            </a:pPr>
            <a:r>
              <a:rPr lang="cs-CZ" sz="1800" dirty="0">
                <a:effectLst/>
              </a:rPr>
              <a:t>                       –  vícha:  hořící tříska zastrčená do držadla na zdi </a:t>
            </a:r>
          </a:p>
          <a:p>
            <a:pPr marL="0" indent="0">
              <a:buNone/>
            </a:pPr>
            <a:r>
              <a:rPr lang="cs-CZ" sz="1800" dirty="0"/>
              <a:t>                       </a:t>
            </a:r>
            <a:r>
              <a:rPr lang="cs-CZ" sz="1800" dirty="0">
                <a:effectLst/>
              </a:rPr>
              <a:t>–  lojový kahan   (svíce: osvětlení obytných prostor)</a:t>
            </a:r>
          </a:p>
          <a:p>
            <a:r>
              <a:rPr lang="cs-CZ" sz="1800" b="1" dirty="0">
                <a:effectLst/>
              </a:rPr>
              <a:t>Topeniště s ohništěm  </a:t>
            </a:r>
            <a:r>
              <a:rPr lang="cs-CZ" sz="1800" dirty="0">
                <a:effectLst/>
              </a:rPr>
              <a:t>–   v rohu nebo ve středu </a:t>
            </a:r>
          </a:p>
          <a:p>
            <a:r>
              <a:rPr lang="cs-CZ" sz="1800" b="1" dirty="0"/>
              <a:t>Ocílka s křesacím kamenem  </a:t>
            </a:r>
            <a:r>
              <a:rPr lang="cs-CZ" sz="1800" dirty="0"/>
              <a:t>–  k rozdělávání ohně</a:t>
            </a:r>
          </a:p>
          <a:p>
            <a:r>
              <a:rPr lang="cs-CZ" sz="1800" b="1" dirty="0">
                <a:effectLst/>
              </a:rPr>
              <a:t>Sekera  </a:t>
            </a:r>
            <a:r>
              <a:rPr lang="cs-CZ" sz="1800" dirty="0">
                <a:effectLst/>
              </a:rPr>
              <a:t>–  </a:t>
            </a:r>
            <a:r>
              <a:rPr lang="cs-CZ" sz="1800" dirty="0"/>
              <a:t>š</a:t>
            </a:r>
            <a:r>
              <a:rPr lang="cs-CZ" sz="1800" dirty="0">
                <a:effectLst/>
              </a:rPr>
              <a:t>típání dřeva</a:t>
            </a:r>
          </a:p>
          <a:p>
            <a:r>
              <a:rPr lang="cs-CZ" sz="1800" b="1" dirty="0"/>
              <a:t>Dymník</a:t>
            </a:r>
            <a:r>
              <a:rPr lang="cs-CZ" sz="1800" dirty="0"/>
              <a:t>  –  nad ohništěm (omazán hlínou)</a:t>
            </a:r>
          </a:p>
          <a:p>
            <a:r>
              <a:rPr lang="cs-CZ" sz="1800" b="1" dirty="0"/>
              <a:t>Pícka</a:t>
            </a:r>
            <a:r>
              <a:rPr lang="cs-CZ" sz="1800" dirty="0"/>
              <a:t>  –  k pečení (chleba) nebo sušení (ovoce) </a:t>
            </a:r>
          </a:p>
          <a:p>
            <a:pPr marL="0" indent="0">
              <a:buNone/>
            </a:pPr>
            <a:r>
              <a:rPr lang="cs-CZ" sz="1800" dirty="0"/>
              <a:t>               –  vyhřívala se předem</a:t>
            </a:r>
            <a:endParaRPr lang="cs-CZ" sz="1800" b="1" dirty="0"/>
          </a:p>
          <a:p>
            <a:r>
              <a:rPr lang="cs-CZ" sz="1800" b="1" dirty="0"/>
              <a:t>Kuchyňské náčiní  </a:t>
            </a:r>
            <a:r>
              <a:rPr lang="cs-CZ" sz="1800" dirty="0">
                <a:effectLst/>
              </a:rPr>
              <a:t>–  </a:t>
            </a:r>
            <a:r>
              <a:rPr lang="cs-CZ" sz="1800" dirty="0"/>
              <a:t>na policích, ve výklencích, na stěnách</a:t>
            </a:r>
          </a:p>
          <a:p>
            <a:r>
              <a:rPr lang="cs-CZ" sz="1800" b="1" dirty="0"/>
              <a:t>Popel</a:t>
            </a:r>
            <a:r>
              <a:rPr lang="cs-CZ" sz="1800" dirty="0"/>
              <a:t>  –  shraboval se dřevěným </a:t>
            </a:r>
            <a:r>
              <a:rPr lang="cs-CZ" sz="1800" dirty="0" err="1"/>
              <a:t>pohrablem</a:t>
            </a:r>
            <a:endParaRPr lang="cs-CZ" sz="1800" dirty="0"/>
          </a:p>
          <a:p>
            <a:r>
              <a:rPr lang="cs-CZ" sz="1800" b="1" dirty="0"/>
              <a:t>Voda</a:t>
            </a:r>
            <a:r>
              <a:rPr lang="cs-CZ" sz="1800" dirty="0"/>
              <a:t>  –  ve džberech, přelévala se do džbánů</a:t>
            </a:r>
          </a:p>
          <a:p>
            <a:r>
              <a:rPr lang="cs-CZ" sz="1800" b="1" dirty="0"/>
              <a:t>P</a:t>
            </a:r>
            <a:r>
              <a:rPr lang="es-ES" sz="1800" b="1" dirty="0"/>
              <a:t>otraviny</a:t>
            </a:r>
            <a:r>
              <a:rPr lang="cs-CZ" sz="1800" dirty="0"/>
              <a:t>  –  </a:t>
            </a:r>
            <a:r>
              <a:rPr lang="es-ES" sz="1800" dirty="0"/>
              <a:t>uchováv</a:t>
            </a:r>
            <a:r>
              <a:rPr lang="cs-CZ" sz="1800" dirty="0" err="1"/>
              <a:t>ány</a:t>
            </a:r>
            <a:r>
              <a:rPr lang="es-ES" sz="1800" dirty="0"/>
              <a:t> ve spížích a sklepech.</a:t>
            </a:r>
            <a:endParaRPr lang="cs-CZ" sz="1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3C7FFD7-0293-0FF3-C8AA-3D9F0D5F42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93" t="14618" r="2644" b="5947"/>
          <a:stretch/>
        </p:blipFill>
        <p:spPr>
          <a:xfrm>
            <a:off x="6895291" y="18255"/>
            <a:ext cx="5296709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7245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diagram&#10;&#10;Popis byl vytvořen automaticky">
            <a:extLst>
              <a:ext uri="{FF2B5EF4-FFF2-40B4-BE49-F238E27FC236}">
                <a16:creationId xmlns:a16="http://schemas.microsoft.com/office/drawing/2014/main" id="{053CE8AA-3391-E6F2-0A58-40D3F01DDF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" t="6710" r="807" b="3464"/>
          <a:stretch/>
        </p:blipFill>
        <p:spPr>
          <a:xfrm>
            <a:off x="1660634" y="-141368"/>
            <a:ext cx="9873221" cy="6723681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C2A8DF1-5FA3-4484-804C-B862453B4FD6}"/>
              </a:ext>
            </a:extLst>
          </p:cNvPr>
          <p:cNvSpPr txBox="1"/>
          <p:nvPr/>
        </p:nvSpPr>
        <p:spPr>
          <a:xfrm>
            <a:off x="9981398" y="4658628"/>
            <a:ext cx="1042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/>
              <a:t>Krbeček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26976408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A7C4D42-CB45-68EC-0281-1AEA292D55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84" r="49627" b="12574"/>
          <a:stretch/>
        </p:blipFill>
        <p:spPr>
          <a:xfrm>
            <a:off x="4011258" y="-40513"/>
            <a:ext cx="2844518" cy="6858000"/>
          </a:xfrm>
          <a:prstGeom prst="rect">
            <a:avLst/>
          </a:prstGeom>
        </p:spPr>
      </p:pic>
      <p:pic>
        <p:nvPicPr>
          <p:cNvPr id="4" name="Obrázek 3" descr="Obsah obrázku venku&#10;&#10;Popis byl vytvořen automaticky">
            <a:extLst>
              <a:ext uri="{FF2B5EF4-FFF2-40B4-BE49-F238E27FC236}">
                <a16:creationId xmlns:a16="http://schemas.microsoft.com/office/drawing/2014/main" id="{5228CD6F-868E-C576-C910-1F1B09DBD0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47" y="1237218"/>
            <a:ext cx="3560783" cy="280233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810AC6D-686E-7E18-B8B0-CF8A7A9D6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52" y="4039555"/>
            <a:ext cx="4079194" cy="277793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DBA245B-0439-71EF-07D5-3C49BFF4ABEE}"/>
              </a:ext>
            </a:extLst>
          </p:cNvPr>
          <p:cNvSpPr txBox="1"/>
          <p:nvPr/>
        </p:nvSpPr>
        <p:spPr>
          <a:xfrm>
            <a:off x="12898" y="541189"/>
            <a:ext cx="4072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Vesnický dům  </a:t>
            </a:r>
            <a:r>
              <a:rPr lang="cs-CZ" sz="2000" dirty="0"/>
              <a:t>–  kouř šel dýmníkem </a:t>
            </a:r>
          </a:p>
          <a:p>
            <a:r>
              <a:rPr lang="cs-CZ" sz="2000" dirty="0"/>
              <a:t>                                do podkroví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8CF9EAB-8687-0EB0-B67B-48F4B973791F}"/>
              </a:ext>
            </a:extLst>
          </p:cNvPr>
          <p:cNvSpPr txBox="1"/>
          <p:nvPr/>
        </p:nvSpPr>
        <p:spPr>
          <a:xfrm>
            <a:off x="7065882" y="1118979"/>
            <a:ext cx="4026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Městský dům  </a:t>
            </a:r>
            <a:r>
              <a:rPr lang="cs-CZ" sz="2000" dirty="0"/>
              <a:t>–  kouř šel do komína</a:t>
            </a:r>
          </a:p>
          <a:p>
            <a:r>
              <a:rPr lang="cs-CZ" sz="2000" dirty="0"/>
              <a:t>                                (odvozeny z krbů)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0535E28-BDA6-EDA4-40FD-A0CB2220BC79}"/>
              </a:ext>
            </a:extLst>
          </p:cNvPr>
          <p:cNvSpPr txBox="1"/>
          <p:nvPr/>
        </p:nvSpPr>
        <p:spPr>
          <a:xfrm>
            <a:off x="6301468" y="44304"/>
            <a:ext cx="2062039" cy="46166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Černá kuchyně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58CF1B05-DAC4-4F14-A5D4-20C3D6E1CC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292" t="4132" r="8408" b="52726"/>
          <a:stretch/>
        </p:blipFill>
        <p:spPr>
          <a:xfrm>
            <a:off x="9461750" y="2439875"/>
            <a:ext cx="2690719" cy="390204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C71C1BF-F90B-4209-83B3-65EEFFC759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390" t="47274" r="10086" b="9584"/>
          <a:stretch/>
        </p:blipFill>
        <p:spPr>
          <a:xfrm>
            <a:off x="6771031" y="2310946"/>
            <a:ext cx="2690719" cy="450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7089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interiér, budova, zašpiněné, kámen&#10;&#10;Popis byl vytvořen automaticky">
            <a:extLst>
              <a:ext uri="{FF2B5EF4-FFF2-40B4-BE49-F238E27FC236}">
                <a16:creationId xmlns:a16="http://schemas.microsoft.com/office/drawing/2014/main" id="{CF117ED3-5EC4-D772-C1D8-D7921C81E4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5"/>
          <a:stretch/>
        </p:blipFill>
        <p:spPr>
          <a:xfrm>
            <a:off x="132817" y="2434346"/>
            <a:ext cx="6058938" cy="432754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522A3A5-1FE5-0C6E-49A4-77CD0D72F01F}"/>
              </a:ext>
            </a:extLst>
          </p:cNvPr>
          <p:cNvSpPr txBox="1"/>
          <p:nvPr/>
        </p:nvSpPr>
        <p:spPr>
          <a:xfrm>
            <a:off x="4665212" y="285779"/>
            <a:ext cx="2783519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Černé kuchyně </a:t>
            </a:r>
          </a:p>
          <a:p>
            <a:r>
              <a:rPr lang="cs-CZ" sz="2400" b="1" dirty="0"/>
              <a:t>     –  města </a:t>
            </a:r>
          </a:p>
          <a:p>
            <a:r>
              <a:rPr lang="cs-CZ" sz="2400" b="1" dirty="0"/>
              <a:t>     –  hrady </a:t>
            </a:r>
          </a:p>
          <a:p>
            <a:r>
              <a:rPr lang="cs-CZ" sz="2400" b="1" dirty="0"/>
              <a:t>     –  kláštery </a:t>
            </a:r>
          </a:p>
          <a:p>
            <a:r>
              <a:rPr lang="cs-CZ" sz="2400" b="1" dirty="0"/>
              <a:t>     –  vesnice </a:t>
            </a:r>
          </a:p>
        </p:txBody>
      </p:sp>
      <p:pic>
        <p:nvPicPr>
          <p:cNvPr id="9" name="Obrázek 8" descr="Obsah obrázku kámen, beton, cement, sklep">
            <a:extLst>
              <a:ext uri="{FF2B5EF4-FFF2-40B4-BE49-F238E27FC236}">
                <a16:creationId xmlns:a16="http://schemas.microsoft.com/office/drawing/2014/main" id="{720A6480-F958-6E60-2B73-A97A676C60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369" y="2434346"/>
            <a:ext cx="5770059" cy="4327543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DE5E25E1-9EAD-13D5-1EA6-549F4C29AF34}"/>
              </a:ext>
            </a:extLst>
          </p:cNvPr>
          <p:cNvSpPr txBox="1"/>
          <p:nvPr/>
        </p:nvSpPr>
        <p:spPr>
          <a:xfrm>
            <a:off x="10216196" y="6313433"/>
            <a:ext cx="1695657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b="1" dirty="0"/>
              <a:t>Hrad Strakonice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DC96B6DC-5FA6-9906-3C32-2644C5B4A596}"/>
              </a:ext>
            </a:extLst>
          </p:cNvPr>
          <p:cNvSpPr txBox="1"/>
          <p:nvPr/>
        </p:nvSpPr>
        <p:spPr>
          <a:xfrm>
            <a:off x="4539954" y="6313433"/>
            <a:ext cx="1517018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b="1" dirty="0"/>
              <a:t>Hrad </a:t>
            </a:r>
            <a:r>
              <a:rPr lang="cs-CZ" b="1" dirty="0" err="1"/>
              <a:t>Seeberg</a:t>
            </a:r>
            <a:r>
              <a:rPr lang="cs-CZ" b="1" dirty="0"/>
              <a:t> </a:t>
            </a:r>
          </a:p>
        </p:txBody>
      </p:sp>
      <p:pic>
        <p:nvPicPr>
          <p:cNvPr id="13" name="Obrázek 12" descr="Obsah obrázku interiér, zašpiněné, kámen, cement&#10;&#10;Popis byl vytvořen automaticky">
            <a:extLst>
              <a:ext uri="{FF2B5EF4-FFF2-40B4-BE49-F238E27FC236}">
                <a16:creationId xmlns:a16="http://schemas.microsoft.com/office/drawing/2014/main" id="{23393230-8B9C-AA92-3813-210F7DDB79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32545" y="96111"/>
            <a:ext cx="3331241" cy="2165307"/>
          </a:xfrm>
          <a:prstGeom prst="rect">
            <a:avLst/>
          </a:prstGeom>
        </p:spPr>
      </p:pic>
      <p:pic>
        <p:nvPicPr>
          <p:cNvPr id="15" name="Obrázek 14" descr="Obsah obrázku budova, venku, kámen, staré&#10;&#10;Popis byl vytvořen automaticky">
            <a:extLst>
              <a:ext uri="{FF2B5EF4-FFF2-40B4-BE49-F238E27FC236}">
                <a16:creationId xmlns:a16="http://schemas.microsoft.com/office/drawing/2014/main" id="{B647B23F-822A-C18F-3B1F-331073E199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248" y="-30912"/>
            <a:ext cx="3542594" cy="2465257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39C7C118-4585-367B-8B58-EA991DC32B2E}"/>
              </a:ext>
            </a:extLst>
          </p:cNvPr>
          <p:cNvSpPr txBox="1"/>
          <p:nvPr/>
        </p:nvSpPr>
        <p:spPr>
          <a:xfrm>
            <a:off x="9707602" y="2019107"/>
            <a:ext cx="187878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b="1" dirty="0"/>
              <a:t>Jindřichův Hradec</a:t>
            </a:r>
          </a:p>
        </p:txBody>
      </p:sp>
    </p:spTree>
    <p:extLst>
      <p:ext uri="{BB962C8B-B14F-4D97-AF65-F5344CB8AC3E}">
        <p14:creationId xmlns:p14="http://schemas.microsoft.com/office/powerpoint/2010/main" val="30631441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3796AB-1609-9C84-61A8-054DCD041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326" y="18256"/>
            <a:ext cx="4305300" cy="1325561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        Kuchyňské náčiní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4FEB6D9-C5F0-A0DD-E929-535896896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3817"/>
            <a:ext cx="6353175" cy="5495927"/>
          </a:xfrm>
        </p:spPr>
        <p:txBody>
          <a:bodyPr>
            <a:normAutofit/>
          </a:bodyPr>
          <a:lstStyle/>
          <a:p>
            <a:r>
              <a:rPr lang="cs-CZ" sz="1800" b="1" dirty="0"/>
              <a:t>H</a:t>
            </a:r>
            <a:r>
              <a:rPr lang="cs-CZ" sz="1800" b="1" dirty="0">
                <a:effectLst/>
              </a:rPr>
              <a:t>rnce</a:t>
            </a:r>
            <a:r>
              <a:rPr lang="cs-CZ" sz="1800" dirty="0">
                <a:effectLst/>
              </a:rPr>
              <a:t>  –  zvlášť na mléko, sádlo, med </a:t>
            </a:r>
          </a:p>
          <a:p>
            <a:r>
              <a:rPr lang="cs-CZ" sz="1800" b="1" dirty="0"/>
              <a:t>Kotlíky</a:t>
            </a:r>
            <a:r>
              <a:rPr lang="cs-CZ" sz="1800" dirty="0"/>
              <a:t>  –  zavěšené na závěsu</a:t>
            </a:r>
            <a:endParaRPr lang="cs-CZ" sz="1800" dirty="0">
              <a:effectLst/>
            </a:endParaRPr>
          </a:p>
          <a:p>
            <a:r>
              <a:rPr lang="cs-CZ" sz="1800" b="1" dirty="0"/>
              <a:t>P</a:t>
            </a:r>
            <a:r>
              <a:rPr lang="cs-CZ" sz="2000" b="1" dirty="0">
                <a:effectLst/>
              </a:rPr>
              <a:t>ánve (trojnožky)</a:t>
            </a:r>
            <a:r>
              <a:rPr lang="cs-CZ" sz="2000" dirty="0">
                <a:effectLst/>
              </a:rPr>
              <a:t>  –  k vaření, </a:t>
            </a:r>
            <a:r>
              <a:rPr lang="cs-CZ" sz="2000" dirty="0"/>
              <a:t>p</a:t>
            </a:r>
            <a:r>
              <a:rPr lang="cs-CZ" sz="2000" dirty="0">
                <a:effectLst/>
              </a:rPr>
              <a:t>ečení </a:t>
            </a:r>
          </a:p>
          <a:p>
            <a:pPr marL="0" indent="0">
              <a:buNone/>
            </a:pPr>
            <a:r>
              <a:rPr lang="cs-CZ" sz="2000" dirty="0"/>
              <a:t>                                      –  do duté rukojetí dřevěné madlo</a:t>
            </a:r>
          </a:p>
          <a:p>
            <a:r>
              <a:rPr lang="cs-CZ" sz="2000" b="1" dirty="0"/>
              <a:t>Železný rožeň  </a:t>
            </a:r>
            <a:r>
              <a:rPr lang="cs-CZ" sz="2000" dirty="0"/>
              <a:t>–  k opékání masa</a:t>
            </a:r>
          </a:p>
          <a:p>
            <a:r>
              <a:rPr lang="cs-CZ" sz="2000" b="1" dirty="0"/>
              <a:t>Hmoždíře</a:t>
            </a:r>
            <a:r>
              <a:rPr lang="cs-CZ" sz="2000" dirty="0"/>
              <a:t>  –  drcení koření </a:t>
            </a:r>
          </a:p>
          <a:p>
            <a:r>
              <a:rPr lang="cs-CZ" sz="2000" b="1" dirty="0"/>
              <a:t>Sekáčky, nože </a:t>
            </a:r>
            <a:r>
              <a:rPr lang="cs-CZ" sz="2000" dirty="0"/>
              <a:t> –  porcování </a:t>
            </a:r>
            <a:endParaRPr lang="cs-CZ" sz="2000" dirty="0">
              <a:effectLst/>
            </a:endParaRPr>
          </a:p>
          <a:p>
            <a:r>
              <a:rPr lang="cs-CZ" sz="2000" b="1" dirty="0"/>
              <a:t>Dýhované misky, </a:t>
            </a:r>
            <a:r>
              <a:rPr lang="cs-CZ" sz="2000" b="1" dirty="0">
                <a:effectLst/>
              </a:rPr>
              <a:t>proutěn</a:t>
            </a:r>
            <a:r>
              <a:rPr lang="cs-CZ" sz="2000" b="1" dirty="0"/>
              <a:t>é košíky  </a:t>
            </a:r>
            <a:r>
              <a:rPr lang="cs-CZ" sz="2000" b="1" dirty="0">
                <a:effectLst/>
              </a:rPr>
              <a:t> </a:t>
            </a:r>
          </a:p>
          <a:p>
            <a:r>
              <a:rPr lang="cs-CZ" sz="2000" b="1" dirty="0">
                <a:effectLst/>
              </a:rPr>
              <a:t>Z</a:t>
            </a:r>
            <a:r>
              <a:rPr lang="cs-CZ" sz="2000" b="1" dirty="0"/>
              <a:t>ásobnice</a:t>
            </a:r>
            <a:r>
              <a:rPr lang="cs-CZ" sz="2000" dirty="0"/>
              <a:t> a větší hrnce  –   skladování </a:t>
            </a:r>
            <a:r>
              <a:rPr lang="cs-CZ" sz="2000" dirty="0">
                <a:effectLst/>
              </a:rPr>
              <a:t>luštěnin, obilovin </a:t>
            </a:r>
          </a:p>
          <a:p>
            <a:pPr marL="0" indent="0">
              <a:buNone/>
            </a:pPr>
            <a:r>
              <a:rPr lang="cs-CZ" sz="2000" dirty="0">
                <a:effectLst/>
              </a:rPr>
              <a:t>                                                –   víka se zalévala voskem</a:t>
            </a:r>
          </a:p>
          <a:p>
            <a:r>
              <a:rPr lang="cs-CZ" sz="2000" b="1" dirty="0"/>
              <a:t>Sudy a soudky  </a:t>
            </a:r>
            <a:r>
              <a:rPr lang="cs-CZ" sz="2000" dirty="0"/>
              <a:t>–  dlouhodobější skladování tekutin</a:t>
            </a:r>
            <a:r>
              <a:rPr lang="cs-CZ" sz="2000" dirty="0">
                <a:effectLst/>
              </a:rPr>
              <a:t> </a:t>
            </a:r>
          </a:p>
          <a:p>
            <a:r>
              <a:rPr lang="cs-CZ" sz="2000" b="1" dirty="0"/>
              <a:t>Skleněné lahve  </a:t>
            </a:r>
            <a:r>
              <a:rPr lang="cs-CZ" sz="2000" dirty="0"/>
              <a:t>–  skleněné nebo keramické zátky</a:t>
            </a:r>
          </a:p>
          <a:p>
            <a:r>
              <a:rPr lang="cs-CZ" sz="2000" b="1" dirty="0"/>
              <a:t>P</a:t>
            </a:r>
            <a:r>
              <a:rPr lang="es-ES" sz="2000" b="1" dirty="0"/>
              <a:t>otraviny</a:t>
            </a:r>
            <a:r>
              <a:rPr lang="cs-CZ" sz="2000" dirty="0"/>
              <a:t> –  </a:t>
            </a:r>
            <a:r>
              <a:rPr lang="es-ES" sz="2000" dirty="0"/>
              <a:t>uchováv</a:t>
            </a:r>
            <a:r>
              <a:rPr lang="cs-CZ" sz="2000" dirty="0" err="1"/>
              <a:t>ány</a:t>
            </a:r>
            <a:r>
              <a:rPr lang="es-ES" sz="2000" dirty="0"/>
              <a:t> ve spížích a sklepech</a:t>
            </a:r>
            <a:endParaRPr lang="cs-CZ" sz="2000" dirty="0"/>
          </a:p>
          <a:p>
            <a:endParaRPr lang="cs-CZ" sz="2000" dirty="0">
              <a:effectLst/>
            </a:endParaRPr>
          </a:p>
          <a:p>
            <a:endParaRPr lang="cs-CZ" sz="2000" dirty="0">
              <a:effectLst/>
            </a:endParaRPr>
          </a:p>
          <a:p>
            <a:pPr marL="0" indent="0">
              <a:buNone/>
            </a:pPr>
            <a:endParaRPr lang="cs-CZ" sz="1800" dirty="0"/>
          </a:p>
        </p:txBody>
      </p:sp>
      <p:pic>
        <p:nvPicPr>
          <p:cNvPr id="7" name="Obrázek 6" descr="Obsah obrázku text, několik&#10;&#10;Popis byl vytvořen automaticky">
            <a:extLst>
              <a:ext uri="{FF2B5EF4-FFF2-40B4-BE49-F238E27FC236}">
                <a16:creationId xmlns:a16="http://schemas.microsoft.com/office/drawing/2014/main" id="{1D7230FE-17F5-530B-1DCE-8BF6C97F2D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75" y="192642"/>
            <a:ext cx="5268956" cy="5865257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43E6DBE6-2653-903D-9B50-E972F7096EED}"/>
              </a:ext>
            </a:extLst>
          </p:cNvPr>
          <p:cNvSpPr txBox="1"/>
          <p:nvPr/>
        </p:nvSpPr>
        <p:spPr>
          <a:xfrm>
            <a:off x="7396480" y="6296026"/>
            <a:ext cx="395732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cs-CZ" dirty="0"/>
              <a:t>   </a:t>
            </a:r>
            <a:r>
              <a:rPr lang="cs-CZ" b="1" dirty="0"/>
              <a:t>Otevřené ohniště v tzv. černé kuchyni</a:t>
            </a:r>
          </a:p>
        </p:txBody>
      </p:sp>
    </p:spTree>
    <p:extLst>
      <p:ext uri="{BB962C8B-B14F-4D97-AF65-F5344CB8AC3E}">
        <p14:creationId xmlns:p14="http://schemas.microsoft.com/office/powerpoint/2010/main" val="7874149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8D740F57-F97B-EB75-C716-CE560D4443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155" t="30652" r="1379" b="9118"/>
          <a:stretch/>
        </p:blipFill>
        <p:spPr>
          <a:xfrm>
            <a:off x="5413740" y="1559127"/>
            <a:ext cx="6440330" cy="469582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239827F-4A9A-65EE-FAD6-5E10A8AF77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55"/>
          <a:stretch/>
        </p:blipFill>
        <p:spPr>
          <a:xfrm>
            <a:off x="228600" y="1390162"/>
            <a:ext cx="5092902" cy="469582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E8BC993-095E-BC58-5ACA-E9BCFDB5199C}"/>
              </a:ext>
            </a:extLst>
          </p:cNvPr>
          <p:cNvSpPr txBox="1"/>
          <p:nvPr/>
        </p:nvSpPr>
        <p:spPr>
          <a:xfrm>
            <a:off x="5618922" y="815009"/>
            <a:ext cx="6323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Bývalá radnice ve Veselí nad Lužnicí (16/17. stol.</a:t>
            </a:r>
          </a:p>
        </p:txBody>
      </p:sp>
    </p:spTree>
    <p:extLst>
      <p:ext uri="{BB962C8B-B14F-4D97-AF65-F5344CB8AC3E}">
        <p14:creationId xmlns:p14="http://schemas.microsoft.com/office/powerpoint/2010/main" val="30882907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diagram&#10;&#10;Popis byl vytvořen automaticky">
            <a:extLst>
              <a:ext uri="{FF2B5EF4-FFF2-40B4-BE49-F238E27FC236}">
                <a16:creationId xmlns:a16="http://schemas.microsoft.com/office/drawing/2014/main" id="{0CF1CEF5-9233-D89D-B773-E7C1C836B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308" y="2435586"/>
            <a:ext cx="4176008" cy="391785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26228A3-3048-A6D6-30B1-4222AEB2755C}"/>
              </a:ext>
            </a:extLst>
          </p:cNvPr>
          <p:cNvSpPr txBox="1"/>
          <p:nvPr/>
        </p:nvSpPr>
        <p:spPr>
          <a:xfrm>
            <a:off x="498116" y="656708"/>
            <a:ext cx="50801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1993/94 –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Radniční ul. 27 v Českém Krumlově </a:t>
            </a:r>
          </a:p>
          <a:p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–  černá kuchyň v mezipatře domu</a:t>
            </a:r>
          </a:p>
          <a:p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( 15./16. stol.)</a:t>
            </a:r>
          </a:p>
        </p:txBody>
      </p:sp>
      <p:pic>
        <p:nvPicPr>
          <p:cNvPr id="6" name="Obrázek 5" descr="Obsah obrázku budova, venku, cesta, město&#10;&#10;Popis byl vytvořen automaticky">
            <a:extLst>
              <a:ext uri="{FF2B5EF4-FFF2-40B4-BE49-F238E27FC236}">
                <a16:creationId xmlns:a16="http://schemas.microsoft.com/office/drawing/2014/main" id="{9618542E-454C-4937-CEA9-2297CD43C9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88" y="1942217"/>
            <a:ext cx="2333020" cy="3516497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322BE9D-92FF-699E-5711-3060D12E6148}"/>
              </a:ext>
            </a:extLst>
          </p:cNvPr>
          <p:cNvSpPr txBox="1"/>
          <p:nvPr/>
        </p:nvSpPr>
        <p:spPr>
          <a:xfrm>
            <a:off x="6767084" y="717497"/>
            <a:ext cx="50234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2004 – 2010:  Tvrz v Řesanicích (okr. Plzeň-jih)</a:t>
            </a:r>
          </a:p>
          <a:p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(2. pol. 15. stol.)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637EF70-FE64-E027-C2CC-B5C5AD8A45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6174" y="3360068"/>
            <a:ext cx="2409518" cy="332264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4033EB31-CF4A-AC67-786B-41AEE53EF78F}"/>
              </a:ext>
            </a:extLst>
          </p:cNvPr>
          <p:cNvSpPr txBox="1"/>
          <p:nvPr/>
        </p:nvSpPr>
        <p:spPr>
          <a:xfrm>
            <a:off x="9919550" y="5217173"/>
            <a:ext cx="18710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800" b="1" i="0" u="none" strike="noStrike" baseline="0" dirty="0">
                <a:latin typeface="Times-Bold"/>
              </a:rPr>
              <a:t>A </a:t>
            </a:r>
            <a:r>
              <a:rPr lang="cs-CZ" sz="1800" b="0" i="1" u="none" strike="noStrike" baseline="0" dirty="0">
                <a:latin typeface="Times-Italic"/>
              </a:rPr>
              <a:t>– palác/sýpka</a:t>
            </a:r>
          </a:p>
          <a:p>
            <a:pPr algn="l"/>
            <a:r>
              <a:rPr lang="cs-CZ" sz="1800" b="1" i="0" u="none" strike="noStrike" baseline="0" dirty="0">
                <a:latin typeface="Times-Bold"/>
              </a:rPr>
              <a:t>B </a:t>
            </a:r>
            <a:r>
              <a:rPr lang="cs-CZ" sz="1800" b="0" i="1" u="none" strike="noStrike" baseline="0" dirty="0">
                <a:latin typeface="Times-Italic"/>
              </a:rPr>
              <a:t>– černá kuchyň </a:t>
            </a:r>
          </a:p>
          <a:p>
            <a:pPr algn="l"/>
            <a:r>
              <a:rPr lang="cs-CZ" sz="1800" b="1" i="0" u="none" strike="noStrike" baseline="0" dirty="0">
                <a:latin typeface="Times-Bold"/>
              </a:rPr>
              <a:t>C </a:t>
            </a:r>
            <a:r>
              <a:rPr lang="cs-CZ" sz="1800" b="0" i="1" u="none" strike="noStrike" baseline="0" dirty="0">
                <a:latin typeface="Times-Italic"/>
              </a:rPr>
              <a:t>– sklepy dvora</a:t>
            </a:r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D3228607-CD31-3A05-A181-3533B29C8C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6695" y="1504896"/>
            <a:ext cx="4953880" cy="172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7934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9CB2CF5-C8A6-F113-020F-A7C134E82C4B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20000" contrast="16000"/>
          </a:blip>
          <a:stretch>
            <a:fillRect/>
          </a:stretch>
        </p:blipFill>
        <p:spPr>
          <a:xfrm>
            <a:off x="208673" y="88768"/>
            <a:ext cx="8468994" cy="6769232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8038918-6214-B84E-199A-5B6DF7FA86DB}"/>
              </a:ext>
            </a:extLst>
          </p:cNvPr>
          <p:cNvSpPr txBox="1"/>
          <p:nvPr/>
        </p:nvSpPr>
        <p:spPr>
          <a:xfrm>
            <a:off x="8732116" y="573854"/>
            <a:ext cx="3251211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b="1" u="none" strike="noStrike" baseline="0" dirty="0">
                <a:latin typeface="Baskerville10Pro-Italic"/>
              </a:rPr>
              <a:t>Orbis Pictus </a:t>
            </a:r>
            <a:r>
              <a:rPr lang="pl-PL" sz="2400" b="1" u="none" strike="noStrike" baseline="0" dirty="0">
                <a:latin typeface="Baskerville10Pro-Italic"/>
              </a:rPr>
              <a:t>Sensualium.</a:t>
            </a:r>
          </a:p>
          <a:p>
            <a:pPr algn="l"/>
            <a:r>
              <a:rPr lang="pl-PL" sz="2000" b="0" i="1" u="none" strike="noStrike" baseline="0" dirty="0">
                <a:latin typeface="Baskerville10Pro-Italic"/>
              </a:rPr>
              <a:t>  </a:t>
            </a:r>
            <a:r>
              <a:rPr lang="pl-PL" sz="2000" b="0" i="0" u="none" strike="noStrike" baseline="0" dirty="0">
                <a:latin typeface="Baskerville10Pro"/>
              </a:rPr>
              <a:t>Jan Amos Komenský, 1660.</a:t>
            </a:r>
          </a:p>
          <a:p>
            <a:pPr algn="l"/>
            <a:endParaRPr lang="pl-PL" sz="2000" dirty="0">
              <a:latin typeface="Baskerville10Pro"/>
            </a:endParaRPr>
          </a:p>
          <a:p>
            <a:pPr algn="l"/>
            <a:r>
              <a:rPr lang="pl-PL" sz="2000" b="1" dirty="0">
                <a:cs typeface="Calibri" panose="020F0502020204030204" pitchFamily="34" charset="0"/>
              </a:rPr>
              <a:t>5.</a:t>
            </a:r>
            <a:r>
              <a:rPr lang="pl-PL" sz="2000" b="1" dirty="0"/>
              <a:t>    Kamna</a:t>
            </a:r>
          </a:p>
          <a:p>
            <a:pPr algn="l"/>
            <a:r>
              <a:rPr lang="pl-PL" sz="2000" b="1" dirty="0"/>
              <a:t>6.    Lavice (bez opěrky)</a:t>
            </a:r>
          </a:p>
          <a:p>
            <a:pPr marL="457200" indent="-457200" algn="l">
              <a:buAutoNum type="arabicPeriod" startAt="7"/>
            </a:pPr>
            <a:r>
              <a:rPr lang="pl-PL" sz="2000" b="1" dirty="0"/>
              <a:t>Židle (</a:t>
            </a:r>
            <a:r>
              <a:rPr lang="cs-CZ" sz="2000" b="1" dirty="0">
                <a:effectLst/>
              </a:rPr>
              <a:t>„</a:t>
            </a:r>
            <a:r>
              <a:rPr lang="cs-CZ" sz="2000" b="1" dirty="0" err="1">
                <a:effectLst/>
              </a:rPr>
              <a:t>Sessel</a:t>
            </a:r>
            <a:r>
              <a:rPr lang="cs-CZ" sz="2000" b="1" dirty="0">
                <a:effectLst/>
              </a:rPr>
              <a:t>“) </a:t>
            </a:r>
          </a:p>
          <a:p>
            <a:pPr marL="457200" indent="-457200" algn="l">
              <a:buAutoNum type="arabicPeriod" startAt="7"/>
            </a:pPr>
            <a:r>
              <a:rPr lang="cs-CZ" sz="2000" b="1" dirty="0"/>
              <a:t>Stůl</a:t>
            </a:r>
            <a:endParaRPr lang="cs-CZ" sz="2000" b="1" dirty="0">
              <a:effectLst/>
            </a:endParaRPr>
          </a:p>
          <a:p>
            <a:pPr algn="l"/>
            <a:r>
              <a:rPr lang="cs-CZ" sz="2000" b="1" dirty="0">
                <a:effectLst/>
              </a:rPr>
              <a:t>15.  Postel („</a:t>
            </a:r>
            <a:r>
              <a:rPr lang="cs-CZ" sz="2000" b="1" dirty="0" err="1">
                <a:effectLst/>
              </a:rPr>
              <a:t>Spanbette</a:t>
            </a:r>
            <a:r>
              <a:rPr lang="cs-CZ" sz="2000" b="1" dirty="0">
                <a:effectLst/>
              </a:rPr>
              <a:t>“)</a:t>
            </a:r>
          </a:p>
          <a:p>
            <a:pPr marL="457200" indent="-457200" algn="l">
              <a:buAutoNum type="arabicPeriod" startAt="16"/>
            </a:pPr>
            <a:r>
              <a:rPr lang="cs-CZ" sz="2000" b="1" dirty="0"/>
              <a:t>Postel s nebesy</a:t>
            </a:r>
          </a:p>
          <a:p>
            <a:pPr algn="l"/>
            <a:endParaRPr lang="cs-CZ" sz="20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826746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7DB42E5-754E-19FC-AA95-4979EBB179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79" t="31556" r="2525" b="34519"/>
          <a:stretch/>
        </p:blipFill>
        <p:spPr>
          <a:xfrm>
            <a:off x="1168399" y="1087120"/>
            <a:ext cx="9541085" cy="514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9209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837CA7-EFAA-8956-96BC-B64891ABD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3670"/>
            <a:ext cx="10515600" cy="1325563"/>
          </a:xfrm>
        </p:spPr>
        <p:txBody>
          <a:bodyPr/>
          <a:lstStyle/>
          <a:p>
            <a:r>
              <a:rPr lang="cs-CZ" dirty="0"/>
              <a:t>                      </a:t>
            </a:r>
            <a:r>
              <a:rPr lang="cs-CZ" sz="3200" b="1" dirty="0">
                <a:solidFill>
                  <a:srgbClr val="FF0000"/>
                </a:solidFill>
              </a:rPr>
              <a:t>Vnitřní vybavení domácnosti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F99826-7693-BC86-BDCF-3A78B0891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25" y="1181893"/>
            <a:ext cx="11572875" cy="5657853"/>
          </a:xfrm>
        </p:spPr>
        <p:txBody>
          <a:bodyPr>
            <a:normAutofit fontScale="92500" lnSpcReduction="10000"/>
          </a:bodyPr>
          <a:lstStyle/>
          <a:p>
            <a:r>
              <a:rPr lang="cs-CZ" sz="1900" b="1" dirty="0">
                <a:effectLst/>
              </a:rPr>
              <a:t>Nábytek   </a:t>
            </a:r>
            <a:r>
              <a:rPr lang="cs-CZ" sz="1900" dirty="0">
                <a:effectLst/>
              </a:rPr>
              <a:t>–  termín:  odvozen od „nabýti“ původně  označoval majetek, čili jmění (ne jen mobiliář) </a:t>
            </a:r>
          </a:p>
          <a:p>
            <a:pPr marL="0" indent="0">
              <a:buNone/>
            </a:pPr>
            <a:r>
              <a:rPr lang="cs-CZ" sz="1900" dirty="0">
                <a:effectLst/>
              </a:rPr>
              <a:t>                       –   vybavení záviselo na movitosti majitele</a:t>
            </a:r>
          </a:p>
          <a:p>
            <a:pPr algn="just"/>
            <a:endParaRPr lang="cs-CZ" sz="1900" b="1" dirty="0"/>
          </a:p>
          <a:p>
            <a:pPr algn="just"/>
            <a:r>
              <a:rPr lang="cs-CZ" sz="1900" b="1" dirty="0"/>
              <a:t>Stůl   –   </a:t>
            </a:r>
            <a:r>
              <a:rPr lang="cs-CZ" sz="1900" dirty="0"/>
              <a:t>stál v koutě světnice u lavic:  shromažďovala se u něj celá rodina </a:t>
            </a:r>
          </a:p>
          <a:p>
            <a:pPr marL="0" indent="0" algn="just">
              <a:buNone/>
            </a:pPr>
            <a:r>
              <a:rPr lang="cs-CZ" sz="1900" dirty="0"/>
              <a:t>              –   deska s nohama spojenýma trnoží</a:t>
            </a:r>
          </a:p>
          <a:p>
            <a:pPr marL="0" indent="0" algn="just">
              <a:buNone/>
            </a:pPr>
            <a:endParaRPr lang="cs-CZ" sz="1900" dirty="0"/>
          </a:p>
          <a:p>
            <a:pPr algn="just"/>
            <a:r>
              <a:rPr lang="cs-CZ" sz="1900" b="1" dirty="0"/>
              <a:t>Stolice a sedačky   </a:t>
            </a:r>
            <a:r>
              <a:rPr lang="cs-CZ" sz="1900" dirty="0"/>
              <a:t>–    14. stol:  sedačka pro jednu osobu, od sloupkových v prkenné, s překříženýma nohama</a:t>
            </a:r>
          </a:p>
          <a:p>
            <a:pPr marL="0" indent="0" algn="just">
              <a:buNone/>
            </a:pPr>
            <a:r>
              <a:rPr lang="cs-CZ" sz="1900" dirty="0"/>
              <a:t>                                      –    15. stol.:  židle (z lat sedile):  křesla s opěrkami pro ruce i záda </a:t>
            </a:r>
            <a:endParaRPr lang="cs-CZ" sz="1900" i="0" u="none" strike="noStrike" baseline="0" dirty="0"/>
          </a:p>
          <a:p>
            <a:pPr algn="just"/>
            <a:endParaRPr lang="cs-CZ" sz="1900" b="1" i="0" u="none" strike="noStrike" baseline="0" dirty="0"/>
          </a:p>
          <a:p>
            <a:pPr algn="l"/>
            <a:r>
              <a:rPr lang="cs-CZ" sz="1900" b="1" dirty="0">
                <a:cs typeface="Calibri" panose="020F0502020204030204" pitchFamily="34" charset="0"/>
              </a:rPr>
              <a:t>Lavice</a:t>
            </a:r>
            <a:r>
              <a:rPr lang="cs-CZ" sz="1900" dirty="0">
                <a:cs typeface="Calibri" panose="020F0502020204030204" pitchFamily="34" charset="0"/>
              </a:rPr>
              <a:t>   –   </a:t>
            </a:r>
            <a:r>
              <a:rPr lang="cs-CZ" sz="1900" b="0" i="0" u="none" strike="noStrike" baseline="0" dirty="0"/>
              <a:t>jednoduché z jedné desky (bez opěrek, </a:t>
            </a:r>
            <a:r>
              <a:rPr lang="cs-CZ" sz="1900" b="0" u="none" strike="noStrike" baseline="0" dirty="0" err="1"/>
              <a:t>einfache</a:t>
            </a:r>
            <a:r>
              <a:rPr lang="cs-CZ" sz="1900" b="0" u="none" strike="noStrike" baseline="0" dirty="0"/>
              <a:t> Bank</a:t>
            </a:r>
            <a:r>
              <a:rPr lang="cs-CZ" sz="1900" b="0" i="1" u="none" strike="noStrike" baseline="0" dirty="0"/>
              <a:t>)</a:t>
            </a:r>
          </a:p>
          <a:p>
            <a:pPr marL="0" indent="0" algn="l">
              <a:buNone/>
            </a:pPr>
            <a:r>
              <a:rPr lang="cs-CZ" sz="1900" i="1" dirty="0"/>
              <a:t>                  </a:t>
            </a:r>
            <a:r>
              <a:rPr lang="cs-CZ" sz="1900" dirty="0">
                <a:cs typeface="Calibri" panose="020F0502020204030204" pitchFamily="34" charset="0"/>
              </a:rPr>
              <a:t>–</a:t>
            </a:r>
            <a:r>
              <a:rPr lang="cs-CZ" sz="1900" b="0" i="0" u="none" strike="noStrike" baseline="0" dirty="0"/>
              <a:t>   s opěrkou zad (</a:t>
            </a:r>
            <a:r>
              <a:rPr lang="cs-CZ" sz="1900" b="0" u="none" strike="noStrike" baseline="0" dirty="0" err="1"/>
              <a:t>Lahnbank</a:t>
            </a:r>
            <a:r>
              <a:rPr lang="cs-CZ" sz="1900" b="0" u="none" strike="noStrike" baseline="0" dirty="0"/>
              <a:t>/</a:t>
            </a:r>
            <a:r>
              <a:rPr lang="cs-CZ" sz="1900" b="0" u="none" strike="noStrike" baseline="0" dirty="0" err="1"/>
              <a:t>Lehnbank</a:t>
            </a:r>
            <a:r>
              <a:rPr lang="cs-CZ" sz="1900" b="0" i="0" u="none" strike="noStrike" baseline="0" dirty="0"/>
              <a:t>) </a:t>
            </a:r>
          </a:p>
          <a:p>
            <a:pPr marL="0" indent="0" algn="l">
              <a:buNone/>
            </a:pPr>
            <a:r>
              <a:rPr lang="cs-CZ" sz="1900" dirty="0"/>
              <a:t>                  </a:t>
            </a:r>
            <a:r>
              <a:rPr lang="cs-CZ" sz="1900" dirty="0">
                <a:cs typeface="Calibri" panose="020F0502020204030204" pitchFamily="34" charset="0"/>
              </a:rPr>
              <a:t>–</a:t>
            </a:r>
            <a:r>
              <a:rPr lang="cs-CZ" sz="1900" b="0" i="0" u="none" strike="noStrike" baseline="0" dirty="0"/>
              <a:t>   se zábradlím (</a:t>
            </a:r>
            <a:r>
              <a:rPr lang="cs-CZ" sz="1900" b="0" u="none" strike="noStrike" baseline="0" dirty="0" err="1"/>
              <a:t>Schoßbank</a:t>
            </a:r>
            <a:r>
              <a:rPr lang="cs-CZ" sz="1900" b="0" i="0" u="none" strike="noStrike" baseline="0" dirty="0"/>
              <a:t>):  u bohatších vrstev</a:t>
            </a:r>
          </a:p>
          <a:p>
            <a:pPr marL="0" indent="0" algn="l">
              <a:buNone/>
            </a:pPr>
            <a:endParaRPr lang="cs-CZ" sz="1900" b="0" i="0" u="none" strike="noStrike" baseline="0" dirty="0">
              <a:cs typeface="Calibri" panose="020F0502020204030204" pitchFamily="34" charset="0"/>
            </a:endParaRPr>
          </a:p>
          <a:p>
            <a:pPr algn="just"/>
            <a:r>
              <a:rPr lang="cs-CZ" sz="1800" b="1" i="0" u="none" strike="noStrike" baseline="0" dirty="0"/>
              <a:t>Truhly</a:t>
            </a:r>
            <a:r>
              <a:rPr lang="cs-CZ" sz="1800" dirty="0"/>
              <a:t>   –</a:t>
            </a:r>
            <a:r>
              <a:rPr lang="cs-CZ" sz="1800" b="0" i="0" u="none" strike="noStrike" baseline="0" dirty="0"/>
              <a:t>   vyráběny řemeslně:   vyřezávané, okované (uchovávání cenností), malované:  bronzová kování, zámky a klíče </a:t>
            </a:r>
          </a:p>
          <a:p>
            <a:pPr algn="just"/>
            <a:endParaRPr lang="cs-CZ" sz="1800" b="0" i="0" u="none" strike="noStrike" baseline="0" dirty="0"/>
          </a:p>
          <a:p>
            <a:pPr algn="just"/>
            <a:r>
              <a:rPr lang="cs-CZ" sz="1800" b="1" i="0" u="none" strike="noStrike" baseline="0" dirty="0"/>
              <a:t>Almary</a:t>
            </a:r>
            <a:r>
              <a:rPr lang="cs-CZ" sz="1800" b="0" i="0" u="none" strike="noStrike" baseline="0" dirty="0"/>
              <a:t>  –  skříně doplnily truhly:  uloženi šatstva, nádobí, potravin aj.</a:t>
            </a:r>
          </a:p>
          <a:p>
            <a:pPr marL="0" indent="0" algn="just">
              <a:buNone/>
            </a:pPr>
            <a:endParaRPr lang="cs-CZ" sz="1800" dirty="0"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cs-CZ" sz="1800" dirty="0"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sz="1800" dirty="0"/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166906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9F512F-B096-01AE-0BC7-D82685E1C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75" y="571499"/>
            <a:ext cx="11591925" cy="6724651"/>
          </a:xfrm>
        </p:spPr>
        <p:txBody>
          <a:bodyPr>
            <a:normAutofit fontScale="77500" lnSpcReduction="20000"/>
          </a:bodyPr>
          <a:lstStyle/>
          <a:p>
            <a:r>
              <a:rPr lang="cs-CZ" sz="2300" b="1" dirty="0"/>
              <a:t>Domácnost </a:t>
            </a:r>
            <a:r>
              <a:rPr lang="cs-CZ" sz="2300" dirty="0"/>
              <a:t> –  pán domu + rodina + členové domácnosti</a:t>
            </a:r>
          </a:p>
          <a:p>
            <a:pPr marL="0" indent="0">
              <a:buNone/>
            </a:pPr>
            <a:r>
              <a:rPr lang="cs-CZ" sz="2300" dirty="0"/>
              <a:t>                            –  různá sociální prostředí:  vesnice, města, panská sídla, církevní prostředí </a:t>
            </a:r>
          </a:p>
          <a:p>
            <a:pPr marL="0" indent="0">
              <a:buNone/>
            </a:pPr>
            <a:r>
              <a:rPr lang="cs-CZ" sz="2300" dirty="0"/>
              <a:t>                           –   diferenciace inventáře:  zámožnost, životní styl</a:t>
            </a:r>
          </a:p>
          <a:p>
            <a:endParaRPr lang="cs-CZ" sz="2300" dirty="0"/>
          </a:p>
          <a:p>
            <a:r>
              <a:rPr lang="cs-CZ" sz="2300" b="1" dirty="0"/>
              <a:t>Prameny</a:t>
            </a:r>
            <a:r>
              <a:rPr lang="cs-CZ" sz="2300" dirty="0"/>
              <a:t>  –  1.  </a:t>
            </a:r>
            <a:r>
              <a:rPr lang="cs-CZ" sz="2300" b="1" dirty="0"/>
              <a:t>písemné</a:t>
            </a:r>
            <a:r>
              <a:rPr lang="cs-CZ" sz="2300" dirty="0"/>
              <a:t>:   inventáře, testamenty, závěti, korespondence, urbáře (od 13. stol.)</a:t>
            </a:r>
          </a:p>
          <a:p>
            <a:pPr marL="0" indent="0">
              <a:buNone/>
            </a:pPr>
            <a:r>
              <a:rPr lang="cs-CZ" sz="2300" dirty="0"/>
              <a:t>                                                    </a:t>
            </a:r>
            <a:r>
              <a:rPr lang="cs-CZ" sz="2300" b="0" i="0" u="none" strike="noStrike" baseline="0" dirty="0"/>
              <a:t>příručky vedení domácnosti (</a:t>
            </a:r>
            <a:r>
              <a:rPr lang="cs-CZ" sz="2300" b="0" i="0" u="none" strike="noStrike" baseline="0" dirty="0" err="1"/>
              <a:t>household</a:t>
            </a:r>
            <a:r>
              <a:rPr lang="cs-CZ" sz="2300" b="0" i="0" u="none" strike="noStrike" baseline="0" dirty="0"/>
              <a:t> </a:t>
            </a:r>
            <a:r>
              <a:rPr lang="cs-CZ" sz="2300" b="0" i="0" u="none" strike="noStrike" baseline="0" dirty="0" err="1"/>
              <a:t>books</a:t>
            </a:r>
            <a:r>
              <a:rPr lang="cs-CZ" sz="2300" b="0" i="0" u="none" strike="noStrike" baseline="0" dirty="0"/>
              <a:t>)</a:t>
            </a:r>
          </a:p>
          <a:p>
            <a:pPr marL="0" indent="0" algn="l">
              <a:buNone/>
            </a:pPr>
            <a:r>
              <a:rPr lang="cs-CZ" sz="2300" b="0" i="0" u="none" strike="noStrike" baseline="0" dirty="0"/>
              <a:t>                                                    </a:t>
            </a:r>
            <a:r>
              <a:rPr lang="fr-FR" sz="2300" b="0" i="0" u="none" strike="noStrike" baseline="0" dirty="0"/>
              <a:t>1393</a:t>
            </a:r>
            <a:r>
              <a:rPr lang="cs-CZ" sz="2300" dirty="0"/>
              <a:t>:</a:t>
            </a:r>
            <a:r>
              <a:rPr lang="fr-FR" sz="2300" b="0" i="0" u="none" strike="noStrike" baseline="0" dirty="0"/>
              <a:t> tzv. Ménagier de Paris</a:t>
            </a:r>
            <a:r>
              <a:rPr lang="cs-CZ" sz="2300" b="0" i="0" u="none" strike="noStrike" baseline="0" dirty="0"/>
              <a:t> (</a:t>
            </a:r>
            <a:r>
              <a:rPr lang="cs-CZ" sz="2300" b="0" i="0" u="none" strike="noStrike" baseline="0" dirty="0" err="1"/>
              <a:t>The</a:t>
            </a:r>
            <a:r>
              <a:rPr lang="cs-CZ" sz="2300" b="0" i="0" u="none" strike="noStrike" baseline="0" dirty="0"/>
              <a:t> </a:t>
            </a:r>
            <a:r>
              <a:rPr lang="cs-CZ" sz="2300" b="0" i="0" u="none" strike="noStrike" baseline="0" dirty="0" err="1"/>
              <a:t>Good</a:t>
            </a:r>
            <a:r>
              <a:rPr lang="cs-CZ" sz="2300" b="0" i="0" u="none" strike="noStrike" baseline="0" dirty="0"/>
              <a:t> </a:t>
            </a:r>
            <a:r>
              <a:rPr lang="cs-CZ" sz="2300" b="0" i="0" u="none" strike="noStrike" baseline="0" dirty="0" err="1"/>
              <a:t>Wife’s</a:t>
            </a:r>
            <a:r>
              <a:rPr lang="cs-CZ" sz="2300" b="0" i="0" u="none" strike="noStrike" baseline="0" dirty="0"/>
              <a:t> </a:t>
            </a:r>
            <a:r>
              <a:rPr lang="cs-CZ" sz="2300" b="0" i="0" u="none" strike="noStrike" baseline="0" dirty="0" err="1"/>
              <a:t>Guide</a:t>
            </a:r>
            <a:r>
              <a:rPr lang="cs-CZ" sz="2300" b="0" i="0" u="none" strike="noStrike" baseline="0" dirty="0"/>
              <a:t>) </a:t>
            </a:r>
          </a:p>
          <a:p>
            <a:pPr marL="0" indent="0" algn="l">
              <a:buNone/>
            </a:pPr>
            <a:r>
              <a:rPr lang="cs-CZ" sz="2300" dirty="0"/>
              <a:t>                         </a:t>
            </a:r>
            <a:endParaRPr lang="cs-CZ" sz="2300" b="0" i="0" u="none" strike="noStrike" baseline="0" dirty="0"/>
          </a:p>
          <a:p>
            <a:pPr marL="0" indent="0" algn="l">
              <a:buNone/>
            </a:pPr>
            <a:r>
              <a:rPr lang="pl-PL" sz="2300" b="0" i="0" u="none" strike="noStrike" baseline="0" dirty="0"/>
              <a:t>                               2.  </a:t>
            </a:r>
            <a:r>
              <a:rPr lang="pl-PL" sz="2300" b="1" i="0" u="none" strike="noStrike" baseline="0" dirty="0"/>
              <a:t>ikonografické:  </a:t>
            </a:r>
            <a:r>
              <a:rPr lang="pl-PL" sz="2300" i="0" u="none" strike="noStrike" baseline="0" dirty="0"/>
              <a:t>dřevořezy, mědiryty, </a:t>
            </a:r>
            <a:r>
              <a:rPr lang="cs-CZ" sz="2300" dirty="0">
                <a:effectLst/>
              </a:rPr>
              <a:t>Iluminace </a:t>
            </a:r>
          </a:p>
          <a:p>
            <a:pPr marL="0" indent="0" algn="l">
              <a:buNone/>
            </a:pPr>
            <a:r>
              <a:rPr lang="cs-CZ" sz="2300" dirty="0">
                <a:effectLst/>
              </a:rPr>
              <a:t>                                                                 </a:t>
            </a:r>
            <a:r>
              <a:rPr lang="cs-CZ" sz="2300" dirty="0" err="1">
                <a:effectLst/>
              </a:rPr>
              <a:t>Ruralium</a:t>
            </a:r>
            <a:r>
              <a:rPr lang="cs-CZ" sz="2300" dirty="0">
                <a:effectLst/>
              </a:rPr>
              <a:t> </a:t>
            </a:r>
            <a:r>
              <a:rPr lang="cs-CZ" sz="2300" dirty="0" err="1">
                <a:effectLst/>
              </a:rPr>
              <a:t>commodorium</a:t>
            </a:r>
            <a:r>
              <a:rPr lang="cs-CZ" sz="2300" dirty="0">
                <a:effectLst/>
              </a:rPr>
              <a:t> opus, Pierre </a:t>
            </a:r>
            <a:r>
              <a:rPr lang="cs-CZ" sz="2300" dirty="0" err="1">
                <a:effectLst/>
              </a:rPr>
              <a:t>Crescenzi</a:t>
            </a:r>
            <a:r>
              <a:rPr lang="cs-CZ" sz="2300" dirty="0"/>
              <a:t>  (14. stol.)</a:t>
            </a:r>
            <a:r>
              <a:rPr lang="cs-CZ" sz="2300" dirty="0">
                <a:effectLst/>
              </a:rPr>
              <a:t>.</a:t>
            </a:r>
          </a:p>
          <a:p>
            <a:pPr marL="0" indent="0" algn="l">
              <a:buNone/>
            </a:pPr>
            <a:endParaRPr lang="cs-CZ" sz="2300" dirty="0"/>
          </a:p>
          <a:p>
            <a:pPr marL="0" indent="0">
              <a:buNone/>
            </a:pPr>
            <a:r>
              <a:rPr lang="cs-CZ" sz="2300" dirty="0"/>
              <a:t>                               3.  </a:t>
            </a:r>
            <a:r>
              <a:rPr lang="cs-CZ" sz="2300" b="1" dirty="0"/>
              <a:t>archeologické</a:t>
            </a:r>
            <a:r>
              <a:rPr lang="cs-CZ" sz="2300" dirty="0"/>
              <a:t>:    a)  vnitřní vybavení  –  zabezpečení domu:  kování, zamykací mechanismy </a:t>
            </a:r>
          </a:p>
          <a:p>
            <a:pPr marL="0" indent="0">
              <a:buNone/>
            </a:pPr>
            <a:r>
              <a:rPr lang="cs-CZ" sz="2300" dirty="0"/>
              <a:t>                                                                                                      –  vytápění:  </a:t>
            </a:r>
            <a:r>
              <a:rPr lang="cs-CZ" sz="2300" b="0" i="0" u="none" strike="noStrike" baseline="0" dirty="0"/>
              <a:t>pece, krby, kamna </a:t>
            </a:r>
          </a:p>
          <a:p>
            <a:pPr marL="0" indent="0">
              <a:buNone/>
            </a:pPr>
            <a:r>
              <a:rPr lang="cs-CZ" sz="2300" b="0" i="0" u="none" strike="noStrike" baseline="0" dirty="0"/>
              <a:t>                                                                                                      –  </a:t>
            </a:r>
            <a:r>
              <a:rPr lang="cs-CZ" sz="2300" dirty="0"/>
              <a:t>osvětlení:  louče,  keramické kahánky  </a:t>
            </a:r>
          </a:p>
          <a:p>
            <a:pPr marL="0" indent="0">
              <a:buNone/>
            </a:pPr>
            <a:r>
              <a:rPr lang="cs-CZ" sz="2300" dirty="0"/>
              <a:t>                                                                                                      –  nábytek: stůl, postel, truhla, almara, vana</a:t>
            </a:r>
            <a:endParaRPr lang="cs-CZ" sz="2300" b="0" i="0" u="none" strike="noStrike" baseline="0" dirty="0"/>
          </a:p>
          <a:p>
            <a:pPr marL="0" indent="0">
              <a:buNone/>
            </a:pPr>
            <a:r>
              <a:rPr lang="cs-CZ" sz="2300" b="0" i="0" u="none" strike="noStrike" baseline="0" dirty="0"/>
              <a:t>                                                                   b)   užitkové předměty každodenní potřeby </a:t>
            </a:r>
            <a:r>
              <a:rPr lang="cs-CZ" sz="2300" dirty="0"/>
              <a:t> – </a:t>
            </a:r>
            <a:r>
              <a:rPr lang="cs-CZ" sz="2300" b="0" i="0" u="none" strike="noStrike" baseline="0" dirty="0"/>
              <a:t>  příprava stravy, stolování, odívání </a:t>
            </a:r>
          </a:p>
          <a:p>
            <a:pPr marL="0" indent="0">
              <a:buNone/>
            </a:pPr>
            <a:r>
              <a:rPr lang="cs-CZ" sz="2300" b="0" i="0" u="none" strike="noStrike" baseline="0" dirty="0"/>
              <a:t>                                                                                                                                                 –   řemeslnické nástroje </a:t>
            </a:r>
          </a:p>
          <a:p>
            <a:pPr marL="0" indent="0">
              <a:buNone/>
            </a:pPr>
            <a:r>
              <a:rPr lang="cs-CZ" sz="2300" b="0" i="0" u="none" strike="noStrike" baseline="0" dirty="0"/>
              <a:t>                                                                                                                                                 –    hygiena </a:t>
            </a:r>
          </a:p>
          <a:p>
            <a:pPr marL="0" indent="0">
              <a:buNone/>
            </a:pPr>
            <a:r>
              <a:rPr lang="cs-CZ" sz="2300" b="0" i="0" u="none" strike="noStrike" baseline="0" dirty="0"/>
              <a:t>                                                                                                                                                 –    náboženské předměty (víra)</a:t>
            </a:r>
          </a:p>
          <a:p>
            <a:pPr marL="0" indent="0">
              <a:buNone/>
            </a:pPr>
            <a:endParaRPr lang="cs-CZ" sz="2300" dirty="0"/>
          </a:p>
          <a:p>
            <a:pPr marL="0" indent="0" algn="l">
              <a:buNone/>
            </a:pPr>
            <a:r>
              <a:rPr lang="cs-CZ" sz="2300" dirty="0"/>
              <a:t>                                     </a:t>
            </a:r>
          </a:p>
          <a:p>
            <a:endParaRPr lang="cs-CZ" sz="1800" dirty="0"/>
          </a:p>
          <a:p>
            <a:endParaRPr lang="cs-CZ" sz="1800" dirty="0"/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1339354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0F2DFBAF-6786-F83A-11EB-6CC5A19F3E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75" t="4674" b="51788"/>
          <a:stretch/>
        </p:blipFill>
        <p:spPr>
          <a:xfrm>
            <a:off x="5749851" y="2580639"/>
            <a:ext cx="6096709" cy="413512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68FB74B-A141-9DF1-FF8C-80B9A61C85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11" t="47647" r="1877" b="39556"/>
          <a:stretch/>
        </p:blipFill>
        <p:spPr>
          <a:xfrm>
            <a:off x="3806053" y="390526"/>
            <a:ext cx="8674993" cy="1791172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42AA1FEE-9360-21B0-C433-BAA7DE645C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185" r="4787" b="10074"/>
          <a:stretch/>
        </p:blipFill>
        <p:spPr>
          <a:xfrm>
            <a:off x="186087" y="2181698"/>
            <a:ext cx="4626543" cy="4512562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34D7EF6B-AB9E-4CCA-311C-F268BEE3DE5C}"/>
              </a:ext>
            </a:extLst>
          </p:cNvPr>
          <p:cNvSpPr txBox="1"/>
          <p:nvPr/>
        </p:nvSpPr>
        <p:spPr>
          <a:xfrm>
            <a:off x="884872" y="685947"/>
            <a:ext cx="20097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Stolice a sedačky</a:t>
            </a:r>
            <a:endParaRPr lang="cs-CZ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4796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r="6044" b="5499"/>
          <a:stretch/>
        </p:blipFill>
        <p:spPr>
          <a:xfrm rot="5400000">
            <a:off x="2823008" y="-1339418"/>
            <a:ext cx="6828374" cy="962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9450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podlaha, interiér, zeď, budova&#10;&#10;Popis byl vytvořen automaticky">
            <a:extLst>
              <a:ext uri="{FF2B5EF4-FFF2-40B4-BE49-F238E27FC236}">
                <a16:creationId xmlns:a16="http://schemas.microsoft.com/office/drawing/2014/main" id="{84CD6CF5-DEB3-832A-709E-79D860829A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740" y="3429000"/>
            <a:ext cx="4398562" cy="2931643"/>
          </a:xfrm>
          <a:prstGeom prst="rect">
            <a:avLst/>
          </a:prstGeom>
        </p:spPr>
      </p:pic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8640B3D5-8D65-D594-4DD3-A2194C85CD54}"/>
              </a:ext>
            </a:extLst>
          </p:cNvPr>
          <p:cNvSpPr txBox="1">
            <a:spLocks/>
          </p:cNvSpPr>
          <p:nvPr/>
        </p:nvSpPr>
        <p:spPr>
          <a:xfrm>
            <a:off x="298380" y="1139825"/>
            <a:ext cx="4632324" cy="457835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b="1" dirty="0" err="1"/>
              <a:t>Pozdněgotická</a:t>
            </a:r>
            <a:r>
              <a:rPr lang="cs-CZ" sz="2000" b="1" dirty="0"/>
              <a:t> truhla z 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000" b="1" dirty="0"/>
              <a:t>   tesaných dubových fošen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000" b="1" dirty="0"/>
              <a:t>   z </a:t>
            </a:r>
            <a:r>
              <a:rPr lang="cs-CZ" sz="2000" b="1" dirty="0" err="1"/>
              <a:t>Pernštejsného</a:t>
            </a:r>
            <a:r>
              <a:rPr lang="cs-CZ" sz="2000" b="1" dirty="0"/>
              <a:t> zámku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2000" b="1" dirty="0"/>
          </a:p>
          <a:p>
            <a:r>
              <a:rPr lang="cs-CZ" sz="2000" b="1" dirty="0"/>
              <a:t>Trezor na listiny, smlouvy,</a:t>
            </a:r>
          </a:p>
          <a:p>
            <a:pPr marL="0" indent="0">
              <a:buNone/>
            </a:pPr>
            <a:r>
              <a:rPr lang="cs-CZ" sz="2000" b="1" dirty="0"/>
              <a:t>     zlato a cennosti</a:t>
            </a:r>
          </a:p>
          <a:p>
            <a:pPr marL="0" indent="0">
              <a:buNone/>
            </a:pPr>
            <a:endParaRPr lang="cs-CZ" sz="2000" b="1" dirty="0"/>
          </a:p>
          <a:p>
            <a:r>
              <a:rPr lang="cs-CZ" sz="2000" b="1" dirty="0"/>
              <a:t> Zabezpečení: petlice a </a:t>
            </a:r>
          </a:p>
          <a:p>
            <a:pPr marL="0" indent="0">
              <a:buNone/>
            </a:pPr>
            <a:r>
              <a:rPr lang="cs-CZ" sz="2000" b="1" dirty="0"/>
              <a:t>      mechanické zámky</a:t>
            </a:r>
          </a:p>
          <a:p>
            <a:pPr marL="0" indent="0">
              <a:buNone/>
            </a:pPr>
            <a:endParaRPr lang="cs-CZ" sz="2000" b="1" dirty="0"/>
          </a:p>
          <a:p>
            <a:r>
              <a:rPr lang="cs-CZ" sz="2000" b="1" dirty="0" err="1"/>
              <a:t>Dendro</a:t>
            </a:r>
            <a:r>
              <a:rPr lang="cs-CZ" sz="2000" b="1" dirty="0"/>
              <a:t>:  1481</a:t>
            </a:r>
          </a:p>
          <a:p>
            <a:endParaRPr lang="cs-CZ" sz="2000" b="1" dirty="0"/>
          </a:p>
          <a:p>
            <a:r>
              <a:rPr lang="cs-CZ" sz="2000" b="1" dirty="0"/>
              <a:t>Restaurováno:  2018</a:t>
            </a:r>
          </a:p>
        </p:txBody>
      </p:sp>
      <p:pic>
        <p:nvPicPr>
          <p:cNvPr id="10" name="Obrázek 9" descr="Obsah obrázku zeď, interiér, budova, beton&#10;&#10;Popis byl vytvořen automaticky">
            <a:extLst>
              <a:ext uri="{FF2B5EF4-FFF2-40B4-BE49-F238E27FC236}">
                <a16:creationId xmlns:a16="http://schemas.microsoft.com/office/drawing/2014/main" id="{0F7896D5-35AD-95AD-D9A6-75B075C1F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740" y="497357"/>
            <a:ext cx="4415944" cy="248396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F658856-DE10-454E-3C43-763D3009C5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558" t="48691" r="15607" b="33680"/>
          <a:stretch/>
        </p:blipFill>
        <p:spPr>
          <a:xfrm>
            <a:off x="8135270" y="1469520"/>
            <a:ext cx="4056730" cy="243763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55D94FCE-E7D2-4690-D65A-EA97ACEE76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91" t="48691" r="50752" b="33802"/>
          <a:stretch/>
        </p:blipFill>
        <p:spPr>
          <a:xfrm>
            <a:off x="8222064" y="3907155"/>
            <a:ext cx="3871295" cy="2437634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E9E4AA10-41C5-BD1D-E168-BCB871E1E5A6}"/>
              </a:ext>
            </a:extLst>
          </p:cNvPr>
          <p:cNvSpPr txBox="1"/>
          <p:nvPr/>
        </p:nvSpPr>
        <p:spPr>
          <a:xfrm>
            <a:off x="8797454" y="955159"/>
            <a:ext cx="2720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Gotické okované truhly</a:t>
            </a:r>
          </a:p>
        </p:txBody>
      </p:sp>
    </p:spTree>
    <p:extLst>
      <p:ext uri="{BB962C8B-B14F-4D97-AF65-F5344CB8AC3E}">
        <p14:creationId xmlns:p14="http://schemas.microsoft.com/office/powerpoint/2010/main" val="18786845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F9FB6677-ADE2-6AA3-1593-031E7B6BE7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87" t="20000" r="18833" b="50762"/>
          <a:stretch/>
        </p:blipFill>
        <p:spPr>
          <a:xfrm>
            <a:off x="4368801" y="1456622"/>
            <a:ext cx="7820526" cy="460889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6D201B0F-88AD-648F-C2C8-D5FD2CCD06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19" r="53031" b="53252"/>
          <a:stretch/>
        </p:blipFill>
        <p:spPr>
          <a:xfrm>
            <a:off x="669425" y="1895407"/>
            <a:ext cx="3305112" cy="447230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F2D0BCB-C5C4-3214-D4D8-9F612F1EDC4B}"/>
              </a:ext>
            </a:extLst>
          </p:cNvPr>
          <p:cNvSpPr txBox="1"/>
          <p:nvPr/>
        </p:nvSpPr>
        <p:spPr>
          <a:xfrm>
            <a:off x="996116" y="635000"/>
            <a:ext cx="3668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Pozdně gotická skříň z kostela sv. Bartoloměje v Plzni, konec 15. stol.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9E8AACB-43B5-5554-711E-E7CEC459382A}"/>
              </a:ext>
            </a:extLst>
          </p:cNvPr>
          <p:cNvSpPr txBox="1"/>
          <p:nvPr/>
        </p:nvSpPr>
        <p:spPr>
          <a:xfrm>
            <a:off x="6638925" y="882004"/>
            <a:ext cx="3061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Různé typy gotických skříní</a:t>
            </a:r>
          </a:p>
        </p:txBody>
      </p:sp>
    </p:spTree>
    <p:extLst>
      <p:ext uri="{BB962C8B-B14F-4D97-AF65-F5344CB8AC3E}">
        <p14:creationId xmlns:p14="http://schemas.microsoft.com/office/powerpoint/2010/main" val="31263704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E68E46-4EB1-0F60-E922-7CA824F86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942" y="18255"/>
            <a:ext cx="10515600" cy="1325563"/>
          </a:xfrm>
        </p:spPr>
        <p:txBody>
          <a:bodyPr/>
          <a:lstStyle/>
          <a:p>
            <a:r>
              <a:rPr lang="cs-CZ" dirty="0"/>
              <a:t>                      </a:t>
            </a:r>
            <a:r>
              <a:rPr lang="cs-CZ" sz="3200" b="1" dirty="0">
                <a:solidFill>
                  <a:srgbClr val="FF0000"/>
                </a:solidFill>
              </a:rPr>
              <a:t>Ložnice, spací komory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E0AB36-9452-6DAF-9E5E-39F6401A9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708" y="1452880"/>
            <a:ext cx="11678292" cy="5276693"/>
          </a:xfrm>
        </p:spPr>
        <p:txBody>
          <a:bodyPr>
            <a:normAutofit/>
          </a:bodyPr>
          <a:lstStyle/>
          <a:p>
            <a:r>
              <a:rPr lang="cs-CZ" sz="1800" b="1" dirty="0"/>
              <a:t>16. stol.  </a:t>
            </a:r>
            <a:r>
              <a:rPr lang="cs-CZ" sz="1800" dirty="0"/>
              <a:t>–   v prvním poschodí měšťanských domů </a:t>
            </a:r>
          </a:p>
          <a:p>
            <a:pPr marL="0" indent="0">
              <a:buNone/>
            </a:pPr>
            <a:r>
              <a:rPr lang="cs-CZ" sz="1800" dirty="0"/>
              <a:t>                    –   přístupné rovněž z horní síně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1800" b="1" dirty="0"/>
              <a:t>Lůžka</a:t>
            </a:r>
            <a:r>
              <a:rPr lang="cs-CZ" sz="1800" dirty="0"/>
              <a:t>   –   14. a 15. stol.:  ve výklencích (nikách), obkládány dřevem, zakrývány závěsy </a:t>
            </a:r>
          </a:p>
          <a:p>
            <a:pPr marL="0" indent="0">
              <a:buNone/>
            </a:pPr>
            <a:r>
              <a:rPr lang="cs-CZ" sz="1800" dirty="0"/>
              <a:t>                  –  různé typy:  jednoduchá z prken na sloupkových nohách  (pro více lidí)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s plnými čely, vysokým pelestmi a baldachýny na podpěrách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dětské kolébky a postýlky</a:t>
            </a:r>
          </a:p>
          <a:p>
            <a:pPr marL="0" indent="0">
              <a:buNone/>
            </a:pPr>
            <a:r>
              <a:rPr lang="cs-CZ" sz="1800" dirty="0">
                <a:cs typeface="Calibri" panose="020F0502020204030204" pitchFamily="34" charset="0"/>
              </a:rPr>
              <a:t>                 –   16. – 18. stol.:  postele </a:t>
            </a:r>
            <a:r>
              <a:rPr lang="cs-CZ" sz="1800" b="0" i="0" u="none" strike="noStrike" baseline="0" dirty="0"/>
              <a:t>s nebesy (</a:t>
            </a:r>
            <a:r>
              <a:rPr lang="cs-CZ" sz="1800" b="0" u="none" strike="noStrike" baseline="0" dirty="0" err="1"/>
              <a:t>Himmelbett</a:t>
            </a:r>
            <a:r>
              <a:rPr lang="cs-CZ" sz="1800" b="0" u="none" strike="noStrike" baseline="0" dirty="0"/>
              <a:t>)</a:t>
            </a:r>
            <a:endParaRPr lang="cs-CZ" sz="1800" dirty="0"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sz="1800" dirty="0"/>
          </a:p>
          <a:p>
            <a:r>
              <a:rPr lang="cs-CZ" sz="1800" dirty="0"/>
              <a:t> </a:t>
            </a:r>
            <a:r>
              <a:rPr lang="cs-CZ" sz="1800" b="1" dirty="0"/>
              <a:t>Truhly</a:t>
            </a:r>
            <a:r>
              <a:rPr lang="cs-CZ" sz="1800" dirty="0"/>
              <a:t>  –   náležely do výbavy ložnic:  šatstvo, ložní prádlo </a:t>
            </a:r>
          </a:p>
          <a:p>
            <a:pPr marL="0" indent="0">
              <a:buNone/>
            </a:pPr>
            <a:r>
              <a:rPr lang="cs-CZ" sz="1800" dirty="0"/>
              <a:t>                  –   š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atní komory:   výklenky zakryté závěsem </a:t>
            </a:r>
            <a:endParaRPr lang="cs-CZ" sz="1800" dirty="0"/>
          </a:p>
          <a:p>
            <a:endParaRPr lang="cs-CZ" sz="1800" dirty="0"/>
          </a:p>
          <a:p>
            <a:r>
              <a:rPr lang="cs-CZ" sz="1800" dirty="0"/>
              <a:t> </a:t>
            </a:r>
            <a:r>
              <a:rPr lang="cs-CZ" sz="1800" b="1" dirty="0"/>
              <a:t>Osvětlení</a:t>
            </a:r>
            <a:r>
              <a:rPr lang="cs-CZ" sz="1800" dirty="0"/>
              <a:t>  –  louče, hliněné nebo železné kahánky (s lojem a knotem), voskové svíčky</a:t>
            </a:r>
          </a:p>
          <a:p>
            <a:pPr marL="0" indent="0">
              <a:buNone/>
            </a:pPr>
            <a:r>
              <a:rPr lang="cs-CZ" sz="1800" dirty="0"/>
              <a:t>                        –  přenosné pochodně ze smolného dřeva (fakule)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B6AA012-D3CF-7218-2B6D-152EAEBC0E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926" r="51721" b="20296"/>
          <a:stretch/>
        </p:blipFill>
        <p:spPr>
          <a:xfrm>
            <a:off x="9310736" y="452120"/>
            <a:ext cx="2812619" cy="319623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89D3F23-E981-C691-90B5-6D9DEFF45A51}"/>
              </a:ext>
            </a:extLst>
          </p:cNvPr>
          <p:cNvSpPr txBox="1"/>
          <p:nvPr/>
        </p:nvSpPr>
        <p:spPr>
          <a:xfrm>
            <a:off x="9936480" y="3757420"/>
            <a:ext cx="2066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Renesanční kolébka</a:t>
            </a:r>
          </a:p>
        </p:txBody>
      </p:sp>
    </p:spTree>
    <p:extLst>
      <p:ext uri="{BB962C8B-B14F-4D97-AF65-F5344CB8AC3E}">
        <p14:creationId xmlns:p14="http://schemas.microsoft.com/office/powerpoint/2010/main" val="36099639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1D921FC-8702-4004-BACC-5EC83E351D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17" t="19407" r="50583" b="8889"/>
          <a:stretch/>
        </p:blipFill>
        <p:spPr>
          <a:xfrm>
            <a:off x="7017414" y="803910"/>
            <a:ext cx="4876800" cy="491744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28F3203-839F-D113-8DE9-59F3D03094B6}"/>
              </a:ext>
            </a:extLst>
          </p:cNvPr>
          <p:cNvSpPr txBox="1"/>
          <p:nvPr/>
        </p:nvSpPr>
        <p:spPr>
          <a:xfrm>
            <a:off x="7855268" y="6167755"/>
            <a:ext cx="3288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</a:t>
            </a:r>
            <a:r>
              <a:rPr lang="cs-CZ" b="1" dirty="0"/>
              <a:t>B</a:t>
            </a:r>
            <a:r>
              <a:rPr lang="fr-FR" b="1" dirty="0"/>
              <a:t>ible Historiale, Paris, c</a:t>
            </a:r>
            <a:r>
              <a:rPr lang="cs-CZ" b="1" dirty="0"/>
              <a:t>ca</a:t>
            </a:r>
            <a:r>
              <a:rPr lang="fr-FR" b="1" dirty="0"/>
              <a:t> 1415</a:t>
            </a:r>
            <a:r>
              <a:rPr lang="cs-CZ" b="1" dirty="0"/>
              <a:t>.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FB57ACC-2F22-8206-286A-1788242F54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63" t="2884" r="7079" b="58890"/>
          <a:stretch/>
        </p:blipFill>
        <p:spPr>
          <a:xfrm>
            <a:off x="1048384" y="957825"/>
            <a:ext cx="4784065" cy="557926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7AE80E7-D641-E7BC-0F3F-0403FFDD6A65}"/>
              </a:ext>
            </a:extLst>
          </p:cNvPr>
          <p:cNvSpPr txBox="1"/>
          <p:nvPr/>
        </p:nvSpPr>
        <p:spPr>
          <a:xfrm>
            <a:off x="2586474" y="403800"/>
            <a:ext cx="1423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Vysoké lože</a:t>
            </a:r>
          </a:p>
        </p:txBody>
      </p:sp>
    </p:spTree>
    <p:extLst>
      <p:ext uri="{BB962C8B-B14F-4D97-AF65-F5344CB8AC3E}">
        <p14:creationId xmlns:p14="http://schemas.microsoft.com/office/powerpoint/2010/main" val="970158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>
            <a:extLst>
              <a:ext uri="{FF2B5EF4-FFF2-40B4-BE49-F238E27FC236}">
                <a16:creationId xmlns:a16="http://schemas.microsoft.com/office/drawing/2014/main" id="{326C9B35-BF6B-D9B8-44AC-2958390350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09900" y="-133350"/>
            <a:ext cx="61722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Domácí hygiena</a:t>
            </a:r>
          </a:p>
        </p:txBody>
      </p:sp>
      <p:sp>
        <p:nvSpPr>
          <p:cNvPr id="67587" name="Zástupný symbol pro obsah 2">
            <a:extLst>
              <a:ext uri="{FF2B5EF4-FFF2-40B4-BE49-F238E27FC236}">
                <a16:creationId xmlns:a16="http://schemas.microsoft.com/office/drawing/2014/main" id="{0A78C615-5222-5BF6-D291-4D9D89509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950" y="933450"/>
            <a:ext cx="11830050" cy="592455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1800" dirty="0"/>
              <a:t>Denní péče o tělesnou hygienu.</a:t>
            </a:r>
          </a:p>
          <a:p>
            <a:pPr eaLnBrk="1" hangingPunct="1">
              <a:defRPr/>
            </a:pPr>
            <a:r>
              <a:rPr lang="cs-CZ" sz="1800" b="1" dirty="0">
                <a:solidFill>
                  <a:srgbClr val="FF0000"/>
                </a:solidFill>
              </a:rPr>
              <a:t>Umyvadlo   </a:t>
            </a:r>
            <a:r>
              <a:rPr lang="cs-CZ" sz="1800" b="1" dirty="0"/>
              <a:t>–   </a:t>
            </a:r>
            <a:r>
              <a:rPr lang="cs-CZ" sz="1800" b="0" i="0" u="none" strike="noStrike" baseline="0" dirty="0"/>
              <a:t>osobní hygiena před jídlem:  </a:t>
            </a:r>
            <a:r>
              <a:rPr lang="cs-CZ" sz="1800" dirty="0"/>
              <a:t>rozšíření </a:t>
            </a:r>
            <a:r>
              <a:rPr lang="cs-CZ" altLang="cs-CZ" sz="1800" dirty="0"/>
              <a:t>kulturních standardů a nového životního stylu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–   nádržka na vodu a nádobky na nalévání:  aquamanile a džbán </a:t>
            </a:r>
            <a:r>
              <a:rPr lang="cs-CZ" sz="1800" dirty="0"/>
              <a:t>(</a:t>
            </a:r>
            <a:r>
              <a:rPr lang="cs-CZ" sz="1800" dirty="0" err="1"/>
              <a:t>hantfas</a:t>
            </a:r>
            <a:r>
              <a:rPr lang="cs-CZ" sz="1800" dirty="0"/>
              <a:t>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–   ve světnici, hodovním sále, v ložnici  (ranní a večerní hygiena)</a:t>
            </a:r>
          </a:p>
          <a:p>
            <a:pPr marL="0" indent="0" eaLnBrk="1" hangingPunct="1">
              <a:buNone/>
              <a:defRPr/>
            </a:pPr>
            <a:endParaRPr lang="cs-CZ" sz="1800" b="1" dirty="0"/>
          </a:p>
          <a:p>
            <a:pPr eaLnBrk="1" hangingPunct="1">
              <a:defRPr/>
            </a:pPr>
            <a:r>
              <a:rPr lang="cs-CZ" sz="1800" b="1" dirty="0"/>
              <a:t>Lavabo  </a:t>
            </a:r>
            <a:r>
              <a:rPr lang="cs-CZ" sz="1800" dirty="0"/>
              <a:t>–  původně liturgický předmět k umývání rukou před proměňováním (prefací) </a:t>
            </a:r>
          </a:p>
          <a:p>
            <a:pPr marL="0" indent="0" eaLnBrk="1" hangingPunct="1">
              <a:buNone/>
              <a:defRPr/>
            </a:pPr>
            <a:r>
              <a:rPr lang="cs-CZ" sz="1800" dirty="0"/>
              <a:t>                   –  </a:t>
            </a:r>
            <a:r>
              <a:rPr lang="cs-CZ" sz="1800" dirty="0">
                <a:effectLst/>
              </a:rPr>
              <a:t>Anton Karl </a:t>
            </a:r>
            <a:r>
              <a:rPr lang="cs-CZ" sz="1800" dirty="0" err="1">
                <a:effectLst/>
              </a:rPr>
              <a:t>Kisa</a:t>
            </a:r>
            <a:r>
              <a:rPr lang="cs-CZ" sz="1800" dirty="0">
                <a:effectLst/>
              </a:rPr>
              <a:t>:   </a:t>
            </a:r>
            <a:r>
              <a:rPr lang="cs-CZ" sz="1800" dirty="0"/>
              <a:t>označil je jako </a:t>
            </a:r>
            <a:r>
              <a:rPr lang="cs-CZ" sz="1800" dirty="0" err="1"/>
              <a:t>H</a:t>
            </a:r>
            <a:r>
              <a:rPr lang="cs-CZ" sz="1800" dirty="0" err="1">
                <a:effectLst/>
              </a:rPr>
              <a:t>anseschüsse</a:t>
            </a:r>
            <a:r>
              <a:rPr lang="cs-CZ" sz="1800" dirty="0">
                <a:effectLst/>
              </a:rPr>
              <a:t>  (mylně)</a:t>
            </a:r>
            <a:endParaRPr lang="cs-CZ" sz="1800" dirty="0"/>
          </a:p>
          <a:p>
            <a:pPr marL="0" indent="0" eaLnBrk="1" hangingPunct="1">
              <a:buNone/>
              <a:defRPr/>
            </a:pPr>
            <a:r>
              <a:rPr lang="cs-CZ" sz="1800" dirty="0"/>
              <a:t>                                                  Paříž – mísa z Národní knihovny, 2. pol. </a:t>
            </a:r>
            <a:r>
              <a:rPr lang="it-IT" sz="1800" dirty="0">
                <a:effectLst/>
              </a:rPr>
              <a:t>11.</a:t>
            </a:r>
            <a:r>
              <a:rPr lang="cs-CZ" sz="1800" dirty="0">
                <a:effectLst/>
              </a:rPr>
              <a:t> – </a:t>
            </a:r>
            <a:r>
              <a:rPr lang="it-IT" sz="1800" dirty="0">
                <a:effectLst/>
              </a:rPr>
              <a:t>první pol</a:t>
            </a:r>
            <a:r>
              <a:rPr lang="cs-CZ" sz="1800" dirty="0">
                <a:effectLst/>
              </a:rPr>
              <a:t>.</a:t>
            </a:r>
            <a:r>
              <a:rPr lang="it-IT" sz="1800" dirty="0">
                <a:effectLst/>
              </a:rPr>
              <a:t> 12. sto</a:t>
            </a:r>
            <a:r>
              <a:rPr lang="cs-CZ" sz="1800" dirty="0">
                <a:effectLst/>
              </a:rPr>
              <a:t>l.</a:t>
            </a:r>
            <a:br>
              <a:rPr lang="it-IT" sz="1800" dirty="0"/>
            </a:br>
            <a:r>
              <a:rPr lang="cs-CZ" sz="1800" dirty="0"/>
              <a:t>                                                  Francie  –  mísy s výlevkou, zdobené emailem, 13. stol.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–   </a:t>
            </a:r>
            <a:r>
              <a:rPr lang="cs-CZ" sz="1800" dirty="0">
                <a:effectLst/>
              </a:rPr>
              <a:t>Ulrich Müller:  </a:t>
            </a:r>
            <a:r>
              <a:rPr lang="cs-CZ" sz="1800" b="0" i="0" u="none" strike="noStrike" baseline="0" dirty="0"/>
              <a:t>šest skupin (A–F) </a:t>
            </a:r>
          </a:p>
          <a:p>
            <a:pPr marL="0" indent="0" algn="l">
              <a:buNone/>
            </a:pPr>
            <a:r>
              <a:rPr lang="cs-CZ" sz="1800" dirty="0"/>
              <a:t>                   </a:t>
            </a:r>
            <a:r>
              <a:rPr lang="cs-CZ" sz="1800" b="0" i="0" u="none" strike="noStrike" baseline="0" dirty="0"/>
              <a:t>–   11/12. stol.:  n</a:t>
            </a:r>
            <a:r>
              <a:rPr lang="pt-BR" sz="1800" b="0" i="0" u="none" strike="noStrike" baseline="0" dirty="0">
                <a:latin typeface="NimbusRomNo9L-Regu"/>
              </a:rPr>
              <a:t>ejstarší centrum </a:t>
            </a:r>
            <a:r>
              <a:rPr lang="cs-CZ" sz="1800" b="0" i="0" u="none" strike="noStrike" baseline="0" dirty="0">
                <a:latin typeface="NimbusRomNo9L-Regu"/>
              </a:rPr>
              <a:t>v Porýní ve Vestfálsku </a:t>
            </a:r>
          </a:p>
          <a:p>
            <a:pPr marL="0" indent="0" algn="l">
              <a:buNone/>
            </a:pPr>
            <a:r>
              <a:rPr lang="cs-CZ" sz="1800" dirty="0">
                <a:latin typeface="NimbusRomNo9L-Regu"/>
              </a:rPr>
              <a:t>                   </a:t>
            </a:r>
            <a:r>
              <a:rPr lang="cs-CZ" sz="1800" b="0" i="0" u="none" strike="noStrike" baseline="0" dirty="0">
                <a:latin typeface="NimbusRomNo9L-Regu"/>
              </a:rPr>
              <a:t>–   12/13 stol.:  </a:t>
            </a:r>
            <a:r>
              <a:rPr lang="pl-PL" sz="1800" b="0" i="0" u="none" strike="noStrike" baseline="0" dirty="0">
                <a:latin typeface="NimbusRomNo9L-Regu"/>
              </a:rPr>
              <a:t>přesun do </a:t>
            </a:r>
            <a:r>
              <a:rPr lang="pt-BR" sz="1800" b="0" i="0" u="none" strike="noStrike" baseline="0" dirty="0">
                <a:latin typeface="NimbusRomNo9L-Regu"/>
              </a:rPr>
              <a:t>Polabí a Saska</a:t>
            </a:r>
            <a:r>
              <a:rPr lang="cs-CZ" sz="1800" b="0" i="0" u="none" strike="noStrike" baseline="0" dirty="0">
                <a:latin typeface="NimbusRomNo9L-Regu"/>
              </a:rPr>
              <a:t> (</a:t>
            </a:r>
            <a:r>
              <a:rPr lang="pt-BR" sz="1800" b="0" i="0" u="none" strike="noStrike" baseline="0" dirty="0">
                <a:latin typeface="NimbusRomNo9L-Regu"/>
              </a:rPr>
              <a:t>do pol</a:t>
            </a:r>
            <a:r>
              <a:rPr lang="cs-CZ" sz="1800" b="0" i="0" u="none" strike="noStrike" baseline="0" dirty="0">
                <a:latin typeface="NimbusRomNo9L-Regu"/>
              </a:rPr>
              <a:t>. </a:t>
            </a:r>
            <a:r>
              <a:rPr lang="pt-BR" sz="1800" b="0" i="0" u="none" strike="noStrike" baseline="0" dirty="0">
                <a:latin typeface="NimbusRomNo9L-Regu"/>
              </a:rPr>
              <a:t>13. stol</a:t>
            </a:r>
            <a:r>
              <a:rPr lang="cs-CZ" sz="1800" b="0" i="0" u="none" strike="noStrike" baseline="0" dirty="0">
                <a:latin typeface="NimbusRomNo9L-Regu"/>
              </a:rPr>
              <a:t>. se zde zhotovovaly mísy jiného typu)</a:t>
            </a:r>
            <a:endParaRPr lang="cs-CZ" altLang="cs-CZ" sz="1800" dirty="0"/>
          </a:p>
          <a:p>
            <a:pPr eaLnBrk="1" hangingPunct="1"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a)  kovové  </a:t>
            </a:r>
            <a:r>
              <a:rPr lang="cs-CZ" altLang="cs-CZ" sz="1800" dirty="0"/>
              <a:t>–   rovné dno, vodorovně vyložený okraj, s rytou výzdobou i bez ní</a:t>
            </a:r>
          </a:p>
          <a:p>
            <a:pPr eaLnBrk="1" hangingPunct="1">
              <a:defRPr/>
            </a:pPr>
            <a:r>
              <a:rPr lang="cs-CZ" altLang="cs-CZ" sz="1800" b="1" dirty="0"/>
              <a:t>b)  keramické  </a:t>
            </a:r>
            <a:r>
              <a:rPr lang="cs-CZ" altLang="cs-CZ" sz="1800" dirty="0"/>
              <a:t>–  jižní Německo:  </a:t>
            </a:r>
            <a:r>
              <a:rPr lang="cs-CZ" altLang="cs-CZ" sz="1800" dirty="0" err="1"/>
              <a:t>Pforzheim</a:t>
            </a:r>
            <a:r>
              <a:rPr lang="cs-CZ" altLang="cs-CZ" sz="1800" dirty="0"/>
              <a:t>, Heidelberg (15./16. stol.)</a:t>
            </a:r>
          </a:p>
          <a:p>
            <a:pPr eaLnBrk="1" hangingPunct="1">
              <a:defRPr/>
            </a:pPr>
            <a:r>
              <a:rPr lang="cs-CZ" altLang="cs-CZ" sz="1800" b="1" dirty="0"/>
              <a:t>c)  skleněné  </a:t>
            </a:r>
            <a:r>
              <a:rPr lang="cs-CZ" altLang="cs-CZ" sz="1800" dirty="0"/>
              <a:t>–  od renesance</a:t>
            </a:r>
          </a:p>
          <a:p>
            <a:pPr eaLnBrk="1" hangingPunct="1">
              <a:defRPr/>
            </a:pPr>
            <a:endParaRPr lang="cs-CZ" altLang="cs-CZ" sz="16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AD83C27-6A46-3487-8F09-4E62011824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34" t="19556" r="51083" b="33926"/>
          <a:stretch/>
        </p:blipFill>
        <p:spPr>
          <a:xfrm>
            <a:off x="2316594" y="363974"/>
            <a:ext cx="8107680" cy="542817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27B4C91-0BE5-04B4-870F-28FABC8C7516}"/>
              </a:ext>
            </a:extLst>
          </p:cNvPr>
          <p:cNvSpPr txBox="1"/>
          <p:nvPr/>
        </p:nvSpPr>
        <p:spPr>
          <a:xfrm>
            <a:off x="3948198" y="5980856"/>
            <a:ext cx="5193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Die sieben weisen Meister von Hans Dirmstein, 1471</a:t>
            </a:r>
            <a:endParaRPr lang="cs-CZ" b="1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2AEDC10-2F78-5802-837B-3D37EBE42E63}"/>
              </a:ext>
            </a:extLst>
          </p:cNvPr>
          <p:cNvSpPr txBox="1"/>
          <p:nvPr/>
        </p:nvSpPr>
        <p:spPr>
          <a:xfrm>
            <a:off x="595901" y="636998"/>
            <a:ext cx="1454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Medenice</a:t>
            </a:r>
          </a:p>
        </p:txBody>
      </p:sp>
    </p:spTree>
    <p:extLst>
      <p:ext uri="{BB962C8B-B14F-4D97-AF65-F5344CB8AC3E}">
        <p14:creationId xmlns:p14="http://schemas.microsoft.com/office/powerpoint/2010/main" val="29579039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DF441D-BD52-37EA-9694-4B87CC8C0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2059"/>
            <a:ext cx="11220450" cy="660594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1800" b="1" dirty="0"/>
              <a:t>a)  kovové  </a:t>
            </a:r>
            <a:r>
              <a:rPr lang="cs-CZ" altLang="cs-CZ" sz="1800" dirty="0"/>
              <a:t>–  tzv. </a:t>
            </a:r>
            <a:r>
              <a:rPr lang="cs-CZ" altLang="cs-CZ" sz="1800" dirty="0" err="1"/>
              <a:t>měděnice</a:t>
            </a:r>
            <a:r>
              <a:rPr lang="cs-CZ" altLang="cs-CZ" sz="1800" dirty="0"/>
              <a:t>:  obecně všechny kovové mísy k umývání rukou s vyloženým okrajem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      –  z měděného, bronzového nebo mosazného plechu:  tzv. </a:t>
            </a:r>
            <a:r>
              <a:rPr lang="cs-CZ" altLang="cs-CZ" sz="1800" b="1" dirty="0"/>
              <a:t>hanzovní mísy</a:t>
            </a:r>
            <a:r>
              <a:rPr lang="cs-CZ" altLang="cs-CZ" sz="1800" dirty="0"/>
              <a:t> (</a:t>
            </a:r>
            <a:r>
              <a:rPr lang="cs-CZ" altLang="cs-CZ" sz="1800" dirty="0" err="1"/>
              <a:t>Hanseschale</a:t>
            </a:r>
            <a:r>
              <a:rPr lang="cs-CZ" altLang="cs-CZ" sz="1800" dirty="0"/>
              <a:t>)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–  </a:t>
            </a:r>
            <a:r>
              <a:rPr lang="cs-CZ" sz="1800" b="1" dirty="0"/>
              <a:t>výroba </a:t>
            </a:r>
            <a:r>
              <a:rPr lang="cs-CZ" sz="1800" dirty="0"/>
              <a:t> –  sériová:  s andělskými postavami, nezdobené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–  zakázková:  s bojovníky (</a:t>
            </a:r>
            <a:r>
              <a:rPr lang="cs-CZ" sz="1800" b="0" i="0" u="none" strike="noStrike" baseline="0" dirty="0" err="1"/>
              <a:t>Ritterschalen</a:t>
            </a:r>
            <a:r>
              <a:rPr lang="cs-CZ" sz="1800" b="0" i="0" u="none" strike="noStrike" baseline="0" dirty="0"/>
              <a:t>)</a:t>
            </a:r>
            <a:endParaRPr lang="cs-CZ" altLang="cs-CZ" sz="1800" dirty="0"/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      –  Vratislav, Ostřihom, Olomouc (5 ks), Plzeň:  jímky z nám. Republiky a Riegrovy ul.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      –  import:  tvrz v Mrázově Lhotě u Ledče nad Sázavou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–  předlohy pro keramické z přelomu 15./16. stol. (</a:t>
            </a:r>
            <a:r>
              <a:rPr lang="cs-CZ" altLang="cs-CZ" sz="1800" dirty="0" err="1"/>
              <a:t>Bruchsal</a:t>
            </a:r>
            <a:r>
              <a:rPr lang="cs-CZ" altLang="cs-CZ" sz="1800" dirty="0"/>
              <a:t>) 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000B429-DF39-292C-95C4-2FC5BE857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657" y="3429000"/>
            <a:ext cx="2148224" cy="223276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B650B0B-45BD-5D85-F201-982CB570808A}"/>
              </a:ext>
            </a:extLst>
          </p:cNvPr>
          <p:cNvSpPr txBox="1"/>
          <p:nvPr/>
        </p:nvSpPr>
        <p:spPr>
          <a:xfrm>
            <a:off x="294736" y="5688812"/>
            <a:ext cx="21294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/>
              <a:t>Vratislav - ul. </a:t>
            </a:r>
            <a:r>
              <a:rPr lang="cs-CZ" altLang="cs-CZ" sz="1600" b="1" dirty="0" err="1"/>
              <a:t>Oławska</a:t>
            </a:r>
            <a:endParaRPr lang="cs-CZ" sz="1600" b="1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374F6360-8DBA-9230-43A0-45092338F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7845" y="3572892"/>
            <a:ext cx="1961529" cy="1944976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DD0DEC1C-9282-5C9E-1AAA-535773A31502}"/>
              </a:ext>
            </a:extLst>
          </p:cNvPr>
          <p:cNvSpPr txBox="1"/>
          <p:nvPr/>
        </p:nvSpPr>
        <p:spPr>
          <a:xfrm>
            <a:off x="2936776" y="5648848"/>
            <a:ext cx="1134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Ostřihom 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6898883-0F35-4D27-AAAE-B1D334AA0E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7137" y="4875061"/>
            <a:ext cx="5158312" cy="173087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8E62705-5DBE-B3EB-4211-632915DCC45F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4000" contrast="4000"/>
          </a:blip>
          <a:stretch>
            <a:fillRect/>
          </a:stretch>
        </p:blipFill>
        <p:spPr>
          <a:xfrm>
            <a:off x="8100351" y="3065103"/>
            <a:ext cx="2729387" cy="159820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C021392-C137-C4C7-437E-AF95250D7C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8541" y="3467846"/>
            <a:ext cx="2058666" cy="2042644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1927DF99-D27D-73DA-1D8E-52509AD0D5D0}"/>
              </a:ext>
            </a:extLst>
          </p:cNvPr>
          <p:cNvSpPr txBox="1"/>
          <p:nvPr/>
        </p:nvSpPr>
        <p:spPr>
          <a:xfrm>
            <a:off x="4801928" y="5661761"/>
            <a:ext cx="16022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/>
              <a:t>Ústí nad Bečvou </a:t>
            </a:r>
          </a:p>
          <a:p>
            <a:r>
              <a:rPr lang="cs-CZ" sz="1600" b="1" dirty="0"/>
              <a:t>     </a:t>
            </a:r>
            <a:r>
              <a:rPr lang="cs-CZ" sz="1600" dirty="0"/>
              <a:t>„Hradištěk 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DC89E67E-6F54-6DA9-4A4F-9CB20BD38558}"/>
              </a:ext>
            </a:extLst>
          </p:cNvPr>
          <p:cNvSpPr txBox="1"/>
          <p:nvPr/>
        </p:nvSpPr>
        <p:spPr>
          <a:xfrm>
            <a:off x="6733405" y="6488668"/>
            <a:ext cx="43637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/>
              <a:t>Olomouc  –  Hlavní nádraží:  3 m</a:t>
            </a:r>
            <a:r>
              <a:rPr lang="cs-CZ" sz="1600" b="1" i="0" u="none" strike="noStrike" baseline="0" dirty="0"/>
              <a:t>ísy, 12. – 13. stol.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8D24535D-30AF-3A20-2DD4-31DF18A0FA8C}"/>
              </a:ext>
            </a:extLst>
          </p:cNvPr>
          <p:cNvSpPr txBox="1"/>
          <p:nvPr/>
        </p:nvSpPr>
        <p:spPr>
          <a:xfrm>
            <a:off x="9217916" y="4616369"/>
            <a:ext cx="2974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     </a:t>
            </a:r>
            <a:r>
              <a:rPr lang="cs-CZ" sz="1600" b="1" dirty="0"/>
              <a:t>Olomouc – Dómské návrší(?)  </a:t>
            </a:r>
          </a:p>
        </p:txBody>
      </p:sp>
    </p:spTree>
    <p:extLst>
      <p:ext uri="{BB962C8B-B14F-4D97-AF65-F5344CB8AC3E}">
        <p14:creationId xmlns:p14="http://schemas.microsoft.com/office/powerpoint/2010/main" val="37924417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2093F97-AE85-DE15-4F87-67EFB53F3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762000"/>
            <a:ext cx="11410949" cy="5886450"/>
          </a:xfrm>
        </p:spPr>
        <p:txBody>
          <a:bodyPr/>
          <a:lstStyle/>
          <a:p>
            <a:endParaRPr lang="cs-CZ" altLang="cs-CZ" sz="1800" b="1" dirty="0"/>
          </a:p>
          <a:p>
            <a:endParaRPr lang="cs-CZ" altLang="cs-CZ" sz="1800" b="1" dirty="0"/>
          </a:p>
          <a:p>
            <a:endParaRPr lang="cs-CZ" altLang="cs-CZ" sz="1800" b="1" dirty="0"/>
          </a:p>
          <a:p>
            <a:endParaRPr lang="cs-CZ" altLang="cs-CZ" sz="1800" b="1" dirty="0"/>
          </a:p>
          <a:p>
            <a:endParaRPr lang="cs-CZ" altLang="cs-CZ" sz="1800" b="1" dirty="0"/>
          </a:p>
          <a:p>
            <a:endParaRPr lang="cs-CZ" altLang="cs-CZ" sz="1800" b="1" dirty="0"/>
          </a:p>
          <a:p>
            <a:endParaRPr lang="cs-CZ" altLang="cs-CZ" sz="1800" b="1" dirty="0"/>
          </a:p>
          <a:p>
            <a:endParaRPr lang="cs-CZ" altLang="cs-CZ" sz="1800" b="1" dirty="0"/>
          </a:p>
          <a:p>
            <a:endParaRPr lang="cs-CZ" altLang="cs-CZ" sz="1800" b="1" dirty="0"/>
          </a:p>
          <a:p>
            <a:endParaRPr lang="cs-CZ" altLang="cs-CZ" sz="1800" b="1" dirty="0"/>
          </a:p>
          <a:p>
            <a:endParaRPr lang="cs-CZ" altLang="cs-CZ" sz="1800" b="1" dirty="0"/>
          </a:p>
          <a:p>
            <a:endParaRPr lang="cs-CZ" altLang="cs-CZ" sz="1800" b="1" dirty="0"/>
          </a:p>
          <a:p>
            <a:r>
              <a:rPr lang="cs-CZ" altLang="cs-CZ" sz="1800" b="1" dirty="0"/>
              <a:t>b)  keramické  </a:t>
            </a:r>
            <a:r>
              <a:rPr lang="cs-CZ" altLang="cs-CZ" sz="1800" dirty="0"/>
              <a:t>–  kónické stěny rovné dno, vyložený okraj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–  jako umyvadlo používány větší mísy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–  jižní Německo:  </a:t>
            </a:r>
            <a:r>
              <a:rPr lang="cs-CZ" altLang="cs-CZ" sz="1800" dirty="0" err="1"/>
              <a:t>Pforzheim</a:t>
            </a:r>
            <a:r>
              <a:rPr lang="cs-CZ" altLang="cs-CZ" sz="1800" dirty="0"/>
              <a:t>, Heidelberg (15./16. stol.)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1E4FD0C-4617-09CC-2E0D-95B4B8DDA3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5" t="35972" r="61522" b="44722"/>
          <a:stretch/>
        </p:blipFill>
        <p:spPr>
          <a:xfrm>
            <a:off x="7411853" y="4335673"/>
            <a:ext cx="3286125" cy="215536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B77F85A-EF64-8D3E-4997-FB1BB46E2C6B}"/>
              </a:ext>
            </a:extLst>
          </p:cNvPr>
          <p:cNvSpPr txBox="1"/>
          <p:nvPr/>
        </p:nvSpPr>
        <p:spPr>
          <a:xfrm>
            <a:off x="8004836" y="6347889"/>
            <a:ext cx="36975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/>
              <a:t>Brno-</a:t>
            </a:r>
            <a:r>
              <a:rPr lang="cs-CZ" sz="1600" b="1" i="0" u="none" strike="noStrike" baseline="0" dirty="0">
                <a:solidFill>
                  <a:srgbClr val="333333"/>
                </a:solidFill>
              </a:rPr>
              <a:t>Mečová 2, 2. pol. 14. – poč. 15. stol.</a:t>
            </a:r>
            <a:endParaRPr lang="cs-CZ" sz="1600" b="1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D44C28D-06B6-A8F9-F086-9A82654479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11" t="21875" r="31479" b="29013"/>
          <a:stretch/>
        </p:blipFill>
        <p:spPr bwMode="auto">
          <a:xfrm>
            <a:off x="712289" y="314953"/>
            <a:ext cx="4446766" cy="381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CDBE285-37CE-4DAB-D297-005D4945F4BA}"/>
              </a:ext>
            </a:extLst>
          </p:cNvPr>
          <p:cNvSpPr txBox="1"/>
          <p:nvPr/>
        </p:nvSpPr>
        <p:spPr>
          <a:xfrm>
            <a:off x="1192145" y="4166396"/>
            <a:ext cx="34531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/>
              <a:t>Plzeň - nám. Republiky 33 a Riegrova 3</a:t>
            </a:r>
          </a:p>
        </p:txBody>
      </p:sp>
      <p:pic>
        <p:nvPicPr>
          <p:cNvPr id="7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6659C038-D43F-709A-A445-C6DB8B1EE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104" y="69238"/>
            <a:ext cx="4775347" cy="4109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C85D771-2DF2-88A1-14BD-50409145FA86}"/>
              </a:ext>
            </a:extLst>
          </p:cNvPr>
          <p:cNvSpPr txBox="1"/>
          <p:nvPr/>
        </p:nvSpPr>
        <p:spPr>
          <a:xfrm>
            <a:off x="6470104" y="3404517"/>
            <a:ext cx="17511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/>
              <a:t>Opava – Mezi Trhy</a:t>
            </a:r>
          </a:p>
          <a:p>
            <a:r>
              <a:rPr lang="cs-CZ" sz="1600" dirty="0"/>
              <a:t>   1. pol. 15. stol.</a:t>
            </a:r>
          </a:p>
        </p:txBody>
      </p:sp>
    </p:spTree>
    <p:extLst>
      <p:ext uri="{BB962C8B-B14F-4D97-AF65-F5344CB8AC3E}">
        <p14:creationId xmlns:p14="http://schemas.microsoft.com/office/powerpoint/2010/main" val="2880632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>
          <a:xfrm>
            <a:off x="838200" y="88900"/>
            <a:ext cx="10515600" cy="13255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3200" b="1" dirty="0"/>
              <a:t>                                                </a:t>
            </a:r>
            <a:br>
              <a:rPr lang="cs-CZ" altLang="cs-CZ" sz="3200" b="1" dirty="0"/>
            </a:br>
            <a:r>
              <a:rPr lang="cs-CZ" altLang="cs-CZ" sz="4000" b="1" dirty="0">
                <a:solidFill>
                  <a:srgbClr val="FF0000"/>
                </a:solidFill>
              </a:rPr>
              <a:t>                                           Vytápění </a:t>
            </a:r>
            <a:br>
              <a:rPr lang="cs-CZ" altLang="cs-CZ" sz="4000" b="1" dirty="0">
                <a:solidFill>
                  <a:srgbClr val="FF0000"/>
                </a:solidFill>
              </a:rPr>
            </a:br>
            <a:br>
              <a:rPr lang="cs-CZ" altLang="cs-CZ" sz="4000" b="1" dirty="0">
                <a:solidFill>
                  <a:srgbClr val="FF0000"/>
                </a:solidFill>
              </a:rPr>
            </a:br>
            <a:endParaRPr lang="cs-CZ" altLang="cs-CZ" sz="4000" b="1" dirty="0">
              <a:solidFill>
                <a:srgbClr val="FF0000"/>
              </a:solidFill>
            </a:endParaRPr>
          </a:p>
        </p:txBody>
      </p:sp>
      <p:sp>
        <p:nvSpPr>
          <p:cNvPr id="4099" name="Rectangle 5"/>
          <p:cNvSpPr>
            <a:spLocks noGrp="1" noChangeArrowheads="1"/>
          </p:cNvSpPr>
          <p:nvPr>
            <p:ph idx="1"/>
          </p:nvPr>
        </p:nvSpPr>
        <p:spPr>
          <a:xfrm>
            <a:off x="313765" y="1095375"/>
            <a:ext cx="11564470" cy="63277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2000" b="1" dirty="0">
                <a:solidFill>
                  <a:srgbClr val="FF0000"/>
                </a:solidFill>
              </a:rPr>
              <a:t> 1.  Přímé:</a:t>
            </a:r>
          </a:p>
          <a:p>
            <a:pPr marL="0" indent="0">
              <a:buNone/>
              <a:defRPr/>
            </a:pPr>
            <a:endParaRPr lang="cs-CZ" altLang="cs-CZ" sz="2000" b="1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r>
              <a:rPr lang="cs-CZ" altLang="cs-CZ" sz="1800" b="1" dirty="0"/>
              <a:t>            </a:t>
            </a:r>
            <a:r>
              <a:rPr lang="cs-CZ" altLang="cs-CZ" sz="1800" dirty="0"/>
              <a:t>–  </a:t>
            </a:r>
            <a:r>
              <a:rPr lang="cs-CZ" altLang="cs-CZ" sz="1800" b="1" dirty="0"/>
              <a:t>ohniště:   </a:t>
            </a:r>
            <a:r>
              <a:rPr lang="cs-CZ" altLang="cs-CZ" sz="1800" dirty="0"/>
              <a:t>nejjednodušší otopná zařízení využívaná Slovany 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–   </a:t>
            </a:r>
            <a:r>
              <a:rPr lang="cs-CZ" altLang="cs-CZ" sz="1800" b="1" dirty="0"/>
              <a:t>pece:</a:t>
            </a:r>
            <a:r>
              <a:rPr lang="cs-CZ" altLang="cs-CZ" sz="1800" dirty="0"/>
              <a:t>  ohniště zaklenuté klenbou  (přikládací otvor – pekelec:  dým do podkroví)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–   </a:t>
            </a:r>
            <a:r>
              <a:rPr lang="cs-CZ" altLang="cs-CZ" sz="1800" b="1" dirty="0"/>
              <a:t>krby:</a:t>
            </a:r>
            <a:r>
              <a:rPr lang="cs-CZ" altLang="cs-CZ" sz="1800" dirty="0"/>
              <a:t>   vytápěly obytné místnosti, kouř do komínu</a:t>
            </a:r>
          </a:p>
          <a:p>
            <a:pPr eaLnBrk="1" hangingPunct="1">
              <a:defRPr/>
            </a:pPr>
            <a:endParaRPr lang="cs-CZ" altLang="cs-CZ" sz="1800" dirty="0"/>
          </a:p>
          <a:p>
            <a:pPr eaLnBrk="1" hangingPunct="1"/>
            <a:r>
              <a:rPr lang="cs-CZ" altLang="cs-CZ" sz="1800" b="1" dirty="0">
                <a:solidFill>
                  <a:srgbClr val="FF0000"/>
                </a:solidFill>
              </a:rPr>
              <a:t> Ohniště </a:t>
            </a:r>
            <a:r>
              <a:rPr lang="cs-CZ" altLang="cs-CZ" sz="1800" dirty="0"/>
              <a:t>  –  nejstarší otopná zařízení využívaná od </a:t>
            </a:r>
            <a:r>
              <a:rPr lang="cs-CZ" altLang="cs-CZ" sz="1800" dirty="0" err="1"/>
              <a:t>starohradištního</a:t>
            </a:r>
            <a:r>
              <a:rPr lang="cs-CZ" altLang="cs-CZ" sz="1800" dirty="0"/>
              <a:t> období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–   zahloubená (I), na úrovni terénu (II), nad terénem (III)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–   80. léta 13. stol.:  v obytných domech v Uherském Hradišti</a:t>
            </a:r>
          </a:p>
          <a:p>
            <a:pPr>
              <a:defRPr/>
            </a:pPr>
            <a:endParaRPr lang="cs-CZ" altLang="cs-CZ" sz="18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 Pece</a:t>
            </a:r>
            <a:r>
              <a:rPr lang="cs-CZ" altLang="cs-CZ" sz="1800" dirty="0"/>
              <a:t>   –   ohniště zaklenuté klenbou různého tvaru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–   s předním plněním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–   funkce:    1.  vytápění obytných prostor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2.  příprava stravy:  potravinářské (chlebové)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altLang="cs-CZ" sz="1800" dirty="0"/>
              <a:t>                                       3.  výrobní zařízení:  hrnčířské, hutnické, sklářské</a:t>
            </a:r>
          </a:p>
          <a:p>
            <a:pPr marL="0" indent="0">
              <a:buNone/>
            </a:pPr>
            <a:endParaRPr lang="cs-CZ" altLang="cs-CZ" sz="1800" dirty="0"/>
          </a:p>
        </p:txBody>
      </p:sp>
      <p:pic>
        <p:nvPicPr>
          <p:cNvPr id="2" name="Obrázek 1" descr="Obsah obrázku diagram&#10;&#10;Popis byl vytvořen automaticky">
            <a:extLst>
              <a:ext uri="{FF2B5EF4-FFF2-40B4-BE49-F238E27FC236}">
                <a16:creationId xmlns:a16="http://schemas.microsoft.com/office/drawing/2014/main" id="{CC360C51-E935-1436-D77D-B3B5CF2E09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66"/>
          <a:stretch/>
        </p:blipFill>
        <p:spPr>
          <a:xfrm>
            <a:off x="8820150" y="4313958"/>
            <a:ext cx="3058085" cy="2290908"/>
          </a:xfrm>
          <a:prstGeom prst="rect">
            <a:avLst/>
          </a:prstGeom>
        </p:spPr>
      </p:pic>
      <p:pic>
        <p:nvPicPr>
          <p:cNvPr id="3" name="Obrázek 2" descr="Obsah obrázku diagram&#10;&#10;Popis byl vytvořen automaticky">
            <a:extLst>
              <a:ext uri="{FF2B5EF4-FFF2-40B4-BE49-F238E27FC236}">
                <a16:creationId xmlns:a16="http://schemas.microsoft.com/office/drawing/2014/main" id="{D0483F6D-6011-B260-CDAD-812233CB44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83" b="10152"/>
          <a:stretch/>
        </p:blipFill>
        <p:spPr>
          <a:xfrm>
            <a:off x="9203665" y="1868737"/>
            <a:ext cx="2541220" cy="2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9368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89C7A4-CF22-651E-5F76-01F4AB04C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855" y="895035"/>
            <a:ext cx="7668481" cy="587724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altLang="cs-CZ" sz="1800" b="1" dirty="0"/>
              <a:t>Dřevěné skříňky  </a:t>
            </a:r>
            <a:r>
              <a:rPr lang="cs-CZ" altLang="cs-CZ" sz="1800" dirty="0"/>
              <a:t>–  od středověku</a:t>
            </a:r>
          </a:p>
          <a:p>
            <a:pPr>
              <a:defRPr/>
            </a:pPr>
            <a:r>
              <a:rPr lang="cs-CZ" altLang="cs-CZ" sz="1800" b="1" dirty="0"/>
              <a:t>Nástěnné skříně:</a:t>
            </a:r>
          </a:p>
          <a:p>
            <a:pPr marL="0" indent="0">
              <a:buNone/>
              <a:defRPr/>
            </a:pPr>
            <a:r>
              <a:rPr lang="cs-CZ" altLang="cs-CZ" sz="1800" b="1" dirty="0"/>
              <a:t>    </a:t>
            </a:r>
            <a:r>
              <a:rPr lang="cs-CZ" altLang="cs-CZ" sz="1800" dirty="0"/>
              <a:t>–   dřevěné podstavce pro vkládání </a:t>
            </a:r>
            <a:r>
              <a:rPr lang="cs-CZ" altLang="cs-CZ" sz="1800" dirty="0" err="1"/>
              <a:t>lavab</a:t>
            </a: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dirty="0"/>
              <a:t>    –   někdy součást obložení stěn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(kvůli chladu:  podhůří Alp)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Od 2. pol. 16. stol.:</a:t>
            </a:r>
          </a:p>
          <a:p>
            <a:pPr marL="0" indent="0" eaLnBrk="1" hangingPunct="1">
              <a:buNone/>
              <a:defRPr/>
            </a:pPr>
            <a:r>
              <a:rPr lang="cs-CZ" altLang="cs-CZ" sz="1800" b="1" dirty="0"/>
              <a:t>     </a:t>
            </a:r>
            <a:r>
              <a:rPr lang="cs-CZ" altLang="cs-CZ" sz="1800" dirty="0"/>
              <a:t>–  keramická umyvadla bohatě zdobena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–   tordovaná ucha:  </a:t>
            </a:r>
            <a:r>
              <a:rPr lang="cs-CZ" altLang="cs-CZ" sz="1800" dirty="0" err="1"/>
              <a:t>Kelheimu</a:t>
            </a:r>
            <a:r>
              <a:rPr lang="cs-CZ" altLang="cs-CZ" sz="1800" dirty="0"/>
              <a:t> </a:t>
            </a:r>
            <a:r>
              <a:rPr lang="cs-CZ" altLang="cs-CZ" sz="1800" dirty="0" err="1"/>
              <a:t>an</a:t>
            </a:r>
            <a:r>
              <a:rPr lang="cs-CZ" altLang="cs-CZ" sz="1800" dirty="0"/>
              <a:t> der </a:t>
            </a:r>
            <a:r>
              <a:rPr lang="cs-CZ" altLang="cs-CZ" sz="1800" dirty="0" err="1"/>
              <a:t>Donau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Neunkirchen</a:t>
            </a:r>
            <a:r>
              <a:rPr lang="cs-CZ" altLang="cs-CZ" sz="1800" dirty="0"/>
              <a:t>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–    plastické dekory, glazování, fajánse, kamenina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–   náměty:  náboženské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heraldické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altLang="cs-CZ" sz="1800" dirty="0"/>
              <a:t>                         mytologické: </a:t>
            </a:r>
            <a:r>
              <a:rPr lang="cs-CZ" altLang="cs-CZ" sz="1800" dirty="0" err="1"/>
              <a:t>Bruchsal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Neunkirchen</a:t>
            </a:r>
            <a:r>
              <a:rPr lang="cs-CZ" altLang="cs-CZ" sz="1800" dirty="0"/>
              <a:t>  –  </a:t>
            </a:r>
            <a:r>
              <a:rPr lang="cs-CZ" altLang="cs-CZ" sz="1800" dirty="0" err="1"/>
              <a:t>tritoni</a:t>
            </a:r>
            <a:r>
              <a:rPr lang="cs-CZ" altLang="cs-CZ" sz="1800" dirty="0"/>
              <a:t>, podle </a:t>
            </a:r>
            <a:r>
              <a:rPr lang="cs-CZ" altLang="cs-CZ" sz="1800" dirty="0" err="1"/>
              <a:t>Berniniho</a:t>
            </a:r>
            <a:endParaRPr lang="cs-CZ" altLang="cs-CZ" sz="1800" dirty="0"/>
          </a:p>
          <a:p>
            <a:pPr marL="0" indent="0"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                                                kašny v Římě: 1640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</a:t>
            </a:r>
          </a:p>
          <a:p>
            <a:r>
              <a:rPr lang="cs-CZ" sz="1900" b="1" dirty="0"/>
              <a:t>Domácí lázně</a:t>
            </a:r>
            <a:r>
              <a:rPr lang="cs-CZ" sz="1900" dirty="0"/>
              <a:t>  –  kotel na vodu </a:t>
            </a:r>
            <a:r>
              <a:rPr lang="cs-CZ" sz="1800" b="0" i="0" u="none" strike="noStrike" baseline="0" dirty="0">
                <a:latin typeface="Times-Roman"/>
              </a:rPr>
              <a:t>zabudovaný do kachlových kamen</a:t>
            </a:r>
            <a:endParaRPr lang="cs-CZ" sz="1900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2">
            <a:extLst>
              <a:ext uri="{FF2B5EF4-FFF2-40B4-BE49-F238E27FC236}">
                <a16:creationId xmlns:a16="http://schemas.microsoft.com/office/drawing/2014/main" id="{E756D508-6239-02AC-3A32-717E88F352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0" t="4725" r="64500" b="43244"/>
          <a:stretch/>
        </p:blipFill>
        <p:spPr bwMode="auto">
          <a:xfrm>
            <a:off x="7926905" y="200617"/>
            <a:ext cx="3783408" cy="585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100FE36-B2CD-7ACA-23C3-1F8AB2A7CC03}"/>
              </a:ext>
            </a:extLst>
          </p:cNvPr>
          <p:cNvSpPr txBox="1"/>
          <p:nvPr/>
        </p:nvSpPr>
        <p:spPr>
          <a:xfrm>
            <a:off x="7977737" y="6229993"/>
            <a:ext cx="3783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Loď bláznů (</a:t>
            </a:r>
            <a:r>
              <a:rPr lang="cs-CZ" dirty="0" err="1"/>
              <a:t>D</a:t>
            </a:r>
            <a:r>
              <a:rPr lang="cs-CZ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as</a:t>
            </a:r>
            <a:r>
              <a:rPr lang="cs-CZ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Narrenschiff</a:t>
            </a:r>
            <a:r>
              <a:rPr lang="cs-CZ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)</a:t>
            </a:r>
            <a:r>
              <a:rPr lang="cs-CZ" b="1" dirty="0"/>
              <a:t>, 1494.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C8B687B-2858-81AE-E274-0BCD06DAD7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3" t="3423" r="4449" b="2069"/>
          <a:stretch/>
        </p:blipFill>
        <p:spPr>
          <a:xfrm>
            <a:off x="5659655" y="495054"/>
            <a:ext cx="2072613" cy="284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8392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RW_3397">
            <a:extLst>
              <a:ext uri="{FF2B5EF4-FFF2-40B4-BE49-F238E27FC236}">
                <a16:creationId xmlns:a16="http://schemas.microsoft.com/office/drawing/2014/main" id="{3FBE2535-B54E-6E5F-6D91-04080E69E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386" y="2291098"/>
            <a:ext cx="4077010" cy="3557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IMG_1154">
            <a:extLst>
              <a:ext uri="{FF2B5EF4-FFF2-40B4-BE49-F238E27FC236}">
                <a16:creationId xmlns:a16="http://schemas.microsoft.com/office/drawing/2014/main" id="{CC327ADF-94AC-173D-6742-DCD682FA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3236" y="636162"/>
            <a:ext cx="962025" cy="133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BDAB05F-ED64-F322-C848-21F1ED2E74A2}"/>
              </a:ext>
            </a:extLst>
          </p:cNvPr>
          <p:cNvSpPr txBox="1"/>
          <p:nvPr/>
        </p:nvSpPr>
        <p:spPr>
          <a:xfrm>
            <a:off x="8666310" y="5922813"/>
            <a:ext cx="28841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/>
              <a:t>Opava – Krnovská, poč. 17. stol.</a:t>
            </a:r>
          </a:p>
          <a:p>
            <a:r>
              <a:rPr lang="cs-CZ" sz="1600" dirty="0"/>
              <a:t>Nádržka na vodu a kohoutek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D3F6AA0-2358-00C0-6C06-B858A92FEF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6" t="3057" r="7304" b="49810"/>
          <a:stretch/>
        </p:blipFill>
        <p:spPr bwMode="auto">
          <a:xfrm>
            <a:off x="73479" y="804729"/>
            <a:ext cx="5896012" cy="5043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2">
            <a:extLst>
              <a:ext uri="{FF2B5EF4-FFF2-40B4-BE49-F238E27FC236}">
                <a16:creationId xmlns:a16="http://schemas.microsoft.com/office/drawing/2014/main" id="{DC3BC524-A292-A80B-2822-4FD99E2843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37" t="50533" r="5795" b="2334"/>
          <a:stretch/>
        </p:blipFill>
        <p:spPr bwMode="auto">
          <a:xfrm>
            <a:off x="3666505" y="2833954"/>
            <a:ext cx="4077010" cy="3219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14A86EF-36D4-5B76-9303-AACA085AA6E2}"/>
              </a:ext>
            </a:extLst>
          </p:cNvPr>
          <p:cNvSpPr txBox="1"/>
          <p:nvPr/>
        </p:nvSpPr>
        <p:spPr>
          <a:xfrm>
            <a:off x="3889866" y="6215200"/>
            <a:ext cx="363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České Budějovice – radnice, 17. stol.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E7B1BE-8CDD-C150-751A-7E750A00E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75" y="457200"/>
            <a:ext cx="10753725" cy="6400800"/>
          </a:xfrm>
        </p:spPr>
        <p:txBody>
          <a:bodyPr>
            <a:normAutofit lnSpcReduction="10000"/>
          </a:bodyPr>
          <a:lstStyle/>
          <a:p>
            <a:r>
              <a:rPr lang="cs-CZ" sz="1800" b="1" dirty="0">
                <a:solidFill>
                  <a:srgbClr val="FF0000"/>
                </a:solidFill>
              </a:rPr>
              <a:t>Zrcadla  </a:t>
            </a:r>
            <a:r>
              <a:rPr lang="cs-CZ" sz="1800" dirty="0"/>
              <a:t>–  </a:t>
            </a:r>
            <a:r>
              <a:rPr lang="cs-CZ" sz="1800" dirty="0">
                <a:effectLst/>
              </a:rPr>
              <a:t>soustružená kruhová deska, uvnitř: </a:t>
            </a:r>
          </a:p>
          <a:p>
            <a:pPr marL="0" indent="0">
              <a:buNone/>
            </a:pPr>
            <a:r>
              <a:rPr lang="cs-CZ" sz="1800" dirty="0"/>
              <a:t>                        a)  skleněná</a:t>
            </a:r>
          </a:p>
          <a:p>
            <a:pPr marL="0" indent="0">
              <a:buNone/>
            </a:pPr>
            <a:r>
              <a:rPr lang="cs-CZ" sz="1800" dirty="0"/>
              <a:t>                        b)  </a:t>
            </a:r>
            <a:r>
              <a:rPr lang="cs-CZ" sz="1800" dirty="0">
                <a:effectLst/>
              </a:rPr>
              <a:t>kovová leštěná fólie </a:t>
            </a:r>
            <a:r>
              <a:rPr lang="cs-CZ" sz="1900" dirty="0">
                <a:effectLst/>
              </a:rPr>
              <a:t>(</a:t>
            </a:r>
            <a:r>
              <a:rPr lang="cs-CZ" sz="1900" dirty="0" err="1">
                <a:effectLst/>
              </a:rPr>
              <a:t>Metallspiegels</a:t>
            </a:r>
            <a:r>
              <a:rPr lang="cs-CZ" sz="1900" dirty="0">
                <a:effectLst/>
              </a:rPr>
              <a:t>)</a:t>
            </a:r>
          </a:p>
          <a:p>
            <a:pPr marL="0" indent="0">
              <a:buNone/>
            </a:pPr>
            <a:r>
              <a:rPr lang="cs-CZ" sz="1800" dirty="0"/>
              <a:t>                   </a:t>
            </a:r>
            <a:r>
              <a:rPr lang="cs-CZ" sz="1800" dirty="0">
                <a:effectLst/>
              </a:rPr>
              <a:t>–   typy:  a)  závěsná</a:t>
            </a:r>
            <a:r>
              <a:rPr lang="cs-CZ" sz="1800" dirty="0"/>
              <a:t>  (</a:t>
            </a:r>
            <a:r>
              <a:rPr lang="cs-CZ" sz="1800" dirty="0">
                <a:effectLst/>
              </a:rPr>
              <a:t>s otvory)  </a:t>
            </a:r>
          </a:p>
          <a:p>
            <a:pPr marL="0" indent="0">
              <a:buNone/>
            </a:pPr>
            <a:r>
              <a:rPr lang="cs-CZ" sz="1800" dirty="0"/>
              <a:t>                                 </a:t>
            </a:r>
            <a:r>
              <a:rPr lang="cs-CZ" sz="1800" dirty="0">
                <a:effectLst/>
              </a:rPr>
              <a:t>  b)  přenosná  (položená)</a:t>
            </a:r>
          </a:p>
          <a:p>
            <a:pPr marL="0" indent="0">
              <a:buNone/>
            </a:pPr>
            <a:r>
              <a:rPr lang="cs-CZ" sz="1800" dirty="0"/>
              <a:t>                                   c)  kapesní  (menší rozměry)</a:t>
            </a:r>
            <a:r>
              <a:rPr lang="cs-CZ" sz="1800" dirty="0">
                <a:effectLst/>
              </a:rPr>
              <a:t>  </a:t>
            </a:r>
          </a:p>
          <a:p>
            <a:pPr marL="0" indent="0">
              <a:buNone/>
            </a:pPr>
            <a:r>
              <a:rPr lang="cs-CZ" sz="1800" dirty="0"/>
              <a:t>                   </a:t>
            </a:r>
            <a:r>
              <a:rPr lang="cs-CZ" sz="1800" dirty="0">
                <a:effectLst/>
              </a:rPr>
              <a:t>–   </a:t>
            </a:r>
            <a:r>
              <a:rPr lang="cs-CZ" sz="1800" dirty="0"/>
              <a:t>materiál:  dřevo (</a:t>
            </a:r>
            <a:r>
              <a:rPr lang="cs-CZ" sz="1800" dirty="0">
                <a:effectLst/>
              </a:rPr>
              <a:t>smrk, jedle, zimostráz), kov    </a:t>
            </a:r>
          </a:p>
          <a:p>
            <a:endParaRPr lang="cs-CZ" sz="1800" dirty="0"/>
          </a:p>
          <a:p>
            <a:pPr marL="0" indent="0">
              <a:buNone/>
            </a:pPr>
            <a:r>
              <a:rPr lang="cs-CZ" sz="1800" b="1" dirty="0"/>
              <a:t>                </a:t>
            </a:r>
            <a:r>
              <a:rPr lang="cs-CZ" sz="1800" dirty="0"/>
              <a:t>  –   nálezy:   Plzeň:  ul. Riegrova (Ø </a:t>
            </a:r>
            <a:r>
              <a:rPr lang="cs-CZ" sz="1800" dirty="0">
                <a:effectLst/>
              </a:rPr>
              <a:t>23,5 cm, síla 1,3 cm), jímky:  Pražská, Dřevěná ul. aj.  </a:t>
            </a:r>
          </a:p>
          <a:p>
            <a:pPr marL="0" indent="0">
              <a:buNone/>
            </a:pPr>
            <a:r>
              <a:rPr lang="cs-CZ" sz="1800" dirty="0"/>
              <a:t>                 </a:t>
            </a:r>
            <a:r>
              <a:rPr lang="cs-CZ" sz="1800" dirty="0">
                <a:effectLst/>
              </a:rPr>
              <a:t>–    kapesní:  Kostnice, Lübeck, Rostock</a:t>
            </a:r>
          </a:p>
          <a:p>
            <a:pPr marL="0" indent="0">
              <a:buNone/>
            </a:pPr>
            <a:r>
              <a:rPr lang="cs-CZ" sz="1800" dirty="0">
                <a:effectLst/>
              </a:rPr>
              <a:t>                                        Litoměřice (destička z </a:t>
            </a:r>
            <a:r>
              <a:rPr lang="cs-CZ" sz="1800" dirty="0" err="1">
                <a:effectLst/>
              </a:rPr>
              <a:t>parohoviny</a:t>
            </a:r>
            <a:r>
              <a:rPr lang="cs-CZ" sz="1800" dirty="0">
                <a:effectLst/>
              </a:rPr>
              <a:t>, 1150–1250)</a:t>
            </a:r>
          </a:p>
          <a:p>
            <a:pPr marL="0" indent="0">
              <a:buNone/>
            </a:pPr>
            <a:r>
              <a:rPr lang="cs-CZ" sz="1800" dirty="0">
                <a:effectLst/>
              </a:rPr>
              <a:t>                                        Olomouc  –   Denisova ul. (terčík ze </a:t>
            </a:r>
            <a:r>
              <a:rPr lang="cs-CZ" sz="1800" dirty="0" err="1">
                <a:effectLst/>
              </a:rPr>
              <a:t>žl</a:t>
            </a:r>
            <a:r>
              <a:rPr lang="cs-CZ" sz="1800" dirty="0">
                <a:effectLst/>
              </a:rPr>
              <a:t>. Kovu, 2. p. 13. – poč. 14. stol.)</a:t>
            </a:r>
          </a:p>
          <a:p>
            <a:pPr marL="0" indent="0">
              <a:buNone/>
            </a:pPr>
            <a:r>
              <a:rPr lang="cs-CZ" sz="1800" dirty="0">
                <a:effectLst/>
              </a:rPr>
              <a:t> </a:t>
            </a:r>
            <a:endParaRPr lang="cs-CZ" sz="1800" dirty="0"/>
          </a:p>
          <a:p>
            <a:r>
              <a:rPr lang="cs-CZ" sz="1800" b="1" dirty="0">
                <a:solidFill>
                  <a:srgbClr val="FF0000"/>
                </a:solidFill>
              </a:rPr>
              <a:t>Hřebeny</a:t>
            </a:r>
            <a:r>
              <a:rPr lang="cs-CZ" sz="1800" dirty="0"/>
              <a:t>  –   kosmetické </a:t>
            </a:r>
            <a:r>
              <a:rPr lang="cs-CZ" sz="1800" dirty="0">
                <a:effectLst/>
              </a:rPr>
              <a:t>prostředky vyšší hygieny </a:t>
            </a:r>
          </a:p>
          <a:p>
            <a:pPr marL="0" indent="0">
              <a:buNone/>
            </a:pPr>
            <a:r>
              <a:rPr lang="cs-CZ" sz="1800" dirty="0">
                <a:effectLst/>
              </a:rPr>
              <a:t>¨                    –    oboustrann</a:t>
            </a:r>
            <a:r>
              <a:rPr lang="cs-CZ" sz="1800" dirty="0"/>
              <a:t>é </a:t>
            </a:r>
          </a:p>
          <a:p>
            <a:pPr marL="0" indent="0">
              <a:buNone/>
            </a:pPr>
            <a:r>
              <a:rPr lang="cs-CZ" sz="1800" dirty="0"/>
              <a:t>                     –   jednostranné (</a:t>
            </a:r>
            <a:r>
              <a:rPr lang="cs-CZ" sz="1800" dirty="0" err="1"/>
              <a:t>ohdobné</a:t>
            </a:r>
            <a:r>
              <a:rPr lang="cs-CZ" sz="1800" dirty="0"/>
              <a:t>) </a:t>
            </a:r>
          </a:p>
          <a:p>
            <a:pPr marL="0" indent="0">
              <a:buNone/>
            </a:pPr>
            <a:r>
              <a:rPr lang="cs-CZ" sz="1800" dirty="0"/>
              <a:t>                     –   dřevěné (zimostráz), kostěné, kovové</a:t>
            </a:r>
            <a:endParaRPr lang="cs-CZ" sz="1800" dirty="0">
              <a:effectLst/>
            </a:endParaRPr>
          </a:p>
          <a:p>
            <a:pPr marL="0" indent="0">
              <a:buNone/>
            </a:pPr>
            <a:r>
              <a:rPr lang="cs-CZ" sz="1800" b="1" dirty="0"/>
              <a:t>                    </a:t>
            </a:r>
            <a:r>
              <a:rPr lang="cs-CZ" sz="1800" dirty="0"/>
              <a:t> –  Plzeň, Olomouc, Opava</a:t>
            </a:r>
            <a:endParaRPr lang="cs-CZ" sz="1800" dirty="0">
              <a:effectLst/>
            </a:endParaRPr>
          </a:p>
          <a:p>
            <a:pPr marL="0" indent="0">
              <a:buNone/>
            </a:pPr>
            <a:endParaRPr lang="cs-CZ" sz="1800" dirty="0">
              <a:effectLst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F7B3C3D-C61B-42F4-9BF3-0ECD258F3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503" y="4687633"/>
            <a:ext cx="2962025" cy="197109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DF1A3A1-2E56-4BEC-A9C4-F04AD384D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3257" y="35413"/>
            <a:ext cx="2962025" cy="306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7183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035FF35-562F-48E8-828E-6E74996FC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9453" y="192815"/>
            <a:ext cx="6814685" cy="666518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2C8B87B-458B-41DA-9A54-AACA8532D75D}"/>
              </a:ext>
            </a:extLst>
          </p:cNvPr>
          <p:cNvSpPr txBox="1"/>
          <p:nvPr/>
        </p:nvSpPr>
        <p:spPr>
          <a:xfrm>
            <a:off x="731520" y="577516"/>
            <a:ext cx="2232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Výroba hřebene</a:t>
            </a:r>
          </a:p>
        </p:txBody>
      </p:sp>
    </p:spTree>
    <p:extLst>
      <p:ext uri="{BB962C8B-B14F-4D97-AF65-F5344CB8AC3E}">
        <p14:creationId xmlns:p14="http://schemas.microsoft.com/office/powerpoint/2010/main" val="18931693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80C905-58BF-F64B-08C0-D9AEA10E2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375" y="0"/>
            <a:ext cx="6272052" cy="1325563"/>
          </a:xfrm>
        </p:spPr>
        <p:txBody>
          <a:bodyPr/>
          <a:lstStyle/>
          <a:p>
            <a:r>
              <a:rPr lang="cs-CZ" dirty="0"/>
              <a:t>              </a:t>
            </a:r>
            <a:r>
              <a:rPr lang="cs-CZ" sz="3200" b="1" dirty="0">
                <a:solidFill>
                  <a:srgbClr val="FF0000"/>
                </a:solidFill>
              </a:rPr>
              <a:t>Fekální odpad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2599066-75CC-C43A-C9BE-7D7C8BE85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951" y="1175223"/>
            <a:ext cx="11979774" cy="5001739"/>
          </a:xfrm>
        </p:spPr>
        <p:txBody>
          <a:bodyPr/>
          <a:lstStyle/>
          <a:p>
            <a:r>
              <a:rPr lang="cs-CZ" sz="1800" dirty="0"/>
              <a:t> </a:t>
            </a:r>
            <a:r>
              <a:rPr lang="cs-CZ" sz="1800" b="1" dirty="0"/>
              <a:t>Jímky  </a:t>
            </a:r>
            <a:r>
              <a:rPr lang="cs-CZ" sz="1800" dirty="0"/>
              <a:t>–  likvidace exkrementů </a:t>
            </a:r>
          </a:p>
          <a:p>
            <a:r>
              <a:rPr lang="cs-CZ" sz="1800" b="1" dirty="0"/>
              <a:t>Latrína </a:t>
            </a:r>
            <a:r>
              <a:rPr lang="cs-CZ" sz="1800" dirty="0"/>
              <a:t>(záchody)  –  a)  v interiéru domu </a:t>
            </a:r>
          </a:p>
          <a:p>
            <a:pPr marL="0" indent="0">
              <a:buNone/>
            </a:pPr>
            <a:r>
              <a:rPr lang="cs-CZ" sz="1800" dirty="0"/>
              <a:t>                                     –  b)  mimo dům u stěn:  </a:t>
            </a:r>
            <a:r>
              <a:rPr lang="cs-CZ" sz="1800" dirty="0">
                <a:effectLst/>
              </a:rPr>
              <a:t>  v zadních traktech (Curych)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</a:t>
            </a:r>
            <a:r>
              <a:rPr lang="cs-CZ" sz="1800" dirty="0" err="1"/>
              <a:t>prevéty</a:t>
            </a:r>
            <a:r>
              <a:rPr lang="cs-CZ" sz="1800" dirty="0"/>
              <a:t>, přístavky</a:t>
            </a:r>
          </a:p>
          <a:p>
            <a:r>
              <a:rPr lang="cs-CZ" sz="1800" b="1" dirty="0"/>
              <a:t>Záchodová prkénka  </a:t>
            </a:r>
            <a:r>
              <a:rPr lang="cs-CZ" sz="1800" dirty="0"/>
              <a:t>–  Anglie:  York, </a:t>
            </a:r>
            <a:r>
              <a:rPr lang="pl-PL" sz="1800" dirty="0"/>
              <a:t>Německo:  Kostnice a Höxter, Polsko:  Nisa</a:t>
            </a:r>
            <a:r>
              <a:rPr lang="cs-CZ" sz="1800" dirty="0"/>
              <a:t> 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–  14. stol.:  Olomouc (2000)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–  15. stol.:  Plzeň, </a:t>
            </a:r>
            <a:r>
              <a:rPr lang="cs-CZ" sz="1800" dirty="0" err="1"/>
              <a:t>Rooseweltova</a:t>
            </a:r>
            <a:r>
              <a:rPr lang="cs-CZ" sz="1800" dirty="0"/>
              <a:t> ul. (1977), d. 1,5 m</a:t>
            </a:r>
          </a:p>
          <a:p>
            <a:endParaRPr lang="cs-CZ" sz="1800" dirty="0"/>
          </a:p>
          <a:p>
            <a:endParaRPr lang="cs-CZ" sz="1800" dirty="0"/>
          </a:p>
          <a:p>
            <a:pPr marL="0" indent="0">
              <a:buNone/>
            </a:pPr>
            <a:r>
              <a:rPr lang="cs-CZ" sz="1800" dirty="0"/>
              <a:t>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28D070E-4FCA-B3EA-8925-BCA5C326EE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71" t="23221" r="19269" b="43970"/>
          <a:stretch/>
        </p:blipFill>
        <p:spPr>
          <a:xfrm>
            <a:off x="3632870" y="4750252"/>
            <a:ext cx="4416387" cy="130701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311E65D-E05A-3E7A-C421-605AC2E1D8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16" t="17154" r="23820" b="33483"/>
          <a:stretch/>
        </p:blipFill>
        <p:spPr>
          <a:xfrm>
            <a:off x="8396006" y="4297688"/>
            <a:ext cx="3578056" cy="184791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BF6FD75-B31A-1A0D-FAF7-30CCC75C8548}"/>
              </a:ext>
            </a:extLst>
          </p:cNvPr>
          <p:cNvSpPr txBox="1"/>
          <p:nvPr/>
        </p:nvSpPr>
        <p:spPr>
          <a:xfrm>
            <a:off x="4683536" y="6219640"/>
            <a:ext cx="2315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Olomouc – Dolní nám.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176B544-FC5E-5588-AB45-3D34D87D219A}"/>
              </a:ext>
            </a:extLst>
          </p:cNvPr>
          <p:cNvSpPr txBox="1"/>
          <p:nvPr/>
        </p:nvSpPr>
        <p:spPr>
          <a:xfrm>
            <a:off x="8759449" y="6288967"/>
            <a:ext cx="2534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Plzeň – Rooseveltova ul.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8130861-79B7-8A88-A602-D82D3B0953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-6000" contrast="4000"/>
          </a:blip>
          <a:srcRect l="6248" t="2170" b="3932"/>
          <a:stretch/>
        </p:blipFill>
        <p:spPr>
          <a:xfrm>
            <a:off x="796800" y="3887875"/>
            <a:ext cx="2437173" cy="277042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BE6F4C2-01CD-47DC-7019-D759FAB30B0E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4000" contrast="4000"/>
          </a:blip>
          <a:stretch>
            <a:fillRect/>
          </a:stretch>
        </p:blipFill>
        <p:spPr>
          <a:xfrm>
            <a:off x="8607167" y="229171"/>
            <a:ext cx="3366895" cy="371019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74A6FC03-CC39-01FE-9005-0A9054598573}"/>
              </a:ext>
            </a:extLst>
          </p:cNvPr>
          <p:cNvSpPr txBox="1"/>
          <p:nvPr/>
        </p:nvSpPr>
        <p:spPr>
          <a:xfrm>
            <a:off x="6911402" y="251893"/>
            <a:ext cx="1669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b="1" u="none" strike="noStrike" baseline="0" dirty="0">
                <a:solidFill>
                  <a:srgbClr val="00000A"/>
                </a:solidFill>
                <a:latin typeface="TimesNewRomanPS-ItalicMT"/>
              </a:rPr>
              <a:t>Rekonstrukce </a:t>
            </a:r>
          </a:p>
          <a:p>
            <a:pPr algn="l"/>
            <a:r>
              <a:rPr lang="cs-CZ" sz="1800" b="1" u="none" strike="noStrike" baseline="0" dirty="0">
                <a:solidFill>
                  <a:srgbClr val="00000A"/>
                </a:solidFill>
                <a:latin typeface="TimesNewRomanPS-ItalicMT"/>
              </a:rPr>
              <a:t>jímky</a:t>
            </a:r>
          </a:p>
          <a:p>
            <a:pPr algn="l"/>
            <a:r>
              <a:rPr lang="cs-CZ" sz="1800" b="1" u="none" strike="noStrike" baseline="0" dirty="0">
                <a:solidFill>
                  <a:srgbClr val="00000A"/>
                </a:solidFill>
                <a:latin typeface="TimesNewRomanPS-ItalicMT"/>
              </a:rPr>
              <a:t>z Basileje.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7310124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ovéPole 13">
            <a:extLst>
              <a:ext uri="{FF2B5EF4-FFF2-40B4-BE49-F238E27FC236}">
                <a16:creationId xmlns:a16="http://schemas.microsoft.com/office/drawing/2014/main" id="{0987C688-ED8B-AEB5-C24B-DF9B9DA456D9}"/>
              </a:ext>
            </a:extLst>
          </p:cNvPr>
          <p:cNvSpPr txBox="1"/>
          <p:nvPr/>
        </p:nvSpPr>
        <p:spPr>
          <a:xfrm>
            <a:off x="1261333" y="4516865"/>
            <a:ext cx="31257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Kronika curyšského faráře Johna </a:t>
            </a:r>
            <a:r>
              <a:rPr lang="cs-CZ" b="1" dirty="0" err="1"/>
              <a:t>Wicka</a:t>
            </a:r>
            <a:r>
              <a:rPr lang="cs-CZ" b="1" dirty="0"/>
              <a:t>, 1565.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FEA85D8C-0CFB-DB3B-90F8-D46154C91E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88" t="18277" r="20976" b="19101"/>
          <a:stretch/>
        </p:blipFill>
        <p:spPr>
          <a:xfrm>
            <a:off x="139779" y="763670"/>
            <a:ext cx="5956222" cy="3572024"/>
          </a:xfrm>
          <a:prstGeom prst="rect">
            <a:avLst/>
          </a:prstGeom>
        </p:spPr>
      </p:pic>
      <p:pic>
        <p:nvPicPr>
          <p:cNvPr id="18" name="Obrázek 17" descr="Obsah obrázku text&#10;&#10;Popis byl vytvořen automaticky">
            <a:extLst>
              <a:ext uri="{FF2B5EF4-FFF2-40B4-BE49-F238E27FC236}">
                <a16:creationId xmlns:a16="http://schemas.microsoft.com/office/drawing/2014/main" id="{24F023C7-C3C7-ACD1-925B-B158D6BC39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" t="4059" r="2950" b="6890"/>
          <a:stretch/>
        </p:blipFill>
        <p:spPr>
          <a:xfrm>
            <a:off x="6169908" y="1212783"/>
            <a:ext cx="5882313" cy="4164785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BE105974-ADF4-14AB-AB16-D105889D780B}"/>
              </a:ext>
            </a:extLst>
          </p:cNvPr>
          <p:cNvSpPr txBox="1"/>
          <p:nvPr/>
        </p:nvSpPr>
        <p:spPr>
          <a:xfrm>
            <a:off x="8359938" y="5536873"/>
            <a:ext cx="1669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Prevét</a:t>
            </a:r>
            <a:r>
              <a:rPr lang="cs-CZ" b="1" dirty="0"/>
              <a:t>, 15. stol.</a:t>
            </a:r>
          </a:p>
        </p:txBody>
      </p:sp>
    </p:spTree>
    <p:extLst>
      <p:ext uri="{BB962C8B-B14F-4D97-AF65-F5344CB8AC3E}">
        <p14:creationId xmlns:p14="http://schemas.microsoft.com/office/powerpoint/2010/main" val="12616864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>
            <a:extLst>
              <a:ext uri="{FF2B5EF4-FFF2-40B4-BE49-F238E27FC236}">
                <a16:creationId xmlns:a16="http://schemas.microsoft.com/office/drawing/2014/main" id="{36BA13BB-C44A-69A3-1785-A7F395AD76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Nočník</a:t>
            </a:r>
          </a:p>
        </p:txBody>
      </p:sp>
      <p:sp>
        <p:nvSpPr>
          <p:cNvPr id="73731" name="Zástupný symbol pro obsah 2">
            <a:extLst>
              <a:ext uri="{FF2B5EF4-FFF2-40B4-BE49-F238E27FC236}">
                <a16:creationId xmlns:a16="http://schemas.microsoft.com/office/drawing/2014/main" id="{364A10F3-91D8-D5A4-518D-9821F657EF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990600"/>
            <a:ext cx="11106150" cy="54102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1600" b="1" dirty="0"/>
              <a:t>Měšťanské domácnosti  </a:t>
            </a:r>
            <a:r>
              <a:rPr lang="cs-CZ" altLang="cs-CZ" sz="1600" dirty="0"/>
              <a:t>–   od středověku,  oblibu získaly 16. stol.</a:t>
            </a:r>
          </a:p>
          <a:p>
            <a:pPr eaLnBrk="1" hangingPunct="1">
              <a:defRPr/>
            </a:pPr>
            <a:r>
              <a:rPr lang="cs-CZ" altLang="cs-CZ" sz="1600" b="1" dirty="0"/>
              <a:t>Tvary</a:t>
            </a:r>
            <a:r>
              <a:rPr lang="cs-CZ" altLang="cs-CZ" sz="1600" dirty="0"/>
              <a:t> –  pozdně středověké připomínaly kónické hluboké hrnce s vnitřní  glazurou a mohutným uchem (</a:t>
            </a:r>
            <a:r>
              <a:rPr lang="cs-CZ" altLang="cs-CZ" sz="1600" dirty="0" err="1"/>
              <a:t>Pforzheim</a:t>
            </a:r>
            <a:r>
              <a:rPr lang="cs-CZ" altLang="cs-CZ" sz="1600" dirty="0"/>
              <a:t>).</a:t>
            </a:r>
          </a:p>
          <a:p>
            <a:pPr marL="0" indent="0" eaLnBrk="1" hangingPunct="1">
              <a:buNone/>
              <a:defRPr/>
            </a:pPr>
            <a:endParaRPr lang="cs-CZ" altLang="cs-CZ" sz="1600" dirty="0"/>
          </a:p>
          <a:p>
            <a:pPr marL="0" indent="0">
              <a:buNone/>
              <a:defRPr/>
            </a:pPr>
            <a:r>
              <a:rPr lang="cs-CZ" altLang="cs-CZ" sz="1600" dirty="0"/>
              <a:t>      </a:t>
            </a:r>
            <a:r>
              <a:rPr lang="cs-CZ" altLang="cs-CZ" sz="1600" b="1" dirty="0"/>
              <a:t>Cheb</a:t>
            </a:r>
            <a:r>
              <a:rPr lang="cs-CZ" altLang="cs-CZ" sz="1600" dirty="0"/>
              <a:t> – 14. stol. </a:t>
            </a:r>
          </a:p>
          <a:p>
            <a:pPr marL="0" indent="0">
              <a:buNone/>
              <a:defRPr/>
            </a:pPr>
            <a:r>
              <a:rPr lang="cs-CZ" altLang="cs-CZ" sz="1600" b="1" dirty="0"/>
              <a:t>      Plzeň</a:t>
            </a:r>
            <a:r>
              <a:rPr lang="cs-CZ" altLang="cs-CZ" sz="1600" dirty="0"/>
              <a:t> –  Bezručova ul., 14. – 15. stol.</a:t>
            </a:r>
          </a:p>
          <a:p>
            <a:pPr marL="0" indent="0">
              <a:buNone/>
              <a:defRPr/>
            </a:pPr>
            <a:r>
              <a:rPr lang="cs-CZ" altLang="cs-CZ" sz="1600" b="1" dirty="0"/>
              <a:t>      Strachotín  </a:t>
            </a:r>
            <a:r>
              <a:rPr lang="cs-CZ" altLang="cs-CZ" sz="1600" dirty="0"/>
              <a:t>–  dva celé nočníky válcovitého tvaru se široce vyloženým okrajem a protilehlými uchy 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–  vně režné, uvnitř narůžovělá transparentní poleva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–  datování:  1610 (1612) a 1619 (1620)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–  na dně jednoho se nacházela rytá značka</a:t>
            </a:r>
          </a:p>
          <a:p>
            <a:pPr eaLnBrk="1" hangingPunct="1">
              <a:defRPr/>
            </a:pPr>
            <a:endParaRPr lang="cs-CZ" altLang="cs-CZ" sz="1800" dirty="0"/>
          </a:p>
        </p:txBody>
      </p:sp>
      <p:pic>
        <p:nvPicPr>
          <p:cNvPr id="24580" name="Zástupný symbol pro obsah 3">
            <a:extLst>
              <a:ext uri="{FF2B5EF4-FFF2-40B4-BE49-F238E27FC236}">
                <a16:creationId xmlns:a16="http://schemas.microsoft.com/office/drawing/2014/main" id="{A4B86ADE-3556-5DF5-039F-001D41EE21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48" t="44582" r="31738" b="30380"/>
          <a:stretch>
            <a:fillRect/>
          </a:stretch>
        </p:blipFill>
        <p:spPr bwMode="auto">
          <a:xfrm>
            <a:off x="865728" y="4343399"/>
            <a:ext cx="4925459" cy="2200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ázek 4">
            <a:extLst>
              <a:ext uri="{FF2B5EF4-FFF2-40B4-BE49-F238E27FC236}">
                <a16:creationId xmlns:a16="http://schemas.microsoft.com/office/drawing/2014/main" id="{D5E1DC90-28B9-91CD-2DC4-394BA7E8D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contras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4" t="43333" r="5992" b="16667"/>
          <a:stretch>
            <a:fillRect/>
          </a:stretch>
        </p:blipFill>
        <p:spPr bwMode="auto">
          <a:xfrm>
            <a:off x="6734175" y="3053894"/>
            <a:ext cx="4448176" cy="3639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7A8730-EB1D-DCCA-5872-5C849823B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2550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Literatura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97C913-D1E2-EA83-01D6-C13F2E2C0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1" y="1019175"/>
            <a:ext cx="11306174" cy="5749925"/>
          </a:xfrm>
        </p:spPr>
        <p:txBody>
          <a:bodyPr>
            <a:normAutofit fontScale="55000" lnSpcReduction="20000"/>
          </a:bodyPr>
          <a:lstStyle/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cs-CZ" sz="29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Bílková, T. </a:t>
            </a:r>
            <a:r>
              <a:rPr lang="cs-CZ" sz="29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90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Pozdně středověká lázeň na vltavském břehu Nového Města pražského. Příspěvek k osobní hygieně obyvatel středověké Prahy. Rkp. </a:t>
            </a:r>
            <a:r>
              <a:rPr lang="cs-CZ" sz="290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nepubl</a:t>
            </a:r>
            <a:r>
              <a:rPr lang="cs-CZ" sz="290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magisterské práce na Ústavu pro archeologii, </a:t>
            </a:r>
            <a:r>
              <a:rPr lang="cs-CZ" sz="290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ved</a:t>
            </a:r>
            <a:r>
              <a:rPr lang="cs-CZ" sz="290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práce Mgr. V. Kašpar, Praha 2018. 	</a:t>
            </a:r>
            <a:endParaRPr lang="cs-CZ" sz="29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29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Blažíček, Oldřich Jakub – Kropáček, Jiří</a:t>
            </a:r>
            <a:r>
              <a:rPr lang="cs-CZ" sz="2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 Slovník pojmů z dějin umění: názvosloví a tvarosloví architektury, sochařství, malby a užitého umění. Praha</a:t>
            </a:r>
            <a:r>
              <a:rPr lang="cs-CZ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1991, </a:t>
            </a:r>
            <a:r>
              <a:rPr lang="cs-CZ" sz="2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2013</a:t>
            </a:r>
            <a:r>
              <a:rPr lang="cs-CZ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l-PL" sz="2900" b="1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l-PL" sz="29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Braudel, Fernand</a:t>
            </a:r>
            <a:r>
              <a:rPr lang="pl-PL" sz="29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Kultura materialna, gospodarka a kapitalizm XV–XVIII w., I–III, Warszawa 1992.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29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Ladislav Čapek a kol.</a:t>
            </a:r>
            <a:r>
              <a:rPr lang="pl-PL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Vrcholně a pozdně středověká keramika v českých zemích. </a:t>
            </a:r>
            <a:r>
              <a:rPr lang="cs-CZ" sz="29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Výroba – Regionalizace – Metody – Interpretace</a:t>
            </a:r>
            <a:r>
              <a:rPr lang="pl-PL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Plneň 2022.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l-PL" sz="29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Dudková, Veronika – Orna, Jiří,</a:t>
            </a:r>
            <a:r>
              <a:rPr lang="pl-PL" sz="29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2013: Osobní hygiena v plzeňských domácnostech na sklonku středověku, </a:t>
            </a:r>
            <a:r>
              <a:rPr lang="cs-CZ" sz="29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Archaeologia</a:t>
            </a:r>
            <a:r>
              <a:rPr lang="cs-CZ" sz="2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9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historica</a:t>
            </a:r>
            <a:r>
              <a:rPr lang="cs-CZ" sz="2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38, 557–568. Brno.</a:t>
            </a:r>
            <a:endParaRPr lang="pl-PL" sz="2900" b="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9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Dufková, Ľudmila</a:t>
            </a:r>
            <a:r>
              <a:rPr lang="cs-CZ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cs-CZ" sz="2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Osobní hygiena na šlechtických sídlech: [katalog výstavy pořádané 19.6.-30.9.2003 v kočárovně Státního zámku Vranov nad Dyjí]. Brno 2003..</a:t>
            </a:r>
            <a:endParaRPr lang="pl-PL" sz="2900" b="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29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Kowalski, Krzysztof Maciej</a:t>
            </a:r>
            <a:r>
              <a:rPr lang="pl-PL" sz="29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Artefakty jako źródła poznania. Studium z teorii nauki historycznej, Gdańsk 1996. </a:t>
            </a:r>
          </a:p>
          <a:p>
            <a:r>
              <a:rPr lang="de-DE" sz="29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Krueger, I</a:t>
            </a:r>
            <a:r>
              <a:rPr lang="cs-CZ" sz="29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ngeborg</a:t>
            </a:r>
            <a:r>
              <a:rPr lang="de-DE" sz="2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Glasspiegel im Mittelalter. Fakten, Funde und Fragen, Bonner Jahrbuch 190, </a:t>
            </a:r>
            <a:r>
              <a:rPr lang="cs-CZ" sz="2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1990, </a:t>
            </a:r>
            <a:r>
              <a:rPr lang="de-DE" sz="2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233–313.</a:t>
            </a:r>
            <a:br>
              <a:rPr lang="de-DE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Glasspiegel im Mittelalter II. Neue Funde und neue Fragen, Bonner Jahrbuch 195, </a:t>
            </a:r>
            <a:r>
              <a:rPr lang="cs-CZ" sz="2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1995, </a:t>
            </a:r>
            <a:r>
              <a:rPr lang="de-DE" sz="2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209–248.</a:t>
            </a:r>
            <a:endParaRPr lang="cs-CZ" sz="29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9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Mezuliáníková</a:t>
            </a:r>
            <a:r>
              <a:rPr lang="cs-CZ" sz="29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A. Hřebeny ve středověku: archeologicko-kulturně-historická studie. </a:t>
            </a:r>
            <a:r>
              <a:rPr lang="cs-CZ" sz="29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Nepubl</a:t>
            </a:r>
            <a:r>
              <a:rPr lang="cs-CZ" sz="29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rkp. </a:t>
            </a:r>
            <a:r>
              <a:rPr lang="cs-CZ" sz="29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dipl</a:t>
            </a:r>
            <a:r>
              <a:rPr lang="cs-CZ" sz="29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Práce, UPRAV FF UK Praha 2015.. </a:t>
            </a:r>
            <a:endParaRPr lang="cs-CZ" sz="29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9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Nováček Karel –  Široký, Radek,  </a:t>
            </a:r>
            <a:r>
              <a:rPr lang="cs-CZ" sz="2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Prvních sto let. Počátky Nové Plzně z pohledu archeologie, Minulostí Západočeského kraje XXXIX, 2004, 7–51.</a:t>
            </a:r>
            <a:endParaRPr lang="pl-PL" sz="2900" b="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9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Petráň, Josef, a kol., </a:t>
            </a:r>
            <a:r>
              <a:rPr lang="cs-CZ" sz="29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Dějiny hmotné kultury I/1.2, II/1.2, Praha 1985, 1995, </a:t>
            </a:r>
            <a:r>
              <a:rPr lang="pl-PL" sz="29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1997.</a:t>
            </a:r>
          </a:p>
          <a:p>
            <a:r>
              <a:rPr lang="cs-CZ" sz="29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Ruizová</a:t>
            </a:r>
            <a:r>
              <a:rPr lang="cs-CZ" sz="29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Libuše</a:t>
            </a:r>
            <a:r>
              <a:rPr lang="cs-CZ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cs-CZ" sz="2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Očista ducha i těla: tělesná hygiena v kulturní historii. Praha: Národní památkový ústav,</a:t>
            </a:r>
            <a:br>
              <a:rPr lang="cs-CZ" sz="2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generální ředitelství v Praze, 2013.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205162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B6D10A-ABA9-E65D-530B-B3116698B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9" y="762000"/>
            <a:ext cx="11477625" cy="5981700"/>
          </a:xfrm>
        </p:spPr>
        <p:txBody>
          <a:bodyPr/>
          <a:lstStyle/>
          <a:p>
            <a:pPr algn="l"/>
            <a:r>
              <a:rPr lang="cs-CZ" sz="1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Sedláčková, Lenka – Hložek, Martin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cs-CZ" sz="1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Aquamanile a konvice se zoomorfními výlevkami. In: Loskotová, I. (</a:t>
            </a:r>
            <a:r>
              <a:rPr lang="cs-CZ" sz="1800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lang="cs-CZ" sz="18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.), Zdroje a šíření vybraných komodit keramické produkce vrcholného a pozdního středověku. Brno 2021, 350–372.</a:t>
            </a:r>
          </a:p>
          <a:p>
            <a:pPr algn="l"/>
            <a:r>
              <a:rPr lang="en-US" sz="1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Smith, V</a:t>
            </a:r>
            <a:r>
              <a:rPr lang="cs-CZ" sz="18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irginia</a:t>
            </a:r>
            <a:r>
              <a:rPr lang="en-US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Clean. A History of Personal Hygiene and Purity. New York</a:t>
            </a:r>
            <a:r>
              <a:rPr lang="cs-CZ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2007</a:t>
            </a:r>
            <a:r>
              <a:rPr lang="en-US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sz="1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cs-CZ" sz="1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okáčová, Věra</a:t>
            </a: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cs-CZ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Lavabo-flakon: hygienické a toaletní náčiní pěti staletí. Praha (nedatováno).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4940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5">
            <a:extLst>
              <a:ext uri="{FF2B5EF4-FFF2-40B4-BE49-F238E27FC236}">
                <a16:creationId xmlns:a16="http://schemas.microsoft.com/office/drawing/2014/main" id="{C22334E6-CCAD-BBF0-536C-EAF2FD78C73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6746" y="708050"/>
            <a:ext cx="6515100" cy="62507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2000" b="1" dirty="0">
                <a:solidFill>
                  <a:srgbClr val="FF0000"/>
                </a:solidFill>
              </a:rPr>
              <a:t>Krb </a:t>
            </a:r>
            <a:r>
              <a:rPr lang="cs-CZ" altLang="cs-CZ" sz="2000" dirty="0"/>
              <a:t> </a:t>
            </a:r>
            <a:r>
              <a:rPr lang="cs-CZ" altLang="cs-CZ" sz="1800" dirty="0"/>
              <a:t>–  částečně uzavřené ohniště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–  z něj černá kuchyně s komínem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 marL="0" indent="0">
              <a:buNone/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b="1" dirty="0"/>
              <a:t>12. stol. </a:t>
            </a:r>
            <a:r>
              <a:rPr lang="cs-CZ" altLang="cs-CZ" sz="1800" dirty="0"/>
              <a:t>–  nejstarší:  hrad Přimda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–  Soběslavův palác na Pražském hradě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–  císařská falc v Chebu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–  mladší knížecí palác na Vyšehradě (?)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–  biskupský palác na Pražském hradě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–  zděné románské domy v Praze (?)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b="1" dirty="0" err="1"/>
              <a:t>Kemenate</a:t>
            </a:r>
            <a:r>
              <a:rPr lang="cs-CZ" altLang="cs-CZ" sz="1800" b="1" dirty="0"/>
              <a:t>/</a:t>
            </a:r>
            <a:r>
              <a:rPr lang="cs-CZ" altLang="cs-CZ" sz="1800" b="1" dirty="0" err="1"/>
              <a:t>Steinwerk</a:t>
            </a:r>
            <a:r>
              <a:rPr lang="cs-CZ" altLang="cs-CZ" sz="1800" b="1" dirty="0"/>
              <a:t>  </a:t>
            </a:r>
            <a:r>
              <a:rPr lang="cs-CZ" altLang="cs-CZ" sz="1800" dirty="0"/>
              <a:t>–  komnata vytápěná krbem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ve zděném domě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–  </a:t>
            </a:r>
            <a:r>
              <a:rPr lang="cs-CZ" sz="1800" dirty="0">
                <a:effectLst/>
              </a:rPr>
              <a:t>obytná část obvykle v patře</a:t>
            </a:r>
            <a:endParaRPr lang="cs-CZ" altLang="cs-CZ" sz="1800" dirty="0"/>
          </a:p>
          <a:p>
            <a:pPr marL="0" indent="0">
              <a:buNone/>
              <a:defRPr/>
            </a:pPr>
            <a:endParaRPr lang="cs-CZ" altLang="cs-CZ" sz="1800" dirty="0"/>
          </a:p>
          <a:p>
            <a:pPr marL="0" indent="0">
              <a:buNone/>
              <a:defRPr/>
            </a:pPr>
            <a:endParaRPr lang="cs-CZ" altLang="cs-CZ" sz="1800" dirty="0"/>
          </a:p>
          <a:p>
            <a:pPr marL="0" indent="0">
              <a:buNone/>
              <a:defRPr/>
            </a:pPr>
            <a:endParaRPr lang="cs-CZ" altLang="cs-CZ" sz="2000" dirty="0"/>
          </a:p>
          <a:p>
            <a:pPr marL="0" indent="0">
              <a:buNone/>
              <a:defRPr/>
            </a:pPr>
            <a:endParaRPr lang="cs-CZ" altLang="cs-CZ" sz="2000" dirty="0"/>
          </a:p>
          <a:p>
            <a:pPr marL="0" indent="0">
              <a:buNone/>
              <a:defRPr/>
            </a:pPr>
            <a:endParaRPr lang="cs-CZ" altLang="cs-CZ" sz="2000" dirty="0"/>
          </a:p>
          <a:p>
            <a:pPr>
              <a:defRPr/>
            </a:pPr>
            <a:endParaRPr lang="cs-CZ" altLang="cs-CZ" sz="1800" dirty="0"/>
          </a:p>
        </p:txBody>
      </p:sp>
      <p:pic>
        <p:nvPicPr>
          <p:cNvPr id="6" name="Obrázek 5" descr="Obsah obrázku budova, zeď, kámen, cihla&#10;&#10;Popis byl vytvořen automaticky">
            <a:extLst>
              <a:ext uri="{FF2B5EF4-FFF2-40B4-BE49-F238E27FC236}">
                <a16:creationId xmlns:a16="http://schemas.microsoft.com/office/drawing/2014/main" id="{6C9A1BC6-8468-B40B-E883-F82CC28BA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846" y="1228725"/>
            <a:ext cx="4591050" cy="319345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99BC24C-5B24-5D31-2563-169F14B16754}"/>
              </a:ext>
            </a:extLst>
          </p:cNvPr>
          <p:cNvSpPr txBox="1"/>
          <p:nvPr/>
        </p:nvSpPr>
        <p:spPr>
          <a:xfrm>
            <a:off x="6791846" y="708050"/>
            <a:ext cx="5353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effectLst/>
              </a:rPr>
              <a:t>Přimda </a:t>
            </a:r>
            <a:r>
              <a:rPr lang="cs-CZ" dirty="0">
                <a:effectLst/>
              </a:rPr>
              <a:t>– římsa románského krbu v prvním patře věže</a:t>
            </a:r>
          </a:p>
          <a:p>
            <a:endParaRPr lang="cs-CZ" dirty="0"/>
          </a:p>
        </p:txBody>
      </p:sp>
      <p:pic>
        <p:nvPicPr>
          <p:cNvPr id="9" name="Obrázek 8" descr="Obsah obrázku diagram&#10;&#10;Popis byl vytvořen automaticky">
            <a:extLst>
              <a:ext uri="{FF2B5EF4-FFF2-40B4-BE49-F238E27FC236}">
                <a16:creationId xmlns:a16="http://schemas.microsoft.com/office/drawing/2014/main" id="{6BD56527-39A9-08B4-C6AC-3ABE1909F2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087" y="4619693"/>
            <a:ext cx="2836887" cy="1893362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accent1"/>
            </a:solidFill>
          </a:ln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4BF53E3D-00F9-EDFB-791B-392B82333B75}"/>
              </a:ext>
            </a:extLst>
          </p:cNvPr>
          <p:cNvSpPr txBox="1"/>
          <p:nvPr/>
        </p:nvSpPr>
        <p:spPr>
          <a:xfrm>
            <a:off x="6297067" y="2909232"/>
            <a:ext cx="3629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000" b="1" dirty="0"/>
          </a:p>
          <a:p>
            <a:endParaRPr lang="cs-CZ" sz="2000" b="1" dirty="0"/>
          </a:p>
        </p:txBody>
      </p:sp>
      <p:pic>
        <p:nvPicPr>
          <p:cNvPr id="3" name="Obrázek 2" descr="Obsah obrázku diagram&#10;&#10;Popis byl vytvořen automaticky">
            <a:extLst>
              <a:ext uri="{FF2B5EF4-FFF2-40B4-BE49-F238E27FC236}">
                <a16:creationId xmlns:a16="http://schemas.microsoft.com/office/drawing/2014/main" id="{3A4665B0-33C1-65AA-AA73-63C379BDCB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" t="14301" r="53672" b="26917"/>
          <a:stretch/>
        </p:blipFill>
        <p:spPr>
          <a:xfrm>
            <a:off x="4315346" y="548919"/>
            <a:ext cx="2409825" cy="180279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E1CEF0-E41A-E44B-3008-C3924E516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081" y="638175"/>
            <a:ext cx="11805920" cy="5538788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cs-CZ" altLang="cs-CZ" sz="2200" b="1" dirty="0">
                <a:solidFill>
                  <a:srgbClr val="FF0000"/>
                </a:solidFill>
              </a:rPr>
              <a:t>2.  Nepřímé:</a:t>
            </a:r>
          </a:p>
          <a:p>
            <a:pPr marL="0" indent="0">
              <a:buNone/>
              <a:defRPr/>
            </a:pPr>
            <a:endParaRPr lang="cs-CZ" altLang="cs-CZ" sz="21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altLang="cs-CZ" sz="2000" b="1" dirty="0"/>
              <a:t>         </a:t>
            </a:r>
            <a:r>
              <a:rPr lang="cs-CZ" altLang="cs-CZ" sz="2000" dirty="0"/>
              <a:t> –   </a:t>
            </a:r>
            <a:r>
              <a:rPr lang="cs-CZ" altLang="cs-CZ" sz="2000" b="1" dirty="0" err="1"/>
              <a:t>hypokausta</a:t>
            </a:r>
            <a:r>
              <a:rPr lang="cs-CZ" altLang="cs-CZ" sz="2000" b="1" dirty="0"/>
              <a:t>:</a:t>
            </a:r>
            <a:r>
              <a:rPr lang="cs-CZ" altLang="cs-CZ" sz="2000" dirty="0"/>
              <a:t>  od 8/ 9. stol.:     </a:t>
            </a:r>
            <a:r>
              <a:rPr lang="cs-CZ" altLang="cs-CZ" sz="2000" dirty="0" err="1"/>
              <a:t>podpodlahové</a:t>
            </a:r>
            <a:r>
              <a:rPr lang="cs-CZ" altLang="cs-CZ" sz="2000" dirty="0"/>
              <a:t> teplovzdušné vytápění převzaté  z římských vil</a:t>
            </a:r>
          </a:p>
          <a:p>
            <a:pPr marL="0" indent="0">
              <a:buNone/>
            </a:pPr>
            <a:r>
              <a:rPr lang="cs-CZ" altLang="cs-CZ" sz="2000" dirty="0"/>
              <a:t>                                                                    karolínské falce:   </a:t>
            </a:r>
            <a:r>
              <a:rPr lang="es-ES" sz="2000" dirty="0"/>
              <a:t>Werle u</a:t>
            </a:r>
            <a:r>
              <a:rPr lang="cs-CZ" sz="2000" dirty="0"/>
              <a:t> </a:t>
            </a:r>
            <a:r>
              <a:rPr lang="cs-CZ" sz="2000" dirty="0" err="1"/>
              <a:t>Goslaru</a:t>
            </a:r>
            <a:r>
              <a:rPr lang="cs-CZ" sz="2000" dirty="0"/>
              <a:t>, </a:t>
            </a:r>
            <a:r>
              <a:rPr lang="cs-CZ" sz="2000" dirty="0" err="1"/>
              <a:t>Tilleda</a:t>
            </a:r>
            <a:endParaRPr lang="cs-CZ" sz="2000" dirty="0"/>
          </a:p>
          <a:p>
            <a:pPr marL="0" indent="0">
              <a:buNone/>
            </a:pPr>
            <a:r>
              <a:rPr lang="cs-CZ" altLang="cs-CZ" sz="2000" dirty="0"/>
              <a:t>                                                                    cisterciácké kláštery:  </a:t>
            </a:r>
            <a:r>
              <a:rPr lang="cs-CZ" sz="2000" dirty="0" err="1"/>
              <a:t>Maulbron</a:t>
            </a:r>
            <a:r>
              <a:rPr lang="cs-CZ" sz="2000" dirty="0"/>
              <a:t>, </a:t>
            </a:r>
            <a:r>
              <a:rPr lang="cs-CZ" sz="2000" dirty="0" err="1"/>
              <a:t>Pforte</a:t>
            </a:r>
            <a:r>
              <a:rPr lang="cs-CZ" sz="2000" dirty="0"/>
              <a:t> </a:t>
            </a:r>
            <a:r>
              <a:rPr lang="cs-CZ" sz="2000" dirty="0" err="1"/>
              <a:t>an</a:t>
            </a:r>
            <a:r>
              <a:rPr lang="cs-CZ" sz="2000" dirty="0"/>
              <a:t> der </a:t>
            </a:r>
            <a:r>
              <a:rPr lang="cs-CZ" sz="2000" dirty="0" err="1"/>
              <a:t>Saale</a:t>
            </a:r>
            <a:endParaRPr lang="cs-CZ" sz="2000" dirty="0"/>
          </a:p>
          <a:p>
            <a:pPr marL="0" indent="0">
              <a:buNone/>
            </a:pPr>
            <a:r>
              <a:rPr lang="cs-CZ" sz="2000" b="1" dirty="0"/>
              <a:t>                                                                    </a:t>
            </a:r>
            <a:r>
              <a:rPr lang="cs-CZ" sz="2000" dirty="0"/>
              <a:t>Pražský hrad: </a:t>
            </a:r>
            <a:r>
              <a:rPr lang="cs-CZ" sz="2000" b="1" dirty="0"/>
              <a:t> </a:t>
            </a:r>
            <a:r>
              <a:rPr lang="cs-CZ" sz="2000" dirty="0"/>
              <a:t>po 1333:  zbytek teplovzdušné pece v mezipatře paláce </a:t>
            </a:r>
          </a:p>
          <a:p>
            <a:pPr marL="0" indent="0">
              <a:buNone/>
            </a:pPr>
            <a:r>
              <a:rPr lang="cs-CZ" sz="2000" b="1" dirty="0"/>
              <a:t>                                                                    </a:t>
            </a:r>
            <a:r>
              <a:rPr lang="cs-CZ" sz="2000" dirty="0"/>
              <a:t>Brno:   2 pol. 14. stol.:  kartuziánský klášter v Králově Poli</a:t>
            </a:r>
          </a:p>
          <a:p>
            <a:pPr marL="0" indent="0">
              <a:buNone/>
            </a:pPr>
            <a:endParaRPr lang="cs-CZ" altLang="cs-CZ" sz="2000" dirty="0"/>
          </a:p>
          <a:p>
            <a:pPr marL="0" indent="0" eaLnBrk="1" hangingPunct="1">
              <a:buNone/>
              <a:defRPr/>
            </a:pPr>
            <a:r>
              <a:rPr lang="cs-CZ" altLang="cs-CZ" sz="2000" b="1" dirty="0"/>
              <a:t>          </a:t>
            </a:r>
            <a:r>
              <a:rPr lang="cs-CZ" altLang="cs-CZ" sz="2000" dirty="0"/>
              <a:t>–   </a:t>
            </a:r>
            <a:r>
              <a:rPr lang="cs-CZ" altLang="cs-CZ" sz="2000" b="1" dirty="0"/>
              <a:t>pece se zadním plněním</a:t>
            </a:r>
            <a:r>
              <a:rPr lang="cs-CZ" altLang="cs-CZ" sz="2000" dirty="0"/>
              <a:t>:   9./10. stol.  (Švýcarsko, Německo)</a:t>
            </a:r>
          </a:p>
          <a:p>
            <a:pPr marL="0" indent="0" eaLnBrk="1" hangingPunct="1">
              <a:buNone/>
              <a:defRPr/>
            </a:pPr>
            <a:endParaRPr lang="cs-CZ" altLang="cs-CZ" sz="2000" dirty="0"/>
          </a:p>
          <a:p>
            <a:pPr marL="0" indent="0" eaLnBrk="1" hangingPunct="1">
              <a:buNone/>
              <a:defRPr/>
            </a:pPr>
            <a:r>
              <a:rPr lang="cs-CZ" altLang="cs-CZ" sz="2000" dirty="0"/>
              <a:t>          –    </a:t>
            </a:r>
            <a:r>
              <a:rPr lang="cs-CZ" altLang="cs-CZ" sz="2000" b="1" dirty="0"/>
              <a:t>kachlová kamna:    </a:t>
            </a:r>
            <a:r>
              <a:rPr lang="cs-CZ" altLang="cs-CZ" sz="2000" dirty="0"/>
              <a:t>vytápěna ze síně nebo černé kuchyně </a:t>
            </a:r>
          </a:p>
          <a:p>
            <a:pPr marL="0" indent="0" eaLnBrk="1" hangingPunct="1">
              <a:buNone/>
              <a:defRPr/>
            </a:pPr>
            <a:r>
              <a:rPr lang="cs-CZ" altLang="cs-CZ" sz="2000" dirty="0"/>
              <a:t>                                                    a)</a:t>
            </a:r>
            <a:r>
              <a:rPr lang="cs-CZ" altLang="cs-CZ" sz="2000" b="1" dirty="0"/>
              <a:t>  </a:t>
            </a:r>
            <a:r>
              <a:rPr lang="cs-CZ" altLang="cs-CZ" sz="2000" dirty="0"/>
              <a:t>z </a:t>
            </a:r>
            <a:r>
              <a:rPr lang="cs-CZ" altLang="cs-CZ" sz="2000" dirty="0" err="1"/>
              <a:t>nádobkových</a:t>
            </a:r>
            <a:r>
              <a:rPr lang="cs-CZ" altLang="cs-CZ" sz="2000" dirty="0"/>
              <a:t> kachlů:   13. stol. </a:t>
            </a:r>
          </a:p>
          <a:p>
            <a:pPr marL="0" indent="0" eaLnBrk="1" hangingPunct="1">
              <a:buNone/>
              <a:defRPr/>
            </a:pPr>
            <a:r>
              <a:rPr lang="cs-CZ" altLang="cs-CZ" sz="2000" dirty="0"/>
              <a:t>                                                    b)  z komorových kachlů  (podstavec – sokl – nástavec):   14. stol. – </a:t>
            </a:r>
          </a:p>
          <a:p>
            <a:pPr marL="0" indent="0" eaLnBrk="1" hangingPunct="1">
              <a:buNone/>
              <a:defRPr/>
            </a:pPr>
            <a:endParaRPr lang="cs-CZ" altLang="cs-CZ" sz="2000" dirty="0"/>
          </a:p>
          <a:p>
            <a:pPr marL="0" indent="0">
              <a:buNone/>
              <a:defRPr/>
            </a:pPr>
            <a:r>
              <a:rPr lang="cs-CZ" altLang="cs-CZ" sz="2000" dirty="0"/>
              <a:t>           –</a:t>
            </a:r>
            <a:r>
              <a:rPr lang="cs-CZ" sz="2000" u="none" strike="noStrike" baseline="0" dirty="0">
                <a:cs typeface="Calibri" panose="020F0502020204030204" pitchFamily="34" charset="0"/>
              </a:rPr>
              <a:t>   </a:t>
            </a:r>
            <a:r>
              <a:rPr lang="cs-CZ" sz="2000" b="1" u="none" strike="noStrike" baseline="0" dirty="0">
                <a:cs typeface="Calibri" panose="020F0502020204030204" pitchFamily="34" charset="0"/>
              </a:rPr>
              <a:t>kamnovce:</a:t>
            </a:r>
            <a:r>
              <a:rPr lang="cs-CZ" sz="2000" u="none" strike="noStrike" baseline="0" dirty="0">
                <a:cs typeface="Calibri" panose="020F0502020204030204" pitchFamily="34" charset="0"/>
              </a:rPr>
              <a:t>  ze železa nebo z mědi (</a:t>
            </a:r>
            <a:r>
              <a:rPr lang="cs-CZ" sz="2000" u="none" strike="noStrike" baseline="0" dirty="0" err="1">
                <a:cs typeface="Calibri" panose="020F0502020204030204" pitchFamily="34" charset="0"/>
              </a:rPr>
              <a:t>Ofentopf</a:t>
            </a:r>
            <a:r>
              <a:rPr lang="cs-CZ" sz="2000" u="none" strike="noStrike" baseline="0" dirty="0">
                <a:cs typeface="Calibri" panose="020F0502020204030204" pitchFamily="34" charset="0"/>
              </a:rPr>
              <a:t>): 17. a 18. stol. </a:t>
            </a:r>
          </a:p>
          <a:p>
            <a:pPr marL="0" indent="0" eaLnBrk="1" hangingPunct="1">
              <a:buNone/>
              <a:defRPr/>
            </a:pPr>
            <a:r>
              <a:rPr lang="cs-CZ" altLang="cs-CZ" sz="2000" dirty="0"/>
              <a:t>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7186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4" descr="galerie_ofendarst_17">
            <a:extLst>
              <a:ext uri="{FF2B5EF4-FFF2-40B4-BE49-F238E27FC236}">
                <a16:creationId xmlns:a16="http://schemas.microsoft.com/office/drawing/2014/main" id="{617EE6FF-C324-5C66-F29A-1C75BF4C6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57974" y="339436"/>
            <a:ext cx="4972051" cy="587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Rectangle 20">
            <a:extLst>
              <a:ext uri="{FF2B5EF4-FFF2-40B4-BE49-F238E27FC236}">
                <a16:creationId xmlns:a16="http://schemas.microsoft.com/office/drawing/2014/main" id="{3BB3D440-C7CD-CE9B-938F-66EE7354DA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8525" y="6333898"/>
            <a:ext cx="38411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Dřevoryt, Hans </a:t>
            </a:r>
            <a:r>
              <a:rPr lang="cs-CZ" altLang="cs-CZ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Volz</a:t>
            </a:r>
            <a:r>
              <a:rPr lang="cs-CZ" alt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,  Norimberk, 1482</a:t>
            </a:r>
          </a:p>
        </p:txBody>
      </p:sp>
      <p:pic>
        <p:nvPicPr>
          <p:cNvPr id="4" name="Picture 8" descr="galerie_ofendarst_05">
            <a:extLst>
              <a:ext uri="{FF2B5EF4-FFF2-40B4-BE49-F238E27FC236}">
                <a16:creationId xmlns:a16="http://schemas.microsoft.com/office/drawing/2014/main" id="{50565E11-BAD3-39CD-6BB8-836D5AA34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6338" y="414999"/>
            <a:ext cx="5019662" cy="580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73BFC22-8B4B-A8F7-FFA9-2DAEB9AEB0B9}"/>
              </a:ext>
            </a:extLst>
          </p:cNvPr>
          <p:cNvSpPr txBox="1"/>
          <p:nvPr/>
        </p:nvSpPr>
        <p:spPr>
          <a:xfrm>
            <a:off x="927414" y="6333898"/>
            <a:ext cx="4911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1800" b="1" dirty="0"/>
              <a:t>Dřevoryt, Benedikt </a:t>
            </a:r>
            <a:r>
              <a:rPr lang="cs-CZ" altLang="cs-CZ" sz="1800" b="1" dirty="0" err="1"/>
              <a:t>Buchpinder</a:t>
            </a:r>
            <a:r>
              <a:rPr lang="cs-CZ" altLang="cs-CZ" sz="1800" b="1" dirty="0"/>
              <a:t>, Norimberk, 1488.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26754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Splendor Solis, l531">
            <a:extLst>
              <a:ext uri="{FF2B5EF4-FFF2-40B4-BE49-F238E27FC236}">
                <a16:creationId xmlns:a16="http://schemas.microsoft.com/office/drawing/2014/main" id="{3E84C51B-CB6A-8958-4B89-A083C2856391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96074" y="208981"/>
            <a:ext cx="4735819" cy="570314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1" name="Rectangle 6">
            <a:extLst>
              <a:ext uri="{FF2B5EF4-FFF2-40B4-BE49-F238E27FC236}">
                <a16:creationId xmlns:a16="http://schemas.microsoft.com/office/drawing/2014/main" id="{701D62FE-B11F-57DC-B344-A333A27F1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2283" y="6078231"/>
            <a:ext cx="4343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chemeClr val="tx2"/>
                </a:solidFill>
              </a:rPr>
              <a:t>Splendor</a:t>
            </a:r>
            <a:r>
              <a:rPr lang="cs-CZ" altLang="cs-CZ" sz="2000" b="1" dirty="0">
                <a:solidFill>
                  <a:schemeClr val="tx2"/>
                </a:solidFill>
              </a:rPr>
              <a:t> </a:t>
            </a:r>
            <a:r>
              <a:rPr lang="cs-CZ" altLang="cs-CZ" sz="2000" b="1" dirty="0" err="1">
                <a:solidFill>
                  <a:schemeClr val="tx2"/>
                </a:solidFill>
              </a:rPr>
              <a:t>Solis</a:t>
            </a:r>
            <a:r>
              <a:rPr lang="cs-CZ" altLang="cs-CZ" sz="2000" b="1" dirty="0">
                <a:solidFill>
                  <a:schemeClr val="tx2"/>
                </a:solidFill>
              </a:rPr>
              <a:t>, </a:t>
            </a:r>
            <a:r>
              <a:rPr lang="cs-CZ" altLang="cs-CZ" sz="2000" b="1" dirty="0" err="1">
                <a:solidFill>
                  <a:schemeClr val="tx2"/>
                </a:solidFill>
              </a:rPr>
              <a:t>Nürnberg</a:t>
            </a:r>
            <a:r>
              <a:rPr lang="cs-CZ" altLang="cs-CZ" sz="2000" b="1" dirty="0">
                <a:solidFill>
                  <a:schemeClr val="tx2"/>
                </a:solidFill>
              </a:rPr>
              <a:t>, 1532. </a:t>
            </a:r>
          </a:p>
        </p:txBody>
      </p:sp>
      <p:pic>
        <p:nvPicPr>
          <p:cNvPr id="22533" name="Picture 8" descr="galerie_ofendarst_98">
            <a:extLst>
              <a:ext uri="{FF2B5EF4-FFF2-40B4-BE49-F238E27FC236}">
                <a16:creationId xmlns:a16="http://schemas.microsoft.com/office/drawing/2014/main" id="{0293A852-1776-1322-990E-4E781B74D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62" y="208981"/>
            <a:ext cx="4772165" cy="5705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Rectangle 9">
            <a:extLst>
              <a:ext uri="{FF2B5EF4-FFF2-40B4-BE49-F238E27FC236}">
                <a16:creationId xmlns:a16="http://schemas.microsoft.com/office/drawing/2014/main" id="{5F3BDC6C-1296-42A7-FD25-A296B9C4A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216" y="6144876"/>
            <a:ext cx="468750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Dřevoryt od Leonharda Becka, 1517.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10" descr="galerie_ofendarst_47">
            <a:extLst>
              <a:ext uri="{FF2B5EF4-FFF2-40B4-BE49-F238E27FC236}">
                <a16:creationId xmlns:a16="http://schemas.microsoft.com/office/drawing/2014/main" id="{31081D73-18CA-5620-D89B-C6F0C8F69D7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2474" y="180781"/>
            <a:ext cx="6060798" cy="581044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6" name="Picture 11" descr="galerie_ofendarst_48">
            <a:extLst>
              <a:ext uri="{FF2B5EF4-FFF2-40B4-BE49-F238E27FC236}">
                <a16:creationId xmlns:a16="http://schemas.microsoft.com/office/drawing/2014/main" id="{6D98DBF9-BD6A-7C8C-1255-2A8D16A692B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27627" y="285749"/>
            <a:ext cx="4054774" cy="637827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7" name="Rectangle 12">
            <a:extLst>
              <a:ext uri="{FF2B5EF4-FFF2-40B4-BE49-F238E27FC236}">
                <a16:creationId xmlns:a16="http://schemas.microsoft.com/office/drawing/2014/main" id="{1D56F65E-42D9-BA4F-4F6E-BBF45946FD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7596" y="6115637"/>
            <a:ext cx="516474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/>
              <a:t>Dřevoryty, "De re </a:t>
            </a:r>
            <a:r>
              <a:rPr lang="cs-CZ" altLang="cs-CZ" sz="1600" b="1" dirty="0" err="1"/>
              <a:t>metallica</a:t>
            </a:r>
            <a:r>
              <a:rPr lang="cs-CZ" altLang="cs-CZ" sz="1600" b="1" dirty="0"/>
              <a:t>", Georg </a:t>
            </a:r>
            <a:r>
              <a:rPr lang="cs-CZ" altLang="cs-CZ" sz="1600" b="1" dirty="0" err="1"/>
              <a:t>Agricola</a:t>
            </a:r>
            <a:r>
              <a:rPr lang="cs-CZ" altLang="cs-CZ" sz="1600" b="1" dirty="0"/>
              <a:t>, 1556.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6041</TotalTime>
  <Words>3190</Words>
  <Application>Microsoft Office PowerPoint</Application>
  <PresentationFormat>Širokoúhlá obrazovka</PresentationFormat>
  <Paragraphs>422</Paragraphs>
  <Slides>48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13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48</vt:i4>
      </vt:variant>
    </vt:vector>
  </HeadingPairs>
  <TitlesOfParts>
    <vt:vector size="62" baseType="lpstr">
      <vt:lpstr>Arial</vt:lpstr>
      <vt:lpstr>Baskerville10Pro</vt:lpstr>
      <vt:lpstr>Baskerville10Pro-Italic</vt:lpstr>
      <vt:lpstr>Calibri</vt:lpstr>
      <vt:lpstr>Calibri Light</vt:lpstr>
      <vt:lpstr>GaramondPremrPro</vt:lpstr>
      <vt:lpstr>georgia</vt:lpstr>
      <vt:lpstr>NimbusRomNo9L-Regu</vt:lpstr>
      <vt:lpstr>Times New Roman</vt:lpstr>
      <vt:lpstr>Times-Bold</vt:lpstr>
      <vt:lpstr>Times-Italic</vt:lpstr>
      <vt:lpstr>TimesNewRomanPS-ItalicMT</vt:lpstr>
      <vt:lpstr>Times-Roman</vt:lpstr>
      <vt:lpstr>Motiv Office</vt:lpstr>
      <vt:lpstr>Archeologie středověkého a novověkého města </vt:lpstr>
      <vt:lpstr>                            Prostor domu</vt:lpstr>
      <vt:lpstr>Prezentace aplikace PowerPoint</vt:lpstr>
      <vt:lpstr>                                                                                            Vytápění 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Přímé a nepřímé  vytápění </vt:lpstr>
      <vt:lpstr>Prezentace aplikace PowerPoint</vt:lpstr>
      <vt:lpstr>                             Komorové kachle </vt:lpstr>
      <vt:lpstr>      Nejstarší komorové kachle</vt:lpstr>
      <vt:lpstr>                           Ikonografie kachlových reliéfů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Černá kuchyně</vt:lpstr>
      <vt:lpstr>Prezentace aplikace PowerPoint</vt:lpstr>
      <vt:lpstr>Prezentace aplikace PowerPoint</vt:lpstr>
      <vt:lpstr>Prezentace aplikace PowerPoint</vt:lpstr>
      <vt:lpstr>        Kuchyňské náčiní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Vnitřní vybavení domácnosti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Ložnice, spací komory</vt:lpstr>
      <vt:lpstr>Prezentace aplikace PowerPoint</vt:lpstr>
      <vt:lpstr>                   Domácí hygiena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Fekální odpad</vt:lpstr>
      <vt:lpstr>Prezentace aplikace PowerPoint</vt:lpstr>
      <vt:lpstr>                                      Nočník</vt:lpstr>
      <vt:lpstr>                                Literatura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Zaniklé vesnice</dc:title>
  <dc:creator>Kuklova</dc:creator>
  <cp:lastModifiedBy>tym0001</cp:lastModifiedBy>
  <cp:revision>71</cp:revision>
  <dcterms:created xsi:type="dcterms:W3CDTF">2017-01-31T16:06:48Z</dcterms:created>
  <dcterms:modified xsi:type="dcterms:W3CDTF">2025-04-14T16:34:39Z</dcterms:modified>
</cp:coreProperties>
</file>