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402" r:id="rId3"/>
    <p:sldId id="403" r:id="rId4"/>
    <p:sldId id="404" r:id="rId5"/>
    <p:sldId id="426" r:id="rId6"/>
    <p:sldId id="432" r:id="rId7"/>
    <p:sldId id="412" r:id="rId8"/>
    <p:sldId id="413" r:id="rId9"/>
    <p:sldId id="268" r:id="rId10"/>
    <p:sldId id="415" r:id="rId11"/>
    <p:sldId id="353" r:id="rId12"/>
    <p:sldId id="324" r:id="rId13"/>
    <p:sldId id="354" r:id="rId14"/>
    <p:sldId id="416" r:id="rId15"/>
    <p:sldId id="356" r:id="rId16"/>
    <p:sldId id="435" r:id="rId17"/>
    <p:sldId id="417" r:id="rId18"/>
    <p:sldId id="271" r:id="rId19"/>
    <p:sldId id="301" r:id="rId20"/>
    <p:sldId id="287" r:id="rId21"/>
    <p:sldId id="313" r:id="rId22"/>
    <p:sldId id="319" r:id="rId23"/>
    <p:sldId id="316" r:id="rId24"/>
    <p:sldId id="320" r:id="rId25"/>
    <p:sldId id="286" r:id="rId26"/>
    <p:sldId id="358" r:id="rId27"/>
    <p:sldId id="429" r:id="rId28"/>
    <p:sldId id="282" r:id="rId29"/>
    <p:sldId id="283" r:id="rId30"/>
    <p:sldId id="366" r:id="rId31"/>
    <p:sldId id="430" r:id="rId32"/>
    <p:sldId id="304" r:id="rId33"/>
    <p:sldId id="431" r:id="rId34"/>
    <p:sldId id="292" r:id="rId35"/>
    <p:sldId id="423" r:id="rId36"/>
    <p:sldId id="425" r:id="rId37"/>
    <p:sldId id="434" r:id="rId38"/>
    <p:sldId id="433" r:id="rId3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55A2B4-15C7-46AA-9C5D-163688426A0E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7D31E8-2986-46E2-805A-C7DAA2C284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7439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922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C0B868A-4FD2-4619-ABB9-CFE25C54EFB5}" type="slidenum">
              <a:rPr lang="cs-CZ" altLang="cs-CZ" smtClean="0"/>
              <a:pPr/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20420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32725-CBA1-4D80-9831-9D6DA46E94BD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3758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278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2691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0300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9242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3343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5370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936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2807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0501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97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3862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DEC70-E3B1-4825-B7FB-7DDBFBFEBD55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498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Archeologie středověkého a novověkého města</a:t>
            </a:r>
            <a:br>
              <a:rPr lang="cs-CZ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cs-CZ" sz="44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b="1" dirty="0">
                <a:effectLst/>
                <a:latin typeface="Times New Roman" panose="02020603050405020304" pitchFamily="18" charset="0"/>
                <a:ea typeface="TimesNewRomanPSMT"/>
              </a:rPr>
              <a:t>9. Organizace výroby, řemesla a cechy.</a:t>
            </a:r>
            <a:endParaRPr lang="cs-CZ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5874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90551" y="790575"/>
            <a:ext cx="11601450" cy="6067425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cs-CZ" sz="2200" b="1" dirty="0"/>
              <a:t>Starší nebo starší přísežný  </a:t>
            </a:r>
            <a:r>
              <a:rPr lang="cs-CZ" sz="2200" dirty="0"/>
              <a:t>–   stál v čele cechu</a:t>
            </a:r>
          </a:p>
          <a:p>
            <a:pPr eaLnBrk="1" hangingPunct="1">
              <a:defRPr/>
            </a:pPr>
            <a:r>
              <a:rPr lang="cs-CZ" sz="2200" b="1" dirty="0"/>
              <a:t>Cechmistr  </a:t>
            </a:r>
            <a:r>
              <a:rPr lang="cs-CZ" sz="2200" dirty="0"/>
              <a:t> –   řídil život uvnitř cechu, (i 2 –3), soudní pravomoc nad členy</a:t>
            </a:r>
          </a:p>
          <a:p>
            <a:pPr marL="0" indent="0">
              <a:buNone/>
              <a:defRPr/>
            </a:pPr>
            <a:endParaRPr lang="cs-CZ" sz="2200" dirty="0"/>
          </a:p>
          <a:p>
            <a:pPr eaLnBrk="1" hangingPunct="1">
              <a:defRPr/>
            </a:pPr>
            <a:r>
              <a:rPr lang="cs-CZ" sz="2200" b="1" dirty="0"/>
              <a:t>Poplatky</a:t>
            </a:r>
            <a:r>
              <a:rPr lang="cs-CZ" sz="2200" dirty="0"/>
              <a:t>   –  4 x ročně (o tzv. suchých dnech - postních) 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       –  za přijetí mistra, složení mistrovské zkoušky, přijetí učedníka a vyučení 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       –  za pronájem hospody, kde se členové cechu scházeli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       –  za mši, almužny, výpomoc v nouzi (požár, nemoc) 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       –  společné hostiny, pořízení cechovních dokumentů, nákup surovin</a:t>
            </a:r>
          </a:p>
          <a:p>
            <a:pPr marL="0" indent="0">
              <a:buNone/>
              <a:defRPr/>
            </a:pPr>
            <a:endParaRPr lang="cs-CZ" sz="2200" dirty="0"/>
          </a:p>
          <a:p>
            <a:pPr eaLnBrk="1" hangingPunct="1">
              <a:defRPr/>
            </a:pPr>
            <a:r>
              <a:rPr lang="cs-CZ" sz="2200" b="1" dirty="0"/>
              <a:t>Fušeři (</a:t>
            </a:r>
            <a:r>
              <a:rPr lang="cs-CZ" sz="2200" b="1" dirty="0" err="1"/>
              <a:t>stolíři</a:t>
            </a:r>
            <a:r>
              <a:rPr lang="cs-CZ" sz="2200" b="1" dirty="0"/>
              <a:t>, hudlaři)   </a:t>
            </a:r>
            <a:r>
              <a:rPr lang="cs-CZ" sz="2200" dirty="0"/>
              <a:t>–   řemeslníci stojící mimo cech (domácí výrobci)</a:t>
            </a:r>
          </a:p>
          <a:p>
            <a:pPr eaLnBrk="1" hangingPunct="1">
              <a:defRPr/>
            </a:pPr>
            <a:r>
              <a:rPr lang="cs-CZ" sz="2200" b="1" dirty="0"/>
              <a:t>Dvorští řemeslníci   </a:t>
            </a:r>
            <a:r>
              <a:rPr lang="cs-CZ" sz="2200" dirty="0"/>
              <a:t>–   pracovali přímo pro vrchnost (necechovní)</a:t>
            </a:r>
          </a:p>
          <a:p>
            <a:pPr eaLnBrk="1" hangingPunct="1">
              <a:defRPr/>
            </a:pPr>
            <a:r>
              <a:rPr lang="cs-CZ" sz="2200" b="1" dirty="0"/>
              <a:t>Židovští řemeslníci </a:t>
            </a:r>
            <a:r>
              <a:rPr lang="cs-CZ" sz="2200" b="1" dirty="0">
                <a:solidFill>
                  <a:srgbClr val="FF0000"/>
                </a:solidFill>
              </a:rPr>
              <a:t>  </a:t>
            </a:r>
            <a:r>
              <a:rPr lang="cs-CZ" sz="2200" dirty="0"/>
              <a:t>–   výroba košer potravin, oděvů</a:t>
            </a:r>
          </a:p>
          <a:p>
            <a:pPr marL="0" indent="0">
              <a:buNone/>
              <a:defRPr/>
            </a:pPr>
            <a:endParaRPr lang="cs-CZ" sz="2200" dirty="0"/>
          </a:p>
          <a:p>
            <a:pPr eaLnBrk="1" hangingPunct="1">
              <a:defRPr/>
            </a:pPr>
            <a:r>
              <a:rPr lang="cs-CZ" sz="2200" b="1" dirty="0"/>
              <a:t>1731 </a:t>
            </a:r>
            <a:r>
              <a:rPr lang="cs-CZ" sz="2200" dirty="0"/>
              <a:t> –  generální řemeslnický patent (inkorporace necechovních řemeslníků)</a:t>
            </a:r>
          </a:p>
          <a:p>
            <a:pPr eaLnBrk="1" hangingPunct="1">
              <a:defRPr/>
            </a:pPr>
            <a:r>
              <a:rPr lang="cs-CZ" sz="2200" b="1" dirty="0"/>
              <a:t>1739</a:t>
            </a:r>
            <a:r>
              <a:rPr lang="cs-CZ" sz="2200" dirty="0"/>
              <a:t>  –  sjednocení cechovních zřízení (jednotná statuta, pevné poplatky…)</a:t>
            </a:r>
          </a:p>
          <a:p>
            <a:pPr eaLnBrk="1" hangingPunct="1">
              <a:defRPr/>
            </a:pPr>
            <a:r>
              <a:rPr lang="cs-CZ" sz="2200" b="1" dirty="0"/>
              <a:t>1859</a:t>
            </a:r>
            <a:r>
              <a:rPr lang="cs-CZ" sz="2200" dirty="0"/>
              <a:t>  –  částečné zrušení cechů </a:t>
            </a:r>
          </a:p>
          <a:p>
            <a:pPr eaLnBrk="1" hangingPunct="1">
              <a:defRPr/>
            </a:pPr>
            <a:r>
              <a:rPr lang="cs-CZ" sz="2200" b="1" dirty="0"/>
              <a:t>1872</a:t>
            </a:r>
            <a:r>
              <a:rPr lang="cs-CZ" sz="2200" dirty="0"/>
              <a:t>  –  úplné</a:t>
            </a:r>
          </a:p>
          <a:p>
            <a:pPr eaLnBrk="1" hangingPunct="1"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79196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29640" y="0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Cechovní správa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325564"/>
            <a:ext cx="11035937" cy="5623876"/>
          </a:xfrm>
        </p:spPr>
        <p:txBody>
          <a:bodyPr>
            <a:normAutofit/>
          </a:bodyPr>
          <a:lstStyle/>
          <a:p>
            <a:r>
              <a:rPr lang="cs-CZ" sz="2000" b="1" dirty="0"/>
              <a:t>Funkce</a:t>
            </a:r>
            <a:r>
              <a:rPr lang="cs-CZ" sz="2000" dirty="0"/>
              <a:t>  –  samospráva v rámci daného profesního odvětví</a:t>
            </a:r>
          </a:p>
          <a:p>
            <a:endParaRPr lang="cs-CZ" sz="2000" dirty="0"/>
          </a:p>
          <a:p>
            <a:r>
              <a:rPr lang="cs-CZ" sz="2000" b="1" dirty="0"/>
              <a:t>Valná hromada  </a:t>
            </a:r>
            <a:r>
              <a:rPr lang="cs-CZ" sz="2000" dirty="0"/>
              <a:t>–  tvořili ji zpravidla mistři cechu, nominoval je panovník nebo jím určená osoba</a:t>
            </a:r>
          </a:p>
          <a:p>
            <a:endParaRPr lang="cs-CZ" sz="2000" dirty="0"/>
          </a:p>
          <a:p>
            <a:r>
              <a:rPr lang="cs-CZ" sz="2000" b="1" dirty="0"/>
              <a:t>Cechovní shromáždění  </a:t>
            </a:r>
            <a:r>
              <a:rPr lang="cs-CZ" sz="2000" dirty="0"/>
              <a:t>–  obvykle 4x ročně v domě cechmistra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–   projednávání různých záležitostí, potvrzování předpisů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–   rozhodovací pravomoc v případě, že tak neučinil cechmistr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–   přijímání nových členů (mistrů) a propouštění starých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–   potvrzování tovaryšů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–   zahájení jednání otevřením pokladnice, vybírání příspěvků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–   pravidla byla zakotvena ve statutech (zákaz zbraní, předepsané odění)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–   řešení sporů a soudy (projednávání muselo zůstat v tajnosti)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–   zakončeno mistrovskou svačinou</a:t>
            </a:r>
          </a:p>
          <a:p>
            <a:pPr marL="0" indent="0">
              <a:buNone/>
            </a:pPr>
            <a:r>
              <a:rPr lang="cs-CZ" sz="2000" dirty="0"/>
              <a:t>    </a:t>
            </a:r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567326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386BBD-6AFB-E58F-AC35-979C3AA7B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75" y="1057274"/>
            <a:ext cx="11782425" cy="5800725"/>
          </a:xfrm>
        </p:spPr>
        <p:txBody>
          <a:bodyPr>
            <a:normAutofit/>
          </a:bodyPr>
          <a:lstStyle/>
          <a:p>
            <a:r>
              <a:rPr lang="cs-CZ" sz="2400" b="1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Tzv. Soběslavská práva:</a:t>
            </a:r>
          </a:p>
          <a:p>
            <a:pPr marL="0" indent="0">
              <a:buNone/>
            </a:pPr>
            <a:endParaRPr lang="cs-CZ" sz="2400" b="1" i="0" u="none" strike="noStrike" baseline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–  </a:t>
            </a:r>
            <a:r>
              <a:rPr lang="cs-CZ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1440:  soubor městských práv Starého Města pražského </a:t>
            </a:r>
          </a:p>
          <a:p>
            <a:pPr marL="0" indent="0">
              <a:buNone/>
            </a:pPr>
            <a:endParaRPr lang="cs-CZ" sz="2000" b="1" i="0" u="none" strike="noStrike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1. část:  domnělá privilegia od Soběslava II. († 1180) pro Staré Město </a:t>
            </a:r>
          </a:p>
          <a:p>
            <a:pPr marL="0" indent="0">
              <a:buNone/>
            </a:pPr>
            <a:endParaRPr lang="cs-CZ" sz="20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2. část:  tzv. Staropražská práva:  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1439:   městský písař Mikuláš z Humpolce (autor?), 3 redakce (přepracování)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1455:   třetí se stala oficiální sbírkou zákonů Starého Města pražského</a:t>
            </a:r>
          </a:p>
          <a:p>
            <a:pPr marL="0" indent="0">
              <a:buNone/>
            </a:pPr>
            <a:endParaRPr lang="cs-CZ" sz="20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</a:t>
            </a:r>
            <a:r>
              <a:rPr lang="cs-CZ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seznam cechů a jejich řazení v průvodu: </a:t>
            </a:r>
            <a:r>
              <a:rPr lang="cs-CZ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ř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ezníci, zlatníci, platnéři, kožešníci, krejčí, ševci, 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                 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nožíři, sladovníci, pekaři, bednáři, lazebníci, 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                  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soukeníci a kramáři  </a:t>
            </a: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267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69182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Cechovní symbolika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63193"/>
          </a:xfrm>
        </p:spPr>
        <p:txBody>
          <a:bodyPr>
            <a:normAutofit/>
          </a:bodyPr>
          <a:lstStyle/>
          <a:p>
            <a:r>
              <a:rPr lang="cs-CZ" sz="2000" b="1" dirty="0"/>
              <a:t>Znak</a:t>
            </a:r>
            <a:r>
              <a:rPr lang="cs-CZ" sz="2000" dirty="0"/>
              <a:t>  –  většinou nesl symboly řemesel (pracovní nástroje, patrony či světce, výrobky aj.)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b="1" dirty="0"/>
              <a:t>Pečeť</a:t>
            </a:r>
            <a:r>
              <a:rPr lang="cs-CZ" sz="2000" dirty="0"/>
              <a:t> – sloužila k signování dokumentů</a:t>
            </a:r>
          </a:p>
          <a:p>
            <a:endParaRPr lang="cs-CZ" sz="2000" dirty="0"/>
          </a:p>
          <a:p>
            <a:r>
              <a:rPr lang="cs-CZ" sz="2000" b="1" dirty="0"/>
              <a:t>Korouhve a prapory  </a:t>
            </a:r>
            <a:r>
              <a:rPr lang="cs-CZ" sz="2000" dirty="0"/>
              <a:t>–  reprezentační funkce:  nosily se při různých oslavách, v procesích nebo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 při pohřbech vedle rakve se zemřelým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b="1" dirty="0"/>
              <a:t>Cechovní truhla  </a:t>
            </a:r>
            <a:r>
              <a:rPr lang="cs-CZ" sz="2000" dirty="0"/>
              <a:t>–  zvaná „matka“ sloužila k uložení dokumentů </a:t>
            </a:r>
          </a:p>
          <a:p>
            <a:pPr marL="0" indent="0">
              <a:buNone/>
            </a:pPr>
            <a:r>
              <a:rPr lang="cs-CZ" sz="2000" dirty="0"/>
              <a:t>                                   –  otevřením se začínalo jednání </a:t>
            </a:r>
          </a:p>
          <a:p>
            <a:endParaRPr lang="cs-CZ" sz="2000" dirty="0"/>
          </a:p>
          <a:p>
            <a:r>
              <a:rPr lang="cs-CZ" sz="2000" b="1" dirty="0"/>
              <a:t>Cechovní znamení</a:t>
            </a:r>
            <a:r>
              <a:rPr lang="cs-CZ" sz="2000" dirty="0"/>
              <a:t>  –  odznak cechu na vývěsních štítech (ševci – bota, kováři – podkova)</a:t>
            </a:r>
          </a:p>
          <a:p>
            <a:endParaRPr lang="cs-CZ" sz="2000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4430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7" t="19792" r="30087" b="20833"/>
          <a:stretch>
            <a:fillRect/>
          </a:stretch>
        </p:blipFill>
        <p:spPr bwMode="auto">
          <a:xfrm>
            <a:off x="539458" y="941387"/>
            <a:ext cx="4572497" cy="482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ovéPole 5"/>
          <p:cNvSpPr txBox="1">
            <a:spLocks noChangeArrowheads="1"/>
          </p:cNvSpPr>
          <p:nvPr/>
        </p:nvSpPr>
        <p:spPr bwMode="auto">
          <a:xfrm>
            <a:off x="695736" y="5889625"/>
            <a:ext cx="3787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1691: </a:t>
            </a:r>
            <a:r>
              <a:rPr lang="cs-CZ" altLang="cs-CZ" sz="1800" dirty="0">
                <a:solidFill>
                  <a:srgbClr val="FF0000"/>
                </a:solidFill>
              </a:rPr>
              <a:t>pokladna</a:t>
            </a:r>
            <a:r>
              <a:rPr lang="cs-CZ" altLang="cs-CZ" sz="1800" dirty="0"/>
              <a:t> pražských zlatníků </a:t>
            </a:r>
          </a:p>
        </p:txBody>
      </p:sp>
      <p:pic>
        <p:nvPicPr>
          <p:cNvPr id="27652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1" t="18748" r="26888" b="20834"/>
          <a:stretch>
            <a:fillRect/>
          </a:stretch>
        </p:blipFill>
        <p:spPr bwMode="auto">
          <a:xfrm>
            <a:off x="8088561" y="1190625"/>
            <a:ext cx="3138487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ovéPole 7"/>
          <p:cNvSpPr txBox="1">
            <a:spLocks noChangeArrowheads="1"/>
          </p:cNvSpPr>
          <p:nvPr/>
        </p:nvSpPr>
        <p:spPr bwMode="auto">
          <a:xfrm>
            <a:off x="8099922" y="4392096"/>
            <a:ext cx="45724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1791: </a:t>
            </a:r>
            <a:r>
              <a:rPr lang="cs-CZ" altLang="cs-CZ" sz="1800" dirty="0">
                <a:solidFill>
                  <a:srgbClr val="FF0000"/>
                </a:solidFill>
              </a:rPr>
              <a:t>korouhev</a:t>
            </a:r>
            <a:r>
              <a:rPr lang="cs-CZ" altLang="cs-CZ" sz="1800" dirty="0"/>
              <a:t> pražských hrnčířů</a:t>
            </a:r>
          </a:p>
        </p:txBody>
      </p:sp>
      <p:sp>
        <p:nvSpPr>
          <p:cNvPr id="27654" name="TextovéPole 8"/>
          <p:cNvSpPr txBox="1">
            <a:spLocks noChangeArrowheads="1"/>
          </p:cNvSpPr>
          <p:nvPr/>
        </p:nvSpPr>
        <p:spPr bwMode="auto">
          <a:xfrm>
            <a:off x="7301113" y="5751403"/>
            <a:ext cx="43804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1671: </a:t>
            </a:r>
            <a:r>
              <a:rPr lang="cs-CZ" altLang="cs-CZ" sz="1800" dirty="0">
                <a:solidFill>
                  <a:srgbClr val="FF0000"/>
                </a:solidFill>
              </a:rPr>
              <a:t>cechovní odznak: ferule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                pražských tesařů</a:t>
            </a:r>
          </a:p>
        </p:txBody>
      </p:sp>
      <p:pic>
        <p:nvPicPr>
          <p:cNvPr id="27655" name="Obráze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0" t="18748" r="39374" b="20834"/>
          <a:stretch>
            <a:fillRect/>
          </a:stretch>
        </p:blipFill>
        <p:spPr bwMode="auto">
          <a:xfrm>
            <a:off x="5685732" y="2366963"/>
            <a:ext cx="1535113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2" descr="https://upload.wikimedia.org/wikipedia/commons/thumb/7/7b/Fischer.jpg/220px-Fisch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219" y="116681"/>
            <a:ext cx="1862137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7" name="TextovéPole 11"/>
          <p:cNvSpPr txBox="1">
            <a:spLocks noChangeArrowheads="1"/>
          </p:cNvSpPr>
          <p:nvPr/>
        </p:nvSpPr>
        <p:spPr bwMode="auto">
          <a:xfrm>
            <a:off x="7562305" y="444500"/>
            <a:ext cx="2095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</a:rPr>
              <a:t>Znak</a:t>
            </a:r>
            <a:r>
              <a:rPr lang="cs-CZ" altLang="cs-CZ" sz="1800" dirty="0"/>
              <a:t> cechu rybářů</a:t>
            </a:r>
          </a:p>
        </p:txBody>
      </p:sp>
    </p:spTree>
    <p:extLst>
      <p:ext uri="{BB962C8B-B14F-4D97-AF65-F5344CB8AC3E}">
        <p14:creationId xmlns:p14="http://schemas.microsoft.com/office/powerpoint/2010/main" val="3287675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Rozdělení řemesel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6"/>
          </a:xfrm>
        </p:spPr>
        <p:txBody>
          <a:bodyPr>
            <a:normAutofit/>
          </a:bodyPr>
          <a:lstStyle/>
          <a:p>
            <a:r>
              <a:rPr lang="cs-CZ" dirty="0"/>
              <a:t>Podle oborů a pracovní činnosti: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sz="2400" b="1" dirty="0"/>
              <a:t>potravinářská</a:t>
            </a:r>
            <a:r>
              <a:rPr lang="cs-CZ" sz="2400" dirty="0"/>
              <a:t>:  řezníci, pekaři, perníkáři, mlynáři, sladovníci, pivovarníci, včelaři</a:t>
            </a:r>
          </a:p>
          <a:p>
            <a:r>
              <a:rPr lang="cs-CZ" sz="2400" b="1" dirty="0"/>
              <a:t>textilní</a:t>
            </a:r>
            <a:r>
              <a:rPr lang="cs-CZ" sz="2400" dirty="0"/>
              <a:t>:  barvíři, vlnaři, soukeníci, provazníci</a:t>
            </a:r>
          </a:p>
          <a:p>
            <a:r>
              <a:rPr lang="cs-CZ" sz="2400" b="1" dirty="0"/>
              <a:t>Oděvní a obuvní</a:t>
            </a:r>
            <a:r>
              <a:rPr lang="cs-CZ" sz="2400" dirty="0"/>
              <a:t>:  krejčí, punčocháři, kloboučníci, ševci</a:t>
            </a:r>
          </a:p>
          <a:p>
            <a:r>
              <a:rPr lang="cs-CZ" sz="2400" b="1" dirty="0"/>
              <a:t>kožedělná</a:t>
            </a:r>
            <a:r>
              <a:rPr lang="cs-CZ" sz="2400" dirty="0"/>
              <a:t>:  koželuhové, ševci, rukavičníci, řemenáři, uzdaři</a:t>
            </a:r>
          </a:p>
          <a:p>
            <a:r>
              <a:rPr lang="cs-CZ" sz="2400" b="1" dirty="0"/>
              <a:t>dřevozpracující</a:t>
            </a:r>
            <a:r>
              <a:rPr lang="cs-CZ" sz="2400" dirty="0"/>
              <a:t>: truhláři, štítaři, bednáři, řezbáři, stolaři</a:t>
            </a:r>
          </a:p>
          <a:p>
            <a:r>
              <a:rPr lang="cs-CZ" sz="2400" b="1" dirty="0"/>
              <a:t>kovodělná</a:t>
            </a:r>
            <a:r>
              <a:rPr lang="cs-CZ" sz="2400" dirty="0"/>
              <a:t>: kováři, zámečníci, klempíři, mečíři, pasíři, nožíři</a:t>
            </a:r>
          </a:p>
          <a:p>
            <a:r>
              <a:rPr lang="cs-CZ" sz="2400" b="1" dirty="0"/>
              <a:t>stavební</a:t>
            </a:r>
            <a:r>
              <a:rPr lang="cs-CZ" sz="2400" dirty="0"/>
              <a:t>: zedníci, , cihláři, hrnčíři, kamnáři, tesaři, kameníci</a:t>
            </a:r>
          </a:p>
        </p:txBody>
      </p:sp>
    </p:spTree>
    <p:extLst>
      <p:ext uri="{BB962C8B-B14F-4D97-AF65-F5344CB8AC3E}">
        <p14:creationId xmlns:p14="http://schemas.microsoft.com/office/powerpoint/2010/main" val="754952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201D04-55D4-4636-97A2-0B43A07C5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1"/>
            <a:ext cx="6143625" cy="1200150"/>
          </a:xfrm>
        </p:spPr>
        <p:txBody>
          <a:bodyPr/>
          <a:lstStyle/>
          <a:p>
            <a:r>
              <a:rPr lang="cs-CZ" dirty="0"/>
              <a:t>                  </a:t>
            </a:r>
            <a:r>
              <a:rPr lang="cs-CZ" sz="3200" b="1" dirty="0">
                <a:solidFill>
                  <a:srgbClr val="FF0000"/>
                </a:solidFill>
              </a:rPr>
              <a:t>Řezníci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13F949-0658-4B8E-86BD-9E2DDCFF9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132752"/>
            <a:ext cx="7077075" cy="5544273"/>
          </a:xfrm>
        </p:spPr>
        <p:txBody>
          <a:bodyPr/>
          <a:lstStyle/>
          <a:p>
            <a:r>
              <a:rPr lang="cs-CZ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Dobytek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 –  nakupovali v okolních vesnicích (i vlastní chov ve městě)</a:t>
            </a:r>
          </a:p>
          <a:p>
            <a:endParaRPr lang="cs-CZ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cs-CZ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Městská jatka  </a:t>
            </a: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</a:rPr>
              <a:t>–  porážení dobytka</a:t>
            </a:r>
          </a:p>
          <a:p>
            <a:endParaRPr lang="cs-CZ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cs-CZ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Masné krámy (lavice)</a:t>
            </a: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</a:rPr>
              <a:t>  –  prodávat mohli pouze členové cechu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</a:rPr>
              <a:t>                                             –  prodej kostí  (</a:t>
            </a:r>
            <a:r>
              <a:rPr lang="pl-PL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36 grošů) </a:t>
            </a:r>
          </a:p>
          <a:p>
            <a:pPr marL="0" indent="0">
              <a:buNone/>
            </a:pPr>
            <a:r>
              <a:rPr lang="pl-PL" sz="1800" dirty="0">
                <a:solidFill>
                  <a:srgbClr val="000000"/>
                </a:solidFill>
                <a:latin typeface="Calibri" panose="020F0502020204030204" pitchFamily="34" charset="0"/>
              </a:rPr>
              <a:t>¨</a:t>
            </a:r>
            <a:endParaRPr lang="cs-CZ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cs-CZ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Masné trhy</a:t>
            </a: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</a:rPr>
              <a:t>  –  maso prodávali tzv. </a:t>
            </a:r>
            <a:r>
              <a:rPr lang="cs-CZ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huntýři</a:t>
            </a: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</a:rPr>
              <a:t>  (přespolní, pouze 1x týdně)</a:t>
            </a:r>
          </a:p>
          <a:p>
            <a:endParaRPr lang="cs-CZ" sz="1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B4B8FBB-6A19-423C-A65F-21A18FC04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7453" y="447313"/>
            <a:ext cx="3912243" cy="554427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2BB47F1-0109-4E9C-BA07-CFCBB02C30DF}"/>
              </a:ext>
            </a:extLst>
          </p:cNvPr>
          <p:cNvSpPr txBox="1"/>
          <p:nvPr/>
        </p:nvSpPr>
        <p:spPr>
          <a:xfrm>
            <a:off x="7708624" y="6216667"/>
            <a:ext cx="4124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Řezník, 1465</a:t>
            </a:r>
            <a:r>
              <a:rPr lang="cs-CZ" sz="1800" b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, Norimberská kniha řemesel.</a:t>
            </a:r>
          </a:p>
          <a:p>
            <a:r>
              <a:rPr lang="cs-CZ" i="1" dirty="0">
                <a:solidFill>
                  <a:srgbClr val="000000"/>
                </a:solidFill>
                <a:latin typeface="Calibri" panose="020F0502020204030204" pitchFamily="34" charset="0"/>
              </a:rPr>
              <a:t>      (</a:t>
            </a:r>
            <a:r>
              <a:rPr lang="cs-CZ" sz="18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www.nuernberger-hausbuecher.de).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14968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99486" y="465955"/>
            <a:ext cx="8893175" cy="80168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  </a:t>
            </a:r>
            <a:r>
              <a:rPr lang="cs-CZ" altLang="cs-CZ" sz="3600" b="1" dirty="0">
                <a:solidFill>
                  <a:srgbClr val="FF0000"/>
                </a:solidFill>
              </a:rPr>
              <a:t>Hrnčíři</a:t>
            </a:r>
            <a:br>
              <a:rPr lang="cs-CZ" altLang="cs-CZ" sz="3200" b="1" dirty="0"/>
            </a:br>
            <a:r>
              <a:rPr lang="cs-CZ" altLang="cs-CZ" sz="2200" b="1" dirty="0">
                <a:solidFill>
                  <a:srgbClr val="FF0000"/>
                </a:solidFill>
              </a:rPr>
              <a:t>                lat. </a:t>
            </a:r>
            <a:r>
              <a:rPr lang="cs-CZ" altLang="cs-CZ" sz="2200" b="1" dirty="0" err="1">
                <a:solidFill>
                  <a:srgbClr val="FF0000"/>
                </a:solidFill>
              </a:rPr>
              <a:t>Figuli</a:t>
            </a:r>
            <a:r>
              <a:rPr lang="cs-CZ" altLang="cs-CZ" sz="2200" b="1" dirty="0">
                <a:solidFill>
                  <a:srgbClr val="FF0000"/>
                </a:solidFill>
              </a:rPr>
              <a:t>, </a:t>
            </a:r>
            <a:r>
              <a:rPr lang="cs-CZ" altLang="cs-CZ" sz="2200" b="1" dirty="0" err="1">
                <a:solidFill>
                  <a:srgbClr val="FF0000"/>
                </a:solidFill>
              </a:rPr>
              <a:t>lutifiguli</a:t>
            </a:r>
            <a:r>
              <a:rPr lang="cs-CZ" altLang="cs-CZ" sz="2200" b="1" dirty="0">
                <a:solidFill>
                  <a:srgbClr val="FF0000"/>
                </a:solidFill>
              </a:rPr>
              <a:t>, </a:t>
            </a:r>
            <a:r>
              <a:rPr lang="cs-CZ" altLang="cs-CZ" sz="2200" b="1" dirty="0" err="1">
                <a:solidFill>
                  <a:srgbClr val="FF0000"/>
                </a:solidFill>
              </a:rPr>
              <a:t>ollatores</a:t>
            </a:r>
            <a:r>
              <a:rPr lang="cs-CZ" altLang="cs-CZ" sz="2200" b="1" dirty="0">
                <a:solidFill>
                  <a:srgbClr val="FF0000"/>
                </a:solidFill>
              </a:rPr>
              <a:t>, </a:t>
            </a:r>
            <a:r>
              <a:rPr lang="cs-CZ" altLang="cs-CZ" sz="2200" b="1" dirty="0" err="1">
                <a:solidFill>
                  <a:srgbClr val="FF0000"/>
                </a:solidFill>
              </a:rPr>
              <a:t>figellatores</a:t>
            </a:r>
            <a:r>
              <a:rPr lang="cs-CZ" altLang="cs-CZ" sz="2200" b="1" dirty="0">
                <a:solidFill>
                  <a:srgbClr val="FF0000"/>
                </a:solidFill>
              </a:rPr>
              <a:t>, později něm. </a:t>
            </a:r>
            <a:r>
              <a:rPr lang="cs-CZ" altLang="cs-CZ" sz="2200" b="1" dirty="0" err="1">
                <a:solidFill>
                  <a:srgbClr val="FF0000"/>
                </a:solidFill>
              </a:rPr>
              <a:t>Töpfer</a:t>
            </a:r>
            <a:r>
              <a:rPr lang="cs-CZ" altLang="cs-CZ" sz="2200" b="1" dirty="0">
                <a:solidFill>
                  <a:srgbClr val="FF0000"/>
                </a:solidFill>
              </a:rPr>
              <a:t>, </a:t>
            </a:r>
            <a:r>
              <a:rPr lang="cs-CZ" altLang="cs-CZ" sz="2200" b="1" dirty="0" err="1">
                <a:solidFill>
                  <a:srgbClr val="FF0000"/>
                </a:solidFill>
              </a:rPr>
              <a:t>Hafner</a:t>
            </a:r>
            <a:br>
              <a:rPr lang="cs-CZ" altLang="cs-CZ" sz="3200" b="1" dirty="0"/>
            </a:br>
            <a:endParaRPr lang="cs-CZ" altLang="cs-CZ" sz="3200" dirty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04825" y="1267642"/>
            <a:ext cx="11687175" cy="5690372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sz="1800" b="1" dirty="0"/>
              <a:t>pol. 11. až konec 12. stol. </a:t>
            </a:r>
            <a:r>
              <a:rPr lang="cs-CZ" sz="1800" dirty="0"/>
              <a:t>–  podomácká výroba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od 13. stol.  </a:t>
            </a:r>
            <a:r>
              <a:rPr lang="cs-CZ" sz="1800" dirty="0"/>
              <a:t>–  ve městech </a:t>
            </a:r>
            <a:r>
              <a:rPr lang="cs-CZ" altLang="cs-CZ" sz="1800" dirty="0"/>
              <a:t>se usazovali v jedné ulici, kolem náměstí, předměstí (název ulice mohl označovat krámy)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</a:t>
            </a:r>
            <a:r>
              <a:rPr lang="cs-CZ" sz="1800" dirty="0"/>
              <a:t>1)  individualizované dílny:   jeden výrobce (hrnčíř) a jeho rodina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2)  sdružené dílny:   spojení několika hrnčířů ve výrobním okrsku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3)  produkční centra:   koncentrace výroby vázaná na suroviny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od 14. a 15. stol.  </a:t>
            </a:r>
            <a:r>
              <a:rPr lang="cs-CZ" sz="1800" dirty="0"/>
              <a:t>–  uváděni jmény v městských knihách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–  cechy: profesní sdružení hrnčířů (1488: Praha; 1601: Brno)</a:t>
            </a:r>
            <a:endParaRPr lang="cs-CZ" altLang="cs-CZ" sz="1800" dirty="0"/>
          </a:p>
          <a:p>
            <a:pPr marL="0" indent="0"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První hrnčířské pece  </a:t>
            </a:r>
            <a:r>
              <a:rPr lang="cs-CZ" altLang="cs-CZ" sz="1800" dirty="0"/>
              <a:t>–  zjištěny koncem min. stol.: </a:t>
            </a:r>
            <a:r>
              <a:rPr lang="cs-CZ" altLang="cs-CZ" sz="1800" dirty="0" err="1"/>
              <a:t>Břví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Broučkov</a:t>
            </a:r>
            <a:r>
              <a:rPr lang="cs-CZ" altLang="cs-CZ" sz="1800" dirty="0"/>
              <a:t>, Čáslav, Blansko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1800" dirty="0"/>
          </a:p>
          <a:p>
            <a:r>
              <a:rPr lang="cs-CZ" altLang="cs-CZ" sz="1800" b="1" dirty="0"/>
              <a:t>Zmínky o těžbě hlíny  –  Sezimovo </a:t>
            </a:r>
            <a:r>
              <a:rPr lang="cs-CZ" altLang="cs-CZ" sz="1800" b="1" dirty="0" err="1"/>
              <a:t>Ústí-Levobřežní</a:t>
            </a:r>
            <a:r>
              <a:rPr lang="cs-CZ" altLang="cs-CZ" sz="1800" b="1" dirty="0"/>
              <a:t> předměstí:  </a:t>
            </a:r>
            <a:r>
              <a:rPr lang="cs-CZ" sz="1800" dirty="0"/>
              <a:t>5 usedlostí  s  doklady hrnčířské výroby (VIII, IX, X, XII, XIII)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–  </a:t>
            </a:r>
            <a:r>
              <a:rPr lang="cs-CZ" altLang="cs-CZ" sz="1800" b="1" dirty="0"/>
              <a:t>Brno:  </a:t>
            </a:r>
            <a:r>
              <a:rPr lang="cs-CZ" altLang="cs-CZ" sz="1800" dirty="0"/>
              <a:t>od 14. stol. před Židovskou a Veselskou bránou, od 30. let 15. stol. na Kraví hoře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                                   hrnčířské pece za Brněnskou bránou na Pekařské ulici („</a:t>
            </a:r>
            <a:r>
              <a:rPr lang="cs-CZ" altLang="cs-CZ" sz="1800" dirty="0" err="1"/>
              <a:t>agro</a:t>
            </a:r>
            <a:r>
              <a:rPr lang="cs-CZ" altLang="cs-CZ" sz="1800" dirty="0"/>
              <a:t> </a:t>
            </a:r>
            <a:r>
              <a:rPr lang="cs-CZ" altLang="cs-CZ" sz="1800" dirty="0" err="1"/>
              <a:t>figuli</a:t>
            </a:r>
            <a:r>
              <a:rPr lang="cs-CZ" altLang="cs-CZ" sz="1800" dirty="0"/>
              <a:t>“),těžba  na Žlutém kopci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Surovinová analýza  </a:t>
            </a:r>
            <a:r>
              <a:rPr lang="cs-CZ" altLang="cs-CZ" sz="1800" dirty="0"/>
              <a:t>–  napomáhá určit původ materiálu (místo těžby) na základě mineralogického a chemického složení</a:t>
            </a:r>
            <a:endParaRPr lang="cs-CZ" altLang="cs-CZ" sz="1800" b="1" dirty="0"/>
          </a:p>
        </p:txBody>
      </p:sp>
    </p:spTree>
    <p:extLst>
      <p:ext uri="{BB962C8B-B14F-4D97-AF65-F5344CB8AC3E}">
        <p14:creationId xmlns:p14="http://schemas.microsoft.com/office/powerpoint/2010/main" val="6117266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br>
              <a:rPr lang="cs-CZ" altLang="cs-CZ" sz="3200" b="1" dirty="0"/>
            </a:br>
            <a:r>
              <a:rPr lang="cs-CZ" altLang="cs-CZ" sz="3200" b="1" dirty="0"/>
              <a:t>           </a:t>
            </a:r>
            <a:r>
              <a:rPr lang="cs-CZ" altLang="cs-CZ" sz="3200" b="1" dirty="0">
                <a:solidFill>
                  <a:srgbClr val="FF0000"/>
                </a:solidFill>
              </a:rPr>
              <a:t>Hrnčířská výroba</a:t>
            </a:r>
            <a:br>
              <a:rPr lang="cs-CZ" altLang="cs-CZ" sz="3200" dirty="0">
                <a:solidFill>
                  <a:srgbClr val="FF0000"/>
                </a:solidFill>
              </a:rPr>
            </a:br>
            <a:endParaRPr lang="cs-CZ" altLang="cs-CZ" sz="32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2643" y="1054100"/>
            <a:ext cx="11266714" cy="5715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1800" b="1" dirty="0"/>
              <a:t>Dílny</a:t>
            </a:r>
            <a:r>
              <a:rPr lang="cs-CZ" sz="1800" dirty="0"/>
              <a:t> – kvůli bezpečnosti na okrajích měst za hradbami na předměstích</a:t>
            </a:r>
          </a:p>
          <a:p>
            <a:pPr eaLnBrk="1" hangingPunct="1">
              <a:defRPr/>
            </a:pPr>
            <a:r>
              <a:rPr lang="cs-CZ" sz="1800" b="1" dirty="0"/>
              <a:t>Hliníky</a:t>
            </a:r>
            <a:r>
              <a:rPr lang="cs-CZ" sz="1800" dirty="0"/>
              <a:t> – jámy s doklady exploatace hrnčířské hlíny (zpracování tuhy) 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Mohelnice – odkryty 2 hliníky mimo osídlený areál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–  na dně jednoho z hliníků 8 pecí o průměru 100 a 150 cm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–  hlína se smísila s pískem, tuhou, slídou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–  v 16. stol. hrnčíři museli za hlínu platit</a:t>
            </a:r>
          </a:p>
          <a:p>
            <a:pPr eaLnBrk="1" hangingPunct="1">
              <a:defRPr/>
            </a:pPr>
            <a:r>
              <a:rPr lang="cs-CZ" sz="1800" b="1" dirty="0"/>
              <a:t>Hrnčířský kruh </a:t>
            </a:r>
            <a:r>
              <a:rPr lang="cs-CZ" sz="1800" dirty="0"/>
              <a:t>– hlavní nástroj v dílně: lidově </a:t>
            </a:r>
            <a:r>
              <a:rPr lang="cs-CZ" sz="1800" dirty="0" err="1"/>
              <a:t>špruslák</a:t>
            </a:r>
            <a:r>
              <a:rPr lang="cs-CZ" sz="1800" dirty="0"/>
              <a:t> (od 13. st.)</a:t>
            </a:r>
          </a:p>
          <a:p>
            <a:pPr eaLnBrk="1" hangingPunct="1">
              <a:defRPr/>
            </a:pPr>
            <a:r>
              <a:rPr lang="cs-CZ" sz="1800" b="1" dirty="0"/>
              <a:t>Struna</a:t>
            </a:r>
            <a:r>
              <a:rPr lang="cs-CZ" sz="1800" dirty="0"/>
              <a:t> – drát nebo provázek k oddělení výrobku (13.-14. stol.: </a:t>
            </a:r>
            <a:r>
              <a:rPr lang="cs-CZ" sz="1800" dirty="0" err="1"/>
              <a:t>podsýpka</a:t>
            </a:r>
            <a:r>
              <a:rPr lang="cs-CZ" sz="1800" dirty="0"/>
              <a:t>)</a:t>
            </a:r>
          </a:p>
          <a:p>
            <a:pPr eaLnBrk="1" hangingPunct="1">
              <a:defRPr/>
            </a:pPr>
            <a:r>
              <a:rPr lang="cs-CZ" sz="1800" b="1" dirty="0"/>
              <a:t>Hrnčířské čepele </a:t>
            </a:r>
            <a:r>
              <a:rPr lang="cs-CZ" sz="1800" dirty="0"/>
              <a:t>– nástroje k tvarování okrajů nádob </a:t>
            </a:r>
          </a:p>
          <a:p>
            <a:pPr eaLnBrk="1" hangingPunct="1">
              <a:defRPr/>
            </a:pPr>
            <a:r>
              <a:rPr lang="cs-CZ" sz="1800" b="1" dirty="0"/>
              <a:t>Poleva </a:t>
            </a:r>
            <a:r>
              <a:rPr lang="cs-CZ" sz="1800" dirty="0"/>
              <a:t>– od 12/13. stol.: hnědá, od 16. stol. Zelená</a:t>
            </a:r>
          </a:p>
          <a:p>
            <a:pPr eaLnBrk="1" hangingPunct="1">
              <a:defRPr/>
            </a:pPr>
            <a:r>
              <a:rPr lang="cs-CZ" sz="1800" b="1" dirty="0"/>
              <a:t>Výzdoba</a:t>
            </a:r>
            <a:r>
              <a:rPr lang="cs-CZ" sz="1800" dirty="0"/>
              <a:t> – rytá, plastická, rádélko, hřeben, malování, glazura</a:t>
            </a:r>
          </a:p>
          <a:p>
            <a:pPr eaLnBrk="1" hangingPunct="1">
              <a:defRPr/>
            </a:pPr>
            <a:r>
              <a:rPr lang="cs-CZ" sz="1800" b="1" dirty="0"/>
              <a:t>Značky</a:t>
            </a:r>
            <a:r>
              <a:rPr lang="cs-CZ" sz="1800" dirty="0"/>
              <a:t> – na dně nádoby – vtlačované na okrajích – z Rakouska</a:t>
            </a:r>
          </a:p>
          <a:p>
            <a:pPr eaLnBrk="1" hangingPunct="1">
              <a:defRPr/>
            </a:pPr>
            <a:r>
              <a:rPr lang="cs-CZ" sz="1800" b="1" dirty="0"/>
              <a:t>Pece</a:t>
            </a:r>
            <a:r>
              <a:rPr lang="cs-CZ" sz="1800" dirty="0"/>
              <a:t> – 2 typy: a) vertikální s topeništěm pod roštem (nádoby nad roštem)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b) horizontální s topeništěm před roštem – dvouprostorové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</a:t>
            </a:r>
          </a:p>
          <a:p>
            <a:pPr eaLnBrk="1" hangingPunct="1">
              <a:defRPr/>
            </a:pPr>
            <a:endParaRPr lang="cs-CZ" sz="1800" dirty="0"/>
          </a:p>
          <a:p>
            <a:pPr eaLnBrk="1" hangingPunct="1">
              <a:defRPr/>
            </a:pPr>
            <a:endParaRPr lang="cs-CZ" sz="1800" dirty="0"/>
          </a:p>
        </p:txBody>
      </p:sp>
      <p:pic>
        <p:nvPicPr>
          <p:cNvPr id="4" name="Picture 7" descr="img05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489" y="971550"/>
            <a:ext cx="3200619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2" t="18153" r="33046" b="40256"/>
          <a:stretch>
            <a:fillRect/>
          </a:stretch>
        </p:blipFill>
        <p:spPr bwMode="auto">
          <a:xfrm>
            <a:off x="8610490" y="3436938"/>
            <a:ext cx="3200619" cy="2669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8433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13011" y="0"/>
            <a:ext cx="4527176" cy="1325563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           Sezimovo Ústí</a:t>
            </a:r>
            <a:br>
              <a:rPr lang="cs-CZ" sz="2000" dirty="0"/>
            </a:br>
            <a:r>
              <a:rPr lang="cs-CZ" sz="2000" dirty="0"/>
              <a:t>                 </a:t>
            </a:r>
            <a:r>
              <a:rPr lang="cs-CZ" sz="2000" b="1" dirty="0">
                <a:solidFill>
                  <a:srgbClr val="FF0000"/>
                </a:solidFill>
              </a:rPr>
              <a:t>Levobřežní předměstí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9001" y="1177645"/>
            <a:ext cx="6944086" cy="568035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cs-CZ" sz="1800" b="1" dirty="0"/>
              <a:t>Poloha:  </a:t>
            </a:r>
            <a:r>
              <a:rPr lang="cs-CZ" sz="1800" dirty="0"/>
              <a:t>řemeslnické předměstí mezi svahem a Lužnicí,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800" dirty="0"/>
              <a:t>                    od jihu </a:t>
            </a:r>
            <a:r>
              <a:rPr lang="cs-CZ" sz="1800" dirty="0" err="1"/>
              <a:t>Pracovský</a:t>
            </a:r>
            <a:r>
              <a:rPr lang="cs-CZ" sz="1800" dirty="0"/>
              <a:t> potok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800" dirty="0"/>
              <a:t>                    20 usedlostí (16 zkoumáno archeologicky)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cs-CZ" sz="18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cs-CZ" sz="1800" b="1" dirty="0"/>
              <a:t>Vodní systém:  </a:t>
            </a:r>
            <a:r>
              <a:rPr lang="cs-CZ" sz="1800" dirty="0"/>
              <a:t> S – J:  umělé koryto potoka vedené středem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800" dirty="0"/>
              <a:t>                                 Z svah:  soustava vodních nádrží a kanál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800" dirty="0"/>
              <a:t>                                                kolem severního kanálu 6 usedlostí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cs-CZ" sz="1800" b="1" dirty="0"/>
              <a:t>Parcely </a:t>
            </a:r>
            <a:r>
              <a:rPr lang="cs-CZ" sz="1800" dirty="0"/>
              <a:t> –  šířka:   18 a 30 m (60–90 stop)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800" dirty="0"/>
              <a:t>                   –  délka:  podle vzdálenosti od svahu nebo břehu řeky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cs-CZ" sz="18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cs-CZ" sz="1800" b="1" dirty="0"/>
              <a:t>Řemesla</a:t>
            </a:r>
            <a:r>
              <a:rPr lang="cs-CZ" sz="1800" dirty="0"/>
              <a:t>  –  2 cihelny, sladovna, 5 hrnčíren, kovárna, řeznictví,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800" dirty="0"/>
              <a:t>                           pekařství, koželužství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6459895" y="312108"/>
            <a:ext cx="2166735" cy="264253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Obdélník 4"/>
          <p:cNvSpPr/>
          <p:nvPr/>
        </p:nvSpPr>
        <p:spPr>
          <a:xfrm>
            <a:off x="6474197" y="3390541"/>
            <a:ext cx="25019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Řemeslnické předměstí </a:t>
            </a:r>
          </a:p>
          <a:p>
            <a:r>
              <a:rPr lang="cs-CZ" b="1" dirty="0"/>
              <a:t>      kolem r. 1420: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5A37B54-B4DF-4FA9-AF76-2294D835E3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60" t="1185" r="8507" b="17630"/>
          <a:stretch/>
        </p:blipFill>
        <p:spPr>
          <a:xfrm>
            <a:off x="8877300" y="3047832"/>
            <a:ext cx="2697265" cy="368603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E95E0C8-3C22-4473-8820-9B1327D80BBE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8729463" y="312108"/>
            <a:ext cx="3245224" cy="264253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58782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8823" y="266700"/>
            <a:ext cx="11717383" cy="6591299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cs-CZ" sz="1800" dirty="0"/>
          </a:p>
          <a:p>
            <a:pPr eaLnBrk="1" hangingPunct="1">
              <a:defRPr/>
            </a:pPr>
            <a:r>
              <a:rPr lang="cs-CZ" sz="2400" b="1" dirty="0">
                <a:solidFill>
                  <a:srgbClr val="FF0000"/>
                </a:solidFill>
              </a:rPr>
              <a:t>Vydělení řemesel z agrární výroby:</a:t>
            </a:r>
          </a:p>
          <a:p>
            <a:pPr marL="0" indent="0" eaLnBrk="1" hangingPunct="1">
              <a:buNone/>
              <a:defRPr/>
            </a:pPr>
            <a:endParaRPr lang="cs-CZ" sz="1800" b="1" dirty="0"/>
          </a:p>
          <a:p>
            <a:pPr marL="0" indent="0">
              <a:buNone/>
              <a:defRPr/>
            </a:pPr>
            <a:r>
              <a:rPr lang="cs-CZ" sz="1800" b="1" dirty="0"/>
              <a:t>      </a:t>
            </a:r>
            <a:r>
              <a:rPr lang="cs-CZ" sz="1800" dirty="0"/>
              <a:t>–</a:t>
            </a:r>
            <a:r>
              <a:rPr lang="cs-CZ" sz="1800" b="1" dirty="0"/>
              <a:t>   vesnice:</a:t>
            </a:r>
            <a:r>
              <a:rPr lang="cs-CZ" sz="1800" dirty="0"/>
              <a:t>   zemědělství a pastevectví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výrobní činnosti se rozvíjely v menším měřítku (ve spojení se zemědělskou produkcí)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b="1" dirty="0"/>
              <a:t>           města:</a:t>
            </a:r>
            <a:r>
              <a:rPr lang="cs-CZ" sz="1800" dirty="0"/>
              <a:t>   střediska řemesel a obchodu, právní zajištění (městská privilegia)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</a:t>
            </a:r>
            <a:r>
              <a:rPr lang="cs-CZ" sz="1800" b="1" dirty="0"/>
              <a:t> </a:t>
            </a:r>
            <a:r>
              <a:rPr lang="cs-CZ" sz="1800" dirty="0"/>
              <a:t>podmínky ke specializaci výrobních činností a tržního zapojení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do 13. stol. převažovala podomácká výroba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Řemeslo </a:t>
            </a:r>
            <a:r>
              <a:rPr lang="cs-CZ" sz="1800" b="1" dirty="0"/>
              <a:t> </a:t>
            </a:r>
            <a:r>
              <a:rPr lang="cs-CZ" sz="1800" dirty="0"/>
              <a:t>–</a:t>
            </a:r>
            <a:r>
              <a:rPr lang="cs-CZ" sz="1800" b="1" dirty="0"/>
              <a:t>  </a:t>
            </a:r>
            <a:r>
              <a:rPr lang="cs-CZ" sz="1800" dirty="0"/>
              <a:t>produkční činnost, která je výsledkem organizace zbožní rukodělné výroby, provozované profesionálně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Petráň, J.:  Středověká řemesla v dějinách hmotné kultury, AH 8, 1983, 27-39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Janáček, J.: Přehled vývoje řemeslné výroby v českých zemích v epoše feudalismu, Praha 1963.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Měřínský, Z.:  K problematice archeologického výzkumu řemeslné výroby 10. až první poloviny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16. století na Moravě a ve Slezsku, AH 8, 1983, 41-71.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              </a:t>
            </a:r>
            <a:r>
              <a:rPr lang="cs-CZ" sz="1800" dirty="0"/>
              <a:t>Richter, M., Smetánka, Z.:  Archeologie a studium středověké  řemeslné výroby, AH 8, 1983, 11-26.</a:t>
            </a:r>
          </a:p>
          <a:p>
            <a:pPr eaLnBrk="1" hangingPunct="1">
              <a:defRPr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2144664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32012" y="349624"/>
            <a:ext cx="9184341" cy="6508376"/>
          </a:xfrm>
        </p:spPr>
        <p:txBody>
          <a:bodyPr>
            <a:normAutofit/>
          </a:bodyPr>
          <a:lstStyle/>
          <a:p>
            <a:endParaRPr lang="cs-CZ" sz="1800" b="1" dirty="0"/>
          </a:p>
          <a:p>
            <a:r>
              <a:rPr lang="cs-CZ" sz="1800" b="1" dirty="0"/>
              <a:t>KRAJÍC, R. – RICHTER, M.:</a:t>
            </a:r>
          </a:p>
          <a:p>
            <a:pPr marL="0" indent="0">
              <a:buNone/>
            </a:pPr>
            <a:r>
              <a:rPr lang="cs-CZ" sz="1800" dirty="0"/>
              <a:t>     –</a:t>
            </a:r>
            <a:r>
              <a:rPr lang="cs-CZ" sz="1800" b="1" dirty="0"/>
              <a:t>  </a:t>
            </a:r>
            <a:r>
              <a:rPr lang="cs-CZ" sz="1800" dirty="0"/>
              <a:t>nedat.:</a:t>
            </a:r>
            <a:r>
              <a:rPr lang="cs-CZ" sz="1800" b="1" dirty="0"/>
              <a:t> </a:t>
            </a:r>
            <a:r>
              <a:rPr lang="cs-CZ" sz="1800" dirty="0"/>
              <a:t>Sezimovo Ústí – archeologie středověkého poddanského města I. </a:t>
            </a:r>
          </a:p>
          <a:p>
            <a:pPr marL="0" indent="0">
              <a:buNone/>
            </a:pPr>
            <a:r>
              <a:rPr lang="cs-CZ" sz="1800" dirty="0"/>
              <a:t>         Topografie a dějiny bádání. Rukopis. 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– 2001:  Sezimovo Ústí. Archeologie středověkého poddanského města 2.</a:t>
            </a:r>
          </a:p>
          <a:p>
            <a:pPr marL="0" indent="0">
              <a:buNone/>
            </a:pPr>
            <a:r>
              <a:rPr lang="cs-CZ" sz="1800" dirty="0"/>
              <a:t>        Levobřežní předměstí – archeologický výzkum 1962–1988. Praha.</a:t>
            </a:r>
          </a:p>
          <a:p>
            <a:endParaRPr lang="cs-CZ" sz="1800" dirty="0"/>
          </a:p>
          <a:p>
            <a:r>
              <a:rPr lang="cs-CZ" sz="1800" b="1" dirty="0"/>
              <a:t>KRAJÍC, R.:</a:t>
            </a:r>
          </a:p>
          <a:p>
            <a:pPr marL="0" indent="0">
              <a:buNone/>
            </a:pPr>
            <a:r>
              <a:rPr lang="cs-CZ" sz="1800" dirty="0"/>
              <a:t>    – 2003: Sezimovo Ústí. Archeologie středověkého poddanského města 3. </a:t>
            </a:r>
          </a:p>
          <a:p>
            <a:pPr marL="0" indent="0">
              <a:buNone/>
            </a:pPr>
            <a:r>
              <a:rPr lang="cs-CZ" sz="1800" dirty="0"/>
              <a:t>       Kovárna v Sezimově Ústí a analýza výrobků ze železa. Díl I–II.</a:t>
            </a:r>
          </a:p>
          <a:p>
            <a:pPr marL="0" indent="0">
              <a:buNone/>
            </a:pPr>
            <a:r>
              <a:rPr lang="cs-CZ" sz="1800" dirty="0"/>
              <a:t>       Praha–Sezimovo Ústí–Tábor. 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– 2008: Středověké cihlářství. Sezimovo Ústí – archeologie středověkého poddanského města 4. </a:t>
            </a:r>
          </a:p>
          <a:p>
            <a:pPr marL="0" indent="0">
              <a:buNone/>
            </a:pPr>
            <a:r>
              <a:rPr lang="cs-CZ" sz="1800" dirty="0"/>
              <a:t>      Praha – Sezimovo Ústí – Tábor.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140" y="321301"/>
            <a:ext cx="1761564" cy="248691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054" y="4103185"/>
            <a:ext cx="1788829" cy="253734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484" y="2931459"/>
            <a:ext cx="1813220" cy="255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9401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294" b="31634"/>
          <a:stretch/>
        </p:blipFill>
        <p:spPr>
          <a:xfrm>
            <a:off x="887098" y="1690143"/>
            <a:ext cx="4393955" cy="4546616"/>
          </a:xfrm>
          <a:prstGeom prst="rect">
            <a:avLst/>
          </a:prstGeom>
        </p:spPr>
      </p:pic>
      <p:pic>
        <p:nvPicPr>
          <p:cNvPr id="5" name="Zástupný symbol pro obsah 4"/>
          <p:cNvPicPr>
            <a:picLocks noChangeAspect="1"/>
          </p:cNvPicPr>
          <p:nvPr/>
        </p:nvPicPr>
        <p:blipFill rotWithShape="1">
          <a:blip r:embed="rId3"/>
          <a:srcRect b="15254"/>
          <a:stretch/>
        </p:blipFill>
        <p:spPr>
          <a:xfrm>
            <a:off x="197428" y="293220"/>
            <a:ext cx="2147099" cy="260819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707295" y="1009685"/>
            <a:ext cx="1793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Usedlost VIII</a:t>
            </a:r>
          </a:p>
        </p:txBody>
      </p:sp>
      <p:pic>
        <p:nvPicPr>
          <p:cNvPr id="7" name="Zástupný symbol pro obsah 3">
            <a:extLst>
              <a:ext uri="{FF2B5EF4-FFF2-40B4-BE49-F238E27FC236}">
                <a16:creationId xmlns:a16="http://schemas.microsoft.com/office/drawing/2014/main" id="{63BC59F1-CC8C-454D-A417-F1C260D3FF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1229"/>
          <a:stretch/>
        </p:blipFill>
        <p:spPr>
          <a:xfrm>
            <a:off x="5466527" y="3083874"/>
            <a:ext cx="2657252" cy="300034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09A37DF-1FC0-4590-98E0-72B3054021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873" t="-881" r="14039" b="65421"/>
          <a:stretch/>
        </p:blipFill>
        <p:spPr>
          <a:xfrm>
            <a:off x="5466527" y="1159369"/>
            <a:ext cx="2613270" cy="184259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A72FBB5-47F7-45B1-BC48-F5746B351D4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 bright="-20000" contrast="20000"/>
          </a:blip>
          <a:srcRect l="20422" t="15032" r="20556" b="23040"/>
          <a:stretch/>
        </p:blipFill>
        <p:spPr>
          <a:xfrm>
            <a:off x="8260772" y="621240"/>
            <a:ext cx="3733800" cy="561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4273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6481" t="13419" r="8901" b="19302"/>
          <a:stretch/>
        </p:blipFill>
        <p:spPr>
          <a:xfrm>
            <a:off x="237930" y="158941"/>
            <a:ext cx="11850976" cy="600755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773705" y="6347012"/>
            <a:ext cx="3400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Model hrnčířské usedlosti XIII.</a:t>
            </a:r>
          </a:p>
        </p:txBody>
      </p:sp>
    </p:spTree>
    <p:extLst>
      <p:ext uri="{BB962C8B-B14F-4D97-AF65-F5344CB8AC3E}">
        <p14:creationId xmlns:p14="http://schemas.microsoft.com/office/powerpoint/2010/main" val="19552401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03520" y="93360"/>
            <a:ext cx="5084890" cy="86836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Kamnářská výroba</a:t>
            </a:r>
          </a:p>
        </p:txBody>
      </p:sp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2590800" y="3581401"/>
            <a:ext cx="3657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2292" name="Rectangle 6"/>
          <p:cNvSpPr>
            <a:spLocks noChangeArrowheads="1"/>
          </p:cNvSpPr>
          <p:nvPr/>
        </p:nvSpPr>
        <p:spPr bwMode="auto">
          <a:xfrm>
            <a:off x="2743200" y="3733801"/>
            <a:ext cx="3657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2293" name="Rectangle 7"/>
          <p:cNvSpPr>
            <a:spLocks noChangeArrowheads="1"/>
          </p:cNvSpPr>
          <p:nvPr/>
        </p:nvSpPr>
        <p:spPr bwMode="auto">
          <a:xfrm>
            <a:off x="2895600" y="3886201"/>
            <a:ext cx="3657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2294" name="Rectangle 8"/>
          <p:cNvSpPr>
            <a:spLocks noChangeArrowheads="1"/>
          </p:cNvSpPr>
          <p:nvPr/>
        </p:nvSpPr>
        <p:spPr bwMode="auto">
          <a:xfrm>
            <a:off x="9670191" y="6245941"/>
            <a:ext cx="25082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600" dirty="0"/>
              <a:t>kachle bez stop použití</a:t>
            </a:r>
          </a:p>
        </p:txBody>
      </p:sp>
      <p:sp>
        <p:nvSpPr>
          <p:cNvPr id="12295" name="Rectangle 9"/>
          <p:cNvSpPr>
            <a:spLocks noChangeArrowheads="1"/>
          </p:cNvSpPr>
          <p:nvPr/>
        </p:nvSpPr>
        <p:spPr bwMode="auto">
          <a:xfrm>
            <a:off x="9437179" y="1898773"/>
            <a:ext cx="3200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600" dirty="0"/>
              <a:t>Zlomky nevypálených nádob</a:t>
            </a:r>
          </a:p>
        </p:txBody>
      </p:sp>
      <p:sp>
        <p:nvSpPr>
          <p:cNvPr id="12296" name="Rectangle 10"/>
          <p:cNvSpPr>
            <a:spLocks noChangeArrowheads="1"/>
          </p:cNvSpPr>
          <p:nvPr/>
        </p:nvSpPr>
        <p:spPr bwMode="auto">
          <a:xfrm>
            <a:off x="3906910" y="3181499"/>
            <a:ext cx="3048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600" dirty="0"/>
              <a:t>Defektní </a:t>
            </a:r>
            <a:r>
              <a:rPr lang="cs-CZ" altLang="cs-CZ" sz="1600" dirty="0" err="1"/>
              <a:t>nádobkový</a:t>
            </a:r>
            <a:r>
              <a:rPr lang="cs-CZ" altLang="cs-CZ" sz="1600" dirty="0"/>
              <a:t> kachel</a:t>
            </a:r>
          </a:p>
        </p:txBody>
      </p:sp>
      <p:pic>
        <p:nvPicPr>
          <p:cNvPr id="12297" name="Picture 12" descr="IMG_1131"/>
          <p:cNvPicPr>
            <a:picLocks noChangeAspect="1" noChangeArrowheads="1"/>
          </p:cNvPicPr>
          <p:nvPr/>
        </p:nvPicPr>
        <p:blipFill rotWithShape="1">
          <a:blip r:embed="rId2" cstate="print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94"/>
          <a:stretch/>
        </p:blipFill>
        <p:spPr bwMode="auto">
          <a:xfrm>
            <a:off x="9803733" y="2274296"/>
            <a:ext cx="2005827" cy="1527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3" descr="IMG_1162"/>
          <p:cNvPicPr>
            <a:picLocks noChangeAspect="1" noChangeArrowheads="1"/>
          </p:cNvPicPr>
          <p:nvPr/>
        </p:nvPicPr>
        <p:blipFill rotWithShape="1">
          <a:blip r:embed="rId3" cstate="print">
            <a:lum bright="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9"/>
          <a:stretch/>
        </p:blipFill>
        <p:spPr bwMode="auto">
          <a:xfrm>
            <a:off x="4146737" y="1063218"/>
            <a:ext cx="2012614" cy="2087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14" descr="IMG_1166"/>
          <p:cNvPicPr>
            <a:picLocks noChangeAspect="1" noChangeArrowheads="1"/>
          </p:cNvPicPr>
          <p:nvPr/>
        </p:nvPicPr>
        <p:blipFill>
          <a:blip r:embed="rId4" cstate="print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476" y="4221926"/>
            <a:ext cx="1298852" cy="201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16" descr="IMG_1168"/>
          <p:cNvPicPr>
            <a:picLocks noChangeAspect="1" noChangeArrowheads="1"/>
          </p:cNvPicPr>
          <p:nvPr/>
        </p:nvPicPr>
        <p:blipFill>
          <a:blip r:embed="rId5" cstate="print">
            <a:lum bright="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801" y="4221926"/>
            <a:ext cx="1320437" cy="2046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18" descr="IMG_1188"/>
          <p:cNvPicPr>
            <a:picLocks noChangeAspect="1" noChangeArrowheads="1"/>
          </p:cNvPicPr>
          <p:nvPr/>
        </p:nvPicPr>
        <p:blipFill>
          <a:blip r:embed="rId6" cstate="print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9700" y="230626"/>
            <a:ext cx="1897031" cy="1626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2" name="Rectangle 19"/>
          <p:cNvSpPr>
            <a:spLocks noChangeArrowheads="1"/>
          </p:cNvSpPr>
          <p:nvPr/>
        </p:nvSpPr>
        <p:spPr bwMode="auto">
          <a:xfrm>
            <a:off x="9689727" y="3887052"/>
            <a:ext cx="27432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600" dirty="0"/>
              <a:t>Vypálený </a:t>
            </a:r>
            <a:r>
              <a:rPr lang="cs-CZ" altLang="cs-CZ" sz="1600" dirty="0" err="1"/>
              <a:t>žmolec</a:t>
            </a:r>
            <a:r>
              <a:rPr lang="cs-CZ" altLang="cs-CZ" sz="1600" dirty="0"/>
              <a:t> hlíny</a:t>
            </a:r>
          </a:p>
        </p:txBody>
      </p:sp>
      <p:pic>
        <p:nvPicPr>
          <p:cNvPr id="15" name="Picture 10" descr="H6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342" y="3716846"/>
            <a:ext cx="2886130" cy="242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-7293" y="339479"/>
            <a:ext cx="4132304" cy="483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8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>
                <a:latin typeface="+mn-lt"/>
              </a:rPr>
              <a:t>Při kopání základů obvodové zdi domu v </a:t>
            </a:r>
            <a:r>
              <a:rPr lang="cs-CZ" altLang="cs-CZ" sz="1800" b="1" dirty="0">
                <a:latin typeface="+mn-lt"/>
              </a:rPr>
              <a:t>Opavě –  Krnovské ulici č. 4  </a:t>
            </a:r>
            <a:r>
              <a:rPr lang="cs-CZ" altLang="cs-CZ" sz="1800" dirty="0">
                <a:latin typeface="+mn-lt"/>
              </a:rPr>
              <a:t>byla dělníky v jámě č. 1 nalezena negativní keramická forma na profilované rámování čelní stěny kachle s letopočtem </a:t>
            </a:r>
            <a:r>
              <a:rPr lang="cs-CZ" altLang="cs-CZ" sz="1800" b="1" dirty="0">
                <a:latin typeface="+mn-lt"/>
              </a:rPr>
              <a:t>1571.</a:t>
            </a:r>
            <a:r>
              <a:rPr lang="cs-CZ" altLang="cs-CZ" sz="1800" dirty="0">
                <a:latin typeface="+mn-lt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>
              <a:latin typeface="+mn-lt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>
                <a:latin typeface="+mn-lt"/>
              </a:rPr>
              <a:t>Při následném záchranném výzkumu ve dnech 16. – 22. 9. 1965 byly na ploše staveniště zjištěny další  zahloubené objekty ze 13. – 14. stol.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</p:txBody>
      </p:sp>
      <p:pic>
        <p:nvPicPr>
          <p:cNvPr id="18" name="Picture 14" descr="img08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17033" y="3733801"/>
            <a:ext cx="3059216" cy="240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" name="Picture 10" descr="003 B 6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419" y="3716845"/>
            <a:ext cx="2382613" cy="2422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CRW_3331"/>
          <p:cNvPicPr>
            <a:picLocks noChangeAspect="1" noChangeArrowheads="1"/>
          </p:cNvPicPr>
          <p:nvPr/>
        </p:nvPicPr>
        <p:blipFill>
          <a:blip r:embed="rId10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255" y="746683"/>
            <a:ext cx="2238766" cy="167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CRW_3571"/>
          <p:cNvPicPr>
            <a:picLocks noChangeAspect="1" noChangeArrowheads="1"/>
          </p:cNvPicPr>
          <p:nvPr/>
        </p:nvPicPr>
        <p:blipFill>
          <a:blip r:embed="rId11" cstate="print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422" y="1861813"/>
            <a:ext cx="1307678" cy="1786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10"/>
          <p:cNvSpPr>
            <a:spLocks noChangeArrowheads="1"/>
          </p:cNvSpPr>
          <p:nvPr/>
        </p:nvSpPr>
        <p:spPr bwMode="auto">
          <a:xfrm>
            <a:off x="6641727" y="2316532"/>
            <a:ext cx="3048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600" dirty="0"/>
              <a:t>Forma na výrobu</a:t>
            </a:r>
          </a:p>
          <a:p>
            <a:pPr eaLnBrk="1" hangingPunct="1"/>
            <a:r>
              <a:rPr lang="cs-CZ" altLang="cs-CZ" sz="1600" dirty="0" err="1"/>
              <a:t>kachelových</a:t>
            </a:r>
            <a:r>
              <a:rPr lang="cs-CZ" altLang="cs-CZ" sz="1600" dirty="0"/>
              <a:t> lišt</a:t>
            </a:r>
          </a:p>
        </p:txBody>
      </p:sp>
    </p:spTree>
    <p:extLst>
      <p:ext uri="{BB962C8B-B14F-4D97-AF65-F5344CB8AC3E}">
        <p14:creationId xmlns:p14="http://schemas.microsoft.com/office/powerpoint/2010/main" val="35140524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4280" t="55758" r="4564" b="10098"/>
          <a:stretch/>
        </p:blipFill>
        <p:spPr>
          <a:xfrm>
            <a:off x="629784" y="2042700"/>
            <a:ext cx="8263722" cy="440656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/>
          <a:srcRect l="18616" t="17688" r="19330" b="42440"/>
          <a:stretch/>
        </p:blipFill>
        <p:spPr>
          <a:xfrm rot="16200000">
            <a:off x="8752219" y="3004701"/>
            <a:ext cx="3313775" cy="303120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58699" cy="3753455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2995747" y="698185"/>
            <a:ext cx="8928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Krajíc, R.,</a:t>
            </a:r>
            <a:r>
              <a:rPr lang="cs-CZ" dirty="0"/>
              <a:t> 2003: Sezimovo Ústí. Archeologie středověkého poddanského města 3. </a:t>
            </a:r>
          </a:p>
          <a:p>
            <a:r>
              <a:rPr lang="cs-CZ" dirty="0"/>
              <a:t>Kovárna v Sezimově Ústí a analýza výrobků ze železa. Díl II. Praha – Sezimovo Ústí – Tábor.</a:t>
            </a:r>
          </a:p>
        </p:txBody>
      </p:sp>
    </p:spTree>
    <p:extLst>
      <p:ext uri="{BB962C8B-B14F-4D97-AF65-F5344CB8AC3E}">
        <p14:creationId xmlns:p14="http://schemas.microsoft.com/office/powerpoint/2010/main" val="4429533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Nadpis 1"/>
          <p:cNvSpPr>
            <a:spLocks noGrp="1"/>
          </p:cNvSpPr>
          <p:nvPr>
            <p:ph type="title"/>
          </p:nvPr>
        </p:nvSpPr>
        <p:spPr>
          <a:xfrm>
            <a:off x="1018903" y="20639"/>
            <a:ext cx="10541726" cy="1143000"/>
          </a:xfrm>
        </p:spPr>
        <p:txBody>
          <a:bodyPr>
            <a:normAutofit fontScale="90000"/>
          </a:bodyPr>
          <a:lstStyle/>
          <a:p>
            <a:br>
              <a:rPr lang="cs-CZ" altLang="cs-CZ" sz="3200" b="1" dirty="0"/>
            </a:br>
            <a:r>
              <a:rPr lang="cs-CZ" altLang="cs-CZ" sz="3200" b="1" dirty="0"/>
              <a:t>                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Kovárna</a:t>
            </a:r>
            <a:br>
              <a:rPr lang="cs-CZ" altLang="cs-CZ" sz="3600" b="1" dirty="0">
                <a:solidFill>
                  <a:srgbClr val="FF0000"/>
                </a:solidFill>
              </a:rPr>
            </a:br>
            <a:endParaRPr lang="cs-CZ" altLang="cs-CZ" sz="36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8941" y="1163638"/>
            <a:ext cx="12465424" cy="569436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/>
              <a:t>1985  </a:t>
            </a:r>
            <a:r>
              <a:rPr lang="cs-CZ" sz="1800" dirty="0"/>
              <a:t> –   Rudolf Krajíc:  výzkum  + monografie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–   typologie želez:   8 základních skupin (A – H s variantami + nezařazené předměty; 18 000 ks. i z Ústí)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r>
              <a:rPr lang="cs-CZ" sz="1800" dirty="0"/>
              <a:t> </a:t>
            </a:r>
            <a:r>
              <a:rPr lang="cs-CZ" sz="1800" b="1" dirty="0"/>
              <a:t>Kovárna</a:t>
            </a:r>
            <a:r>
              <a:rPr lang="cs-CZ" sz="1800" dirty="0"/>
              <a:t>   –  </a:t>
            </a:r>
            <a:r>
              <a:rPr lang="cs-CZ" sz="1800" b="1" dirty="0"/>
              <a:t>usedlost č. VI</a:t>
            </a:r>
            <a:r>
              <a:rPr lang="cs-CZ" sz="1800" dirty="0"/>
              <a:t>.:  </a:t>
            </a:r>
            <a:r>
              <a:rPr lang="cs-CZ" sz="2000" dirty="0"/>
              <a:t>dvoutraktový kamenný dům:  obytná část, kovárna s výhní, provozně-hospodářská část </a:t>
            </a:r>
          </a:p>
          <a:p>
            <a:pPr marL="0" indent="0">
              <a:buNone/>
            </a:pPr>
            <a:r>
              <a:rPr lang="cs-CZ" sz="2200" dirty="0"/>
              <a:t>                   </a:t>
            </a:r>
            <a:r>
              <a:rPr lang="cs-CZ" sz="2000" dirty="0"/>
              <a:t>– </a:t>
            </a:r>
            <a:r>
              <a:rPr lang="cs-CZ" sz="2200" dirty="0"/>
              <a:t> </a:t>
            </a:r>
            <a:r>
              <a:rPr lang="cs-CZ" sz="1800" dirty="0"/>
              <a:t>největší místnost v domě  (7 x 5 x 6 x 7 m) s výhní v rohu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–  ústí pece (140x140 cm) vyzděno z cihel, dno vyloženo kmeny a vymazáno hlínou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–   před pecí kruhová jáma se špalkem a kovadlinkou (kolem štět)</a:t>
            </a:r>
          </a:p>
          <a:p>
            <a:pPr marL="0" indent="0">
              <a:buNone/>
              <a:defRPr/>
            </a:pPr>
            <a:r>
              <a:rPr lang="cs-CZ" sz="1800" dirty="0"/>
              <a:t> </a:t>
            </a:r>
          </a:p>
          <a:p>
            <a:pPr>
              <a:defRPr/>
            </a:pPr>
            <a:r>
              <a:rPr lang="cs-CZ" sz="1800" b="1" dirty="0"/>
              <a:t>Kovář </a:t>
            </a:r>
            <a:r>
              <a:rPr lang="cs-CZ" sz="1800" dirty="0"/>
              <a:t> –  provozoval práce kovářské, podkovářské, zámečnické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–  doklady činnosti:  nástroje, dyzny, strusky (700 kg), slitky, tyčovina, </a:t>
            </a:r>
            <a:r>
              <a:rPr lang="cs-CZ" sz="1800" dirty="0" err="1"/>
              <a:t>pásovina</a:t>
            </a:r>
            <a:r>
              <a:rPr lang="cs-CZ" sz="1800" dirty="0"/>
              <a:t>, 600 kg odpadu 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Inventář  </a:t>
            </a:r>
            <a:r>
              <a:rPr lang="cs-CZ" sz="1800" dirty="0"/>
              <a:t> –  keramika (poháry, trojnožky, džbány, mísy, kahany)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–  depot:  19 ks. pražských stříbrných grošů Václava IV. (pod podlahou)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–  doklady kovářské činnosti:  pracovní nástroje, zbytky železa,  dyzny, struska, slitky želez, tyčovina a </a:t>
            </a:r>
            <a:r>
              <a:rPr lang="cs-CZ" sz="1800" dirty="0" err="1"/>
              <a:t>pásovina</a:t>
            </a:r>
            <a:r>
              <a:rPr lang="cs-CZ" sz="1800" dirty="0"/>
              <a:t> 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528456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Cihlářství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2425" y="1143000"/>
            <a:ext cx="11839575" cy="5715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/>
              <a:t>Vznik</a:t>
            </a:r>
            <a:r>
              <a:rPr lang="cs-CZ" sz="1800" dirty="0"/>
              <a:t>  –  </a:t>
            </a:r>
            <a:r>
              <a:rPr lang="cs-CZ" sz="1800" b="1" dirty="0"/>
              <a:t>13. stol.:</a:t>
            </a:r>
            <a:r>
              <a:rPr lang="cs-CZ" sz="1800" dirty="0"/>
              <a:t>  souvisí s rozvojem cihlové architektury:  cihly (lat. </a:t>
            </a:r>
            <a:r>
              <a:rPr lang="cs-CZ" sz="1800" dirty="0" err="1"/>
              <a:t>lateres</a:t>
            </a:r>
            <a:r>
              <a:rPr lang="cs-CZ" sz="1800" dirty="0"/>
              <a:t>) byly doplňkovým stavebním materiálem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–  </a:t>
            </a:r>
            <a:r>
              <a:rPr lang="cs-CZ" sz="1800" b="1" dirty="0"/>
              <a:t>14. stol.:</a:t>
            </a:r>
            <a:r>
              <a:rPr lang="cs-CZ" sz="1800" dirty="0"/>
              <a:t>  zprávy o majitelích a provozovatelích cihelen a vápenek</a:t>
            </a:r>
          </a:p>
          <a:p>
            <a:pPr marL="0" indent="0">
              <a:buNone/>
              <a:defRPr/>
            </a:pPr>
            <a:endParaRPr lang="cs-CZ" sz="1800" b="1" dirty="0"/>
          </a:p>
          <a:p>
            <a:pPr>
              <a:defRPr/>
            </a:pPr>
            <a:r>
              <a:rPr lang="cs-CZ" sz="1800" b="1" dirty="0"/>
              <a:t>Vápeníci   </a:t>
            </a:r>
            <a:r>
              <a:rPr lang="cs-CZ" sz="1800" dirty="0"/>
              <a:t>–</a:t>
            </a:r>
            <a:r>
              <a:rPr lang="cs-CZ" sz="1800" b="1" dirty="0"/>
              <a:t>   </a:t>
            </a:r>
            <a:r>
              <a:rPr lang="cs-CZ" sz="1800" dirty="0"/>
              <a:t>pálení a hašení vápna:  nejstarší vápenická pec:  2005–6 na náměstí Republiky v Praze  (stavba: 6,5x6,5 m)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komplex pecí u hradu v Obřanech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Cihláři   –   </a:t>
            </a:r>
            <a:r>
              <a:rPr lang="cs-CZ" sz="1800" dirty="0"/>
              <a:t>výroba stavebního materiálu:</a:t>
            </a:r>
            <a:r>
              <a:rPr lang="cs-CZ" sz="1800" b="1" dirty="0"/>
              <a:t>   </a:t>
            </a:r>
            <a:r>
              <a:rPr lang="cs-CZ" sz="1800" dirty="0"/>
              <a:t>krycí (střešní krytina:  prejzy a háky)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zdicí (cihly, dlaždice)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–    cihlárny:   </a:t>
            </a:r>
            <a:r>
              <a:rPr lang="cs-CZ" sz="1800" b="1" dirty="0" err="1"/>
              <a:t>Sezinovo</a:t>
            </a:r>
            <a:r>
              <a:rPr lang="cs-CZ" sz="1800" b="1" dirty="0"/>
              <a:t> Ústí </a:t>
            </a:r>
            <a:r>
              <a:rPr lang="cs-CZ" sz="1800" dirty="0"/>
              <a:t> –  před 1420:  levobřežní předměstí  (1962 – 1988: M. Richter, M. Drda, R. Krajíc) </a:t>
            </a:r>
          </a:p>
          <a:p>
            <a:pPr marL="0" indent="0">
              <a:buNone/>
            </a:pPr>
            <a:r>
              <a:rPr lang="cs-CZ" sz="1800" b="1" dirty="0"/>
              <a:t>                                          Tábor</a:t>
            </a:r>
            <a:r>
              <a:rPr lang="cs-CZ" sz="1800" dirty="0"/>
              <a:t>  –  Pražské předměstí:  Sídliště nad Lužnicí  (před 1420; 1980:  R. Krajíc)</a:t>
            </a:r>
          </a:p>
          <a:p>
            <a:pPr marL="0" indent="0">
              <a:buNone/>
            </a:pPr>
            <a:r>
              <a:rPr lang="cs-CZ" sz="1800" b="1" dirty="0"/>
              <a:t>                                          Milevsko</a:t>
            </a:r>
            <a:r>
              <a:rPr lang="cs-CZ" sz="1800" dirty="0"/>
              <a:t>  –  dílna stavební huti kláštera (13. stol.; M. Drda 1983) </a:t>
            </a:r>
          </a:p>
          <a:p>
            <a:pPr marL="0" indent="0">
              <a:buNone/>
            </a:pPr>
            <a:r>
              <a:rPr lang="cs-CZ" sz="1800" b="1" dirty="0"/>
              <a:t>                                          Brno</a:t>
            </a:r>
            <a:r>
              <a:rPr lang="cs-CZ" sz="1800" dirty="0"/>
              <a:t>  –  Na Leči (Žerotínovo náměstí):  2. pol. 14./15. stol. až 30. léta 16. stol.: na </a:t>
            </a:r>
            <a:r>
              <a:rPr lang="cs-CZ" sz="1800" dirty="0" err="1"/>
              <a:t>sev</a:t>
            </a:r>
            <a:r>
              <a:rPr lang="cs-CZ" sz="1800" dirty="0"/>
              <a:t>. okraji města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–  Královo Pole (Božetěchova ul.):  cihlářská pec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–  Husova ulice:  cihlářská pec</a:t>
            </a:r>
          </a:p>
          <a:p>
            <a:pPr marL="0" indent="0">
              <a:buNone/>
            </a:pPr>
            <a:r>
              <a:rPr lang="cs-CZ" sz="1800" b="1" dirty="0"/>
              <a:t>                                          Kutná Hora  </a:t>
            </a:r>
            <a:r>
              <a:rPr lang="cs-CZ" sz="1800" dirty="0"/>
              <a:t>–  jezuitské koleje;  </a:t>
            </a:r>
            <a:r>
              <a:rPr lang="cs-CZ" sz="1800" b="1" dirty="0"/>
              <a:t>Mohelnice</a:t>
            </a:r>
            <a:r>
              <a:rPr lang="cs-CZ" sz="1800" dirty="0"/>
              <a:t> aj.</a:t>
            </a:r>
          </a:p>
          <a:p>
            <a:pPr marL="0" indent="0">
              <a:buNone/>
              <a:defRPr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3384483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49" y="526845"/>
            <a:ext cx="4438965" cy="2644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ovéPole 2"/>
          <p:cNvSpPr txBox="1">
            <a:spLocks noChangeArrowheads="1"/>
          </p:cNvSpPr>
          <p:nvPr/>
        </p:nvSpPr>
        <p:spPr bwMode="auto">
          <a:xfrm>
            <a:off x="1587852" y="236"/>
            <a:ext cx="31083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FF00"/>
                </a:solidFill>
              </a:rPr>
              <a:t>  </a:t>
            </a:r>
            <a:r>
              <a:rPr lang="cs-CZ" altLang="cs-CZ" sz="2400" b="1" dirty="0">
                <a:solidFill>
                  <a:srgbClr val="FF0000"/>
                </a:solidFill>
              </a:rPr>
              <a:t>Sezimovo ústí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449" y="3246183"/>
            <a:ext cx="4438965" cy="2908184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457516" y="6154367"/>
            <a:ext cx="522891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                   Relikty cihlárny (Usedlost II.). </a:t>
            </a:r>
          </a:p>
          <a:p>
            <a:r>
              <a:rPr lang="cs-CZ" b="1" dirty="0"/>
              <a:t>Vepředu pozůstatky domu, vzadu torza dvou pecí.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AA4FEF0-1934-4ED1-B907-E02636514613}"/>
              </a:ext>
            </a:extLst>
          </p:cNvPr>
          <p:cNvSpPr txBox="1"/>
          <p:nvPr/>
        </p:nvSpPr>
        <p:spPr>
          <a:xfrm>
            <a:off x="3509076" y="634153"/>
            <a:ext cx="1468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highlight>
                  <a:srgbClr val="FFFF00"/>
                </a:highlight>
              </a:rPr>
              <a:t>Rekonstrukce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8878B2F-CC79-490C-BA1E-C59578C43476}"/>
              </a:ext>
            </a:extLst>
          </p:cNvPr>
          <p:cNvSpPr txBox="1"/>
          <p:nvPr/>
        </p:nvSpPr>
        <p:spPr>
          <a:xfrm>
            <a:off x="7134938" y="65180"/>
            <a:ext cx="3193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Praha – nám. Republiky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DDE4F34A-9111-4584-A75B-6193AF10F5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834" y="526845"/>
            <a:ext cx="2372242" cy="2576833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1FFDCBFD-8CCF-4B21-9F1D-E69964F13F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148" y="526846"/>
            <a:ext cx="4068494" cy="264400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35EBAA36-3204-4006-BF70-2ECC2222B5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402" y="3246182"/>
            <a:ext cx="6021748" cy="3546637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45338367-88CA-46A2-A161-17D4DBCB84C1}"/>
              </a:ext>
            </a:extLst>
          </p:cNvPr>
          <p:cNvSpPr txBox="1"/>
          <p:nvPr/>
        </p:nvSpPr>
        <p:spPr>
          <a:xfrm>
            <a:off x="5475308" y="2801518"/>
            <a:ext cx="4098173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cs-CZ" b="1" dirty="0"/>
              <a:t>Středověká vápenka se vsázkou vápenců.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61757EFB-1CCB-47B4-AEF7-BC67E555809C}"/>
              </a:ext>
            </a:extLst>
          </p:cNvPr>
          <p:cNvSpPr txBox="1"/>
          <p:nvPr/>
        </p:nvSpPr>
        <p:spPr>
          <a:xfrm>
            <a:off x="7202034" y="6423487"/>
            <a:ext cx="2455800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cs-CZ" b="1" dirty="0"/>
              <a:t>Jáma na odlévání zvonů</a:t>
            </a:r>
          </a:p>
        </p:txBody>
      </p:sp>
    </p:spTree>
    <p:extLst>
      <p:ext uri="{BB962C8B-B14F-4D97-AF65-F5344CB8AC3E}">
        <p14:creationId xmlns:p14="http://schemas.microsoft.com/office/powerpoint/2010/main" val="8553752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1"/>
          <p:cNvSpPr>
            <a:spLocks noGrp="1"/>
          </p:cNvSpPr>
          <p:nvPr>
            <p:ph type="title"/>
          </p:nvPr>
        </p:nvSpPr>
        <p:spPr>
          <a:xfrm>
            <a:off x="1734467" y="0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cs-CZ" altLang="cs-CZ" sz="3200" b="1" dirty="0"/>
            </a:br>
            <a:r>
              <a:rPr lang="cs-CZ" altLang="cs-CZ" sz="3200" b="1" dirty="0"/>
              <a:t>                                        </a:t>
            </a:r>
            <a:r>
              <a:rPr lang="cs-CZ" altLang="cs-CZ" sz="3600" b="1" dirty="0">
                <a:solidFill>
                  <a:srgbClr val="FF0000"/>
                </a:solidFill>
              </a:rPr>
              <a:t>Textilní výroba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endParaRPr lang="cs-CZ" altLang="cs-CZ" sz="32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5324" y="1049154"/>
            <a:ext cx="11496675" cy="5808846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cs-CZ" sz="1900" b="1" dirty="0"/>
              <a:t>Raný středověk  </a:t>
            </a:r>
            <a:r>
              <a:rPr lang="cs-CZ" sz="1900" dirty="0"/>
              <a:t>–  převažovala podomácká individuální výroba, která byla doménou žen 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  –  přeslen:  atribut žen  (měly za povinnost, aby každý člen rodiny měl řádný oděv)</a:t>
            </a:r>
          </a:p>
          <a:p>
            <a:pPr marL="0" indent="0">
              <a:buNone/>
              <a:defRPr/>
            </a:pPr>
            <a:endParaRPr lang="cs-CZ" sz="1900" dirty="0"/>
          </a:p>
          <a:p>
            <a:pPr>
              <a:defRPr/>
            </a:pPr>
            <a:r>
              <a:rPr lang="cs-CZ" sz="1900" b="1" dirty="0"/>
              <a:t>13. stol</a:t>
            </a:r>
            <a:r>
              <a:rPr lang="cs-CZ" sz="1900" dirty="0"/>
              <a:t>.  –  rozvinutá specializovaná výroba (oddělení od podomácké výroby) 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–  činnosti spojené s výrobou tkanin probíhaly po celý rok </a:t>
            </a:r>
          </a:p>
          <a:p>
            <a:pPr marL="0" indent="0">
              <a:buNone/>
              <a:defRPr/>
            </a:pPr>
            <a:endParaRPr lang="cs-CZ" sz="1900" dirty="0"/>
          </a:p>
          <a:p>
            <a:pPr>
              <a:defRPr/>
            </a:pPr>
            <a:r>
              <a:rPr lang="cs-CZ" sz="1900" b="1" dirty="0"/>
              <a:t>Zpracování  </a:t>
            </a:r>
            <a:r>
              <a:rPr lang="cs-CZ" sz="1900" dirty="0"/>
              <a:t>–  získávání příze (jedna přadlena utkala za 1 hod. 60 až 100 m nitě )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–  tkaní látek (20 m š., 100 cm dlouhý pruh látky:  20 hodin) 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–  výroba oděvů (ve vrcholném středověku řemeslně organizována)</a:t>
            </a:r>
          </a:p>
          <a:p>
            <a:pPr marL="0" indent="0">
              <a:buNone/>
              <a:defRPr/>
            </a:pPr>
            <a:endParaRPr lang="cs-CZ" sz="1900" dirty="0"/>
          </a:p>
          <a:p>
            <a:pPr>
              <a:defRPr/>
            </a:pPr>
            <a:r>
              <a:rPr lang="cs-CZ" sz="1900" b="1" dirty="0"/>
              <a:t>Rozdělení textilních řemesel  </a:t>
            </a:r>
            <a:r>
              <a:rPr lang="cs-CZ" sz="1900" dirty="0"/>
              <a:t>–  </a:t>
            </a:r>
            <a:r>
              <a:rPr lang="cs-CZ" sz="1900" b="1" dirty="0"/>
              <a:t>plátenická:    </a:t>
            </a:r>
            <a:r>
              <a:rPr lang="cs-CZ" sz="1900" dirty="0"/>
              <a:t>výroba lněných (konopných) látek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                                           střediska:  Jihlava  (výroba pro </a:t>
            </a:r>
            <a:r>
              <a:rPr lang="cs-CZ" sz="1900" dirty="0" err="1"/>
              <a:t>vzálené</a:t>
            </a:r>
            <a:r>
              <a:rPr lang="cs-CZ" sz="1900" dirty="0"/>
              <a:t> trny)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                                           podhorské oblasti, Slezsko (Vratislav)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                                         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               –  </a:t>
            </a:r>
            <a:r>
              <a:rPr lang="cs-CZ" sz="1900" b="1" dirty="0"/>
              <a:t>soukenická:</a:t>
            </a:r>
            <a:r>
              <a:rPr lang="cs-CZ" sz="1900" dirty="0"/>
              <a:t>  výroba vlněných látek:  1 den tkaní na stavu:  170 – 200 cm sukna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                                          severní Morava:  valašská kolonizace – pěstování ovcí na vlnu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                                          střediska:  Frýdek, Příbor, Nový Jičín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      </a:t>
            </a:r>
          </a:p>
          <a:p>
            <a:pPr marL="0" indent="0">
              <a:buNone/>
              <a:defRPr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6518449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70708" y="457200"/>
            <a:ext cx="11421291" cy="6172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/>
              <a:t>Archeologické prameny </a:t>
            </a:r>
            <a:r>
              <a:rPr lang="cs-CZ" sz="1800" dirty="0"/>
              <a:t>– 2 skupiny nálezů: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800100" lvl="1" indent="-342900">
              <a:buFontTx/>
              <a:buAutoNum type="alphaLcParenR"/>
              <a:defRPr/>
            </a:pPr>
            <a:r>
              <a:rPr lang="cs-CZ" sz="1800" dirty="0"/>
              <a:t>zbytky textilií (otisky na kovech nebo keramice)</a:t>
            </a:r>
          </a:p>
          <a:p>
            <a:pPr marL="800100" lvl="1" indent="-342900">
              <a:buFontTx/>
              <a:buAutoNum type="alphaLcParenR"/>
              <a:defRPr/>
            </a:pPr>
            <a:r>
              <a:rPr lang="cs-CZ" sz="1800" dirty="0"/>
              <a:t>živočišná vlákna  –  odolné proti kyselinám (vlna a hedvábí)</a:t>
            </a:r>
          </a:p>
          <a:p>
            <a:pPr marL="457200" lvl="1" indent="0">
              <a:buNone/>
              <a:defRPr/>
            </a:pPr>
            <a:r>
              <a:rPr lang="cs-CZ" sz="1800" dirty="0"/>
              <a:t>                                     –  dobře se uchovávají v zásaditém prostředí, kysličníky kovů je konzervují</a:t>
            </a:r>
          </a:p>
          <a:p>
            <a:pPr marL="0" indent="0">
              <a:buNone/>
              <a:defRPr/>
            </a:pPr>
            <a:r>
              <a:rPr lang="cs-CZ" sz="1800" dirty="0"/>
              <a:t>         c)  předměty a nástroje používané při výrobě (vzácné - dřevo)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Textilní materiály:</a:t>
            </a:r>
            <a:r>
              <a:rPr lang="cs-CZ" sz="1800" dirty="0"/>
              <a:t> 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1</a:t>
            </a:r>
            <a:r>
              <a:rPr lang="cs-CZ" sz="1800" b="1" dirty="0"/>
              <a:t>.  Rostlinné povahy  </a:t>
            </a:r>
            <a:r>
              <a:rPr lang="cs-CZ" sz="1800" dirty="0"/>
              <a:t>–   konopí seté, vlákno má šedou barvu (Březno u Loun)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–   kopřiva dvoudomá (bílá vlákna, která se dobře barví)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–   len setý (světle plavá barva)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2.  Živočišné povahy  </a:t>
            </a:r>
            <a:r>
              <a:rPr lang="cs-CZ" sz="1800" dirty="0"/>
              <a:t>–   hedvábí (od 9. stol. Import: výměšek housenky bource morušového; surové bílé a žluté)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–   mohér (nálezy ze Starého Města)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–   vlna (sbírána rukama, vyčesávána, stříhána: rouno)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–   žíně  (k výrobě tkanic:  nález z Plzně, 15. stol.)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008082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>
          <a:xfrm>
            <a:off x="1981200" y="2063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Okruhy studia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42950" y="1163638"/>
            <a:ext cx="9925050" cy="5694362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cs-CZ" sz="1800" b="1" dirty="0">
                <a:solidFill>
                  <a:srgbClr val="FF0000"/>
                </a:solidFill>
              </a:rPr>
              <a:t>I.  Technologie   </a:t>
            </a:r>
            <a:r>
              <a:rPr lang="cs-CZ" sz="1800" dirty="0"/>
              <a:t>–</a:t>
            </a:r>
            <a:r>
              <a:rPr lang="cs-CZ" sz="1800" b="1" dirty="0"/>
              <a:t>   </a:t>
            </a:r>
            <a:r>
              <a:rPr lang="cs-CZ" sz="1800" dirty="0"/>
              <a:t>studium výrobních procesů souvisejících s finálními výrobky</a:t>
            </a:r>
          </a:p>
          <a:p>
            <a:pPr marL="0" indent="0">
              <a:buNone/>
              <a:defRPr/>
            </a:pPr>
            <a:r>
              <a:rPr lang="cs-CZ" sz="1800" dirty="0"/>
              <a:t> </a:t>
            </a:r>
          </a:p>
          <a:p>
            <a:pPr marL="0" indent="0">
              <a:buNone/>
              <a:defRPr/>
            </a:pPr>
            <a:r>
              <a:rPr lang="cs-CZ" sz="1800" dirty="0">
                <a:solidFill>
                  <a:schemeClr val="accent1"/>
                </a:solidFill>
              </a:rPr>
              <a:t>     </a:t>
            </a:r>
            <a:r>
              <a:rPr lang="cs-CZ" sz="1800" b="1" dirty="0">
                <a:solidFill>
                  <a:schemeClr val="accent1"/>
                </a:solidFill>
              </a:rPr>
              <a:t>1.  Prameny přímé:</a:t>
            </a:r>
          </a:p>
          <a:p>
            <a:pPr marL="0" indent="0">
              <a:buNone/>
              <a:defRPr/>
            </a:pPr>
            <a:r>
              <a:rPr lang="cs-CZ" sz="1800" dirty="0"/>
              <a:t>          a)  suroviny a místa jejich získávání (montánní archeologie)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–  doklady těžby v terénu:  pinky, náhony, lomy aj.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–  metalurgické nálezy (pece, úpravnické areály aj.) </a:t>
            </a:r>
          </a:p>
          <a:p>
            <a:pPr marL="0" indent="0">
              <a:buNone/>
              <a:defRPr/>
            </a:pPr>
            <a:r>
              <a:rPr lang="cs-CZ" sz="1800" dirty="0"/>
              <a:t>          b)  polotovary a nedokončené výrobky </a:t>
            </a:r>
          </a:p>
          <a:p>
            <a:pPr marL="0" indent="0">
              <a:buNone/>
              <a:defRPr/>
            </a:pPr>
            <a:r>
              <a:rPr lang="cs-CZ" sz="1800" dirty="0"/>
              <a:t>          c)  pracovní nástroje </a:t>
            </a:r>
          </a:p>
          <a:p>
            <a:pPr marL="0" indent="0">
              <a:buNone/>
              <a:defRPr/>
            </a:pPr>
            <a:r>
              <a:rPr lang="cs-CZ" sz="1800" dirty="0"/>
              <a:t>          d)  defektní výrobky </a:t>
            </a:r>
          </a:p>
          <a:p>
            <a:pPr marL="0" indent="0">
              <a:buNone/>
              <a:defRPr/>
            </a:pPr>
            <a:r>
              <a:rPr lang="cs-CZ" sz="1800" dirty="0"/>
              <a:t>          e)  odpad – střepiště v hrnčířských dílnách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– železná struska v železářských dílnách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– odštěpky dřeva a hobliny v bednářských dílnách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– odstřižky kovů a plechy v kovářských a platnéřských dílnách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– zbytky kůží v ševcovských a </a:t>
            </a:r>
            <a:r>
              <a:rPr lang="cs-CZ" sz="1800" dirty="0" err="1"/>
              <a:t>jirnchářských</a:t>
            </a:r>
            <a:r>
              <a:rPr lang="cs-CZ" sz="1800" dirty="0"/>
              <a:t> dílnách</a:t>
            </a:r>
          </a:p>
          <a:p>
            <a:pPr marL="0" indent="0">
              <a:buNone/>
              <a:defRPr/>
            </a:pPr>
            <a:r>
              <a:rPr lang="cs-CZ" sz="1800" dirty="0"/>
              <a:t>           f)  stopy pracovních procesů – stopy hrnčířského kruhu, soustruhu, kamenických dlát aj.</a:t>
            </a:r>
          </a:p>
          <a:p>
            <a:pPr marL="0" indent="0">
              <a:buNone/>
              <a:defRPr/>
            </a:pPr>
            <a:r>
              <a:rPr lang="cs-CZ" sz="1800" dirty="0"/>
              <a:t>           g) dílny – hrnčířské:  v Brně, Kostelci nad Orlicí, v Praze na Malé straně aj.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– řeznické:  v Sezimově Ústí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– metalurgické:  Želechovice, Olomoučany aj. 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7496390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Potravinářská řemesla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4825" y="1325563"/>
            <a:ext cx="11434625" cy="5388746"/>
          </a:xfrm>
        </p:spPr>
        <p:txBody>
          <a:bodyPr>
            <a:normAutofit/>
          </a:bodyPr>
          <a:lstStyle/>
          <a:p>
            <a:r>
              <a:rPr lang="cs-CZ" sz="1800" b="1" dirty="0"/>
              <a:t>Řezníci </a:t>
            </a:r>
            <a:r>
              <a:rPr lang="cs-CZ" sz="1800" dirty="0"/>
              <a:t> –  nejpočetnější a nejprestižnější (v průvodech jako první, znak dvouocasý lev držící v tlapách sekeru) </a:t>
            </a:r>
          </a:p>
          <a:p>
            <a:pPr marL="0" indent="0">
              <a:buNone/>
            </a:pPr>
            <a:r>
              <a:rPr lang="cs-CZ" sz="1800" dirty="0"/>
              <a:t>                   –  maso prodávali v masných krámech </a:t>
            </a:r>
          </a:p>
          <a:p>
            <a:pPr marL="0" indent="0">
              <a:buNone/>
            </a:pPr>
            <a:r>
              <a:rPr lang="cs-CZ" sz="1800" dirty="0"/>
              <a:t>                   –  další specializovaná řemesla:  </a:t>
            </a:r>
            <a:r>
              <a:rPr lang="cs-CZ" sz="1800" dirty="0" err="1"/>
              <a:t>sádelníci</a:t>
            </a:r>
            <a:r>
              <a:rPr lang="cs-CZ" sz="1800" dirty="0"/>
              <a:t>, </a:t>
            </a:r>
            <a:r>
              <a:rPr lang="cs-CZ" sz="1800" dirty="0" err="1"/>
              <a:t>lojovníci</a:t>
            </a:r>
            <a:r>
              <a:rPr lang="cs-CZ" sz="1800" dirty="0"/>
              <a:t>, </a:t>
            </a:r>
            <a:r>
              <a:rPr lang="cs-CZ" sz="1800" dirty="0" err="1"/>
              <a:t>drobníci</a:t>
            </a:r>
            <a:r>
              <a:rPr lang="cs-CZ" sz="1800" dirty="0"/>
              <a:t> a </a:t>
            </a:r>
            <a:r>
              <a:rPr lang="cs-CZ" sz="1800" dirty="0" err="1"/>
              <a:t>drštkaři</a:t>
            </a: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r>
              <a:rPr lang="cs-CZ" sz="1800" b="1" dirty="0"/>
              <a:t>Mlynáři</a:t>
            </a:r>
            <a:r>
              <a:rPr lang="cs-CZ" sz="1800" dirty="0"/>
              <a:t>  –  zpracování obilovin: </a:t>
            </a:r>
            <a:r>
              <a:rPr lang="pl-PL" sz="1800" dirty="0"/>
              <a:t>mletí na krupky, </a:t>
            </a:r>
            <a:r>
              <a:rPr lang="cs-CZ" sz="1800" dirty="0"/>
              <a:t>krupici a mouku </a:t>
            </a:r>
          </a:p>
          <a:p>
            <a:pPr marL="0" indent="0">
              <a:buNone/>
            </a:pPr>
            <a:r>
              <a:rPr lang="cs-CZ" sz="1800" dirty="0"/>
              <a:t>                    –  symboly: palečné kolo (mlýnský kámen nebo kružidlo)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b="1" dirty="0"/>
              <a:t>Pekaři </a:t>
            </a:r>
            <a:r>
              <a:rPr lang="cs-CZ" sz="1800" dirty="0"/>
              <a:t> –  výrobky pečené z obilovin prodávali v chlebových krámech </a:t>
            </a:r>
          </a:p>
          <a:p>
            <a:pPr marL="0" indent="0">
              <a:buNone/>
            </a:pPr>
            <a:r>
              <a:rPr lang="cs-CZ" sz="1800" dirty="0"/>
              <a:t>                 –  většinou tvořili cech s perníkáři (</a:t>
            </a:r>
            <a:r>
              <a:rPr lang="cs-CZ" sz="1800" dirty="0" err="1"/>
              <a:t>caletníci</a:t>
            </a:r>
            <a:r>
              <a:rPr lang="cs-CZ" sz="1800" dirty="0"/>
              <a:t>) a </a:t>
            </a:r>
            <a:r>
              <a:rPr lang="cs-CZ" sz="1800" dirty="0" err="1"/>
              <a:t>preclíkáři</a:t>
            </a:r>
            <a:r>
              <a:rPr lang="cs-CZ" sz="1800" dirty="0"/>
              <a:t> (preclík či houska jako symbol cechu </a:t>
            </a:r>
          </a:p>
          <a:p>
            <a:pPr marL="0" indent="0">
              <a:buNone/>
            </a:pPr>
            <a:r>
              <a:rPr lang="cs-CZ" sz="1800" dirty="0"/>
              <a:t>                 –  specializovaná řemesla:  </a:t>
            </a:r>
            <a:r>
              <a:rPr lang="cs-CZ" sz="1900" dirty="0" err="1"/>
              <a:t>mazanečníci</a:t>
            </a:r>
            <a:r>
              <a:rPr lang="cs-CZ" sz="1900" dirty="0"/>
              <a:t>, </a:t>
            </a:r>
            <a:r>
              <a:rPr lang="cs-CZ" sz="1900" dirty="0" err="1"/>
              <a:t>koláčníci</a:t>
            </a:r>
            <a:r>
              <a:rPr lang="cs-CZ" sz="1900" dirty="0"/>
              <a:t>, </a:t>
            </a:r>
            <a:r>
              <a:rPr lang="cs-CZ" sz="1900" dirty="0" err="1"/>
              <a:t>oplatečníci</a:t>
            </a:r>
            <a:r>
              <a:rPr lang="cs-CZ" sz="1900" dirty="0"/>
              <a:t> a </a:t>
            </a:r>
            <a:r>
              <a:rPr lang="cs-CZ" sz="1900" dirty="0" err="1"/>
              <a:t>kobližníci</a:t>
            </a:r>
            <a:endParaRPr lang="cs-CZ" sz="1900" dirty="0"/>
          </a:p>
          <a:p>
            <a:pPr marL="0" indent="0">
              <a:buNone/>
            </a:pPr>
            <a:endParaRPr lang="cs-CZ" sz="1800" dirty="0"/>
          </a:p>
          <a:p>
            <a:r>
              <a:rPr lang="cs-CZ" sz="1800" b="1" dirty="0"/>
              <a:t>Pivovarníci  </a:t>
            </a:r>
            <a:r>
              <a:rPr lang="cs-CZ" sz="1800" dirty="0"/>
              <a:t>–  výroba sladu a piva od 11. stol.: v klášterech, od 13. stol. ve městech, od 16. stol. ve šlechtické režii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dirty="0"/>
              <a:t>Zpracování přírodních produktů a druhotných surovin z výroby – mydláři, svíčkaři a </a:t>
            </a:r>
            <a:r>
              <a:rPr lang="cs-CZ" sz="1800" dirty="0" err="1"/>
              <a:t>voskaři</a:t>
            </a:r>
            <a:r>
              <a:rPr lang="cs-CZ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82488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C3E49CA-E137-4C9B-90C3-94F8E291D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650" y="803645"/>
            <a:ext cx="3378489" cy="5169089"/>
          </a:xfrm>
          <a:prstGeom prst="rect">
            <a:avLst/>
          </a:prstGeom>
        </p:spPr>
      </p:pic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B5F62C7-4A48-4488-B9C7-5B139E8C2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3" y="552450"/>
            <a:ext cx="8496301" cy="6486525"/>
          </a:xfrm>
        </p:spPr>
        <p:txBody>
          <a:bodyPr>
            <a:normAutofit fontScale="85000" lnSpcReduction="10000"/>
          </a:bodyPr>
          <a:lstStyle/>
          <a:p>
            <a:r>
              <a:rPr lang="cs-CZ" sz="1800" b="1" dirty="0"/>
              <a:t>1088</a:t>
            </a:r>
            <a:r>
              <a:rPr lang="cs-CZ" sz="1800" dirty="0"/>
              <a:t>  –  Vratislav II. přiznal kostelu na Vyšehradě desátek chmele na vaření piva (3 sládci (lat. </a:t>
            </a:r>
            <a:r>
              <a:rPr lang="cs-CZ" sz="1800" dirty="0" err="1"/>
              <a:t>cerevisiarii</a:t>
            </a:r>
            <a:r>
              <a:rPr lang="cs-CZ" sz="1800" dirty="0"/>
              <a:t>)</a:t>
            </a:r>
          </a:p>
          <a:p>
            <a:r>
              <a:rPr lang="cs-CZ" sz="1800" b="1" dirty="0"/>
              <a:t>1031 </a:t>
            </a:r>
            <a:r>
              <a:rPr lang="cs-CZ" sz="1800" dirty="0"/>
              <a:t> –  povolení Soběslava I. pro Vyšehradskou kapitulu</a:t>
            </a:r>
          </a:p>
          <a:p>
            <a:r>
              <a:rPr lang="cs-CZ" sz="1800" b="1" dirty="0"/>
              <a:t>13. a 14. stol. </a:t>
            </a:r>
            <a:r>
              <a:rPr lang="cs-CZ" sz="1800" dirty="0"/>
              <a:t>  –  právo várečné a mílové (zákaz výroby v okruhu 1 míle)</a:t>
            </a:r>
          </a:p>
          <a:p>
            <a:pPr marL="0" indent="0">
              <a:buNone/>
            </a:pPr>
            <a:r>
              <a:rPr lang="cs-CZ" sz="1800" dirty="0"/>
              <a:t>                                      </a:t>
            </a:r>
            <a:r>
              <a:rPr lang="cs-CZ" sz="1800" b="1" dirty="0"/>
              <a:t>1330:  </a:t>
            </a:r>
            <a:r>
              <a:rPr lang="cs-CZ" sz="1800" dirty="0"/>
              <a:t>výroba sladu podmíněna vlastnictvím domu: </a:t>
            </a:r>
          </a:p>
          <a:p>
            <a:pPr marL="0" indent="0">
              <a:buNone/>
            </a:pPr>
            <a:r>
              <a:rPr lang="cs-CZ" sz="1800" dirty="0"/>
              <a:t>                                      cech:   kontroloval kvalitu a určoval kolik piva smí vyrobit jeden dům  (ze sladu)</a:t>
            </a:r>
          </a:p>
          <a:p>
            <a:r>
              <a:rPr lang="cs-CZ" sz="1800" b="1" dirty="0"/>
              <a:t>14. a 15. stol.  </a:t>
            </a:r>
            <a:r>
              <a:rPr lang="cs-CZ" sz="1800" dirty="0"/>
              <a:t>–  majitelé právovárečných domů začali vařit pivo ve společném pivovaru:</a:t>
            </a:r>
          </a:p>
          <a:p>
            <a:pPr marL="0" indent="0">
              <a:buNone/>
            </a:pPr>
            <a:r>
              <a:rPr lang="cs-CZ" sz="1800" b="1" dirty="0"/>
              <a:t>                                     </a:t>
            </a:r>
            <a:r>
              <a:rPr lang="cs-CZ" sz="1800" b="1" dirty="0" err="1"/>
              <a:t>právovarečníci</a:t>
            </a:r>
            <a:r>
              <a:rPr lang="cs-CZ" sz="1800" b="1" dirty="0"/>
              <a:t>:   </a:t>
            </a:r>
            <a:r>
              <a:rPr lang="cs-CZ" sz="1800" dirty="0"/>
              <a:t>měli vybavení (sladovna, sklep k vykvašení piva a měděná pánvička) </a:t>
            </a:r>
          </a:p>
          <a:p>
            <a:pPr marL="0" indent="0">
              <a:buNone/>
            </a:pPr>
            <a:r>
              <a:rPr lang="cs-CZ" sz="1800" b="1" dirty="0"/>
              <a:t>                                     </a:t>
            </a:r>
            <a:r>
              <a:rPr lang="cs-CZ" sz="1800" b="1" dirty="0" err="1"/>
              <a:t>nákladníci</a:t>
            </a:r>
            <a:r>
              <a:rPr lang="cs-CZ" sz="1800" b="1" dirty="0"/>
              <a:t>:   </a:t>
            </a:r>
            <a:r>
              <a:rPr lang="cs-CZ" sz="1800" dirty="0"/>
              <a:t>měli právo sladovat a vařit pivo v pivovaru sousedově </a:t>
            </a:r>
          </a:p>
          <a:p>
            <a:r>
              <a:rPr lang="cs-CZ" sz="1800" b="1" dirty="0"/>
              <a:t>1348 </a:t>
            </a:r>
            <a:r>
              <a:rPr lang="cs-CZ" sz="1800" dirty="0"/>
              <a:t> –  Praha:  287 sladovníků a 36 pivovarníků  (1407:  cech) </a:t>
            </a:r>
          </a:p>
          <a:p>
            <a:r>
              <a:rPr lang="cs-CZ" sz="1800" b="1" dirty="0"/>
              <a:t>1352</a:t>
            </a:r>
            <a:r>
              <a:rPr lang="cs-CZ" sz="1800" dirty="0"/>
              <a:t>  –  Brno:  první sladovnický cech</a:t>
            </a:r>
          </a:p>
          <a:p>
            <a:r>
              <a:rPr lang="cs-CZ" sz="1800" b="1" dirty="0"/>
              <a:t>1517 </a:t>
            </a:r>
            <a:r>
              <a:rPr lang="cs-CZ" sz="1800" dirty="0"/>
              <a:t> –  svatováclavská smlouva:   právo vařit pivo mohli měšťané, šlechta i rytíři</a:t>
            </a:r>
          </a:p>
          <a:p>
            <a:r>
              <a:rPr lang="cs-CZ" sz="1800" b="1" dirty="0"/>
              <a:t>16. stol.  </a:t>
            </a:r>
            <a:r>
              <a:rPr lang="cs-CZ" sz="1800" dirty="0"/>
              <a:t>–  české země:   cca 3 tis. pivovarů  (městských, klášterních a šlechtických)</a:t>
            </a:r>
          </a:p>
          <a:p>
            <a:endParaRPr lang="cs-CZ" sz="1800" dirty="0"/>
          </a:p>
          <a:p>
            <a:r>
              <a:rPr lang="cs-CZ" sz="1800" b="1" dirty="0"/>
              <a:t>Druhy piva  </a:t>
            </a:r>
            <a:r>
              <a:rPr lang="cs-CZ" sz="1800" dirty="0"/>
              <a:t>–  </a:t>
            </a:r>
            <a:r>
              <a:rPr lang="cs-CZ" sz="1800" b="1" dirty="0"/>
              <a:t>bílé:  </a:t>
            </a:r>
            <a:r>
              <a:rPr lang="cs-CZ" sz="1800" dirty="0"/>
              <a:t>pšenice (husté, nesladké, nehořké);  </a:t>
            </a:r>
            <a:r>
              <a:rPr lang="cs-CZ" sz="1800" b="1" dirty="0"/>
              <a:t>černé:  </a:t>
            </a:r>
            <a:r>
              <a:rPr lang="cs-CZ" sz="1800" dirty="0"/>
              <a:t>ječmen  </a:t>
            </a:r>
          </a:p>
          <a:p>
            <a:r>
              <a:rPr lang="cs-CZ" sz="1800" b="1" dirty="0"/>
              <a:t>Hlavní suroviny  </a:t>
            </a:r>
            <a:r>
              <a:rPr lang="cs-CZ" sz="1800" dirty="0"/>
              <a:t>–</a:t>
            </a:r>
            <a:r>
              <a:rPr lang="cs-CZ" sz="1800" b="1" dirty="0"/>
              <a:t>  chmel:  </a:t>
            </a:r>
            <a:r>
              <a:rPr lang="cs-CZ" sz="1800" dirty="0"/>
              <a:t>od 10. stol., pěstován v okolí Přelouče, </a:t>
            </a:r>
            <a:r>
              <a:rPr lang="cs-CZ" sz="1800" dirty="0" err="1"/>
              <a:t>Chotěšovic</a:t>
            </a:r>
            <a:r>
              <a:rPr lang="cs-CZ" sz="1800" dirty="0"/>
              <a:t> a Litomyšle </a:t>
            </a:r>
          </a:p>
          <a:p>
            <a:pPr marL="0" indent="0">
              <a:buNone/>
            </a:pPr>
            <a:r>
              <a:rPr lang="cs-CZ" sz="1800" dirty="0"/>
              <a:t>                                   –  </a:t>
            </a:r>
            <a:r>
              <a:rPr lang="cs-CZ" sz="1800" b="1" dirty="0"/>
              <a:t>slad</a:t>
            </a:r>
            <a:r>
              <a:rPr lang="cs-CZ" sz="1800" dirty="0"/>
              <a:t>  –  pšenice (bílé pivo) a ječmen (černé pivo:  ve sladovně </a:t>
            </a:r>
          </a:p>
          <a:p>
            <a:endParaRPr lang="cs-CZ" sz="1800" dirty="0"/>
          </a:p>
          <a:p>
            <a:r>
              <a:rPr lang="cs-CZ" sz="1800" b="1" dirty="0"/>
              <a:t>Postup    </a:t>
            </a:r>
            <a:r>
              <a:rPr lang="cs-CZ" sz="1800" dirty="0"/>
              <a:t>–    </a:t>
            </a:r>
            <a:r>
              <a:rPr lang="cs-CZ" sz="1800" b="1" dirty="0"/>
              <a:t>1.  výroba sladu:</a:t>
            </a:r>
            <a:r>
              <a:rPr lang="cs-CZ" sz="1800" dirty="0"/>
              <a:t>   máčení, klíčení, sušení, drcení</a:t>
            </a:r>
          </a:p>
          <a:p>
            <a:pPr marL="0" indent="0">
              <a:buNone/>
            </a:pPr>
            <a:r>
              <a:rPr lang="cs-CZ" sz="1800" dirty="0"/>
              <a:t>                      –    </a:t>
            </a:r>
            <a:r>
              <a:rPr lang="cs-CZ" sz="1800" b="1" dirty="0"/>
              <a:t>2.  vaření:   </a:t>
            </a:r>
            <a:r>
              <a:rPr lang="cs-CZ" sz="1800" dirty="0"/>
              <a:t>v kádi (varna):  slad s vodou a pak s chmelem, po ochlazení přidány kvasnice</a:t>
            </a:r>
          </a:p>
          <a:p>
            <a:pPr marL="0" indent="0">
              <a:buNone/>
            </a:pPr>
            <a:r>
              <a:rPr lang="cs-CZ" sz="1800" dirty="0"/>
              <a:t>                      –    </a:t>
            </a:r>
            <a:r>
              <a:rPr lang="cs-CZ" sz="1800" b="1" dirty="0"/>
              <a:t>3.   kvačení</a:t>
            </a:r>
            <a:r>
              <a:rPr lang="cs-CZ" sz="1800" dirty="0"/>
              <a:t>:  po zkvašení stáčení do sudů, ve sklepě dokvašování a zrání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C7E54EF-2839-4E74-AF66-352110CE8D3F}"/>
              </a:ext>
            </a:extLst>
          </p:cNvPr>
          <p:cNvSpPr txBox="1"/>
          <p:nvPr/>
        </p:nvSpPr>
        <p:spPr>
          <a:xfrm>
            <a:off x="9619845" y="6135757"/>
            <a:ext cx="1828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Vaření piva, 1425</a:t>
            </a:r>
          </a:p>
        </p:txBody>
      </p:sp>
    </p:spTree>
    <p:extLst>
      <p:ext uri="{BB962C8B-B14F-4D97-AF65-F5344CB8AC3E}">
        <p14:creationId xmlns:p14="http://schemas.microsoft.com/office/powerpoint/2010/main" val="6068058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08288" y="0"/>
            <a:ext cx="4787712" cy="1325563"/>
          </a:xfrm>
        </p:spPr>
        <p:txBody>
          <a:bodyPr/>
          <a:lstStyle/>
          <a:p>
            <a:r>
              <a:rPr lang="cs-CZ" dirty="0"/>
              <a:t> </a:t>
            </a:r>
            <a:r>
              <a:rPr lang="cs-CZ" sz="3200" b="1" dirty="0">
                <a:solidFill>
                  <a:srgbClr val="FF0000"/>
                </a:solidFill>
              </a:rPr>
              <a:t>Sladovna v Sezimově Ústí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91792"/>
            <a:ext cx="7924800" cy="5593976"/>
          </a:xfrm>
        </p:spPr>
        <p:txBody>
          <a:bodyPr>
            <a:normAutofit/>
          </a:bodyPr>
          <a:lstStyle/>
          <a:p>
            <a:r>
              <a:rPr lang="cs-CZ" sz="1800" b="1" dirty="0"/>
              <a:t>Slad</a:t>
            </a:r>
            <a:r>
              <a:rPr lang="cs-CZ" sz="1800" dirty="0"/>
              <a:t>   –   základní surovina pro výrobu piva </a:t>
            </a:r>
          </a:p>
          <a:p>
            <a:pPr marL="0" indent="0">
              <a:buNone/>
            </a:pPr>
            <a:r>
              <a:rPr lang="cs-CZ" sz="1800" dirty="0"/>
              <a:t>               –  </a:t>
            </a:r>
            <a:r>
              <a:rPr lang="cs-CZ" sz="1800" b="1" dirty="0"/>
              <a:t>Usedlost III:</a:t>
            </a:r>
            <a:r>
              <a:rPr lang="cs-CZ" sz="1800" dirty="0"/>
              <a:t>  dům sladovníka (d. 23 m)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b="1" dirty="0">
                <a:solidFill>
                  <a:srgbClr val="FF0000"/>
                </a:solidFill>
              </a:rPr>
              <a:t>Výroba sladu:</a:t>
            </a:r>
          </a:p>
          <a:p>
            <a:r>
              <a:rPr lang="cs-CZ" sz="1800" b="1" dirty="0"/>
              <a:t>1. Humno  </a:t>
            </a:r>
            <a:r>
              <a:rPr lang="cs-CZ" sz="1800" dirty="0"/>
              <a:t>–  namáčení pšenice nebo ječmene v dřevěných kádích,</a:t>
            </a:r>
          </a:p>
          <a:p>
            <a:pPr marL="0" indent="0">
              <a:buNone/>
            </a:pPr>
            <a:r>
              <a:rPr lang="cs-CZ" sz="1800" dirty="0"/>
              <a:t>                            kam se přiváděna voda ze studny</a:t>
            </a:r>
          </a:p>
          <a:p>
            <a:r>
              <a:rPr lang="cs-CZ" sz="1800" b="1" dirty="0"/>
              <a:t>2.  Valečka</a:t>
            </a:r>
            <a:r>
              <a:rPr lang="cs-CZ" sz="1800" dirty="0"/>
              <a:t>  –  klíčírna  (převedení škrobu na cukr)</a:t>
            </a:r>
          </a:p>
          <a:p>
            <a:r>
              <a:rPr lang="cs-CZ" sz="1800" b="1" dirty="0"/>
              <a:t>3.  Hvozd</a:t>
            </a:r>
            <a:r>
              <a:rPr lang="cs-CZ" sz="1800" dirty="0"/>
              <a:t>  –  sušárna:   síta z lískového dřeva nebo dřevěné rošty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pec s topeništěm a teplovzdušnými kanály </a:t>
            </a:r>
          </a:p>
          <a:p>
            <a:r>
              <a:rPr lang="cs-CZ" sz="1800" b="1" dirty="0"/>
              <a:t>4.  Špýchar</a:t>
            </a:r>
            <a:r>
              <a:rPr lang="cs-CZ" sz="1800" dirty="0"/>
              <a:t>  –  drcení (šrotování):  odvoz do mlýna k semletí</a:t>
            </a:r>
          </a:p>
          <a:p>
            <a:endParaRPr lang="cs-CZ" sz="1800" dirty="0"/>
          </a:p>
          <a:p>
            <a:r>
              <a:rPr lang="cs-CZ" sz="1800" b="1" dirty="0"/>
              <a:t>Výzkumy </a:t>
            </a:r>
            <a:r>
              <a:rPr lang="cs-CZ" sz="1800" dirty="0"/>
              <a:t>–  Praha:  Nové Město (čp. 61/II; 1972). nám. Republiky  (2003–6) </a:t>
            </a:r>
          </a:p>
          <a:p>
            <a:pPr marL="0" indent="0">
              <a:buNone/>
            </a:pPr>
            <a:r>
              <a:rPr lang="cs-CZ" sz="1800" dirty="0"/>
              <a:t>                     –  </a:t>
            </a:r>
            <a:r>
              <a:rPr lang="cs-CZ" sz="1800" dirty="0" err="1"/>
              <a:t>Jenišův</a:t>
            </a:r>
            <a:r>
              <a:rPr lang="cs-CZ" sz="1800" dirty="0"/>
              <a:t> Újezd (2000), hrad Rábí (2010), </a:t>
            </a:r>
            <a:r>
              <a:rPr lang="cs-CZ" sz="1800" dirty="0" err="1"/>
              <a:t>Mstěnice</a:t>
            </a:r>
            <a:r>
              <a:rPr lang="cs-CZ" sz="1800" dirty="0"/>
              <a:t> (sušárna 1960) </a:t>
            </a:r>
          </a:p>
          <a:p>
            <a:pPr marL="0" indent="0">
              <a:buNone/>
            </a:pPr>
            <a:r>
              <a:rPr lang="cs-CZ" sz="1800" dirty="0"/>
              <a:t>                     –  novověké:  Nymburk-U pošty (1996), Praha-Letenská/josefská)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4300" y="424710"/>
            <a:ext cx="4124324" cy="464419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639049" y="5308440"/>
            <a:ext cx="47636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Rekonstrukce sladovny ze Sezimova </a:t>
            </a:r>
            <a:r>
              <a:rPr lang="pt-BR" b="1" dirty="0"/>
              <a:t>Ústí</a:t>
            </a:r>
            <a:r>
              <a:rPr lang="cs-CZ" b="1" dirty="0"/>
              <a:t>:</a:t>
            </a:r>
            <a:endParaRPr lang="cs-CZ" dirty="0"/>
          </a:p>
          <a:p>
            <a:r>
              <a:rPr lang="pt-BR" dirty="0"/>
              <a:t> S – studna, T – trativod, H</a:t>
            </a:r>
            <a:r>
              <a:rPr lang="cs-CZ" dirty="0"/>
              <a:t> – hospodářská stavba, </a:t>
            </a:r>
          </a:p>
          <a:p>
            <a:r>
              <a:rPr lang="cs-CZ" dirty="0"/>
              <a:t>O – obytný dům; šipky označují výrobní postup</a:t>
            </a:r>
          </a:p>
          <a:p>
            <a:r>
              <a:rPr lang="cs-CZ" dirty="0"/>
              <a:t> </a:t>
            </a:r>
            <a:r>
              <a:rPr lang="pt-BR" dirty="0"/>
              <a:t>(Krajíc</a:t>
            </a:r>
            <a:r>
              <a:rPr lang="cs-CZ" dirty="0"/>
              <a:t>, R. 1989: Středověká sladovna v Sezimově Ústí, PA 80, 1989, 159–187).</a:t>
            </a:r>
          </a:p>
        </p:txBody>
      </p:sp>
    </p:spTree>
    <p:extLst>
      <p:ext uri="{BB962C8B-B14F-4D97-AF65-F5344CB8AC3E}">
        <p14:creationId xmlns:p14="http://schemas.microsoft.com/office/powerpoint/2010/main" val="40556958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AE5343-B49E-409D-819A-67FA7B848C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978" y="333346"/>
            <a:ext cx="4371974" cy="582929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6410701-A8D4-4192-8C02-5BDB46F76417}"/>
              </a:ext>
            </a:extLst>
          </p:cNvPr>
          <p:cNvSpPr txBox="1"/>
          <p:nvPr/>
        </p:nvSpPr>
        <p:spPr>
          <a:xfrm>
            <a:off x="8505825" y="6400799"/>
            <a:ext cx="20542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Pivovar v 16. stol.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543100D-0BFB-415B-8EDE-B540FE2EC29A}"/>
              </a:ext>
            </a:extLst>
          </p:cNvPr>
          <p:cNvSpPr txBox="1"/>
          <p:nvPr/>
        </p:nvSpPr>
        <p:spPr>
          <a:xfrm>
            <a:off x="-66675" y="6477743"/>
            <a:ext cx="10267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/>
              <a:t>Holub, P – </a:t>
            </a:r>
            <a:r>
              <a:rPr lang="cs-CZ" sz="1800" b="1" dirty="0" err="1"/>
              <a:t>Starec</a:t>
            </a:r>
            <a:r>
              <a:rPr lang="cs-CZ" sz="1800" b="1" dirty="0"/>
              <a:t>, M., 2019: Archeologické stopy pivovarských technologií, AT 30, 75–83. </a:t>
            </a:r>
          </a:p>
          <a:p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54F9FCA-FDFD-4597-99A4-850E7F88110B}"/>
              </a:ext>
            </a:extLst>
          </p:cNvPr>
          <p:cNvSpPr txBox="1"/>
          <p:nvPr/>
        </p:nvSpPr>
        <p:spPr>
          <a:xfrm>
            <a:off x="892148" y="561389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Brno-Královo Pole:  relikt pivovarské pece klášterního</a:t>
            </a:r>
          </a:p>
          <a:p>
            <a:r>
              <a:rPr lang="cs-CZ" b="1" dirty="0"/>
              <a:t>pivovaru zkoumán brněnskou </a:t>
            </a:r>
            <a:r>
              <a:rPr lang="cs-CZ" b="1" dirty="0" err="1"/>
              <a:t>Archaiou</a:t>
            </a:r>
            <a:r>
              <a:rPr lang="cs-CZ" b="1" dirty="0"/>
              <a:t> v roce 2006. 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3A769EB6-D90C-472B-86C8-19050A342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374" y="664370"/>
            <a:ext cx="6496774" cy="487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175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6751320" cy="1325563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Kožedělná řemesla</a:t>
            </a:r>
            <a:r>
              <a:rPr lang="cs-CZ" altLang="cs-CZ" sz="32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3914" y="1325563"/>
            <a:ext cx="7839892" cy="541487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sz="1800" b="1" dirty="0"/>
              <a:t>Koželuzi a ševci  </a:t>
            </a:r>
            <a:r>
              <a:rPr lang="cs-CZ" sz="1800" dirty="0"/>
              <a:t>–   ř</a:t>
            </a:r>
            <a:r>
              <a:rPr lang="pt-BR" sz="1800" dirty="0"/>
              <a:t>emesla </a:t>
            </a:r>
            <a:r>
              <a:rPr lang="cs-CZ" sz="1800" dirty="0"/>
              <a:t>zpracovávající </a:t>
            </a:r>
            <a:r>
              <a:rPr lang="pt-BR" sz="1800" dirty="0"/>
              <a:t>surovou i vyčiněnou kůži</a:t>
            </a:r>
            <a:r>
              <a:rPr lang="cs-CZ" sz="1800" dirty="0"/>
              <a:t>.</a:t>
            </a:r>
          </a:p>
          <a:p>
            <a:r>
              <a:rPr lang="cs-CZ" sz="1800" b="1" dirty="0"/>
              <a:t>Specializovaná řemesla  </a:t>
            </a:r>
            <a:r>
              <a:rPr lang="cs-CZ" sz="1800" dirty="0"/>
              <a:t>–  jircháři, </a:t>
            </a:r>
            <a:r>
              <a:rPr lang="cs-CZ" sz="1800" dirty="0" err="1"/>
              <a:t>zamišníci</a:t>
            </a:r>
            <a:r>
              <a:rPr lang="cs-CZ" sz="1800" dirty="0"/>
              <a:t>, vetešníci, kožišníci, barvíři, </a:t>
            </a:r>
            <a:r>
              <a:rPr lang="cs-CZ" sz="1800" dirty="0" err="1"/>
              <a:t>přištipkáři</a:t>
            </a:r>
            <a:r>
              <a:rPr lang="cs-CZ" sz="1800" dirty="0"/>
              <a:t>,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</a:t>
            </a:r>
            <a:r>
              <a:rPr lang="cs-CZ" sz="1800" dirty="0" err="1"/>
              <a:t>podeševkraječi</a:t>
            </a:r>
            <a:r>
              <a:rPr lang="cs-CZ" sz="1800" dirty="0"/>
              <a:t>, tobolečníci, sedláři, </a:t>
            </a:r>
            <a:r>
              <a:rPr lang="cs-CZ" sz="2100" dirty="0" err="1"/>
              <a:t>pochváři</a:t>
            </a:r>
            <a:r>
              <a:rPr lang="cs-CZ" sz="2100" dirty="0"/>
              <a:t>, </a:t>
            </a:r>
          </a:p>
          <a:p>
            <a:pPr marL="0" indent="0">
              <a:buNone/>
            </a:pPr>
            <a:r>
              <a:rPr lang="cs-CZ" sz="2100" dirty="0"/>
              <a:t>                                                řemenáři, </a:t>
            </a:r>
            <a:r>
              <a:rPr lang="cs-CZ" sz="2100" dirty="0" err="1"/>
              <a:t>pouzdraři</a:t>
            </a:r>
            <a:r>
              <a:rPr lang="cs-CZ" sz="2100" dirty="0"/>
              <a:t>, </a:t>
            </a:r>
            <a:r>
              <a:rPr lang="cs-CZ" sz="2100" dirty="0" err="1"/>
              <a:t>vačkáři</a:t>
            </a:r>
            <a:r>
              <a:rPr lang="cs-CZ" sz="2100" dirty="0"/>
              <a:t>, </a:t>
            </a:r>
            <a:r>
              <a:rPr lang="cs-CZ" sz="2100" dirty="0" err="1"/>
              <a:t>měšečníci</a:t>
            </a:r>
            <a:r>
              <a:rPr lang="cs-CZ" sz="2100" dirty="0"/>
              <a:t>, rukavičníci, </a:t>
            </a:r>
          </a:p>
          <a:p>
            <a:pPr marL="0" indent="0">
              <a:buNone/>
            </a:pPr>
            <a:r>
              <a:rPr lang="cs-CZ" sz="2100" dirty="0"/>
              <a:t>                                                </a:t>
            </a:r>
            <a:r>
              <a:rPr lang="cs-CZ" sz="2100" dirty="0" err="1"/>
              <a:t>klouboučníci</a:t>
            </a:r>
            <a:r>
              <a:rPr lang="cs-CZ" sz="2100" dirty="0"/>
              <a:t>,  </a:t>
            </a:r>
            <a:r>
              <a:rPr lang="cs-CZ" sz="2100" dirty="0" err="1"/>
              <a:t>toulaři</a:t>
            </a:r>
            <a:r>
              <a:rPr lang="cs-CZ" sz="2100" dirty="0"/>
              <a:t>, pasíři, </a:t>
            </a:r>
            <a:r>
              <a:rPr lang="cs-CZ" sz="2100" dirty="0" err="1"/>
              <a:t>kosťaři</a:t>
            </a:r>
            <a:endParaRPr lang="cs-CZ" sz="2100" dirty="0"/>
          </a:p>
          <a:p>
            <a:pPr marL="0" indent="0">
              <a:buNone/>
              <a:defRPr/>
            </a:pPr>
            <a:endParaRPr lang="cs-CZ" sz="1800" b="1" dirty="0"/>
          </a:p>
          <a:p>
            <a:pPr>
              <a:defRPr/>
            </a:pPr>
            <a:r>
              <a:rPr lang="cs-CZ" sz="1800" b="1" dirty="0"/>
              <a:t>Dílna</a:t>
            </a:r>
            <a:r>
              <a:rPr lang="cs-CZ" sz="1800" dirty="0"/>
              <a:t> –  signalizuje větší množství koženého odpadu a pracovní nástroje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–  kožešníci, ševci, rukavičkáři, kloboučníci, pasíři, tobolečníci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dirty="0"/>
              <a:t>Brno – 43 % všech řemesel ve městě</a:t>
            </a:r>
          </a:p>
          <a:p>
            <a:pPr>
              <a:defRPr/>
            </a:pPr>
            <a:r>
              <a:rPr lang="cs-CZ" sz="1800" dirty="0"/>
              <a:t>Znojmo  –  26 % (14.st)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Obuvníci  </a:t>
            </a:r>
            <a:r>
              <a:rPr lang="cs-CZ" sz="1800" dirty="0"/>
              <a:t>–  nálezy podrážek, ševcovských kopyt (jímky)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Praha, Jihlava, Hradec Králové, Olomouc – dílna ševce s šídly (sv. Mořic)  </a:t>
            </a:r>
          </a:p>
          <a:p>
            <a:pPr marL="0" indent="0">
              <a:buNone/>
              <a:defRPr/>
            </a:pPr>
            <a:r>
              <a:rPr lang="cs-CZ" sz="1800" dirty="0"/>
              <a:t>      Opava – odpad z jímky svědčí o blízkém pracovišti ševce</a:t>
            </a:r>
          </a:p>
          <a:p>
            <a:pPr>
              <a:defRPr/>
            </a:pPr>
            <a:endParaRPr lang="cs-CZ" sz="1800" dirty="0"/>
          </a:p>
        </p:txBody>
      </p:sp>
      <p:pic>
        <p:nvPicPr>
          <p:cNvPr id="4" name="Picture 2" descr="http://www.archeologie.ji.cz/drevene-artefakty/skup_clip_image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275" y="1029562"/>
            <a:ext cx="3840163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99156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46760" y="878035"/>
            <a:ext cx="49920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 Unicode MS"/>
              </a:rPr>
              <a:t>Dřevozpracující řemesla</a:t>
            </a:r>
            <a:r>
              <a:rPr kumimoji="0" lang="cs-CZ" altLang="cs-CZ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</a:rPr>
              <a:t> </a:t>
            </a:r>
            <a:endParaRPr kumimoji="0" lang="cs-CZ" altLang="cs-CZ" sz="32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451" y="1959429"/>
            <a:ext cx="11682549" cy="4831896"/>
          </a:xfrm>
        </p:spPr>
        <p:txBody>
          <a:bodyPr/>
          <a:lstStyle/>
          <a:p>
            <a:pPr marL="0" indent="0">
              <a:buNone/>
            </a:pPr>
            <a:r>
              <a:rPr lang="cs-CZ" sz="2000" b="1" dirty="0"/>
              <a:t>Tesaři, truhláři, bednáři, bečváři, koláři: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dirty="0"/>
              <a:t>1. </a:t>
            </a:r>
            <a:r>
              <a:rPr lang="cs-CZ" sz="2000" b="1" dirty="0"/>
              <a:t>Vybavení domácnosti     </a:t>
            </a:r>
            <a:r>
              <a:rPr lang="cs-CZ" sz="2000" dirty="0"/>
              <a:t>– kuchyňské a stolní nádobí: dýhové misky (12 stol.: </a:t>
            </a:r>
            <a:r>
              <a:rPr lang="cs-CZ" sz="2000" dirty="0" err="1"/>
              <a:t>záp</a:t>
            </a:r>
            <a:r>
              <a:rPr lang="cs-CZ" sz="2000" dirty="0"/>
              <a:t>. E + P, 13. stol.:  u nás)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                 džbány, poháry, pokličky, lžíce (soustruh – od 9. stol.)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– provozní vybavení domácnosti (dílny): vědro, koště, lopatka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– nábytek:  kolébka (Čáslav), židle, stoličky, truhly, </a:t>
            </a:r>
          </a:p>
          <a:p>
            <a:r>
              <a:rPr lang="cs-CZ" sz="2000" dirty="0"/>
              <a:t>2. </a:t>
            </a:r>
            <a:r>
              <a:rPr lang="cs-CZ" sz="2000" b="1" dirty="0"/>
              <a:t>Hry a volný čas </a:t>
            </a:r>
            <a:r>
              <a:rPr lang="cs-CZ" sz="2000" dirty="0"/>
              <a:t>– dřevěný mečík (Čáslav: 2. pol. 13. stol., Brno: 14.- poč. 15. stol.), hra v koule (Brno)  </a:t>
            </a:r>
          </a:p>
          <a:p>
            <a:r>
              <a:rPr lang="cs-CZ" sz="2000" dirty="0"/>
              <a:t>3. </a:t>
            </a:r>
            <a:r>
              <a:rPr lang="cs-CZ" sz="2000" b="1" dirty="0"/>
              <a:t>Řemeslná a podomácká výroba </a:t>
            </a:r>
            <a:r>
              <a:rPr lang="cs-CZ" sz="2000" dirty="0"/>
              <a:t>(nástroje a nářadí):  ševcovské kopyto, cívky, násady</a:t>
            </a:r>
          </a:p>
          <a:p>
            <a:r>
              <a:rPr lang="cs-CZ" sz="2000" dirty="0"/>
              <a:t>4. </a:t>
            </a:r>
            <a:r>
              <a:rPr lang="cs-CZ" sz="2000" b="1" dirty="0"/>
              <a:t>Zbraně</a:t>
            </a:r>
            <a:r>
              <a:rPr lang="cs-CZ" sz="2000" dirty="0"/>
              <a:t>:  dřevěné rukojeti dýk, rukojeti seker, ratiště kopí a šípů</a:t>
            </a:r>
          </a:p>
          <a:p>
            <a:r>
              <a:rPr lang="cs-CZ" sz="2000" dirty="0"/>
              <a:t>5. </a:t>
            </a:r>
            <a:r>
              <a:rPr lang="cs-CZ" sz="2000" b="1" dirty="0"/>
              <a:t>Stavební součásti</a:t>
            </a:r>
            <a:r>
              <a:rPr lang="cs-CZ" sz="2000" dirty="0"/>
              <a:t>:  střešní krytina (šindel), vodovodní potrubí (Jihlava: 14. stol.)</a:t>
            </a:r>
          </a:p>
          <a:p>
            <a:r>
              <a:rPr lang="cs-CZ" sz="2000" dirty="0"/>
              <a:t>6. </a:t>
            </a:r>
            <a:r>
              <a:rPr lang="cs-CZ" sz="2000" b="1" dirty="0"/>
              <a:t>Ostatní</a:t>
            </a:r>
            <a:r>
              <a:rPr lang="cs-CZ" sz="2000" dirty="0"/>
              <a:t>:  kolíky, tyčinky, vřetena aj.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33669" t="39732" r="34304" b="44375"/>
          <a:stretch/>
        </p:blipFill>
        <p:spPr>
          <a:xfrm>
            <a:off x="6350725" y="389474"/>
            <a:ext cx="5598257" cy="156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8421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A8F668-EB46-9E65-01C0-3F4A2FC7E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0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Kovodělná odvětví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C3BE09-71AB-FEEB-6F7E-30A4463C6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950" y="1325562"/>
            <a:ext cx="11449050" cy="5418137"/>
          </a:xfrm>
        </p:spPr>
        <p:txBody>
          <a:bodyPr>
            <a:normAutofit fontScale="92500" lnSpcReduction="10000"/>
          </a:bodyPr>
          <a:lstStyle/>
          <a:p>
            <a:r>
              <a:rPr lang="cs-CZ" sz="1800" b="1" dirty="0"/>
              <a:t>2. pol. 13 a 14. stol.  </a:t>
            </a:r>
            <a:r>
              <a:rPr lang="cs-CZ" sz="1800" dirty="0"/>
              <a:t>–  zavedeny hamry:  produkovaly ploché „šíny“ a svazky tyčí na váhu </a:t>
            </a:r>
          </a:p>
          <a:p>
            <a:pPr marL="0" indent="0">
              <a:buNone/>
            </a:pPr>
            <a:endParaRPr lang="cs-CZ" sz="1800" b="1" dirty="0"/>
          </a:p>
          <a:p>
            <a:r>
              <a:rPr lang="cs-CZ" sz="1800" b="1" dirty="0"/>
              <a:t>Kováři</a:t>
            </a:r>
            <a:r>
              <a:rPr lang="cs-CZ" sz="1800" dirty="0"/>
              <a:t>  –  „na bílém díle“:  zhotovovali nářadí:  sekery, motyky, kladiva aj.</a:t>
            </a:r>
          </a:p>
          <a:p>
            <a:pPr marL="0" indent="0">
              <a:buNone/>
            </a:pPr>
            <a:r>
              <a:rPr lang="cs-CZ" sz="1800" dirty="0"/>
              <a:t>                  –  „na černém díle“:  kovali koně, okovávali vozy 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b="1" dirty="0"/>
              <a:t>Univerzální kovář  </a:t>
            </a:r>
            <a:r>
              <a:rPr lang="cs-CZ" sz="1800" dirty="0"/>
              <a:t>–  ovládal techniku sváření, vykovávání plechu, vytahování drátu protahovačkou </a:t>
            </a:r>
          </a:p>
          <a:p>
            <a:r>
              <a:rPr lang="cs-CZ" sz="1800" b="1" dirty="0"/>
              <a:t>Specializovaný kovář  </a:t>
            </a:r>
            <a:r>
              <a:rPr lang="cs-CZ" sz="1800" dirty="0"/>
              <a:t>–  ovládal rytí, tepání, vykládání drahými kovy</a:t>
            </a:r>
          </a:p>
          <a:p>
            <a:endParaRPr lang="cs-CZ" sz="1800" dirty="0"/>
          </a:p>
          <a:p>
            <a:r>
              <a:rPr lang="cs-CZ" sz="1800" b="1" dirty="0"/>
              <a:t>Specializace</a:t>
            </a:r>
            <a:r>
              <a:rPr lang="cs-CZ" sz="1800" dirty="0"/>
              <a:t>  –  ve větších městech:   pilaři, </a:t>
            </a:r>
            <a:r>
              <a:rPr lang="cs-CZ" sz="1800" dirty="0" err="1"/>
              <a:t>lopatáři</a:t>
            </a:r>
            <a:r>
              <a:rPr lang="cs-CZ" sz="1800" dirty="0"/>
              <a:t>, dráteníci, </a:t>
            </a:r>
            <a:r>
              <a:rPr lang="cs-CZ" sz="1800" dirty="0" err="1"/>
              <a:t>hřebířníci</a:t>
            </a:r>
            <a:r>
              <a:rPr lang="cs-CZ" sz="1800" dirty="0"/>
              <a:t>, </a:t>
            </a:r>
            <a:r>
              <a:rPr lang="cs-CZ" sz="1800" dirty="0" err="1"/>
              <a:t>jehelníci</a:t>
            </a:r>
            <a:r>
              <a:rPr lang="cs-CZ" sz="1800" dirty="0"/>
              <a:t> aj.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zámečníci a nožíři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zbrojaři:  mečíři, </a:t>
            </a:r>
            <a:r>
              <a:rPr lang="cs-CZ" sz="1800" dirty="0" err="1"/>
              <a:t>brníři</a:t>
            </a:r>
            <a:r>
              <a:rPr lang="cs-CZ" sz="1800" dirty="0"/>
              <a:t>, </a:t>
            </a:r>
            <a:r>
              <a:rPr lang="cs-CZ" sz="1800" dirty="0" err="1"/>
              <a:t>helméři</a:t>
            </a:r>
            <a:r>
              <a:rPr lang="cs-CZ" sz="1800" dirty="0"/>
              <a:t>, platnéři (cech 1328 na Starém Městě pražském)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puškaři (slévačství)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b="1" dirty="0"/>
              <a:t>Zámečníci  </a:t>
            </a:r>
            <a:r>
              <a:rPr lang="cs-CZ" sz="1800" dirty="0"/>
              <a:t>–   kování otáčecí a posuvné:  závěsy a čepy </a:t>
            </a:r>
          </a:p>
          <a:p>
            <a:pPr marL="0" indent="0">
              <a:buNone/>
            </a:pPr>
            <a:r>
              <a:rPr lang="cs-CZ" sz="1800" dirty="0"/>
              <a:t>                        –   kování uzavírací:  zámky (visací válečkové a dveřní závorkové s pružinami a klíčem) a závory </a:t>
            </a:r>
          </a:p>
          <a:p>
            <a:pPr marL="0" indent="0">
              <a:buNone/>
            </a:pPr>
            <a:r>
              <a:rPr lang="cs-CZ" sz="1800" dirty="0"/>
              <a:t>                        –   kování zabezpečovací:  zástrčky, mříže</a:t>
            </a:r>
          </a:p>
          <a:p>
            <a:endParaRPr lang="cs-CZ" sz="1800" dirty="0"/>
          </a:p>
          <a:p>
            <a:pPr marL="0" indent="0">
              <a:buNone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6857488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746978-B406-4D94-924D-BCA647C50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129" y="-153222"/>
            <a:ext cx="3114675" cy="1325563"/>
          </a:xfrm>
        </p:spPr>
        <p:txBody>
          <a:bodyPr/>
          <a:lstStyle/>
          <a:p>
            <a:r>
              <a:rPr lang="cs-CZ" dirty="0"/>
              <a:t>  </a:t>
            </a:r>
            <a:r>
              <a:rPr lang="cs-CZ" sz="3200" b="1" dirty="0">
                <a:solidFill>
                  <a:srgbClr val="FF0000"/>
                </a:solidFill>
              </a:rPr>
              <a:t>Cechy v Brně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C80B1D-687A-4FE2-85AC-AB010B5FD7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375" y="1047750"/>
            <a:ext cx="6753225" cy="5810250"/>
          </a:xfrm>
        </p:spPr>
        <p:txBody>
          <a:bodyPr>
            <a:normAutofit lnSpcReduction="10000"/>
          </a:bodyPr>
          <a:lstStyle/>
          <a:p>
            <a:pPr algn="l"/>
            <a:r>
              <a:rPr lang="pl-PL" sz="1800" b="1" i="0" u="none" strike="noStrike" baseline="0" dirty="0"/>
              <a:t>1345/7  –  hrnčíři  (první zmínky)</a:t>
            </a:r>
          </a:p>
          <a:p>
            <a:pPr algn="l"/>
            <a:r>
              <a:rPr lang="pl-PL" sz="1800" dirty="0"/>
              <a:t>1</a:t>
            </a:r>
            <a:r>
              <a:rPr lang="pl-PL" sz="1800" b="0" i="0" u="none" strike="noStrike" baseline="0" dirty="0"/>
              <a:t>346  –   kožešníci </a:t>
            </a:r>
          </a:p>
          <a:p>
            <a:pPr algn="l"/>
            <a:r>
              <a:rPr lang="pl-PL" sz="1800" dirty="0"/>
              <a:t>1347  –  řezníci</a:t>
            </a:r>
          </a:p>
          <a:p>
            <a:pPr algn="l"/>
            <a:r>
              <a:rPr lang="pl-PL" sz="1800" b="0" i="0" u="none" strike="noStrike" baseline="0" dirty="0"/>
              <a:t>1356  –  </a:t>
            </a:r>
            <a:r>
              <a:rPr lang="cs-CZ" sz="1800" b="0" i="0" u="none" strike="noStrike" baseline="0" dirty="0"/>
              <a:t>ševci</a:t>
            </a:r>
          </a:p>
          <a:p>
            <a:pPr algn="l"/>
            <a:r>
              <a:rPr lang="cs-CZ" sz="1800" b="0" i="0" u="none" strike="noStrike" baseline="0" dirty="0"/>
              <a:t>1352 a 1356</a:t>
            </a:r>
            <a:r>
              <a:rPr lang="cs-CZ" sz="1800" dirty="0"/>
              <a:t>  –  potvrzen výčep vína </a:t>
            </a:r>
          </a:p>
          <a:p>
            <a:pPr algn="l"/>
            <a:r>
              <a:rPr lang="cs-CZ" sz="1800" b="0" i="0" u="none" strike="noStrike" baseline="0" dirty="0"/>
              <a:t>1361  –  nožíři </a:t>
            </a:r>
          </a:p>
          <a:p>
            <a:pPr algn="l"/>
            <a:r>
              <a:rPr lang="cs-CZ" sz="1800" b="0" i="0" u="none" strike="noStrike" baseline="0" dirty="0"/>
              <a:t>1364  –  pekaři</a:t>
            </a:r>
          </a:p>
          <a:p>
            <a:pPr algn="l"/>
            <a:r>
              <a:rPr lang="cs-CZ" sz="1800" dirty="0"/>
              <a:t>1</a:t>
            </a:r>
            <a:r>
              <a:rPr lang="cs-CZ" sz="1800" b="0" i="0" u="none" strike="noStrike" baseline="0" dirty="0"/>
              <a:t>367  –  zlatníci </a:t>
            </a:r>
            <a:endParaRPr lang="cs-CZ" sz="1800" dirty="0"/>
          </a:p>
          <a:p>
            <a:pPr algn="l"/>
            <a:r>
              <a:rPr lang="cs-CZ" sz="1800" b="1" i="0" u="none" strike="noStrike" baseline="0" dirty="0"/>
              <a:t>Ostatní řemesla  </a:t>
            </a:r>
            <a:r>
              <a:rPr lang="cs-CZ" sz="1800" b="0" i="0" u="none" strike="noStrike" baseline="0" dirty="0"/>
              <a:t>–  cihláři, sklenáři</a:t>
            </a:r>
          </a:p>
          <a:p>
            <a:pPr algn="l"/>
            <a:r>
              <a:rPr lang="cs-CZ" sz="1800" b="1" dirty="0"/>
              <a:t>D</a:t>
            </a:r>
            <a:r>
              <a:rPr lang="cs-CZ" sz="1800" b="1" i="0" u="none" strike="noStrike" baseline="0" dirty="0"/>
              <a:t>robná řemesla  </a:t>
            </a:r>
            <a:r>
              <a:rPr lang="cs-CZ" sz="1800" b="0" i="0" u="none" strike="noStrike" baseline="0" dirty="0"/>
              <a:t>–   provazníci, </a:t>
            </a:r>
            <a:r>
              <a:rPr lang="cs-CZ" sz="1800" b="0" i="0" u="none" strike="noStrike" baseline="0" dirty="0" err="1"/>
              <a:t>svíčníci</a:t>
            </a:r>
            <a:r>
              <a:rPr lang="cs-CZ" sz="1800" b="0" i="0" u="none" strike="noStrike" baseline="0" dirty="0"/>
              <a:t>, </a:t>
            </a:r>
            <a:r>
              <a:rPr lang="cs-CZ" sz="1800" b="0" i="0" u="none" strike="noStrike" baseline="0" dirty="0" err="1"/>
              <a:t>lojovníci</a:t>
            </a:r>
            <a:r>
              <a:rPr lang="cs-CZ" sz="1800" b="0" i="0" u="none" strike="noStrike" baseline="0" dirty="0"/>
              <a:t>,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</a:t>
            </a:r>
            <a:r>
              <a:rPr lang="cs-CZ" sz="1800" b="0" i="0" u="none" strike="noStrike" baseline="0" dirty="0"/>
              <a:t> </a:t>
            </a:r>
            <a:r>
              <a:rPr lang="cs-CZ" sz="1800" b="0" i="0" u="none" strike="noStrike" baseline="0" dirty="0" err="1"/>
              <a:t>voskaři</a:t>
            </a:r>
            <a:r>
              <a:rPr lang="cs-CZ" sz="1800" b="0" i="0" u="none" strike="noStrike" baseline="0" dirty="0"/>
              <a:t>, </a:t>
            </a:r>
            <a:r>
              <a:rPr lang="cs-CZ" sz="1800" b="0" i="0" u="none" strike="noStrike" baseline="0" dirty="0" err="1"/>
              <a:t>pergameníci</a:t>
            </a:r>
            <a:r>
              <a:rPr lang="cs-CZ" sz="1800" b="0" i="0" u="none" strike="noStrike" baseline="0" dirty="0"/>
              <a:t>, kostkaři,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</a:t>
            </a:r>
            <a:r>
              <a:rPr lang="cs-CZ" sz="1800" b="0" i="0" u="none" strike="noStrike" baseline="0" dirty="0"/>
              <a:t>později výrobci karet  </a:t>
            </a:r>
          </a:p>
          <a:p>
            <a:pPr algn="l"/>
            <a:r>
              <a:rPr lang="cs-CZ" sz="1800" b="1" dirty="0"/>
              <a:t>Tzv. výtvarná (umělecká) </a:t>
            </a:r>
            <a:r>
              <a:rPr lang="cs-CZ" sz="1800" dirty="0"/>
              <a:t>–  iluminátoři, malíři</a:t>
            </a:r>
          </a:p>
          <a:p>
            <a:pPr algn="l"/>
            <a:r>
              <a:rPr lang="pl-PL" sz="1800" b="1" i="0" u="none" strike="noStrike" baseline="0" dirty="0"/>
              <a:t>od 70. let 14. stol.</a:t>
            </a:r>
            <a:r>
              <a:rPr lang="pl-PL" sz="1800" b="0" i="0" u="none" strike="noStrike" baseline="0" dirty="0"/>
              <a:t>  –  </a:t>
            </a:r>
            <a:r>
              <a:rPr lang="cs-CZ" sz="1800" b="0" i="0" u="none" strike="noStrike" baseline="0" dirty="0"/>
              <a:t>tzv. </a:t>
            </a:r>
            <a:r>
              <a:rPr lang="cs-CZ" sz="1800" b="0" i="0" u="none" strike="noStrike" baseline="0" dirty="0" err="1"/>
              <a:t>přímus</a:t>
            </a:r>
            <a:r>
              <a:rPr lang="cs-CZ" sz="1800" b="0" i="0" u="none" strike="noStrike" baseline="0" dirty="0"/>
              <a:t>  (povinné členství v cechu)</a:t>
            </a:r>
          </a:p>
          <a:p>
            <a:pPr algn="l"/>
            <a:r>
              <a:rPr lang="cs-CZ" sz="1800" dirty="0"/>
              <a:t>Radnice  –  pol. 13. stol.: Radnická ul.</a:t>
            </a:r>
          </a:p>
          <a:p>
            <a:pPr marL="0" indent="0" algn="l">
              <a:buNone/>
            </a:pPr>
            <a:r>
              <a:rPr lang="cs-CZ" sz="1800" dirty="0"/>
              <a:t>                         mezi Zelným trhem a nám. Svobody .</a:t>
            </a:r>
          </a:p>
          <a:p>
            <a:pPr marL="0" indent="0" algn="l">
              <a:buNone/>
            </a:pPr>
            <a:endParaRPr lang="cs-CZ" sz="1800" b="0" i="0" u="none" strike="noStrike" baseline="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A451385-E90E-49C9-87E7-564D9D12D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3171" y="0"/>
            <a:ext cx="6534150" cy="808989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581B568-D6E3-443F-B287-CDE05200B5F2}"/>
              </a:ext>
            </a:extLst>
          </p:cNvPr>
          <p:cNvSpPr txBox="1"/>
          <p:nvPr/>
        </p:nvSpPr>
        <p:spPr>
          <a:xfrm>
            <a:off x="9404767" y="2710"/>
            <a:ext cx="2813097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cs-CZ" b="1" dirty="0">
                <a:solidFill>
                  <a:srgbClr val="58595B"/>
                </a:solidFill>
                <a:latin typeface="IBMPlexSerif-SemiBold"/>
              </a:rPr>
              <a:t>H</a:t>
            </a:r>
            <a:r>
              <a:rPr lang="cs-CZ" sz="1800" b="1" i="0" u="none" strike="noStrike" baseline="0" dirty="0">
                <a:solidFill>
                  <a:srgbClr val="58595B"/>
                </a:solidFill>
                <a:latin typeface="IBMPlexSerif-SemiBold"/>
              </a:rPr>
              <a:t>rnčířské pece v Brně: </a:t>
            </a:r>
          </a:p>
          <a:p>
            <a:pPr algn="l"/>
            <a:r>
              <a:rPr lang="cs-CZ" sz="1800" b="1" i="0" u="none" strike="noStrike" baseline="0" dirty="0">
                <a:solidFill>
                  <a:srgbClr val="58595B"/>
                </a:solidFill>
                <a:latin typeface="IBMPlexSerif-SemiBold"/>
              </a:rPr>
              <a:t>1.  Kapucínské nám. </a:t>
            </a:r>
          </a:p>
          <a:p>
            <a:pPr algn="l"/>
            <a:r>
              <a:rPr lang="cs-CZ" sz="1800" b="1" i="0" u="none" strike="noStrike" baseline="0" dirty="0">
                <a:solidFill>
                  <a:srgbClr val="58595B"/>
                </a:solidFill>
                <a:latin typeface="IBMPlexSerif-SemiBold"/>
              </a:rPr>
              <a:t>2.  Veselá ul. </a:t>
            </a:r>
          </a:p>
          <a:p>
            <a:pPr marL="342900" indent="-342900" algn="l">
              <a:buAutoNum type="arabicPeriod" startAt="3"/>
            </a:pPr>
            <a:r>
              <a:rPr lang="cs-CZ" sz="1800" b="1" i="0" u="none" strike="noStrike" baseline="0" dirty="0">
                <a:solidFill>
                  <a:srgbClr val="58595B"/>
                </a:solidFill>
                <a:latin typeface="IBMPlexSerif-SemiBold"/>
              </a:rPr>
              <a:t>Mendlovo </a:t>
            </a:r>
            <a:r>
              <a:rPr lang="cs-CZ" b="1" dirty="0">
                <a:solidFill>
                  <a:srgbClr val="58595B"/>
                </a:solidFill>
                <a:latin typeface="IBMPlexSerif-SemiBold"/>
              </a:rPr>
              <a:t>nám </a:t>
            </a:r>
          </a:p>
          <a:p>
            <a:r>
              <a:rPr lang="cs-CZ" sz="1800" b="1" i="0" u="none" strike="noStrike" baseline="0" dirty="0">
                <a:solidFill>
                  <a:srgbClr val="58595B"/>
                </a:solidFill>
                <a:latin typeface="IBMPlexSerif-SemiBold"/>
              </a:rPr>
              <a:t>(Indikační skica, 1825)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91E3771-1FFA-4C69-8D03-40B9B5E0E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663" y="517830"/>
            <a:ext cx="3214489" cy="2141079"/>
          </a:xfrm>
          <a:prstGeom prst="rect">
            <a:avLst/>
          </a:prstGeom>
        </p:spPr>
      </p:pic>
      <p:sp>
        <p:nvSpPr>
          <p:cNvPr id="5" name="Ovál 4">
            <a:extLst>
              <a:ext uri="{FF2B5EF4-FFF2-40B4-BE49-F238E27FC236}">
                <a16:creationId xmlns:a16="http://schemas.microsoft.com/office/drawing/2014/main" id="{DCA572DB-CAED-49CD-A4AF-F8254ED76CA0}"/>
              </a:ext>
            </a:extLst>
          </p:cNvPr>
          <p:cNvSpPr/>
          <p:nvPr/>
        </p:nvSpPr>
        <p:spPr>
          <a:xfrm>
            <a:off x="7031364" y="2762660"/>
            <a:ext cx="390357" cy="444388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9D9871DC-3851-4797-BAA3-269D3810B7F6}"/>
              </a:ext>
            </a:extLst>
          </p:cNvPr>
          <p:cNvSpPr/>
          <p:nvPr/>
        </p:nvSpPr>
        <p:spPr>
          <a:xfrm>
            <a:off x="8904967" y="6273968"/>
            <a:ext cx="390357" cy="444388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90D4426A-9565-4262-AB91-93E744BB9751}"/>
              </a:ext>
            </a:extLst>
          </p:cNvPr>
          <p:cNvSpPr/>
          <p:nvPr/>
        </p:nvSpPr>
        <p:spPr>
          <a:xfrm>
            <a:off x="5527026" y="6051774"/>
            <a:ext cx="390357" cy="444388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C29EFE5A-8FF3-4F9A-B05D-1921EDE3F89D}"/>
              </a:ext>
            </a:extLst>
          </p:cNvPr>
          <p:cNvSpPr txBox="1"/>
          <p:nvPr/>
        </p:nvSpPr>
        <p:spPr>
          <a:xfrm>
            <a:off x="7042838" y="268382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C0531D65-AFBB-40DC-AD47-C75CABE8C461}"/>
              </a:ext>
            </a:extLst>
          </p:cNvPr>
          <p:cNvSpPr txBox="1"/>
          <p:nvPr/>
        </p:nvSpPr>
        <p:spPr>
          <a:xfrm>
            <a:off x="8914491" y="6195136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AB23BF84-E77E-4528-B709-E22EC014DD19}"/>
              </a:ext>
            </a:extLst>
          </p:cNvPr>
          <p:cNvSpPr txBox="1"/>
          <p:nvPr/>
        </p:nvSpPr>
        <p:spPr>
          <a:xfrm>
            <a:off x="5538500" y="597309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203890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46AD18-37DB-4456-A71F-DF2F3F796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-152400"/>
            <a:ext cx="5495925" cy="1325563"/>
          </a:xfrm>
        </p:spPr>
        <p:txBody>
          <a:bodyPr/>
          <a:lstStyle/>
          <a:p>
            <a:r>
              <a:rPr lang="cs-CZ" dirty="0"/>
              <a:t>                </a:t>
            </a:r>
            <a:r>
              <a:rPr lang="cs-CZ" sz="3200" b="1" dirty="0">
                <a:solidFill>
                  <a:srgbClr val="FF0000"/>
                </a:solidFill>
              </a:rPr>
              <a:t>Brno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6AAD26-B4AE-4FE8-82E4-EEF4588975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875" y="1066800"/>
            <a:ext cx="6696074" cy="57912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cs-CZ" sz="1800" b="1" dirty="0"/>
              <a:t>14. stol.  </a:t>
            </a:r>
            <a:r>
              <a:rPr lang="cs-CZ" sz="1800" dirty="0"/>
              <a:t>–  vnitřní město:  4 čtvrtě (brány):  </a:t>
            </a:r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I. Brněnská, II. Veselská, III. Běhounská, IV. Měnínská</a:t>
            </a:r>
          </a:p>
          <a:p>
            <a:pPr marL="0" indent="0" algn="l">
              <a:buNone/>
            </a:pPr>
            <a:r>
              <a:rPr lang="cs-CZ" sz="1800" dirty="0"/>
              <a:t>                        +  Židovská  (</a:t>
            </a:r>
            <a:r>
              <a:rPr lang="cs-CZ" sz="1800" b="0" i="0" u="none" strike="noStrike" baseline="0" dirty="0"/>
              <a:t>1268–1454)</a:t>
            </a:r>
            <a:r>
              <a:rPr lang="cs-CZ" sz="1800" dirty="0"/>
              <a:t> </a:t>
            </a:r>
          </a:p>
          <a:p>
            <a:pPr marL="0" indent="0" algn="l">
              <a:buNone/>
            </a:pPr>
            <a:r>
              <a:rPr lang="cs-CZ" sz="1800" dirty="0"/>
              <a:t>                    –  4 předměstí:  I.  </a:t>
            </a:r>
            <a:r>
              <a:rPr lang="cs-CZ" sz="1800" b="0" i="0" u="none" strike="noStrike" baseline="0" dirty="0"/>
              <a:t>před Židovskou  –  Sladovnická čtvrť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II. před Měnínskou  –  </a:t>
            </a:r>
            <a:r>
              <a:rPr lang="cs-CZ" sz="1800" b="0" i="0" u="none" strike="noStrike" baseline="0" dirty="0"/>
              <a:t>Jirchářská čtvrť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III.  severně druhého  – </a:t>
            </a:r>
            <a:r>
              <a:rPr lang="cs-CZ" sz="1800" b="0" i="0" u="none" strike="noStrike" baseline="0" dirty="0"/>
              <a:t>„Na palouku“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IV.  </a:t>
            </a:r>
            <a:r>
              <a:rPr lang="cs-CZ" sz="1800" b="0" i="0" u="none" strike="noStrike" baseline="0" dirty="0"/>
              <a:t>před Běhounskou branou</a:t>
            </a:r>
          </a:p>
          <a:p>
            <a:pPr algn="l"/>
            <a:endParaRPr lang="cs-CZ" sz="1800" dirty="0"/>
          </a:p>
          <a:p>
            <a:pPr algn="l"/>
            <a:r>
              <a:rPr lang="cs-CZ" sz="1800" b="1" dirty="0"/>
              <a:t>Hlavní tržiště  </a:t>
            </a:r>
            <a:r>
              <a:rPr lang="cs-CZ" sz="1800" dirty="0"/>
              <a:t>–  Horní trh (Zelný):  Z:  hrnčířský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S:  kurný a senný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</a:t>
            </a:r>
            <a:r>
              <a:rPr lang="it-IT" sz="1800" b="0" i="0" u="none" strike="noStrike" baseline="0" dirty="0"/>
              <a:t>chlebné lavice</a:t>
            </a:r>
            <a:r>
              <a:rPr lang="cs-CZ" sz="1800" b="0" i="0" u="none" strike="noStrike" baseline="0" dirty="0"/>
              <a:t>, </a:t>
            </a:r>
            <a:r>
              <a:rPr lang="it-IT" sz="1800" b="0" i="0" u="none" strike="noStrike" baseline="0" dirty="0"/>
              <a:t>masné krámy</a:t>
            </a:r>
            <a:endParaRPr lang="cs-CZ" sz="1800" dirty="0"/>
          </a:p>
          <a:p>
            <a:pPr algn="l"/>
            <a:r>
              <a:rPr lang="cs-CZ" sz="1800" b="1" i="0" u="none" strike="noStrike" baseline="0" dirty="0"/>
              <a:t>Specializované trhy  </a:t>
            </a:r>
            <a:r>
              <a:rPr lang="cs-CZ" sz="1800" b="0" i="0" u="none" strike="noStrike" baseline="0" dirty="0"/>
              <a:t>–  Uhelný:  Kapucínské nám. 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</a:t>
            </a:r>
            <a:r>
              <a:rPr lang="cs-CZ" sz="1800" b="0" i="0" u="none" strike="noStrike" baseline="0" dirty="0"/>
              <a:t>–  Rybný:  Dominikánské nám. </a:t>
            </a:r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                 –  Koňský:  mezi Mozartovou a Sukovou ul.</a:t>
            </a:r>
          </a:p>
          <a:p>
            <a:pPr algn="l"/>
            <a:r>
              <a:rPr lang="cs-CZ" sz="1800" b="1" u="none" strike="noStrike" baseline="0" dirty="0" err="1"/>
              <a:t>Ramhof</a:t>
            </a:r>
            <a:r>
              <a:rPr lang="cs-CZ" sz="1800" dirty="0"/>
              <a:t>  –</a:t>
            </a:r>
            <a:r>
              <a:rPr lang="cs-CZ" sz="1800" b="0" i="0" u="none" strike="noStrike" baseline="0" dirty="0"/>
              <a:t>  na Beethovenově ul.:  odvozen od soukenických rámů</a:t>
            </a:r>
            <a:endParaRPr lang="cs-CZ" sz="1800" dirty="0"/>
          </a:p>
          <a:p>
            <a:pPr algn="l"/>
            <a:r>
              <a:rPr lang="cs-CZ" sz="1800" b="1" dirty="0"/>
              <a:t>Názvy ulic  </a:t>
            </a:r>
            <a:r>
              <a:rPr lang="cs-CZ" sz="1800" dirty="0"/>
              <a:t>–  </a:t>
            </a:r>
            <a:r>
              <a:rPr lang="cs-CZ" sz="1800" b="0" i="0" u="none" strike="noStrike" baseline="0" dirty="0"/>
              <a:t>Ostružnická, Zámečnická, Soustružnická, Sedlářská,</a:t>
            </a:r>
          </a:p>
          <a:p>
            <a:pPr marL="0" indent="0" algn="l">
              <a:buNone/>
            </a:pPr>
            <a:r>
              <a:rPr lang="cs-CZ" sz="1800" dirty="0"/>
              <a:t>                            </a:t>
            </a:r>
            <a:r>
              <a:rPr lang="cs-CZ" sz="1800" b="0" i="0" u="none" strike="noStrike" baseline="0" dirty="0"/>
              <a:t> Kobližná,  Kramářská a Ševcovská</a:t>
            </a:r>
          </a:p>
          <a:p>
            <a:pPr marL="0" indent="0" algn="l">
              <a:buNone/>
            </a:pPr>
            <a:endParaRPr lang="cs-CZ" sz="1800" b="0" i="0" u="none" strike="noStrike" baseline="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305449A-8283-4CB5-BB55-B033F1153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773692" y="427084"/>
            <a:ext cx="6858001" cy="600383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E8AA43A-5AFE-4E94-9F2D-A2132A7A9207}"/>
              </a:ext>
            </a:extLst>
          </p:cNvPr>
          <p:cNvSpPr txBox="1"/>
          <p:nvPr/>
        </p:nvSpPr>
        <p:spPr>
          <a:xfrm>
            <a:off x="8848725" y="1371600"/>
            <a:ext cx="1701941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Běhounská čtvrt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89CB9ED-97BF-4F33-9D80-3F0CF25BFDA8}"/>
              </a:ext>
            </a:extLst>
          </p:cNvPr>
          <p:cNvSpPr txBox="1"/>
          <p:nvPr/>
        </p:nvSpPr>
        <p:spPr>
          <a:xfrm>
            <a:off x="6938962" y="2497933"/>
            <a:ext cx="1277657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Veselá čtvrt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313EC08-57DA-4C74-9C3B-F15DCDD66212}"/>
              </a:ext>
            </a:extLst>
          </p:cNvPr>
          <p:cNvSpPr txBox="1"/>
          <p:nvPr/>
        </p:nvSpPr>
        <p:spPr>
          <a:xfrm>
            <a:off x="7286625" y="5436990"/>
            <a:ext cx="156210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Brněnská čtvrt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03B2C78-754F-46DC-8EC1-96D7C8175300}"/>
              </a:ext>
            </a:extLst>
          </p:cNvPr>
          <p:cNvSpPr txBox="1"/>
          <p:nvPr/>
        </p:nvSpPr>
        <p:spPr>
          <a:xfrm>
            <a:off x="9394895" y="3930134"/>
            <a:ext cx="1583319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Měnínská čtvrt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653ED40-C051-49D0-AFD3-56D6BB4D9651}"/>
              </a:ext>
            </a:extLst>
          </p:cNvPr>
          <p:cNvSpPr txBox="1"/>
          <p:nvPr/>
        </p:nvSpPr>
        <p:spPr>
          <a:xfrm>
            <a:off x="9391861" y="4800600"/>
            <a:ext cx="148590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Židovská čtvrt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15F430D-3300-4602-A9CE-0C508896F240}"/>
              </a:ext>
            </a:extLst>
          </p:cNvPr>
          <p:cNvSpPr txBox="1"/>
          <p:nvPr/>
        </p:nvSpPr>
        <p:spPr>
          <a:xfrm>
            <a:off x="8316633" y="4575988"/>
            <a:ext cx="1037463" cy="369332"/>
          </a:xfrm>
          <a:prstGeom prst="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/>
              <a:t>Horní trh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B30DA47C-63DF-491E-AA26-23EC5EEA4C6D}"/>
              </a:ext>
            </a:extLst>
          </p:cNvPr>
          <p:cNvSpPr txBox="1"/>
          <p:nvPr/>
        </p:nvSpPr>
        <p:spPr>
          <a:xfrm>
            <a:off x="7855695" y="1863270"/>
            <a:ext cx="1110722" cy="369332"/>
          </a:xfrm>
          <a:prstGeom prst="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/>
              <a:t>Dolní trh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850993C5-C2F4-454A-BCBA-96271D766498}"/>
              </a:ext>
            </a:extLst>
          </p:cNvPr>
          <p:cNvSpPr txBox="1"/>
          <p:nvPr/>
        </p:nvSpPr>
        <p:spPr>
          <a:xfrm>
            <a:off x="7150949" y="3176473"/>
            <a:ext cx="916726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/>
              <a:t>Rybí trh</a:t>
            </a:r>
          </a:p>
        </p:txBody>
      </p:sp>
    </p:spTree>
    <p:extLst>
      <p:ext uri="{BB962C8B-B14F-4D97-AF65-F5344CB8AC3E}">
        <p14:creationId xmlns:p14="http://schemas.microsoft.com/office/powerpoint/2010/main" val="545998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38150" y="757646"/>
            <a:ext cx="11753850" cy="600510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1800" b="1" dirty="0">
                <a:solidFill>
                  <a:srgbClr val="00B0F0"/>
                </a:solidFill>
              </a:rPr>
              <a:t>2. Prameny nepřímé:</a:t>
            </a:r>
          </a:p>
          <a:p>
            <a:pPr marL="0" indent="0">
              <a:buNone/>
              <a:defRPr/>
            </a:pPr>
            <a:r>
              <a:rPr lang="cs-CZ" sz="1800" dirty="0"/>
              <a:t>     </a:t>
            </a:r>
          </a:p>
          <a:p>
            <a:pPr marL="0" indent="0">
              <a:buNone/>
              <a:defRPr/>
            </a:pPr>
            <a:r>
              <a:rPr lang="cs-CZ" sz="1800" dirty="0"/>
              <a:t>     a)  </a:t>
            </a:r>
            <a:r>
              <a:rPr lang="cs-CZ" sz="1800" b="1" dirty="0"/>
              <a:t>písemné</a:t>
            </a:r>
            <a:r>
              <a:rPr lang="cs-CZ" sz="1800" dirty="0"/>
              <a:t>  –  inventáře dílen, testamenty, cechovní artikule, městské knihy</a:t>
            </a:r>
          </a:p>
          <a:p>
            <a:pPr marL="0" indent="0">
              <a:buNone/>
              <a:defRPr/>
            </a:pPr>
            <a:r>
              <a:rPr lang="cs-CZ" sz="1800" dirty="0"/>
              <a:t>     b)  </a:t>
            </a:r>
            <a:r>
              <a:rPr lang="cs-CZ" sz="1800" b="1" dirty="0"/>
              <a:t>ikonografické</a:t>
            </a:r>
            <a:r>
              <a:rPr lang="cs-CZ" sz="1800" dirty="0"/>
              <a:t>  –  doklady vybavení dílen a technologického procesu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Husa, V., Petráň J., Šubrtová, A.:  1979: Homo </a:t>
            </a:r>
            <a:r>
              <a:rPr lang="cs-CZ" sz="1800" dirty="0" err="1"/>
              <a:t>Faber</a:t>
            </a:r>
            <a:r>
              <a:rPr lang="cs-CZ" sz="1800" dirty="0"/>
              <a:t>. Pracovní motivy ve starých vyobrazeních. Praha.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Norimberská kniha řemesel z 15. stol. </a:t>
            </a:r>
          </a:p>
          <a:p>
            <a:pPr eaLnBrk="1" hangingPunct="1">
              <a:defRPr/>
            </a:pPr>
            <a:endParaRPr lang="cs-CZ" sz="1800" b="1" dirty="0">
              <a:solidFill>
                <a:srgbClr val="00B0F0"/>
              </a:solidFill>
            </a:endParaRPr>
          </a:p>
          <a:p>
            <a:pPr eaLnBrk="1" hangingPunct="1">
              <a:defRPr/>
            </a:pPr>
            <a:r>
              <a:rPr lang="cs-CZ" sz="1800" b="1" dirty="0">
                <a:solidFill>
                  <a:srgbClr val="FF0000"/>
                </a:solidFill>
              </a:rPr>
              <a:t>II. Organizace řemeslné výroby: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a)  </a:t>
            </a:r>
            <a:r>
              <a:rPr lang="cs-CZ" sz="1800" b="1" dirty="0"/>
              <a:t>územní:</a:t>
            </a:r>
            <a:r>
              <a:rPr lang="cs-CZ" sz="1800" dirty="0"/>
              <a:t>  v určitém geografickém prostředí (Praha: hutnictví, kovářství a </a:t>
            </a:r>
            <a:r>
              <a:rPr lang="cs-CZ" sz="1800" dirty="0" err="1"/>
              <a:t>bronzařství</a:t>
            </a:r>
            <a:r>
              <a:rPr lang="cs-CZ" sz="1800" dirty="0"/>
              <a:t>)</a:t>
            </a:r>
          </a:p>
          <a:p>
            <a:pPr marL="0" indent="0">
              <a:buNone/>
              <a:defRPr/>
            </a:pPr>
            <a:r>
              <a:rPr lang="cs-CZ" sz="1800" dirty="0"/>
              <a:t>           b)  </a:t>
            </a:r>
            <a:r>
              <a:rPr lang="cs-CZ" sz="1800" b="1" dirty="0"/>
              <a:t>sociální:</a:t>
            </a:r>
            <a:r>
              <a:rPr lang="cs-CZ" sz="1800" dirty="0"/>
              <a:t>  v určitých prostředích (vesnice, město, panská sídla – hospodářské předhradí)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eaLnBrk="1" hangingPunct="1">
              <a:defRPr/>
            </a:pPr>
            <a:r>
              <a:rPr lang="cs-CZ" sz="1800" b="1" dirty="0">
                <a:solidFill>
                  <a:srgbClr val="FF0000"/>
                </a:solidFill>
              </a:rPr>
              <a:t>III.  Oblast spotřeby:</a:t>
            </a:r>
            <a:r>
              <a:rPr lang="cs-CZ" sz="1800" dirty="0"/>
              <a:t>        </a:t>
            </a:r>
          </a:p>
          <a:p>
            <a:pPr marL="0" indent="0">
              <a:buNone/>
              <a:defRPr/>
            </a:pPr>
            <a:r>
              <a:rPr lang="cs-CZ" sz="1800" dirty="0"/>
              <a:t>           a)  distribuce řemeslných výrobků (distribuční okruhy: lokální a regionální trh)</a:t>
            </a:r>
          </a:p>
          <a:p>
            <a:pPr marL="0" indent="0">
              <a:buNone/>
              <a:defRPr/>
            </a:pPr>
            <a:r>
              <a:rPr lang="cs-CZ" sz="1800" dirty="0"/>
              <a:t>           b)  export na větší vzdálenosti:   středověk –  např. </a:t>
            </a:r>
            <a:r>
              <a:rPr lang="cs-CZ" sz="1800" dirty="0" err="1"/>
              <a:t>loštická</a:t>
            </a:r>
            <a:r>
              <a:rPr lang="cs-CZ" sz="1800" dirty="0"/>
              <a:t> keramika, porýnská kamenina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novověk – sukno, víno</a:t>
            </a:r>
          </a:p>
          <a:p>
            <a:pPr marL="0" indent="0">
              <a:buNone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14154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CE07E47F-AE26-83DE-33E4-8EB7CCC2DAB5}"/>
              </a:ext>
            </a:extLst>
          </p:cNvPr>
          <p:cNvSpPr txBox="1"/>
          <p:nvPr/>
        </p:nvSpPr>
        <p:spPr>
          <a:xfrm>
            <a:off x="3608795" y="525692"/>
            <a:ext cx="5612207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/>
              <a:t>Domovní kniha </a:t>
            </a:r>
            <a:r>
              <a:rPr lang="cs-CZ" sz="2000" b="1" dirty="0" err="1"/>
              <a:t>Mendelsonových</a:t>
            </a:r>
            <a:r>
              <a:rPr lang="cs-CZ" sz="2000" b="1" dirty="0"/>
              <a:t> dvanácti bratří   </a:t>
            </a:r>
          </a:p>
          <a:p>
            <a:r>
              <a:rPr lang="cs-CZ" sz="2000" b="1" dirty="0"/>
              <a:t>              </a:t>
            </a:r>
            <a:r>
              <a:rPr lang="cs-CZ" sz="2000" dirty="0"/>
              <a:t>(tzv. Norimberská kniha řemesel) </a:t>
            </a:r>
          </a:p>
          <a:p>
            <a:endParaRPr lang="cs-CZ" sz="2000" dirty="0"/>
          </a:p>
          <a:p>
            <a:r>
              <a:rPr lang="cs-CZ" sz="2000" dirty="0"/>
              <a:t>–  vznikla z popudu bohatého norimberského obchodníka Konráda Mendela, jenž v roce 1388 nechal postavit dům pro dvanáct starých řemeslníků a zajistil jej kapitálem. </a:t>
            </a:r>
          </a:p>
          <a:p>
            <a:r>
              <a:rPr lang="cs-CZ" sz="2000" dirty="0"/>
              <a:t>–  přibližně od roku 1425/26 byl každý „bratr Mendelů“ zobrazen v knize Mendelova domu, která byla vedena do konce císařského města (1806) a obsahuje 765 vyobrazení.</a:t>
            </a:r>
          </a:p>
          <a:p>
            <a:r>
              <a:rPr lang="cs-CZ" sz="2000" dirty="0"/>
              <a:t>–  pokračovatelem Mendelovy nadace se na počátku 16. století stal podnikatel uhlí a oceli </a:t>
            </a:r>
            <a:r>
              <a:rPr lang="cs-CZ" sz="2000" dirty="0" err="1"/>
              <a:t>Matthäus</a:t>
            </a:r>
            <a:r>
              <a:rPr lang="cs-CZ" sz="2000" dirty="0"/>
              <a:t> Landauer, který vytvořil v Norimberku druhý „Dům dvanácti bratří“. Stejnojmenná domovní kniha začala v roce 1511 a obsahuje 406 portrétů řemeslníků. </a:t>
            </a:r>
          </a:p>
        </p:txBody>
      </p:sp>
      <p:pic>
        <p:nvPicPr>
          <p:cNvPr id="9" name="Obrázek 8" descr="Obsah obrázku text, dopis&#10;&#10;Popis byl vytvořen automaticky">
            <a:extLst>
              <a:ext uri="{FF2B5EF4-FFF2-40B4-BE49-F238E27FC236}">
                <a16:creationId xmlns:a16="http://schemas.microsoft.com/office/drawing/2014/main" id="{9A4B4B27-3DB1-ECEF-D524-BDF73C58DB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3" t="12333" r="12640" b="8378"/>
          <a:stretch/>
        </p:blipFill>
        <p:spPr>
          <a:xfrm>
            <a:off x="181655" y="1432501"/>
            <a:ext cx="3201302" cy="4274795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6C8D3FFA-3159-EA68-E325-125FC9A6D577}"/>
              </a:ext>
            </a:extLst>
          </p:cNvPr>
          <p:cNvSpPr txBox="1"/>
          <p:nvPr/>
        </p:nvSpPr>
        <p:spPr>
          <a:xfrm>
            <a:off x="181655" y="6063947"/>
            <a:ext cx="87706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b="1" i="0" u="none" strike="noStrike" baseline="0" dirty="0"/>
              <a:t>Hausbuch der Mendelschen Zwölfbrüderstiftung,</a:t>
            </a:r>
            <a:r>
              <a:rPr lang="de-DE" b="0" i="0" u="none" strike="noStrike" baseline="0" dirty="0"/>
              <a:t> 1425–1799. </a:t>
            </a:r>
            <a:r>
              <a:rPr lang="de-DE" b="0" i="0" u="none" strike="noStrike" baseline="0" dirty="0" err="1"/>
              <a:t>Dostupné</a:t>
            </a:r>
            <a:r>
              <a:rPr lang="de-DE" b="0" i="0" u="none" strike="noStrike" baseline="0" dirty="0"/>
              <a:t> na &lt;http://www.nuernberger-hausbuecher.</a:t>
            </a:r>
            <a:r>
              <a:rPr lang="pt-BR" b="0" i="0" u="none" strike="noStrike" baseline="0" dirty="0"/>
              <a:t>de/index.php?do=page&amp;mo=2&gt; [vid. 20</a:t>
            </a:r>
            <a:r>
              <a:rPr lang="cs-CZ" b="0" i="0" u="none" strike="noStrike" baseline="0" dirty="0"/>
              <a:t>23</a:t>
            </a:r>
            <a:r>
              <a:rPr lang="pt-BR" b="0" i="0" u="none" strike="noStrike" baseline="0" dirty="0"/>
              <a:t>-0</a:t>
            </a:r>
            <a:r>
              <a:rPr lang="cs-CZ" b="0" i="0" u="none" strike="noStrike" baseline="0" dirty="0"/>
              <a:t>5</a:t>
            </a:r>
            <a:r>
              <a:rPr lang="pt-BR" b="0" i="0" u="none" strike="noStrike" baseline="0" dirty="0"/>
              <a:t>-</a:t>
            </a:r>
            <a:r>
              <a:rPr lang="cs-CZ" b="0" i="0" u="none" strike="noStrike" baseline="0" dirty="0"/>
              <a:t>02</a:t>
            </a:r>
            <a:r>
              <a:rPr lang="pt-BR" b="0" i="0" u="none" strike="noStrike" baseline="0" dirty="0"/>
              <a:t>].</a:t>
            </a:r>
            <a:endParaRPr lang="cs-CZ" dirty="0"/>
          </a:p>
        </p:txBody>
      </p:sp>
      <p:pic>
        <p:nvPicPr>
          <p:cNvPr id="16" name="Obrázek 15" descr="Obsah obrázku text&#10;&#10;Popis byl vytvořen automaticky">
            <a:extLst>
              <a:ext uri="{FF2B5EF4-FFF2-40B4-BE49-F238E27FC236}">
                <a16:creationId xmlns:a16="http://schemas.microsoft.com/office/drawing/2014/main" id="{A90E982D-978A-C715-CF76-8C40FF04CC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9" t="29299" r="16793" b="9115"/>
          <a:stretch/>
        </p:blipFill>
        <p:spPr>
          <a:xfrm>
            <a:off x="9313528" y="3429000"/>
            <a:ext cx="2696817" cy="3158668"/>
          </a:xfrm>
          <a:prstGeom prst="rect">
            <a:avLst/>
          </a:prstGeom>
        </p:spPr>
      </p:pic>
      <p:pic>
        <p:nvPicPr>
          <p:cNvPr id="18" name="Obrázek 17" descr="Obsah obrázku text&#10;&#10;Popis byl vytvořen automaticky">
            <a:extLst>
              <a:ext uri="{FF2B5EF4-FFF2-40B4-BE49-F238E27FC236}">
                <a16:creationId xmlns:a16="http://schemas.microsoft.com/office/drawing/2014/main" id="{D3514792-D8A5-8435-2D78-2055472753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0937" r="4167" b="4797"/>
          <a:stretch/>
        </p:blipFill>
        <p:spPr>
          <a:xfrm>
            <a:off x="9441675" y="78765"/>
            <a:ext cx="2286000" cy="3082078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BB3A9A21-E6C9-542B-469C-CE8B3EC0BDF6}"/>
              </a:ext>
            </a:extLst>
          </p:cNvPr>
          <p:cNvSpPr txBox="1"/>
          <p:nvPr/>
        </p:nvSpPr>
        <p:spPr>
          <a:xfrm flipH="1">
            <a:off x="10333310" y="3120671"/>
            <a:ext cx="107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Holič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0829493F-06E0-5B6D-1455-CDB60DF1D142}"/>
              </a:ext>
            </a:extLst>
          </p:cNvPr>
          <p:cNvSpPr txBox="1"/>
          <p:nvPr/>
        </p:nvSpPr>
        <p:spPr>
          <a:xfrm>
            <a:off x="10086975" y="6536352"/>
            <a:ext cx="995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Lazebník</a:t>
            </a:r>
          </a:p>
        </p:txBody>
      </p:sp>
    </p:spTree>
    <p:extLst>
      <p:ext uri="{BB962C8B-B14F-4D97-AF65-F5344CB8AC3E}">
        <p14:creationId xmlns:p14="http://schemas.microsoft.com/office/powerpoint/2010/main" val="2706945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6F8E8F-1C1C-49D0-BDA7-1666F24A6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0" y="790575"/>
            <a:ext cx="5619750" cy="5793258"/>
          </a:xfrm>
        </p:spPr>
        <p:txBody>
          <a:bodyPr>
            <a:normAutofit/>
          </a:bodyPr>
          <a:lstStyle/>
          <a:p>
            <a:r>
              <a:rPr lang="cs-CZ" sz="2400" b="1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Norimberská kniha řemesel: </a:t>
            </a:r>
          </a:p>
          <a:p>
            <a:pPr marL="0" indent="0">
              <a:buNone/>
            </a:pPr>
            <a:endParaRPr lang="cs-CZ" sz="2000" b="1" i="0" u="none" strike="noStrike" baseline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cs-CZ" sz="200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–  v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yobrazení řemeslníků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 výrobních postupů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 pracovních nástrojů </a:t>
            </a:r>
          </a:p>
          <a:p>
            <a:pPr marL="0" indent="0">
              <a:buNone/>
            </a:pPr>
            <a:endParaRPr lang="cs-CZ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1388: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Konrad Mendel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postavil v Norimberku dům pro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vysloužilé řemeslníky</a:t>
            </a:r>
          </a:p>
          <a:p>
            <a:pPr marL="0" indent="0">
              <a:buNone/>
            </a:pPr>
            <a:endParaRPr lang="cs-CZ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425: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od toho roku byl nově příchozí člen domu</a:t>
            </a:r>
          </a:p>
          <a:p>
            <a:pPr marL="0" indent="0">
              <a:buNone/>
            </a:pP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portrétován v dílně se svým nářadím</a:t>
            </a:r>
          </a:p>
          <a:p>
            <a:pPr marL="0" indent="0">
              <a:buNone/>
            </a:pPr>
            <a:endParaRPr lang="cs-CZ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1511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další knihy vznikly v domě </a:t>
            </a:r>
            <a:r>
              <a:rPr lang="cs-CZ" sz="1800" b="1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Matthäuse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1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Landauera</a:t>
            </a:r>
            <a:endParaRPr lang="cs-CZ" sz="18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1800" b="1" i="0" u="none" strike="noStrike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1760:  </a:t>
            </a: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knihy dovedeny do tohoto roku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63E1AD4-9C2E-43AB-AC06-D34CF777F1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" t="10515" r="20157" b="7844"/>
          <a:stretch/>
        </p:blipFill>
        <p:spPr>
          <a:xfrm>
            <a:off x="7538762" y="314265"/>
            <a:ext cx="3815037" cy="556168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3FC8D10-6766-42F9-919D-F8AC6A68B022}"/>
              </a:ext>
            </a:extLst>
          </p:cNvPr>
          <p:cNvSpPr txBox="1"/>
          <p:nvPr/>
        </p:nvSpPr>
        <p:spPr>
          <a:xfrm>
            <a:off x="7686676" y="5875947"/>
            <a:ext cx="38150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                </a:t>
            </a:r>
            <a:r>
              <a:rPr lang="cs-CZ" sz="2000" b="1" dirty="0" err="1"/>
              <a:t>Čepelník</a:t>
            </a:r>
            <a:r>
              <a:rPr lang="cs-CZ" sz="2000" b="1" dirty="0"/>
              <a:t>, 1556</a:t>
            </a:r>
          </a:p>
          <a:p>
            <a:r>
              <a:rPr lang="cs-CZ" sz="2000" b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www.nuernberger-hausbuecher.de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4047144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Cechy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6943" y="952499"/>
            <a:ext cx="11691257" cy="597217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sz="1800" b="1" dirty="0"/>
              <a:t>Cechy</a:t>
            </a:r>
            <a:r>
              <a:rPr lang="cs-CZ" sz="1800" dirty="0"/>
              <a:t>   –   z něm. </a:t>
            </a:r>
            <a:r>
              <a:rPr lang="cs-CZ" sz="1800" dirty="0" err="1"/>
              <a:t>Zeichen</a:t>
            </a:r>
            <a:r>
              <a:rPr lang="cs-CZ" sz="1800" dirty="0"/>
              <a:t>:  sdružení řemeslníků a obchodníků jednoho řemesla kvůli ochraně před konkurencí</a:t>
            </a:r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     Josef Janáček, -    Přehled vývoje řemeslné výroby v českých zemích za feudalismu. Praha 1963.</a:t>
            </a:r>
          </a:p>
          <a:p>
            <a:pPr marL="0" indent="0" eaLnBrk="1" hangingPunct="1">
              <a:buNone/>
              <a:defRPr/>
            </a:pPr>
            <a:r>
              <a:rPr lang="cs-CZ" sz="1800" b="1" dirty="0"/>
              <a:t>                       Zikmund Winter   </a:t>
            </a:r>
            <a:r>
              <a:rPr lang="cs-CZ" sz="1800" dirty="0"/>
              <a:t>–   z náboženských bratrstev:  Dějiny řemesel a obchodu v Č. ve XIV. a XV. století, Praha 1909.</a:t>
            </a:r>
            <a:endParaRPr lang="cs-CZ" sz="1800" b="1" dirty="0"/>
          </a:p>
          <a:p>
            <a:pPr marL="0" indent="0" eaLnBrk="1" hangingPunct="1">
              <a:buNone/>
              <a:defRPr/>
            </a:pPr>
            <a:r>
              <a:rPr lang="cs-CZ" sz="1800" b="1" dirty="0"/>
              <a:t>                       Bedřich Mendl   </a:t>
            </a:r>
            <a:r>
              <a:rPr lang="cs-CZ" sz="1800" dirty="0"/>
              <a:t>–   vznikaly z podnětu městské rady:  Počátky našich cechů, ČĆH 33, 1927, 1–13.</a:t>
            </a:r>
          </a:p>
          <a:p>
            <a:pPr marL="0" indent="0" eaLnBrk="1" hangingPunct="1">
              <a:buNone/>
              <a:defRPr/>
            </a:pPr>
            <a:r>
              <a:rPr lang="cs-CZ" sz="1800" b="1" dirty="0"/>
              <a:t>                       Hana Pátková   </a:t>
            </a:r>
            <a:r>
              <a:rPr lang="cs-CZ" sz="1800" dirty="0"/>
              <a:t>–   z náboženských bratrstev:  </a:t>
            </a:r>
            <a:r>
              <a:rPr lang="cs-CZ" sz="1800" dirty="0" err="1"/>
              <a:t>Bratrstvie</a:t>
            </a:r>
            <a:r>
              <a:rPr lang="cs-CZ" sz="1800" dirty="0"/>
              <a:t> ke cti </a:t>
            </a:r>
            <a:r>
              <a:rPr lang="cs-CZ" sz="1800" dirty="0" err="1"/>
              <a:t>Božie</a:t>
            </a:r>
            <a:r>
              <a:rPr lang="cs-CZ" sz="1800" dirty="0"/>
              <a:t>. Praha 2000.</a:t>
            </a:r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                                      rozlišuje cech (hospodářské zájmy) a </a:t>
            </a:r>
            <a:r>
              <a:rPr lang="cs-CZ" sz="1800" dirty="0" err="1"/>
              <a:t>bratsrstvo</a:t>
            </a:r>
            <a:r>
              <a:rPr lang="cs-CZ" sz="1800" dirty="0"/>
              <a:t> (náboženské)</a:t>
            </a:r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–  dohled nad živností:  kvalita a ceny výrobků, nákup surovin a odbyt výrobků + slavení svátků a poutí</a:t>
            </a:r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–  </a:t>
            </a:r>
            <a:r>
              <a:rPr lang="cs-CZ" sz="1800" b="1" dirty="0"/>
              <a:t>tzv. zachovací list:  </a:t>
            </a:r>
            <a:r>
              <a:rPr lang="cs-CZ" sz="1800" dirty="0"/>
              <a:t>podmínky přijetí do cechu –  městské občanství, z plné rodiny, pokřtění, mravnost</a:t>
            </a:r>
            <a:endParaRPr lang="cs-CZ" sz="1800" b="1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endParaRPr lang="cs-CZ" sz="1800" dirty="0"/>
          </a:p>
          <a:p>
            <a:pPr eaLnBrk="1" hangingPunct="1">
              <a:defRPr/>
            </a:pPr>
            <a:r>
              <a:rPr lang="cs-CZ" sz="1800" b="1" dirty="0"/>
              <a:t>Výhody řemeslné organizace:</a:t>
            </a:r>
          </a:p>
          <a:p>
            <a:pPr marL="0" indent="0">
              <a:buNone/>
              <a:defRPr/>
            </a:pPr>
            <a:r>
              <a:rPr lang="cs-CZ" sz="1800" dirty="0"/>
              <a:t>      –  lépe eliminovaly konkurenci cizích řemeslníků a diktovaly ceny spotřebitelům  </a:t>
            </a:r>
          </a:p>
          <a:p>
            <a:pPr marL="0" indent="0">
              <a:buNone/>
              <a:defRPr/>
            </a:pPr>
            <a:r>
              <a:rPr lang="cs-CZ" sz="1800" dirty="0"/>
              <a:t>      –  plynule zásobovaly vnitřní trh (potravinářská řemesla) </a:t>
            </a:r>
          </a:p>
          <a:p>
            <a:pPr marL="0" indent="0">
              <a:buNone/>
              <a:defRPr/>
            </a:pPr>
            <a:r>
              <a:rPr lang="cs-CZ" sz="1800" dirty="0"/>
              <a:t>      –  vandrování tovaryšů (tzv. odpuštění):  zdokonalení v řemesle, přinášelo inovace (novinky)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eaLnBrk="1" hangingPunct="1">
              <a:defRPr/>
            </a:pPr>
            <a:r>
              <a:rPr lang="cs-CZ" sz="1800" b="1" dirty="0"/>
              <a:t>1318</a:t>
            </a:r>
            <a:r>
              <a:rPr lang="cs-CZ" sz="1800" dirty="0"/>
              <a:t>  –  cechovní organizace krejčích na Starém městě pražském</a:t>
            </a:r>
          </a:p>
          <a:p>
            <a:pPr eaLnBrk="1" hangingPunct="1">
              <a:defRPr/>
            </a:pPr>
            <a:r>
              <a:rPr lang="cs-CZ" sz="1800" b="1" dirty="0"/>
              <a:t>1337 </a:t>
            </a:r>
            <a:r>
              <a:rPr lang="cs-CZ" sz="1800" dirty="0"/>
              <a:t> –  řezníci v Českých Budějovicích (schválil Jan Lucemburský)</a:t>
            </a:r>
          </a:p>
        </p:txBody>
      </p:sp>
    </p:spTree>
    <p:extLst>
      <p:ext uri="{BB962C8B-B14F-4D97-AF65-F5344CB8AC3E}">
        <p14:creationId xmlns:p14="http://schemas.microsoft.com/office/powerpoint/2010/main" val="3017472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/>
          <p:cNvSpPr>
            <a:spLocks noGrp="1"/>
          </p:cNvSpPr>
          <p:nvPr>
            <p:ph type="title"/>
          </p:nvPr>
        </p:nvSpPr>
        <p:spPr>
          <a:xfrm>
            <a:off x="2057400" y="7620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Cechovní organizace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4766" y="1371600"/>
            <a:ext cx="11482251" cy="5486400"/>
          </a:xfrm>
        </p:spPr>
        <p:txBody>
          <a:bodyPr/>
          <a:lstStyle/>
          <a:p>
            <a:pPr eaLnBrk="1" hangingPunct="1">
              <a:defRPr/>
            </a:pPr>
            <a:r>
              <a:rPr lang="cs-CZ" sz="1800" b="1" dirty="0"/>
              <a:t>Sdružená řemesla   </a:t>
            </a:r>
            <a:r>
              <a:rPr lang="cs-CZ" sz="1800" dirty="0"/>
              <a:t>–  technologicky navazující sdružená v jednom cechu (kováři, koláři, bednáři)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–  v menších městech jeden cech pro všechny řemesla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eaLnBrk="1" hangingPunct="1">
              <a:defRPr/>
            </a:pPr>
            <a:r>
              <a:rPr lang="cs-CZ" sz="1800" b="1" dirty="0"/>
              <a:t>Zemské cechy  </a:t>
            </a:r>
            <a:r>
              <a:rPr lang="cs-CZ" sz="1800" dirty="0"/>
              <a:t>–  hlavní byl pražský cech (společný pro Staré a Nové Město pražské) </a:t>
            </a:r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             –  poskytovaly základ jednotných statut (mlynáři, řezníci, sladovníci)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–  venkovští řemeslníci se mohli stát členy pražského cechu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eaLnBrk="1" hangingPunct="1">
              <a:defRPr/>
            </a:pPr>
            <a:r>
              <a:rPr lang="cs-CZ" sz="1800" b="1" dirty="0"/>
              <a:t>Artikule  </a:t>
            </a:r>
            <a:r>
              <a:rPr lang="cs-CZ" sz="1800" dirty="0"/>
              <a:t>–  podmínky provozování řemesla:  organizační struktura, přijetí za mistra, poplatky, kvalita výrobků, </a:t>
            </a:r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                                                                  učňovská a tovaryšská léta, víra</a:t>
            </a:r>
            <a:endParaRPr lang="cs-CZ" sz="1800" u="sng" dirty="0"/>
          </a:p>
          <a:p>
            <a:pPr marL="0" indent="0">
              <a:buNone/>
              <a:defRPr/>
            </a:pPr>
            <a:r>
              <a:rPr lang="cs-CZ" sz="1800" b="1" dirty="0"/>
              <a:t>                    </a:t>
            </a:r>
            <a:r>
              <a:rPr lang="cs-CZ" sz="1800" dirty="0"/>
              <a:t>–  statuta schvalovala městská rada nebo vrchnost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–  v případě potřeby byly obnovovány a doplňovány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–  měli i tovaryši, kteří se sdružovali v tzv. menším cechu</a:t>
            </a:r>
          </a:p>
          <a:p>
            <a:pPr marL="0" indent="0">
              <a:buNone/>
              <a:defRPr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682530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9575" y="874194"/>
            <a:ext cx="11722425" cy="5983806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cs-CZ" sz="2400" b="1" dirty="0">
                <a:solidFill>
                  <a:srgbClr val="FF0000"/>
                </a:solidFill>
              </a:rPr>
              <a:t>Organizační hierarchie</a:t>
            </a:r>
            <a:r>
              <a:rPr lang="cs-CZ" sz="2400" dirty="0"/>
              <a:t>  </a:t>
            </a:r>
            <a:r>
              <a:rPr lang="cs-CZ" sz="1800" dirty="0"/>
              <a:t>–  trojstupňová:   </a:t>
            </a:r>
            <a:r>
              <a:rPr lang="cs-CZ" sz="1800" b="1" dirty="0"/>
              <a:t>mistr  –  tovaryš  –  učedník</a:t>
            </a:r>
          </a:p>
          <a:p>
            <a:pPr marL="0" indent="0" eaLnBrk="1" hangingPunct="1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Učedník</a:t>
            </a:r>
            <a:r>
              <a:rPr lang="cs-CZ" sz="1800" b="1" dirty="0"/>
              <a:t>  </a:t>
            </a:r>
            <a:r>
              <a:rPr lang="cs-CZ" sz="1800" dirty="0"/>
              <a:t>–</a:t>
            </a:r>
            <a:r>
              <a:rPr lang="cs-CZ" sz="1800" b="1" dirty="0"/>
              <a:t>  </a:t>
            </a:r>
            <a:r>
              <a:rPr lang="cs-CZ" sz="1800" dirty="0"/>
              <a:t>lat. </a:t>
            </a:r>
            <a:r>
              <a:rPr lang="cs-CZ" sz="1800" dirty="0" err="1"/>
              <a:t>discipulus</a:t>
            </a:r>
            <a:r>
              <a:rPr lang="cs-CZ" sz="1800" dirty="0"/>
              <a:t>:  10 až 12 let, za učení se platily poplatky, za vstup do cechu tzv. památné, služba 2 – 6 let</a:t>
            </a:r>
          </a:p>
          <a:p>
            <a:pPr eaLnBrk="1" hangingPunct="1"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Tovaryš</a:t>
            </a:r>
            <a:r>
              <a:rPr lang="cs-CZ" sz="1800" b="1" dirty="0"/>
              <a:t>  </a:t>
            </a:r>
            <a:r>
              <a:rPr lang="cs-CZ" sz="1800" dirty="0"/>
              <a:t>–  lat. fámulus:  pracoval v dílně mistra a pak se ucházel o členství v cechu (nemajetný  = věčný tovaryš)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–  </a:t>
            </a:r>
            <a:r>
              <a:rPr lang="cs-CZ" sz="1800" b="1" dirty="0"/>
              <a:t>tzv. </a:t>
            </a:r>
            <a:r>
              <a:rPr lang="cs-CZ" sz="1800" b="1" dirty="0" err="1"/>
              <a:t>šenkovní</a:t>
            </a:r>
            <a:r>
              <a:rPr lang="cs-CZ" sz="1800" b="1" dirty="0"/>
              <a:t> cechy:  </a:t>
            </a:r>
            <a:r>
              <a:rPr lang="cs-CZ" sz="1800" dirty="0"/>
              <a:t>povinnost vandru   (od 16. stol. rozdělení na </a:t>
            </a:r>
            <a:r>
              <a:rPr lang="cs-CZ" sz="1800" dirty="0" err="1"/>
              <a:t>šenkovní</a:t>
            </a:r>
            <a:r>
              <a:rPr lang="cs-CZ" sz="1800" dirty="0"/>
              <a:t> a </a:t>
            </a:r>
            <a:r>
              <a:rPr lang="cs-CZ" sz="1800" dirty="0" err="1"/>
              <a:t>nešenkovní</a:t>
            </a:r>
            <a:r>
              <a:rPr lang="cs-CZ" sz="1800" dirty="0"/>
              <a:t>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</a:t>
            </a:r>
            <a:r>
              <a:rPr lang="cs-CZ" sz="1800" b="1" dirty="0"/>
              <a:t>–  tzv. </a:t>
            </a:r>
            <a:r>
              <a:rPr lang="cs-CZ" sz="1800" b="1" dirty="0" err="1"/>
              <a:t>vandrovní</a:t>
            </a:r>
            <a:r>
              <a:rPr lang="cs-CZ" sz="1800" b="1" dirty="0"/>
              <a:t>: </a:t>
            </a:r>
            <a:r>
              <a:rPr lang="cs-CZ" sz="1800" dirty="0"/>
              <a:t> ve městě přivítán v cechovní hospodě, kde ukázal </a:t>
            </a:r>
            <a:r>
              <a:rPr lang="cs-CZ" sz="1800" dirty="0" err="1"/>
              <a:t>výušní</a:t>
            </a:r>
            <a:r>
              <a:rPr lang="cs-CZ" sz="1800" dirty="0"/>
              <a:t> list a byla mu nabídnuta práce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když práce nebyla, dostal příspěvek tzv. </a:t>
            </a:r>
            <a:r>
              <a:rPr lang="cs-CZ" sz="1800" dirty="0" err="1"/>
              <a:t>schenk</a:t>
            </a:r>
            <a:r>
              <a:rPr lang="cs-CZ" sz="1800" dirty="0"/>
              <a:t> (z něm. </a:t>
            </a:r>
            <a:r>
              <a:rPr lang="cs-CZ" sz="1800" dirty="0" err="1"/>
              <a:t>Geschenk</a:t>
            </a:r>
            <a:r>
              <a:rPr lang="cs-CZ" sz="1800" dirty="0"/>
              <a:t>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–  termín „</a:t>
            </a:r>
            <a:r>
              <a:rPr lang="cs-CZ" sz="1800" dirty="0" err="1"/>
              <a:t>schenk</a:t>
            </a:r>
            <a:r>
              <a:rPr lang="cs-CZ" sz="1800" dirty="0"/>
              <a:t>“ se přenesl na cechy s povinným vandrem (krejčí, kožešníci, koželuzi, truhláři)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–  16. stol.:  odešel-li od mistra bez vysvětlení, už ve městě práci nedostal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–  </a:t>
            </a:r>
            <a:r>
              <a:rPr lang="cs-CZ" sz="1800" b="1" dirty="0"/>
              <a:t>tzv. vandr trestní: </a:t>
            </a:r>
            <a:r>
              <a:rPr lang="cs-CZ" sz="1800" dirty="0"/>
              <a:t> ukládán, aby se naučili dobrým způsobům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eaLnBrk="1" hangingPunct="1">
              <a:defRPr/>
            </a:pPr>
            <a:r>
              <a:rPr lang="cs-CZ" sz="1800" b="1" dirty="0">
                <a:solidFill>
                  <a:srgbClr val="FF0000"/>
                </a:solidFill>
              </a:rPr>
              <a:t>Mistr</a:t>
            </a:r>
            <a:r>
              <a:rPr lang="cs-CZ" sz="1800" b="1" dirty="0"/>
              <a:t>  </a:t>
            </a:r>
            <a:r>
              <a:rPr lang="cs-CZ" sz="1800" dirty="0"/>
              <a:t>–  plnoprávný člen cechu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–  podmínky přijetí:    legitimní původ (z manželského lože), složení mistrovské zkoušky (tzv. mistrovský kus)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zaplacení poplatku ( tzv. příjemné; většinou osvobozeni synové mistrů)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odevzdání stanoveného množství vosku a pohoštění členů cechu (tzv. svačina)</a:t>
            </a:r>
          </a:p>
          <a:p>
            <a:pPr eaLnBrk="1" hangingPunct="1">
              <a:defRPr/>
            </a:pPr>
            <a:endParaRPr lang="cs-CZ" sz="1800" dirty="0"/>
          </a:p>
          <a:p>
            <a:pPr marL="0" indent="0">
              <a:buNone/>
              <a:defRPr/>
            </a:pP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92F3B31-1763-4CDA-9D9C-AC32CEE569AB}"/>
              </a:ext>
            </a:extLst>
          </p:cNvPr>
          <p:cNvSpPr txBox="1"/>
          <p:nvPr/>
        </p:nvSpPr>
        <p:spPr>
          <a:xfrm>
            <a:off x="3072865" y="3246740"/>
            <a:ext cx="61457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rgbClr val="FF0000"/>
                </a:solidFill>
              </a:rPr>
              <a:t>Organizační hierarchie</a:t>
            </a:r>
            <a:r>
              <a:rPr lang="cs-CZ" sz="1800" dirty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7939678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2669</TotalTime>
  <Words>4952</Words>
  <Application>Microsoft Office PowerPoint</Application>
  <PresentationFormat>Širokoúhlá obrazovka</PresentationFormat>
  <Paragraphs>525</Paragraphs>
  <Slides>38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5" baseType="lpstr">
      <vt:lpstr>Arial</vt:lpstr>
      <vt:lpstr>Arial Unicode MS</vt:lpstr>
      <vt:lpstr>Calibri</vt:lpstr>
      <vt:lpstr>Calibri Light</vt:lpstr>
      <vt:lpstr>IBMPlexSerif-SemiBold</vt:lpstr>
      <vt:lpstr>Times New Roman</vt:lpstr>
      <vt:lpstr>Motiv Office</vt:lpstr>
      <vt:lpstr>Archeologie středověkého a novověkého města </vt:lpstr>
      <vt:lpstr>Prezentace aplikace PowerPoint</vt:lpstr>
      <vt:lpstr>                               Okruhy studia</vt:lpstr>
      <vt:lpstr>Prezentace aplikace PowerPoint</vt:lpstr>
      <vt:lpstr>Prezentace aplikace PowerPoint</vt:lpstr>
      <vt:lpstr>Prezentace aplikace PowerPoint</vt:lpstr>
      <vt:lpstr>                                     Cechy</vt:lpstr>
      <vt:lpstr>                    Cechovní organizace</vt:lpstr>
      <vt:lpstr>Prezentace aplikace PowerPoint</vt:lpstr>
      <vt:lpstr>Prezentace aplikace PowerPoint</vt:lpstr>
      <vt:lpstr>                               Cechovní správa</vt:lpstr>
      <vt:lpstr>Prezentace aplikace PowerPoint</vt:lpstr>
      <vt:lpstr>                             Cechovní symbolika</vt:lpstr>
      <vt:lpstr>Prezentace aplikace PowerPoint</vt:lpstr>
      <vt:lpstr>                            Rozdělení řemesel</vt:lpstr>
      <vt:lpstr>                  Řezníci</vt:lpstr>
      <vt:lpstr>                                            Hrnčíři                 lat. Figuli, lutifiguli, ollatores, figellatores, později něm. Töpfer, Hafner </vt:lpstr>
      <vt:lpstr>            Hrnčířská výroba </vt:lpstr>
      <vt:lpstr>           Sezimovo Ústí                  Levobřežní předměstí</vt:lpstr>
      <vt:lpstr>Prezentace aplikace PowerPoint</vt:lpstr>
      <vt:lpstr>Prezentace aplikace PowerPoint</vt:lpstr>
      <vt:lpstr>Prezentace aplikace PowerPoint</vt:lpstr>
      <vt:lpstr>Kamnářská výroba</vt:lpstr>
      <vt:lpstr>Prezentace aplikace PowerPoint</vt:lpstr>
      <vt:lpstr>                                                       Kovárna </vt:lpstr>
      <vt:lpstr>                                     Cihlářství</vt:lpstr>
      <vt:lpstr>Prezentace aplikace PowerPoint</vt:lpstr>
      <vt:lpstr>                                         Textilní výroba </vt:lpstr>
      <vt:lpstr>Prezentace aplikace PowerPoint</vt:lpstr>
      <vt:lpstr>                            Potravinářská řemesla</vt:lpstr>
      <vt:lpstr>Prezentace aplikace PowerPoint</vt:lpstr>
      <vt:lpstr> Sladovna v Sezimově Ústí</vt:lpstr>
      <vt:lpstr>Prezentace aplikace PowerPoint</vt:lpstr>
      <vt:lpstr>                  Kožedělná řemesla </vt:lpstr>
      <vt:lpstr>Dřevozpracující řemesla </vt:lpstr>
      <vt:lpstr>                            Kovodělná odvětví</vt:lpstr>
      <vt:lpstr>  Cechy v Brně</vt:lpstr>
      <vt:lpstr>                Brno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Zaniklé vesnice</dc:title>
  <dc:creator>Kuklova</dc:creator>
  <cp:lastModifiedBy>tym0001</cp:lastModifiedBy>
  <cp:revision>112</cp:revision>
  <dcterms:created xsi:type="dcterms:W3CDTF">2017-01-31T16:06:48Z</dcterms:created>
  <dcterms:modified xsi:type="dcterms:W3CDTF">2025-04-14T18:04:22Z</dcterms:modified>
</cp:coreProperties>
</file>