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6" r:id="rId3"/>
    <p:sldId id="457" r:id="rId4"/>
    <p:sldId id="459" r:id="rId5"/>
    <p:sldId id="458" r:id="rId6"/>
    <p:sldId id="286" r:id="rId7"/>
    <p:sldId id="461" r:id="rId8"/>
    <p:sldId id="462" r:id="rId9"/>
    <p:sldId id="456" r:id="rId10"/>
    <p:sldId id="463" r:id="rId11"/>
    <p:sldId id="465" r:id="rId12"/>
    <p:sldId id="283" r:id="rId13"/>
    <p:sldId id="414" r:id="rId14"/>
    <p:sldId id="454" r:id="rId15"/>
    <p:sldId id="416" r:id="rId16"/>
    <p:sldId id="258" r:id="rId17"/>
    <p:sldId id="26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00449-4C5B-4B4B-B396-EF53719EB85B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E5C5-6873-402C-9650-E8DAD15F90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1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AE5C5-6873-402C-9650-E8DAD15F905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49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AE5C5-6873-402C-9650-E8DAD15F905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626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A7402-04D4-4B94-BFBD-A5B822B58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C95C3A-C8BE-4886-AE26-64E7B81D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CB67EE-718C-4E39-9C38-B38E9766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AE767B-F338-48F7-B351-D5F1FE8A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82EC77-C48E-42B6-8526-F691FC2E1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25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13089-AB77-4553-860C-4BD13C29B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D78E4C-73A2-4AA0-AEB1-31641BB0A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A6AD5-8DA9-4D72-9C72-01F82EBD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A5B963-C355-4EE0-883E-EDC753EC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D59823-F9FF-46C9-9BC5-4C87BE91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3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4E417C-2D17-48B1-A7F3-7F6C27634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6FBC53-2285-4EB6-8605-932020AF3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A09494-615C-4526-8351-087E09A55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223AEC-A3E6-49E8-8B98-F174F4C6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013589-4779-4569-9148-E12C6ECA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8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01BB0-E4B5-41F6-958F-5E7BF1F7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E3842-7FCB-40AC-96A2-63215757F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DCCB0E-ED04-4212-8123-2AC36363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BCC52-8212-4850-8F72-A781980F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B1298-EF67-4F5B-B409-61B129838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08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23743-D878-46F1-9625-FF9FDE5F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AA3D5B-41A2-4D97-B293-16251F0E5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6363A4-83F3-4233-9CD9-C0D21EAE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1D311D-A85B-4A17-BEE7-7834AE4A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BA99F6-31C0-4D03-B208-B8156F19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6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0D653-090E-421D-963D-AC009E9E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8399B-C4D6-4D69-AB5C-6F59FBCDB8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6BC732-F82F-4DFF-A71D-68620778B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1C167B-8C60-4D5A-AFF4-C90DDC40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9974A4-3577-4928-B25D-19B58948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A7B665-55F5-4BD1-8192-9BBE76D1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2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D4D6E-F37F-4B05-97F1-B346AFD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967652-1599-4777-9FD9-DD2F08340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301F11-CC69-426A-8944-91101D3A6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C0CC1C-F578-4F4E-BDDB-0C2BE869C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77369D-3F3C-4217-AC91-3A4190B77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308DD2-AB0E-4277-A38C-7DCCFB1F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6F17AD-C9EB-43BB-A79C-311B3374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9E56176-AE15-4E51-8397-7953072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65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262B7-E3FA-4F75-97BD-FBA20ADE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16130D-FD00-4150-917C-0BBA6C13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42A1BD8-0A39-4520-A0CC-9ED7639F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243C98-41AA-49A5-AAA2-2B7BE8F2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2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93A6AC-89EB-4037-BA57-7E8B66F55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CB8B25-EAD9-4530-A012-C7DE84AC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CA1168-5301-4A54-BF66-8F2FAB2F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6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3EDD3-D3E0-4E57-A928-AE3CA9A2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63910-A2D1-4030-8296-623DC6CC1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622BF3-1999-4FC0-944E-CE9D24D41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9D8EBC-F597-41F7-9613-3619B94D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B856B5-DF46-4354-AF9F-22E04389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9A4D37-FF08-4219-A500-3146C0E3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86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C8C5D-E263-4B6A-900D-828C09C05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CE3B6B2-1BF1-48D8-9A15-424CA32E3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E7CDF3-3EEB-450E-B80C-01A6B0AB4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1DD4E5-891E-49CF-B231-E27EEBCB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03C74D-457A-4794-A019-74EAFFD9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7B6223-7D08-48C1-84D1-FCE3DD96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80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7379F3-DD19-400F-8E27-ED2446E5E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6CC931-2908-4E7B-BDDE-28CD23587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019B4-E95D-42F1-82AB-9D88535DF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12D79-3E3E-475B-8241-27B98DED3086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E916B7-A37C-4EE2-AFF4-6145B15D0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960153-38F7-4467-A47C-694E42DA3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5901-CF15-49EB-90B4-37BA68B29D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25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374B3-AD52-4846-B1A4-B12D5CCF17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Hmotná kultura v archeologii středověku a novověku</a:t>
            </a:r>
            <a:br>
              <a:rPr lang="cs-CZ" b="1"/>
            </a:b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31BB5D-9C23-473B-959D-54D2696B99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1800" dirty="0">
              <a:effectLst/>
              <a:latin typeface="Calibri Light" panose="020F0302020204030204" pitchFamily="34" charset="0"/>
              <a:ea typeface="Times New Roman" panose="02020603050405020304" pitchFamily="18" charset="0"/>
            </a:endParaRPr>
          </a:p>
          <a:p>
            <a:r>
              <a:rPr lang="cs-CZ" sz="3200" dirty="0">
                <a:effectLst/>
                <a:ea typeface="Times New Roman" panose="02020603050405020304" pitchFamily="18" charset="0"/>
              </a:rPr>
              <a:t>1.    Hmotná kultura, artefakty a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ekofakty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, paradigma v dějinách bádání</a:t>
            </a:r>
            <a:r>
              <a:rPr lang="cs-CZ" sz="3200">
                <a:effectLst/>
                <a:ea typeface="Times New Roman" panose="02020603050405020304" pitchFamily="18" charset="0"/>
              </a:rPr>
              <a:t>, literatura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35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FB424-0F3F-4259-9FB5-5791641C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588" y="-226032"/>
            <a:ext cx="10515600" cy="1325563"/>
          </a:xfrm>
        </p:spPr>
        <p:txBody>
          <a:bodyPr/>
          <a:lstStyle/>
          <a:p>
            <a:r>
              <a:rPr lang="cs-CZ" dirty="0"/>
              <a:t>                    </a:t>
            </a:r>
            <a:r>
              <a:rPr lang="cs-CZ" sz="3200" b="1" dirty="0">
                <a:solidFill>
                  <a:srgbClr val="FF0000"/>
                </a:solidFill>
              </a:rPr>
              <a:t>Odpadové areály ve středověku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6B13A-806B-49B1-9644-2D9009BDE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11" y="1232899"/>
            <a:ext cx="11630345" cy="5625101"/>
          </a:xfrm>
        </p:spPr>
        <p:txBody>
          <a:bodyPr>
            <a:normAutofit/>
          </a:bodyPr>
          <a:lstStyle/>
          <a:p>
            <a:r>
              <a:rPr lang="cs-CZ" sz="2000" b="1" dirty="0"/>
              <a:t>Odpad</a:t>
            </a:r>
            <a:r>
              <a:rPr lang="cs-CZ" sz="2000" dirty="0"/>
              <a:t>   –   předměty, které ztratily funkci a byly záměrně zničeny, vyhozeny a pohřbeny </a:t>
            </a:r>
          </a:p>
          <a:p>
            <a:pPr marL="0" indent="0">
              <a:buNone/>
            </a:pPr>
            <a:r>
              <a:rPr lang="cs-CZ" sz="2000" dirty="0"/>
              <a:t>                   –   struktura odpadu může identifikovat typ sídelního areálu a jeho ekonomický či sociální status </a:t>
            </a:r>
          </a:p>
          <a:p>
            <a:pPr marL="0" indent="0">
              <a:buNone/>
            </a:pPr>
            <a:r>
              <a:rPr lang="cs-CZ" sz="2000" dirty="0"/>
              <a:t>                   –  </a:t>
            </a:r>
            <a:r>
              <a:rPr lang="cs-CZ" sz="2000" b="1" dirty="0"/>
              <a:t>behaviorální archeologie</a:t>
            </a:r>
            <a:r>
              <a:rPr lang="cs-CZ" sz="2000" dirty="0"/>
              <a:t>:  zabývá se studiem lidského chování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</a:t>
            </a:r>
            <a:r>
              <a:rPr lang="cs-CZ" sz="2000" b="1" dirty="0"/>
              <a:t>E. </a:t>
            </a:r>
            <a:r>
              <a:rPr lang="cs-CZ" sz="2000" b="1" dirty="0" err="1"/>
              <a:t>Neustupný</a:t>
            </a:r>
            <a:r>
              <a:rPr lang="cs-CZ" sz="2000" dirty="0"/>
              <a:t>:   předměty „překážející“ každodennímu pohybu a provozu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intencionální (záměrný) produkt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–  </a:t>
            </a:r>
            <a:r>
              <a:rPr lang="cs-CZ" sz="2000" b="1" dirty="0"/>
              <a:t>2 rozměry:</a:t>
            </a:r>
            <a:r>
              <a:rPr lang="cs-CZ" sz="2000" dirty="0"/>
              <a:t>   a)  prostorový  (kde)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b) časový  (jak dlouho)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 –  </a:t>
            </a:r>
            <a:r>
              <a:rPr lang="cs-CZ" sz="2000" b="1" dirty="0"/>
              <a:t>M. B. </a:t>
            </a:r>
            <a:r>
              <a:rPr lang="cs-CZ" sz="2000" b="1" dirty="0" err="1"/>
              <a:t>Schiffer</a:t>
            </a:r>
            <a:r>
              <a:rPr lang="cs-CZ" sz="2000" b="1" dirty="0"/>
              <a:t>:  </a:t>
            </a:r>
            <a:r>
              <a:rPr lang="cs-CZ" sz="2000" dirty="0"/>
              <a:t>3 kategorie:   z hlediska prostoru a způsob zániku artefaktů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1)  primární odpad  –   zůstává v místě zániku (in </a:t>
            </a:r>
            <a:r>
              <a:rPr lang="cs-CZ" sz="2000" dirty="0" err="1"/>
              <a:t>situ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2)  sekundární odpad  –  je přemístěn na jiné místo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3)  odpad de facto  –  zůstává na místě  (opuštění nebo pohřbení) </a:t>
            </a:r>
          </a:p>
          <a:p>
            <a:pPr marL="0" indent="0">
              <a:buNone/>
            </a:pPr>
            <a:r>
              <a:rPr lang="cs-CZ" sz="2000" dirty="0"/>
              <a:t>                  –  </a:t>
            </a:r>
            <a:r>
              <a:rPr lang="cs-CZ" sz="2000" b="1" dirty="0"/>
              <a:t>M. Kuna a E. </a:t>
            </a:r>
            <a:r>
              <a:rPr lang="cs-CZ" sz="2000" b="1" dirty="0" err="1"/>
              <a:t>Neustupný</a:t>
            </a:r>
            <a:r>
              <a:rPr lang="cs-CZ" sz="2000" b="1" dirty="0"/>
              <a:t>:</a:t>
            </a:r>
            <a:r>
              <a:rPr lang="cs-CZ" sz="2000" dirty="0"/>
              <a:t>       4)  terciální odpad</a:t>
            </a:r>
          </a:p>
        </p:txBody>
      </p:sp>
    </p:spTree>
    <p:extLst>
      <p:ext uri="{BB962C8B-B14F-4D97-AF65-F5344CB8AC3E}">
        <p14:creationId xmlns:p14="http://schemas.microsoft.com/office/powerpoint/2010/main" val="55205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5580D-1A0F-499D-8F6B-F6FF6A545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998" y="606175"/>
            <a:ext cx="11555002" cy="64521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Odpadový areál  </a:t>
            </a:r>
            <a:r>
              <a:rPr lang="cs-CZ" sz="2000" dirty="0"/>
              <a:t>–  místo definitivního uložení odpadu v sídelních komponentách </a:t>
            </a:r>
          </a:p>
          <a:p>
            <a:pPr marL="0" indent="0">
              <a:buNone/>
            </a:pPr>
            <a:r>
              <a:rPr lang="cs-CZ" sz="2000" dirty="0"/>
              <a:t>                                   –  procesy ovlivňující strukturu a dochování odpadu:</a:t>
            </a:r>
          </a:p>
          <a:p>
            <a:pPr marL="0" indent="0">
              <a:buNone/>
            </a:pPr>
            <a:r>
              <a:rPr lang="cs-CZ" sz="2000" dirty="0"/>
              <a:t>                                       1)  způsob geneze odpadu</a:t>
            </a:r>
          </a:p>
          <a:p>
            <a:pPr marL="0" indent="0">
              <a:buNone/>
            </a:pPr>
            <a:r>
              <a:rPr lang="cs-CZ" sz="2000" dirty="0"/>
              <a:t>                                       2)  akumulace a stálost odpadu </a:t>
            </a:r>
          </a:p>
          <a:p>
            <a:pPr marL="0" indent="0">
              <a:buNone/>
            </a:pPr>
            <a:r>
              <a:rPr lang="cs-CZ" sz="2000" dirty="0"/>
              <a:t>                                       3)  způsob dochování odpadu </a:t>
            </a:r>
          </a:p>
          <a:p>
            <a:pPr marL="0" indent="0">
              <a:buNone/>
            </a:pPr>
            <a:r>
              <a:rPr lang="cs-CZ" sz="2000" dirty="0"/>
              <a:t>                                   –  ovlivňující faktory:   a)  velikost populace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b)  délka osídlení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c)  sociální status obyvatel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d)  technologická a ekonomická úroveň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e)  úroveň konzumace stravy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f)  frekvence obnovování a přestaveb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g)  pozice lokality v produkční a směnné sféře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h)  retenční (zadržovací) schopnosti odpadních objektů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            i)  spotřeba paliva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47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78171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Událostní paradigma v současné archeologii</a:t>
            </a:r>
            <a:br>
              <a:rPr lang="cs-CZ" altLang="cs-CZ" sz="2000" b="1" i="1" dirty="0"/>
            </a:br>
            <a:endParaRPr lang="cs-CZ" altLang="cs-CZ" sz="2000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65018" y="1143000"/>
            <a:ext cx="11526982" cy="61283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000" b="1" dirty="0"/>
              <a:t>Návrat k archeologickým událostem: 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</a:t>
            </a:r>
            <a:r>
              <a:rPr lang="cs-CZ" altLang="cs-CZ" sz="1800" dirty="0"/>
              <a:t>–   artefakty jsou studovány v kontextu s nimi spojených událostí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Událostní paradigma vychází z následujících tezí:</a:t>
            </a:r>
          </a:p>
          <a:p>
            <a:pPr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1.  </a:t>
            </a:r>
            <a:r>
              <a:rPr lang="cs-CZ" altLang="cs-CZ" sz="1800" b="1" dirty="0"/>
              <a:t>Lidský svět (kultura):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a)  má 3 strukturálně propojené </a:t>
            </a:r>
            <a:r>
              <a:rPr lang="cs-CZ" altLang="cs-CZ" sz="1800" dirty="0" err="1"/>
              <a:t>podsvěty</a:t>
            </a:r>
            <a:r>
              <a:rPr lang="cs-CZ" altLang="cs-CZ" sz="1800" dirty="0"/>
              <a:t>:       artefaktový  –  </a:t>
            </a:r>
            <a:r>
              <a:rPr lang="cs-CZ" altLang="cs-CZ" sz="1800" dirty="0" err="1"/>
              <a:t>institutový</a:t>
            </a:r>
            <a:r>
              <a:rPr lang="cs-CZ" altLang="cs-CZ" sz="1800" dirty="0"/>
              <a:t> (sociální)  –  ideový (duchovní)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artefaktový  –  je nejstarší a zbývající generuje (komplexita artefaktů)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sociální  –  vytváří vztahy při utváření artefaktového </a:t>
            </a:r>
            <a:r>
              <a:rPr lang="cs-CZ" altLang="cs-CZ" sz="1800" dirty="0" err="1"/>
              <a:t>podsvěta</a:t>
            </a:r>
            <a:endParaRPr lang="cs-CZ" alt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     b)  je adaptivní i komunikativní –  studuje jak minulé, tak současné adaptace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c)  odmítá pouhý popis minulých událostí 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d)  minulost má aspekt událostní i strukturální:   událostní hledisko  –  stvoření nebo zánik artefaktu</a:t>
            </a:r>
          </a:p>
          <a:p>
            <a:pPr marL="0" indent="0">
              <a:buNone/>
              <a:defRPr/>
            </a:pPr>
            <a:r>
              <a:rPr lang="cs-CZ" sz="1800" b="1" dirty="0"/>
              <a:t>                                                                                                 </a:t>
            </a:r>
            <a:r>
              <a:rPr lang="cs-CZ" sz="1800" dirty="0"/>
              <a:t>strukturální hledisko  –  soubor pravidel při zhotovení artefaktu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                                                                                                                (artefaktový algoritmus)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50971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8B36DB-497E-489A-9FFC-BD5A93AE7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5" y="457200"/>
            <a:ext cx="11034444" cy="6400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1800" b="1" dirty="0"/>
              <a:t>1953  </a:t>
            </a:r>
            <a:r>
              <a:rPr lang="cs-CZ" altLang="cs-CZ" sz="1800" dirty="0"/>
              <a:t>–  výstava </a:t>
            </a:r>
            <a:r>
              <a:rPr lang="it-IT" sz="1800" b="1" dirty="0">
                <a:solidFill>
                  <a:srgbClr val="333333"/>
                </a:solidFill>
              </a:rPr>
              <a:t>Husitsk</a:t>
            </a:r>
            <a:r>
              <a:rPr lang="cs-CZ" sz="1800" b="1" dirty="0">
                <a:solidFill>
                  <a:srgbClr val="333333"/>
                </a:solidFill>
              </a:rPr>
              <a:t>é</a:t>
            </a:r>
            <a:r>
              <a:rPr lang="it-IT" sz="1800" b="1" dirty="0">
                <a:solidFill>
                  <a:srgbClr val="333333"/>
                </a:solidFill>
              </a:rPr>
              <a:t> revolučni hnut</a:t>
            </a:r>
            <a:r>
              <a:rPr lang="cs-CZ" sz="1800" b="1" dirty="0">
                <a:solidFill>
                  <a:srgbClr val="333333"/>
                </a:solidFill>
              </a:rPr>
              <a:t>í  </a:t>
            </a:r>
            <a:r>
              <a:rPr lang="cs-CZ" sz="1800" dirty="0">
                <a:solidFill>
                  <a:srgbClr val="333333"/>
                </a:solidFill>
              </a:rPr>
              <a:t>(v Národním muzeu) </a:t>
            </a:r>
          </a:p>
          <a:p>
            <a:pPr eaLnBrk="1" hangingPunct="1">
              <a:defRPr/>
            </a:pPr>
            <a:endParaRPr lang="cs-CZ" sz="1800" dirty="0">
              <a:solidFill>
                <a:srgbClr val="333333"/>
              </a:solidFill>
            </a:endParaRPr>
          </a:p>
          <a:p>
            <a:pPr marL="0" indent="0">
              <a:buNone/>
              <a:defRPr/>
            </a:pPr>
            <a:r>
              <a:rPr lang="cs-CZ" sz="1800" dirty="0">
                <a:solidFill>
                  <a:srgbClr val="333333"/>
                </a:solidFill>
              </a:rPr>
              <a:t>               –  </a:t>
            </a:r>
            <a:r>
              <a:rPr lang="cs-CZ" sz="1800" b="1" dirty="0">
                <a:solidFill>
                  <a:srgbClr val="333333"/>
                </a:solidFill>
              </a:rPr>
              <a:t>Pracovní zasedání o historické archeologii</a:t>
            </a:r>
            <a:r>
              <a:rPr lang="cs-CZ" sz="1800" dirty="0">
                <a:solidFill>
                  <a:srgbClr val="333333"/>
                </a:solidFill>
              </a:rPr>
              <a:t>:  svolal J. Böhm</a:t>
            </a:r>
          </a:p>
          <a:p>
            <a:pPr marL="0" indent="0">
              <a:buNone/>
              <a:defRPr/>
            </a:pPr>
            <a:r>
              <a:rPr lang="cs-CZ" altLang="cs-CZ" sz="1800" b="1" dirty="0">
                <a:solidFill>
                  <a:srgbClr val="333333"/>
                </a:solidFill>
              </a:rPr>
              <a:t>                   hlavní referát:   </a:t>
            </a:r>
            <a:r>
              <a:rPr lang="cs-CZ" sz="1800" dirty="0">
                <a:solidFill>
                  <a:srgbClr val="333333"/>
                </a:solidFill>
              </a:rPr>
              <a:t>K. Černohorský a  V. </a:t>
            </a:r>
            <a:r>
              <a:rPr lang="cs-CZ" sz="1800" dirty="0" err="1">
                <a:solidFill>
                  <a:srgbClr val="333333"/>
                </a:solidFill>
              </a:rPr>
              <a:t>Denkstein</a:t>
            </a:r>
            <a:r>
              <a:rPr lang="cs-CZ" sz="1800" dirty="0">
                <a:solidFill>
                  <a:srgbClr val="333333"/>
                </a:solidFill>
              </a:rPr>
              <a:t> </a:t>
            </a:r>
            <a:r>
              <a:rPr lang="cs-CZ" sz="1800" b="1" dirty="0"/>
              <a:t> – </a:t>
            </a:r>
            <a:r>
              <a:rPr lang="cs-CZ" sz="1800" dirty="0">
                <a:solidFill>
                  <a:srgbClr val="333333"/>
                </a:solidFill>
              </a:rPr>
              <a:t>první teoretická koncepce archeologie středověku </a:t>
            </a:r>
          </a:p>
          <a:p>
            <a:pPr marL="0" indent="0">
              <a:buNone/>
              <a:defRPr/>
            </a:pPr>
            <a:r>
              <a:rPr lang="cs-CZ" sz="1800" dirty="0">
                <a:solidFill>
                  <a:srgbClr val="333333"/>
                </a:solidFill>
              </a:rPr>
              <a:t>  </a:t>
            </a:r>
          </a:p>
          <a:p>
            <a:pPr marL="0" indent="0">
              <a:buNone/>
              <a:defRPr/>
            </a:pPr>
            <a:r>
              <a:rPr lang="cs-CZ" sz="1800" dirty="0">
                <a:solidFill>
                  <a:srgbClr val="333333"/>
                </a:solidFill>
              </a:rPr>
              <a:t>               –  </a:t>
            </a:r>
            <a:r>
              <a:rPr lang="cs-CZ" sz="1800" b="1" dirty="0">
                <a:solidFill>
                  <a:srgbClr val="333333"/>
                </a:solidFill>
              </a:rPr>
              <a:t>Český lid</a:t>
            </a:r>
            <a:r>
              <a:rPr lang="cs-CZ" sz="1800" dirty="0">
                <a:solidFill>
                  <a:srgbClr val="333333"/>
                </a:solidFill>
              </a:rPr>
              <a:t>  –  na stránkách etnografického časopisu probíhala diskuse o  počátcích feudalismu</a:t>
            </a:r>
          </a:p>
          <a:p>
            <a:pPr marL="0" indent="0">
              <a:buNone/>
              <a:defRPr/>
            </a:pPr>
            <a:r>
              <a:rPr lang="cs-CZ" sz="1800" dirty="0">
                <a:solidFill>
                  <a:srgbClr val="333333"/>
                </a:solidFill>
              </a:rPr>
              <a:t>                                         </a:t>
            </a:r>
            <a:r>
              <a:rPr lang="pl-PL" sz="1800" dirty="0">
                <a:solidFill>
                  <a:srgbClr val="333333"/>
                </a:solidFill>
              </a:rPr>
              <a:t>a vypovídacích možnostech hmotných pramenů pro poznání </a:t>
            </a:r>
            <a:r>
              <a:rPr lang="cs-CZ" sz="1800" dirty="0">
                <a:solidFill>
                  <a:srgbClr val="333333"/>
                </a:solidFill>
              </a:rPr>
              <a:t>širších souvislostí historických  </a:t>
            </a:r>
          </a:p>
          <a:p>
            <a:pPr marL="0" indent="0">
              <a:buNone/>
              <a:defRPr/>
            </a:pPr>
            <a:r>
              <a:rPr lang="cs-CZ" sz="1800" dirty="0">
                <a:solidFill>
                  <a:srgbClr val="333333"/>
                </a:solidFill>
              </a:rPr>
              <a:t>                                         a sociálně-ekonomických procesů </a:t>
            </a:r>
            <a:endParaRPr lang="cs-CZ" altLang="cs-CZ" sz="1800" b="1" dirty="0"/>
          </a:p>
          <a:p>
            <a:pPr eaLnBrk="1" hangingPunct="1">
              <a:defRPr/>
            </a:pPr>
            <a:endParaRPr lang="cs-CZ" altLang="cs-CZ" sz="1800" b="1" dirty="0"/>
          </a:p>
          <a:p>
            <a:pPr eaLnBrk="1" hangingPunct="1">
              <a:defRPr/>
            </a:pPr>
            <a:r>
              <a:rPr lang="cs-CZ" altLang="cs-CZ" sz="1800" b="1" dirty="0"/>
              <a:t>1956 </a:t>
            </a:r>
            <a:r>
              <a:rPr lang="cs-CZ" altLang="cs-CZ" sz="1800" dirty="0"/>
              <a:t> –  výstava </a:t>
            </a:r>
            <a:r>
              <a:rPr lang="cs-CZ" altLang="cs-CZ" sz="1800" b="1" dirty="0"/>
              <a:t>Česká vesnice ve středověku 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b="1" dirty="0"/>
              <a:t>               </a:t>
            </a:r>
            <a:r>
              <a:rPr lang="cs-CZ" altLang="cs-CZ" sz="1800" dirty="0"/>
              <a:t>– </a:t>
            </a:r>
            <a:r>
              <a:rPr lang="cs-CZ" altLang="cs-CZ" sz="1800" b="1" dirty="0"/>
              <a:t> </a:t>
            </a:r>
            <a:r>
              <a:rPr lang="cs-CZ" altLang="cs-CZ" sz="1800" dirty="0"/>
              <a:t>nedostatek dobře datovaného materiálu vedl k doplnění památkami z jiných (než vesnických) lokalit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dirty="0"/>
              <a:t>                    (</a:t>
            </a:r>
            <a:r>
              <a:rPr lang="cs-CZ" altLang="cs-CZ" sz="1800" dirty="0" err="1"/>
              <a:t>Příběnice</a:t>
            </a:r>
            <a:r>
              <a:rPr lang="cs-CZ" altLang="cs-CZ" sz="1800" dirty="0"/>
              <a:t>, Sezimovo Ústí) 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dirty="0"/>
              <a:t>              –   cyklus přednášek věnován hmotné kultuře venkovského lidu (hrnčířství)</a:t>
            </a:r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sz="1800" b="1" dirty="0">
                <a:solidFill>
                  <a:srgbClr val="333333"/>
                </a:solidFill>
              </a:rPr>
              <a:t>1963 </a:t>
            </a:r>
            <a:r>
              <a:rPr lang="cs-CZ" sz="1800" dirty="0">
                <a:solidFill>
                  <a:srgbClr val="333333"/>
                </a:solidFill>
              </a:rPr>
              <a:t> –  výstava </a:t>
            </a:r>
            <a:r>
              <a:rPr lang="cs-CZ" sz="1800" b="1" dirty="0">
                <a:solidFill>
                  <a:srgbClr val="333333"/>
                </a:solidFill>
              </a:rPr>
              <a:t>Středověká keramika v Československu</a:t>
            </a:r>
            <a:endParaRPr lang="cs-CZ" sz="1800" dirty="0">
              <a:solidFill>
                <a:srgbClr val="333333"/>
              </a:solidFill>
            </a:endParaRPr>
          </a:p>
          <a:p>
            <a:pPr marL="0" indent="0">
              <a:buNone/>
              <a:defRPr/>
            </a:pPr>
            <a:r>
              <a:rPr lang="cs-CZ" altLang="cs-CZ" sz="1800" dirty="0"/>
              <a:t>               –   akcent na </a:t>
            </a:r>
            <a:r>
              <a:rPr lang="cs-CZ" sz="1800" dirty="0">
                <a:solidFill>
                  <a:srgbClr val="333333"/>
                </a:solidFill>
              </a:rPr>
              <a:t>získání nových pramenů, poznatků a materiálu z těchto oblastí archeologickými výzkumy</a:t>
            </a:r>
            <a:endParaRPr lang="cs-CZ" altLang="cs-CZ" sz="1800" dirty="0"/>
          </a:p>
          <a:p>
            <a:pPr>
              <a:defRPr/>
            </a:pPr>
            <a:endParaRPr lang="cs-CZ" sz="1800" b="1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D210D-B482-4D93-899F-F0C7B948A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14" y="762000"/>
            <a:ext cx="11760485" cy="609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000" b="1" dirty="0"/>
              <a:t>1957 </a:t>
            </a:r>
            <a:r>
              <a:rPr lang="cs-CZ" sz="2000" dirty="0"/>
              <a:t> –  </a:t>
            </a:r>
            <a:r>
              <a:rPr lang="cs-CZ" sz="2000" b="1" dirty="0"/>
              <a:t>Liblice:</a:t>
            </a:r>
            <a:r>
              <a:rPr lang="cs-CZ" sz="2000" dirty="0"/>
              <a:t>  výroční pracovní porada archeologů:   diskuse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</a:t>
            </a:r>
            <a:r>
              <a:rPr lang="cs-CZ" sz="2000" b="1" dirty="0"/>
              <a:t>M. Richter a Z. Smetánka:  </a:t>
            </a:r>
            <a:r>
              <a:rPr lang="cs-CZ" sz="2000" dirty="0"/>
              <a:t>metodika studia hmotné kultury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a)   odmítli u</a:t>
            </a:r>
            <a:r>
              <a:rPr lang="cs-CZ" sz="2000" dirty="0">
                <a:solidFill>
                  <a:srgbClr val="333333"/>
                </a:solidFill>
              </a:rPr>
              <a:t>mělecko-historickou metodu:  nehodí se pro všechny památky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b)   akceptovali metody odvozené z archeologie pravěku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                –  </a:t>
            </a:r>
            <a:r>
              <a:rPr lang="cs-CZ" sz="2000" b="1" dirty="0"/>
              <a:t>2 pilíře bádání: 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1.  kvalifikovaný terénní výzkum:  Pražský hrad (K. Guth: 1925; I. </a:t>
            </a:r>
            <a:r>
              <a:rPr lang="cs-CZ" sz="2000" dirty="0" err="1"/>
              <a:t>Borkovský</a:t>
            </a:r>
            <a:r>
              <a:rPr lang="cs-CZ" sz="2000" dirty="0"/>
              <a:t>: 1939-41)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2.  koncepční přístup:  výzkum klíčových lokalit, otázky:  chronologické, sociálně-ekonomické aj.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                –  </a:t>
            </a:r>
            <a:r>
              <a:rPr lang="cs-CZ" sz="2000" b="1" dirty="0"/>
              <a:t>směry bádání:</a:t>
            </a:r>
            <a:r>
              <a:rPr lang="cs-CZ" sz="2000" dirty="0"/>
              <a:t>   </a:t>
            </a:r>
            <a:r>
              <a:rPr lang="cs-CZ" sz="2000" b="1" dirty="0">
                <a:solidFill>
                  <a:srgbClr val="333333"/>
                </a:solidFill>
              </a:rPr>
              <a:t>1</a:t>
            </a:r>
            <a:r>
              <a:rPr lang="cs-CZ" sz="2000" dirty="0">
                <a:solidFill>
                  <a:srgbClr val="333333"/>
                </a:solidFill>
              </a:rPr>
              <a:t>.  </a:t>
            </a:r>
            <a:r>
              <a:rPr lang="cs-CZ" sz="2000" b="1" dirty="0">
                <a:solidFill>
                  <a:srgbClr val="333333"/>
                </a:solidFill>
              </a:rPr>
              <a:t>archeologie slovanská</a:t>
            </a:r>
            <a:r>
              <a:rPr lang="cs-CZ" sz="2000" dirty="0">
                <a:solidFill>
                  <a:srgbClr val="333333"/>
                </a:solidFill>
              </a:rPr>
              <a:t>:  6. – první pol. 10. stol. –  rozvoj:   po r. 1945</a:t>
            </a:r>
          </a:p>
          <a:p>
            <a:pPr marL="0" indent="0">
              <a:buNone/>
              <a:defRPr/>
            </a:pPr>
            <a:r>
              <a:rPr lang="cs-CZ" sz="2000" b="1" dirty="0">
                <a:solidFill>
                  <a:srgbClr val="333333"/>
                </a:solidFill>
              </a:rPr>
              <a:t>                                                  2.  archeologie historická</a:t>
            </a:r>
            <a:r>
              <a:rPr lang="cs-CZ" sz="2000" dirty="0">
                <a:solidFill>
                  <a:srgbClr val="333333"/>
                </a:solidFill>
              </a:rPr>
              <a:t>:  13. až 15 stol.  –  rozvoj:  1. pol. 50. let   </a:t>
            </a: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333333"/>
                </a:solidFill>
              </a:rPr>
              <a:t>                                                                                                                              –  feudalismus, husitství, hospodářské dějiny </a:t>
            </a: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333333"/>
                </a:solidFill>
              </a:rPr>
              <a:t>                                                                                                                              –  středověká vesnice, hmotné prameny</a:t>
            </a:r>
          </a:p>
          <a:p>
            <a:pPr marL="0" indent="0">
              <a:buNone/>
              <a:defRPr/>
            </a:pPr>
            <a:endParaRPr lang="cs-CZ" sz="2000" dirty="0">
              <a:solidFill>
                <a:srgbClr val="333333"/>
              </a:solidFill>
            </a:endParaRP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333333"/>
                </a:solidFill>
              </a:rPr>
              <a:t>           </a:t>
            </a:r>
            <a:r>
              <a:rPr lang="cs-CZ" sz="2200" dirty="0"/>
              <a:t>–   </a:t>
            </a:r>
            <a:r>
              <a:rPr lang="pl-PL" sz="2200" dirty="0"/>
              <a:t>mimo pozornost:   2. pol. 10. –  12. stol.</a:t>
            </a:r>
            <a:r>
              <a:rPr lang="cs-CZ" sz="2200" dirty="0"/>
              <a:t>     (jen v Čechách) </a:t>
            </a:r>
          </a:p>
          <a:p>
            <a:pPr marL="0" indent="0">
              <a:buNone/>
              <a:defRPr/>
            </a:pPr>
            <a:r>
              <a:rPr lang="cs-CZ" sz="2200" dirty="0"/>
              <a:t>           –   později inkorporovala archeologie středověku</a:t>
            </a:r>
            <a:endParaRPr lang="cs-CZ" sz="2200" b="1" dirty="0"/>
          </a:p>
          <a:p>
            <a:pPr marL="0" indent="0">
              <a:buNone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7CF82-8C3B-4388-B324-3E660E22E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02" y="534257"/>
            <a:ext cx="11914598" cy="632374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000" b="1" dirty="0"/>
              <a:t>60. léta   –   výzkumy městských aglomerací</a:t>
            </a:r>
            <a:r>
              <a:rPr lang="cs-CZ" sz="2000" dirty="0"/>
              <a:t>: Praha, Hradec Králové, Most, Olomouc, Opava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–   </a:t>
            </a:r>
            <a:r>
              <a:rPr lang="cs-CZ" sz="2000" b="1" dirty="0"/>
              <a:t>výzkumy hradišť:  </a:t>
            </a:r>
            <a:r>
              <a:rPr lang="cs-CZ" sz="2000" dirty="0"/>
              <a:t>Pražský hrad, Levý Hradec, Budeč, Libušín, Kouřim, Libice, Klučov, Doubravčice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–   </a:t>
            </a:r>
            <a:r>
              <a:rPr lang="cs-CZ" sz="2000" b="1" dirty="0"/>
              <a:t>výzkumy vesnic</a:t>
            </a:r>
            <a:r>
              <a:rPr lang="cs-CZ" sz="2000" dirty="0"/>
              <a:t>:  </a:t>
            </a:r>
            <a:r>
              <a:rPr lang="cs-CZ" sz="2000" dirty="0" err="1"/>
              <a:t>Svídna</a:t>
            </a:r>
            <a:r>
              <a:rPr lang="cs-CZ" sz="2000" dirty="0"/>
              <a:t>, </a:t>
            </a:r>
            <a:r>
              <a:rPr lang="cs-CZ" sz="2000" dirty="0" err="1"/>
              <a:t>Mstěnice</a:t>
            </a:r>
            <a:r>
              <a:rPr lang="cs-CZ" sz="2000" dirty="0"/>
              <a:t>, </a:t>
            </a:r>
            <a:r>
              <a:rPr lang="cs-CZ" sz="2000" dirty="0" err="1"/>
              <a:t>Pfaffenschlag</a:t>
            </a:r>
            <a:endParaRPr lang="cs-CZ" sz="2000" dirty="0"/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–   </a:t>
            </a:r>
            <a:r>
              <a:rPr lang="cs-CZ" sz="2000" b="1" i="0" u="none" strike="noStrike" baseline="0" dirty="0"/>
              <a:t>Květa </a:t>
            </a:r>
            <a:r>
              <a:rPr lang="cs-CZ" sz="2000" b="1" i="0" u="none" strike="noStrike" baseline="0" dirty="0" err="1"/>
              <a:t>Reichertová</a:t>
            </a:r>
            <a:r>
              <a:rPr lang="cs-CZ" sz="2000" b="1" i="0" u="none" strike="noStrike" baseline="0" dirty="0"/>
              <a:t> a Vladimír Nekud</a:t>
            </a:r>
            <a:r>
              <a:rPr lang="cs-CZ" sz="2000" b="1" dirty="0"/>
              <a:t>a</a:t>
            </a:r>
            <a:r>
              <a:rPr lang="cs-CZ" sz="2000" dirty="0"/>
              <a:t>:  1968: Středověká keramika. </a:t>
            </a:r>
          </a:p>
          <a:p>
            <a:pPr marL="0" indent="0" algn="l">
              <a:buNone/>
            </a:pPr>
            <a:endParaRPr lang="cs-CZ" sz="2000" dirty="0"/>
          </a:p>
          <a:p>
            <a:pPr>
              <a:defRPr/>
            </a:pPr>
            <a:r>
              <a:rPr lang="cs-CZ" sz="2000" b="1" dirty="0"/>
              <a:t>80. léta  –  Zdeňka </a:t>
            </a:r>
            <a:r>
              <a:rPr lang="cs-CZ" sz="2000" b="1" i="0" u="none" strike="noStrike" baseline="0" dirty="0"/>
              <a:t>Měchurová:   </a:t>
            </a:r>
            <a:r>
              <a:rPr lang="cs-CZ" sz="2000" i="0" u="none" strike="noStrike" baseline="0" dirty="0"/>
              <a:t>články o jezdecké výstroji, kostěných předmětech, keramických plastikách</a:t>
            </a:r>
          </a:p>
          <a:p>
            <a:pPr marL="0" indent="0">
              <a:buNone/>
              <a:defRPr/>
            </a:pPr>
            <a:r>
              <a:rPr lang="cs-CZ" sz="2000" b="1" dirty="0"/>
              <a:t>                                                              </a:t>
            </a:r>
            <a:r>
              <a:rPr lang="cs-CZ" sz="2000" i="0" u="none" strike="noStrike" baseline="0" dirty="0"/>
              <a:t>  1997</a:t>
            </a:r>
            <a:r>
              <a:rPr lang="cs-CZ" sz="2000" b="1" i="0" u="none" strike="noStrike" baseline="0" dirty="0"/>
              <a:t>:  </a:t>
            </a:r>
            <a:r>
              <a:rPr lang="cs-CZ" sz="2000" b="0" i="0" u="none" strike="noStrike" baseline="0" dirty="0" err="1"/>
              <a:t>Konůvky</a:t>
            </a:r>
            <a:r>
              <a:rPr lang="cs-CZ" sz="2000" b="0" i="0" u="none" strike="noStrike" baseline="0" dirty="0"/>
              <a:t> – zaniklá středověká ves ve Ždánickém lese. </a:t>
            </a:r>
            <a:r>
              <a:rPr lang="cs-CZ" sz="2000" b="0" i="0" u="none" strike="noStrike" baseline="0" dirty="0" err="1"/>
              <a:t>StAÚ</a:t>
            </a:r>
            <a:r>
              <a:rPr lang="cs-CZ" sz="2000" b="0" i="0" u="none" strike="noStrike" baseline="0" dirty="0"/>
              <a:t> XVII/1. Brno.</a:t>
            </a:r>
          </a:p>
          <a:p>
            <a:pPr marL="0" indent="0" algn="l">
              <a:buNone/>
            </a:pPr>
            <a:r>
              <a:rPr lang="cs-CZ" sz="2000" dirty="0"/>
              <a:t>                   </a:t>
            </a:r>
            <a:r>
              <a:rPr lang="cs-CZ" sz="2000" b="0" i="0" u="none" strike="noStrike" baseline="0" dirty="0"/>
              <a:t>–   </a:t>
            </a:r>
            <a:r>
              <a:rPr lang="cs-CZ" sz="2000" b="1" i="0" u="none" strike="noStrike" baseline="0" dirty="0"/>
              <a:t>keramika:</a:t>
            </a:r>
            <a:r>
              <a:rPr lang="cs-CZ" sz="2000" b="0" i="0" u="none" strike="noStrike" baseline="0" dirty="0"/>
              <a:t>  Litoměřicko – </a:t>
            </a:r>
            <a:r>
              <a:rPr lang="cs-CZ" sz="2000" b="1" i="0" u="none" strike="noStrike" baseline="0" dirty="0"/>
              <a:t>M. </a:t>
            </a:r>
            <a:r>
              <a:rPr lang="cs-CZ" sz="2000" b="1" i="0" u="none" strike="noStrike" baseline="0" dirty="0" err="1"/>
              <a:t>Zapotocký</a:t>
            </a:r>
            <a:r>
              <a:rPr lang="cs-CZ" sz="2000" b="0" i="0" u="none" strike="noStrike" baseline="0" dirty="0"/>
              <a:t>, Brno –  </a:t>
            </a:r>
            <a:r>
              <a:rPr lang="cs-CZ" sz="2000" b="1" i="0" u="none" strike="noStrike" baseline="0" dirty="0"/>
              <a:t>R. Procházka</a:t>
            </a:r>
            <a:r>
              <a:rPr lang="cs-CZ" sz="2000" b="0" i="0" u="none" strike="noStrike" baseline="0" dirty="0"/>
              <a:t>, jižní M:  </a:t>
            </a:r>
            <a:r>
              <a:rPr lang="cs-CZ" sz="2000" b="1" i="0" u="none" strike="noStrike" baseline="0" dirty="0"/>
              <a:t>J. Unger</a:t>
            </a:r>
            <a:r>
              <a:rPr lang="cs-CZ" sz="2000" b="0" i="0" u="none" strike="noStrike" baseline="0" dirty="0"/>
              <a:t>, </a:t>
            </a:r>
            <a:r>
              <a:rPr lang="cs-CZ" sz="2000" b="0" i="0" u="none" strike="noStrike" baseline="0" dirty="0" err="1"/>
              <a:t>sev</a:t>
            </a:r>
            <a:r>
              <a:rPr lang="cs-CZ" sz="2000" b="0" i="0" u="none" strike="noStrike" baseline="0" dirty="0"/>
              <a:t>. M:  </a:t>
            </a:r>
            <a:r>
              <a:rPr lang="cs-CZ" sz="2000" b="1" i="0" u="none" strike="noStrike" baseline="0" dirty="0"/>
              <a:t>V. </a:t>
            </a:r>
            <a:r>
              <a:rPr lang="cs-CZ" sz="2000" b="1" i="0" u="none" strike="noStrike" baseline="0" dirty="0" err="1"/>
              <a:t>Goš</a:t>
            </a:r>
            <a:endParaRPr lang="cs-CZ" sz="2000" b="1" dirty="0"/>
          </a:p>
          <a:p>
            <a:pPr>
              <a:defRPr/>
            </a:pPr>
            <a:endParaRPr lang="cs-CZ" sz="2000" b="1" dirty="0"/>
          </a:p>
          <a:p>
            <a:pPr>
              <a:defRPr/>
            </a:pPr>
            <a:r>
              <a:rPr lang="cs-CZ" sz="2000" b="1" dirty="0"/>
              <a:t>Po r. 1989 </a:t>
            </a:r>
            <a:r>
              <a:rPr lang="cs-CZ" sz="2000" dirty="0"/>
              <a:t>–  tři úkoly:  1. péči o archeologické kulturní dědictví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2. vědecké poznávání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                            3.  komunikace se širší veřejností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algn="l"/>
            <a:r>
              <a:rPr lang="cs-CZ" sz="2000" b="1" i="0" u="none" strike="noStrike" baseline="0" dirty="0"/>
              <a:t>Konference archeologie středověku   </a:t>
            </a:r>
            <a:r>
              <a:rPr lang="cs-CZ" sz="2000" b="0" i="0" u="none" strike="noStrike" baseline="0" dirty="0"/>
              <a:t>–  1987:  Roudnice n. Labem –  otázky řemeslné výroby ve středověku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                                               –  1989:  Tábor  –  všedni život ve středověku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                                               –  2000: Čáslav  –  zpracování surovin </a:t>
            </a:r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FA4995-B289-4791-BAC7-487CDD23B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643" y="667820"/>
            <a:ext cx="11493357" cy="6190180"/>
          </a:xfrm>
        </p:spPr>
        <p:txBody>
          <a:bodyPr>
            <a:normAutofit lnSpcReduction="10000"/>
          </a:bodyPr>
          <a:lstStyle/>
          <a:p>
            <a:r>
              <a:rPr lang="cs-CZ" sz="2000" b="1" dirty="0" err="1">
                <a:cs typeface="Calibri" panose="020F0502020204030204" pitchFamily="34" charset="0"/>
              </a:rPr>
              <a:t>Postmedievální</a:t>
            </a:r>
            <a:r>
              <a:rPr lang="cs-CZ" sz="2000" b="1" dirty="0">
                <a:cs typeface="Calibri" panose="020F0502020204030204" pitchFamily="34" charset="0"/>
              </a:rPr>
              <a:t> archeologie  </a:t>
            </a:r>
            <a:r>
              <a:rPr lang="cs-CZ" sz="2000" dirty="0">
                <a:cs typeface="Calibri" panose="020F0502020204030204" pitchFamily="34" charset="0"/>
              </a:rPr>
              <a:t>–  obor, zabývající se vyhledáváním, klasifikací a historickou interpretací</a:t>
            </a:r>
          </a:p>
          <a:p>
            <a:pPr marL="0" indent="0">
              <a:buNone/>
            </a:pPr>
            <a:r>
              <a:rPr lang="cs-CZ" sz="2000" dirty="0">
                <a:cs typeface="Calibri" panose="020F0502020204030204" pitchFamily="34" charset="0"/>
              </a:rPr>
              <a:t>                                                              novověkých hmotných pramenů </a:t>
            </a:r>
          </a:p>
          <a:p>
            <a:pPr marL="0" indent="0">
              <a:buNone/>
            </a:pPr>
            <a:r>
              <a:rPr lang="cs-CZ" sz="2000" dirty="0">
                <a:cs typeface="Calibri" panose="020F0502020204030204" pitchFamily="34" charset="0"/>
              </a:rPr>
              <a:t>                                                         –  </a:t>
            </a:r>
            <a:r>
              <a:rPr lang="cs-CZ" sz="2000" dirty="0"/>
              <a:t>pozdní středověk až začátek průmyslové revoluce:  15. /16. – konec 18. stol.</a:t>
            </a:r>
            <a:r>
              <a:rPr lang="cs-CZ" sz="2000" dirty="0">
                <a:cs typeface="Calibri" panose="020F0502020204030204" pitchFamily="34" charset="0"/>
              </a:rPr>
              <a:t>  </a:t>
            </a:r>
          </a:p>
          <a:p>
            <a:pPr marL="0" indent="0">
              <a:buNone/>
            </a:pPr>
            <a:endParaRPr lang="cs-CZ" sz="2000" dirty="0">
              <a:cs typeface="Calibri" panose="020F0502020204030204" pitchFamily="34" charset="0"/>
            </a:endParaRPr>
          </a:p>
          <a:p>
            <a:r>
              <a:rPr lang="cs-CZ" sz="2000" b="1" dirty="0"/>
              <a:t>19./20. stol.  </a:t>
            </a:r>
            <a:r>
              <a:rPr lang="cs-CZ" sz="2000" dirty="0"/>
              <a:t>–  sběratelské a muzejní aktivity </a:t>
            </a:r>
          </a:p>
          <a:p>
            <a:pPr marL="0" indent="0">
              <a:buNone/>
            </a:pPr>
            <a:r>
              <a:rPr lang="cs-CZ" sz="2000" dirty="0"/>
              <a:t>                             –  </a:t>
            </a:r>
            <a:r>
              <a:rPr lang="cs-CZ" sz="2000" b="1" dirty="0"/>
              <a:t>Zikmund Winter:  </a:t>
            </a:r>
            <a:r>
              <a:rPr lang="cs-CZ" sz="2000" dirty="0"/>
              <a:t>každodenní život, řemesla, vybavení kuchyně, domu, </a:t>
            </a:r>
          </a:p>
          <a:p>
            <a:pPr marL="0" indent="0">
              <a:buNone/>
            </a:pPr>
            <a:r>
              <a:rPr lang="cs-CZ" sz="2000" dirty="0"/>
              <a:t>                                                                  způsob stravování, péče o zdraví (15./16. stol.) </a:t>
            </a:r>
          </a:p>
          <a:p>
            <a:pPr marL="0" indent="0">
              <a:buNone/>
            </a:pPr>
            <a:r>
              <a:rPr lang="cs-CZ" sz="2000" dirty="0"/>
              <a:t>                            –  </a:t>
            </a:r>
            <a:r>
              <a:rPr lang="cs-CZ" sz="2000" b="1" dirty="0"/>
              <a:t>Čeněk </a:t>
            </a:r>
            <a:r>
              <a:rPr lang="cs-CZ" sz="2000" b="1" dirty="0" err="1"/>
              <a:t>Zíbrt</a:t>
            </a:r>
            <a:r>
              <a:rPr lang="cs-CZ" sz="2000" b="1" dirty="0"/>
              <a:t>:  </a:t>
            </a:r>
            <a:r>
              <a:rPr lang="cs-CZ" sz="2000" dirty="0"/>
              <a:t>kuchařské umění, stolování</a:t>
            </a:r>
            <a:endParaRPr lang="cs-CZ" sz="2000" b="1" dirty="0"/>
          </a:p>
          <a:p>
            <a:pPr marL="0" indent="0">
              <a:buNone/>
            </a:pPr>
            <a:endParaRPr lang="cs-CZ" sz="2000" b="1" dirty="0">
              <a:cs typeface="Calibri" panose="020F0502020204030204" pitchFamily="34" charset="0"/>
            </a:endParaRPr>
          </a:p>
          <a:p>
            <a:r>
              <a:rPr lang="cs-CZ" sz="2000" b="1" dirty="0">
                <a:cs typeface="Calibri" panose="020F0502020204030204" pitchFamily="34" charset="0"/>
              </a:rPr>
              <a:t>40. a 50. léta  </a:t>
            </a:r>
            <a:r>
              <a:rPr lang="cs-CZ" sz="2000" dirty="0">
                <a:cs typeface="Calibri" panose="020F0502020204030204" pitchFamily="34" charset="0"/>
              </a:rPr>
              <a:t>–  výzkumy habánských sídlišť, lidová keramika: </a:t>
            </a:r>
            <a:r>
              <a:rPr lang="cs-CZ" sz="2000" b="1" dirty="0">
                <a:cs typeface="Calibri" panose="020F0502020204030204" pitchFamily="34" charset="0"/>
              </a:rPr>
              <a:t>Karel Černohorský, Heřman </a:t>
            </a:r>
            <a:r>
              <a:rPr lang="cs-CZ" sz="2000" b="1" dirty="0" err="1">
                <a:cs typeface="Calibri" panose="020F0502020204030204" pitchFamily="34" charset="0"/>
              </a:rPr>
              <a:t>Landsfeld</a:t>
            </a:r>
            <a:r>
              <a:rPr lang="cs-CZ" sz="2000" b="1" dirty="0"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000" b="1" dirty="0">
                <a:cs typeface="Calibri" panose="020F0502020204030204" pitchFamily="34" charset="0"/>
              </a:rPr>
              <a:t>                             </a:t>
            </a:r>
            <a:r>
              <a:rPr lang="cs-CZ" sz="2000" dirty="0">
                <a:cs typeface="Calibri" panose="020F0502020204030204" pitchFamily="34" charset="0"/>
              </a:rPr>
              <a:t>–  nálezy z Orlí ulice v Brně:  </a:t>
            </a:r>
            <a:r>
              <a:rPr lang="cs-CZ" sz="2000" b="1" dirty="0">
                <a:cs typeface="Calibri" panose="020F0502020204030204" pitchFamily="34" charset="0"/>
              </a:rPr>
              <a:t>Boris Novotný</a:t>
            </a:r>
          </a:p>
          <a:p>
            <a:pPr marL="0" indent="0">
              <a:buNone/>
            </a:pPr>
            <a:endParaRPr lang="cs-CZ" sz="2000" b="1" dirty="0">
              <a:cs typeface="Calibri" panose="020F0502020204030204" pitchFamily="34" charset="0"/>
            </a:endParaRPr>
          </a:p>
          <a:p>
            <a:r>
              <a:rPr lang="cs-CZ" sz="2000" b="1" dirty="0">
                <a:cs typeface="Calibri" panose="020F0502020204030204" pitchFamily="34" charset="0"/>
              </a:rPr>
              <a:t>2. pol. 60. let 20. stol.</a:t>
            </a:r>
            <a:r>
              <a:rPr lang="cs-CZ" sz="2000" dirty="0">
                <a:cs typeface="Calibri" panose="020F0502020204030204" pitchFamily="34" charset="0"/>
              </a:rPr>
              <a:t>  –   Společnosti pro </a:t>
            </a:r>
            <a:r>
              <a:rPr lang="cs-CZ" sz="2000" dirty="0" err="1">
                <a:cs typeface="Calibri" panose="020F0502020204030204" pitchFamily="34" charset="0"/>
              </a:rPr>
              <a:t>postmedievální</a:t>
            </a:r>
            <a:r>
              <a:rPr lang="cs-CZ" sz="2000" dirty="0">
                <a:cs typeface="Calibri" panose="020F0502020204030204" pitchFamily="34" charset="0"/>
              </a:rPr>
              <a:t> archeologii ve Velké Británii</a:t>
            </a:r>
          </a:p>
          <a:p>
            <a:pPr marL="0" indent="0">
              <a:buNone/>
            </a:pPr>
            <a:r>
              <a:rPr lang="cs-CZ" sz="2000" dirty="0">
                <a:cs typeface="Calibri" panose="020F0502020204030204" pitchFamily="34" charset="0"/>
              </a:rPr>
              <a:t>                                                   (Society </a:t>
            </a:r>
            <a:r>
              <a:rPr lang="cs-CZ" sz="2000" dirty="0" err="1">
                <a:cs typeface="Calibri" panose="020F0502020204030204" pitchFamily="34" charset="0"/>
              </a:rPr>
              <a:t>for</a:t>
            </a:r>
            <a:r>
              <a:rPr lang="cs-CZ" sz="2000" dirty="0">
                <a:cs typeface="Calibri" panose="020F0502020204030204" pitchFamily="34" charset="0"/>
              </a:rPr>
              <a:t> Post-Medieval </a:t>
            </a:r>
            <a:r>
              <a:rPr lang="cs-CZ" sz="2000" dirty="0" err="1">
                <a:cs typeface="Calibri" panose="020F0502020204030204" pitchFamily="34" charset="0"/>
              </a:rPr>
              <a:t>Archaeology</a:t>
            </a:r>
            <a:r>
              <a:rPr lang="cs-CZ" sz="2000" dirty="0">
                <a:cs typeface="Calibri" panose="020F0502020204030204" pitchFamily="34" charset="0"/>
              </a:rPr>
              <a:t>); 1967:  vydána ročenka společnosti</a:t>
            </a:r>
          </a:p>
          <a:p>
            <a:pPr marL="0" indent="0">
              <a:buNone/>
            </a:pPr>
            <a:endParaRPr lang="cs-CZ" sz="2000" dirty="0">
              <a:cs typeface="Calibri" panose="020F0502020204030204" pitchFamily="34" charset="0"/>
            </a:endParaRPr>
          </a:p>
          <a:p>
            <a:r>
              <a:rPr lang="cs-CZ" sz="2000" b="1" dirty="0">
                <a:cs typeface="Calibri" panose="020F0502020204030204" pitchFamily="34" charset="0"/>
              </a:rPr>
              <a:t>60. – 80. léta  </a:t>
            </a:r>
            <a:r>
              <a:rPr lang="cs-CZ" sz="2000" dirty="0">
                <a:cs typeface="Calibri" panose="020F0502020204030204" pitchFamily="34" charset="0"/>
              </a:rPr>
              <a:t>–  novověká keramika:  </a:t>
            </a:r>
            <a:r>
              <a:rPr lang="cs-CZ" sz="2000" b="1" dirty="0">
                <a:cs typeface="Calibri" panose="020F0502020204030204" pitchFamily="34" charset="0"/>
              </a:rPr>
              <a:t>Vladimír </a:t>
            </a:r>
            <a:r>
              <a:rPr lang="cs-CZ" sz="2000" b="1" dirty="0" err="1">
                <a:cs typeface="Calibri" panose="020F0502020204030204" pitchFamily="34" charset="0"/>
              </a:rPr>
              <a:t>Scheufler</a:t>
            </a:r>
            <a:endParaRPr lang="cs-CZ" sz="2000" b="1" dirty="0">
              <a:cs typeface="Calibri" panose="020F0502020204030204" pitchFamily="34" charset="0"/>
            </a:endParaRPr>
          </a:p>
          <a:p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61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717D4E-CD83-43CA-BD20-8BDB45050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53" y="811658"/>
            <a:ext cx="11527603" cy="5907641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1982  – 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vznikla </a:t>
            </a:r>
            <a:r>
              <a:rPr lang="cs-CZ" sz="2000" dirty="0"/>
              <a:t>skupina pracovníků pro </a:t>
            </a:r>
            <a:r>
              <a:rPr lang="cs-CZ" sz="2000" dirty="0" err="1"/>
              <a:t>postmedievální</a:t>
            </a:r>
            <a:r>
              <a:rPr lang="cs-CZ" sz="2000" dirty="0"/>
              <a:t> archeologii v rámci Československé společnosti</a:t>
            </a:r>
          </a:p>
          <a:p>
            <a:pPr marL="0" indent="0">
              <a:buNone/>
            </a:pPr>
            <a:r>
              <a:rPr lang="cs-CZ" sz="2000" dirty="0"/>
              <a:t>                    archeologické při ČSAV, která byla původně přičleněna ke skupině středověké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1987 </a:t>
            </a:r>
            <a:r>
              <a:rPr lang="cs-CZ" sz="2000" dirty="0"/>
              <a:t>–  osamostatnění:  zaměření na </a:t>
            </a:r>
            <a:r>
              <a:rPr lang="cs-CZ" sz="2000" dirty="0" err="1"/>
              <a:t>postmedievální</a:t>
            </a:r>
            <a:r>
              <a:rPr lang="cs-CZ" sz="2000" dirty="0"/>
              <a:t> problematiku a interdisciplinární spolupráci</a:t>
            </a:r>
          </a:p>
          <a:p>
            <a:pPr marL="0" indent="0">
              <a:buNone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80. a 90. léta 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–   novověká keramika ze Strážnice a habánská: 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Jiří Pajer </a:t>
            </a:r>
          </a:p>
          <a:p>
            <a:pPr marL="0" indent="0"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nálezy z Brna: 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Rudolf Procházka, Irena Loskotová, </a:t>
            </a: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90. léta a později 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–  historické sklo: 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Eva Černá, František Frýda, Hedvika Sedláčková, Kateřina Břečková</a:t>
            </a:r>
          </a:p>
          <a:p>
            <a:endParaRPr lang="cs-CZ" sz="2000" dirty="0"/>
          </a:p>
          <a:p>
            <a:r>
              <a:rPr lang="cs-CZ" sz="2000" b="1" dirty="0"/>
              <a:t>1990</a:t>
            </a:r>
            <a:r>
              <a:rPr lang="cs-CZ" sz="2000" dirty="0"/>
              <a:t>  –  vydán 1. díl sborníku:  </a:t>
            </a:r>
            <a:r>
              <a:rPr lang="cs-CZ" sz="2000" b="1" dirty="0" err="1"/>
              <a:t>Studies</a:t>
            </a:r>
            <a:r>
              <a:rPr lang="cs-CZ" sz="2000" b="1" dirty="0"/>
              <a:t> in </a:t>
            </a:r>
            <a:r>
              <a:rPr lang="cs-CZ" sz="2000" b="1" dirty="0" err="1"/>
              <a:t>postmediaeval</a:t>
            </a:r>
            <a:r>
              <a:rPr lang="cs-CZ" sz="2000" b="1" dirty="0"/>
              <a:t> </a:t>
            </a:r>
            <a:r>
              <a:rPr lang="cs-CZ" sz="2000" b="1" dirty="0" err="1"/>
              <a:t>archaeology</a:t>
            </a:r>
            <a:endParaRPr lang="cs-CZ" sz="2000" b="1" dirty="0"/>
          </a:p>
          <a:p>
            <a:endParaRPr lang="cs-CZ" sz="2000" dirty="0"/>
          </a:p>
          <a:p>
            <a:r>
              <a:rPr lang="cs-CZ" sz="2000" b="1" dirty="0"/>
              <a:t>po 2000  </a:t>
            </a:r>
            <a:r>
              <a:rPr lang="cs-CZ" sz="2000" dirty="0"/>
              <a:t>–  středověká a novověká keramika a kachle:  </a:t>
            </a:r>
            <a:r>
              <a:rPr lang="cs-CZ" sz="2000" b="1" dirty="0"/>
              <a:t>Jaromír </a:t>
            </a:r>
            <a:r>
              <a:rPr lang="cs-CZ" sz="2000" b="1" dirty="0" err="1"/>
              <a:t>Žegklitz</a:t>
            </a:r>
            <a:r>
              <a:rPr lang="cs-CZ" sz="2000" b="1" dirty="0"/>
              <a:t>, Gabriela Blažková</a:t>
            </a:r>
          </a:p>
        </p:txBody>
      </p:sp>
    </p:spTree>
    <p:extLst>
      <p:ext uri="{BB962C8B-B14F-4D97-AF65-F5344CB8AC3E}">
        <p14:creationId xmlns:p14="http://schemas.microsoft.com/office/powerpoint/2010/main" val="314987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Kultura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                             </a:t>
            </a:r>
            <a:r>
              <a:rPr lang="cs-CZ" altLang="cs-CZ" sz="2400" b="1" dirty="0">
                <a:solidFill>
                  <a:srgbClr val="FF0000"/>
                </a:solidFill>
              </a:rPr>
              <a:t>(z lat: </a:t>
            </a:r>
            <a:r>
              <a:rPr lang="cs-CZ" altLang="cs-CZ" sz="2400" b="1" dirty="0" err="1">
                <a:solidFill>
                  <a:srgbClr val="FF0000"/>
                </a:solidFill>
              </a:rPr>
              <a:t>colere</a:t>
            </a:r>
            <a:r>
              <a:rPr lang="cs-CZ" altLang="cs-CZ" sz="2400" b="1" dirty="0">
                <a:solidFill>
                  <a:srgbClr val="FF0000"/>
                </a:solidFill>
              </a:rPr>
              <a:t>  – „pěstovat“)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>
          <a:xfrm>
            <a:off x="431515" y="1066800"/>
            <a:ext cx="11835829" cy="5791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2000" b="1" dirty="0"/>
              <a:t>Význam</a:t>
            </a:r>
            <a:r>
              <a:rPr lang="cs-CZ" altLang="cs-CZ" sz="2000" dirty="0"/>
              <a:t>  –   </a:t>
            </a:r>
            <a:r>
              <a:rPr lang="cs-CZ" sz="2000" dirty="0"/>
              <a:t>souhrn hmotných (materiálních) a duševních projevů lidské činnosti v minulosti </a:t>
            </a:r>
          </a:p>
          <a:p>
            <a:pPr marL="0" indent="0" eaLnBrk="1" hangingPunct="1">
              <a:buNone/>
              <a:defRPr/>
            </a:pPr>
            <a:r>
              <a:rPr lang="cs-CZ" sz="2000" dirty="0"/>
              <a:t>                     –  má civilizační funkci časově a prostorově vymezenou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                     </a:t>
            </a:r>
            <a:endParaRPr lang="cs-CZ" sz="2000" dirty="0"/>
          </a:p>
          <a:p>
            <a:pPr eaLnBrk="1" hangingPunct="1">
              <a:defRPr/>
            </a:pPr>
            <a:r>
              <a:rPr lang="cs-CZ" altLang="cs-CZ" sz="2000" b="1" dirty="0"/>
              <a:t>Starověk:  </a:t>
            </a:r>
            <a:r>
              <a:rPr lang="cs-CZ" altLang="cs-CZ" sz="2000" dirty="0"/>
              <a:t>původně</a:t>
            </a:r>
            <a:r>
              <a:rPr lang="cs-CZ" altLang="cs-CZ" sz="2000" b="1" dirty="0"/>
              <a:t> </a:t>
            </a:r>
            <a:r>
              <a:rPr lang="cs-CZ" altLang="cs-CZ" sz="2000" dirty="0"/>
              <a:t>spojována s obděláváním a kultivací zemědělské půdy (</a:t>
            </a:r>
            <a:r>
              <a:rPr lang="cs-CZ" altLang="cs-CZ" sz="2000" dirty="0" err="1"/>
              <a:t>agri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cultura</a:t>
            </a:r>
            <a:r>
              <a:rPr lang="cs-CZ" altLang="cs-CZ" sz="2000" dirty="0"/>
              <a:t>) </a:t>
            </a:r>
          </a:p>
          <a:p>
            <a:pPr marL="0" indent="0" eaLnBrk="1" hangingPunct="1">
              <a:buNone/>
              <a:defRPr/>
            </a:pPr>
            <a:r>
              <a:rPr lang="cs-CZ" altLang="cs-CZ" sz="2000" dirty="0"/>
              <a:t>                       přeneseně pěstování ducha jako proces kultivace   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                       </a:t>
            </a:r>
            <a:r>
              <a:rPr lang="cs-CZ" altLang="cs-CZ" sz="2000" b="1" dirty="0">
                <a:solidFill>
                  <a:srgbClr val="FF0000"/>
                </a:solidFill>
              </a:rPr>
              <a:t>Marcus </a:t>
            </a:r>
            <a:r>
              <a:rPr lang="cs-CZ" altLang="cs-CZ" sz="2000" b="1" dirty="0" err="1">
                <a:solidFill>
                  <a:srgbClr val="FF0000"/>
                </a:solidFill>
              </a:rPr>
              <a:t>Tullius</a:t>
            </a:r>
            <a:r>
              <a:rPr lang="cs-CZ" altLang="cs-CZ" sz="2000" b="1" dirty="0">
                <a:solidFill>
                  <a:srgbClr val="FF0000"/>
                </a:solidFill>
              </a:rPr>
              <a:t> Cicero</a:t>
            </a:r>
            <a:r>
              <a:rPr lang="cs-CZ" altLang="cs-CZ" sz="2000" dirty="0">
                <a:solidFill>
                  <a:srgbClr val="FF0000"/>
                </a:solidFill>
              </a:rPr>
              <a:t>   </a:t>
            </a:r>
            <a:r>
              <a:rPr lang="cs-CZ" altLang="cs-CZ" sz="2000" dirty="0"/>
              <a:t>–   </a:t>
            </a:r>
            <a:r>
              <a:rPr lang="cs-CZ" altLang="cs-CZ" sz="2000" dirty="0" err="1"/>
              <a:t>Tuskulské</a:t>
            </a:r>
            <a:r>
              <a:rPr lang="cs-CZ" altLang="cs-CZ" sz="2000" dirty="0"/>
              <a:t> hovory (45 př. n. l.):   filozofii nazval kulturou ducha</a:t>
            </a:r>
          </a:p>
          <a:p>
            <a:pPr marL="0" indent="0" eaLnBrk="1" hangingPunct="1">
              <a:buNone/>
              <a:defRPr/>
            </a:pPr>
            <a:r>
              <a:rPr lang="cs-CZ" altLang="cs-CZ" sz="2000" dirty="0"/>
              <a:t>                                                                      („</a:t>
            </a:r>
            <a:r>
              <a:rPr lang="cs-CZ" altLang="cs-CZ" sz="2000" dirty="0" err="1"/>
              <a:t>cultura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animi</a:t>
            </a:r>
            <a:r>
              <a:rPr lang="cs-CZ" altLang="cs-CZ" sz="2000" dirty="0"/>
              <a:t> autem </a:t>
            </a:r>
            <a:r>
              <a:rPr lang="cs-CZ" altLang="cs-CZ" sz="2000" dirty="0" err="1"/>
              <a:t>philosophia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est</a:t>
            </a:r>
            <a:r>
              <a:rPr lang="cs-CZ" altLang="cs-CZ" sz="2000" dirty="0"/>
              <a:t>“)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2000" dirty="0"/>
              <a:t>                                                                 –    kulturu ztotožnil s lidskou vzdělaností </a:t>
            </a:r>
          </a:p>
          <a:p>
            <a:pPr eaLnBrk="1" hangingPunct="1">
              <a:buFontTx/>
              <a:buNone/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b="1" dirty="0"/>
              <a:t>Středověk:  </a:t>
            </a:r>
            <a:r>
              <a:rPr lang="cs-CZ" altLang="cs-CZ" sz="2000" dirty="0"/>
              <a:t>kultivace lidských schopností závislá na náboženském výkladu </a:t>
            </a:r>
            <a:r>
              <a:rPr lang="cs-CZ" altLang="cs-CZ" sz="2000" b="1" dirty="0"/>
              <a:t>  </a:t>
            </a:r>
          </a:p>
          <a:p>
            <a:pPr eaLnBrk="1" hangingPunct="1">
              <a:defRPr/>
            </a:pPr>
            <a:endParaRPr lang="cs-CZ" altLang="cs-CZ" sz="2000" b="1" dirty="0"/>
          </a:p>
          <a:p>
            <a:pPr eaLnBrk="1" hangingPunct="1">
              <a:defRPr/>
            </a:pPr>
            <a:r>
              <a:rPr lang="cs-CZ" altLang="cs-CZ" sz="2000" b="1" dirty="0"/>
              <a:t>Raný novověk:   </a:t>
            </a:r>
            <a:r>
              <a:rPr lang="cs-CZ" altLang="cs-CZ" sz="2000" dirty="0"/>
              <a:t>renesance a humanismus navázala na ideály antiky</a:t>
            </a:r>
          </a:p>
          <a:p>
            <a:pPr eaLnBrk="1" hangingPunct="1"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sz="2000" b="1" dirty="0">
                <a:solidFill>
                  <a:srgbClr val="FF0000"/>
                </a:solidFill>
              </a:rPr>
              <a:t>Johann Gottfried von Herder  </a:t>
            </a:r>
            <a:r>
              <a:rPr lang="cs-CZ" sz="2000" dirty="0"/>
              <a:t>–  nástroj, jehož prostřednictvím se lidé adaptují na přírodní prostředí</a:t>
            </a: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                                                            –  lidská aktivita směřující ke kultivaci:     člověka (</a:t>
            </a:r>
            <a:r>
              <a:rPr lang="cs-CZ" altLang="cs-CZ" sz="2000" dirty="0" err="1"/>
              <a:t>cultura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animi</a:t>
            </a:r>
            <a:r>
              <a:rPr lang="cs-CZ" altLang="cs-CZ" sz="2000" dirty="0"/>
              <a:t>) 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                                                                                                                                      přírody (</a:t>
            </a:r>
            <a:r>
              <a:rPr lang="cs-CZ" altLang="cs-CZ" sz="2000" dirty="0" err="1"/>
              <a:t>agri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cultura</a:t>
            </a:r>
            <a:r>
              <a:rPr lang="cs-CZ" altLang="cs-CZ" sz="2000" dirty="0"/>
              <a:t>)</a:t>
            </a:r>
          </a:p>
          <a:p>
            <a:pPr marL="0" indent="0"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94092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FF6F8-5051-48C8-A841-A85EADA0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27" y="811658"/>
            <a:ext cx="11606373" cy="616449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900" b="1" dirty="0" err="1">
                <a:solidFill>
                  <a:srgbClr val="FF0000"/>
                </a:solidFill>
              </a:rPr>
              <a:t>Claud</a:t>
            </a:r>
            <a:r>
              <a:rPr lang="cs-CZ" sz="2900" b="1" dirty="0">
                <a:solidFill>
                  <a:srgbClr val="FF0000"/>
                </a:solidFill>
              </a:rPr>
              <a:t> </a:t>
            </a:r>
            <a:r>
              <a:rPr lang="cs-CZ" sz="2900" b="1" dirty="0" err="1">
                <a:solidFill>
                  <a:srgbClr val="FF0000"/>
                </a:solidFill>
              </a:rPr>
              <a:t>Lévi-Straus</a:t>
            </a:r>
            <a:r>
              <a:rPr lang="cs-CZ" sz="2900" b="1" dirty="0">
                <a:solidFill>
                  <a:srgbClr val="FF0000"/>
                </a:solidFill>
              </a:rPr>
              <a:t>   </a:t>
            </a:r>
            <a:r>
              <a:rPr lang="cs-CZ" sz="2900" dirty="0"/>
              <a:t>–   </a:t>
            </a:r>
            <a:r>
              <a:rPr lang="pl-PL" sz="2900" dirty="0"/>
              <a:t>představitel francouzského </a:t>
            </a:r>
            <a:r>
              <a:rPr lang="pl-PL" sz="2900" b="1" dirty="0"/>
              <a:t>strukturalismu:</a:t>
            </a:r>
            <a:r>
              <a:rPr lang="pl-PL" sz="2900" dirty="0"/>
              <a:t>  uspořádání </a:t>
            </a:r>
            <a:r>
              <a:rPr lang="cs-CZ" sz="2900" dirty="0"/>
              <a:t>kulturních systémů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 studoval na pařížské Sorboně práva a filosofii, které vyučoval na středních školách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1935:  profesor na univerzitě v São Paulu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–  </a:t>
            </a:r>
            <a:r>
              <a:rPr lang="pl-PL" sz="2900" dirty="0"/>
              <a:t>1959-1982:  profesor sociální antropologie na Collège de France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–  kultura:   </a:t>
            </a:r>
            <a:r>
              <a:rPr lang="cs-CZ" sz="2900" dirty="0"/>
              <a:t>nástroj adaptace člověka na přírodní prostředí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          zahrnuje všechy sféry lidské činnosti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           projevy jsou odrazem univerzálních struktur lidského myšlení  (studium mýtů)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           (</a:t>
            </a:r>
            <a:r>
              <a:rPr lang="pl-PL" sz="2900" dirty="0"/>
              <a:t>„kultury jsou si rovné, ale odlišné“; hlavní funkce:  udržování komunity</a:t>
            </a:r>
            <a:r>
              <a:rPr lang="cs-CZ" sz="2900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900" dirty="0"/>
              <a:t>                                             –  hledal univerzální pravidla lidského myšlení bez ohledu na civilizační vyspělost</a:t>
            </a:r>
            <a:endParaRPr lang="pl-PL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900" dirty="0"/>
              <a:t>                                                 (</a:t>
            </a:r>
            <a:r>
              <a:rPr lang="cs-CZ" sz="2900" dirty="0"/>
              <a:t>žádný prvek nemá smysl sám o sobě, ale </a:t>
            </a:r>
            <a:r>
              <a:rPr lang="pl-PL" sz="2900" dirty="0"/>
              <a:t>je součástí společenských vztahů)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900" dirty="0"/>
          </a:p>
          <a:p>
            <a:pPr algn="l"/>
            <a:r>
              <a:rPr lang="cs-CZ" sz="2900" b="1" dirty="0"/>
              <a:t>Kulturní antropologie</a:t>
            </a:r>
            <a:r>
              <a:rPr lang="cs-CZ" sz="2900" dirty="0"/>
              <a:t>  –   </a:t>
            </a:r>
            <a:r>
              <a:rPr lang="cs-CZ" sz="2900" b="1" dirty="0">
                <a:solidFill>
                  <a:srgbClr val="FF0000"/>
                </a:solidFill>
              </a:rPr>
              <a:t>k</a:t>
            </a:r>
            <a:r>
              <a:rPr lang="cs-CZ" sz="2900" b="1" i="0" u="none" strike="noStrike" baseline="0" dirty="0">
                <a:solidFill>
                  <a:srgbClr val="FF0000"/>
                </a:solidFill>
              </a:rPr>
              <a:t>ultura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 je systém idejí, sociokulturních pravidel a artefaktů, které sdílí a předává</a:t>
            </a: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                    určitá společnost    </a:t>
            </a: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                    skládá se z kulturních prvků:  </a:t>
            </a:r>
            <a:r>
              <a:rPr lang="cs-CZ" sz="2900" b="0" i="0" u="none" strike="noStrike" baseline="0" dirty="0">
                <a:solidFill>
                  <a:srgbClr val="0C0C0C"/>
                </a:solidFill>
              </a:rPr>
              <a:t>ideová, normativní a technologická složka</a:t>
            </a:r>
          </a:p>
          <a:p>
            <a:pPr marL="0" indent="0" algn="l">
              <a:buNone/>
            </a:pPr>
            <a:endParaRPr lang="cs-CZ" sz="2900" i="0" u="none" strike="noStrike" baseline="0" dirty="0">
              <a:solidFill>
                <a:srgbClr val="0C0C0C"/>
              </a:solidFill>
            </a:endParaRPr>
          </a:p>
          <a:p>
            <a:pPr marL="0" indent="0" algn="l">
              <a:buNone/>
            </a:pPr>
            <a:r>
              <a:rPr lang="cs-CZ" sz="2900" i="0" u="none" strike="noStrike" baseline="0" dirty="0">
                <a:solidFill>
                  <a:srgbClr val="0C0C0C"/>
                </a:solidFill>
              </a:rPr>
              <a:t>                                             –   </a:t>
            </a:r>
            <a:r>
              <a:rPr lang="it-IT" sz="2900" b="1" i="0" u="none" strike="noStrike" baseline="0" dirty="0">
                <a:solidFill>
                  <a:srgbClr val="0C0C0C"/>
                </a:solidFill>
              </a:rPr>
              <a:t>americk</a:t>
            </a:r>
            <a:r>
              <a:rPr lang="cs-CZ" sz="2900" b="1" i="0" u="none" strike="noStrike" baseline="0" dirty="0">
                <a:solidFill>
                  <a:srgbClr val="0C0C0C"/>
                </a:solidFill>
              </a:rPr>
              <a:t>á:   </a:t>
            </a:r>
            <a:r>
              <a:rPr lang="pl-PL" sz="2900" b="0" i="0" u="none" strike="noStrike" baseline="0" dirty="0">
                <a:solidFill>
                  <a:srgbClr val="0C0C0C"/>
                </a:solidFill>
              </a:rPr>
              <a:t>zaměřena na studium </a:t>
            </a:r>
            <a:r>
              <a:rPr lang="pl-PL" sz="2900" i="0" u="none" strike="noStrike" baseline="0" dirty="0">
                <a:solidFill>
                  <a:srgbClr val="0C0C0C"/>
                </a:solidFill>
              </a:rPr>
              <a:t>kultury </a:t>
            </a:r>
          </a:p>
          <a:p>
            <a:pPr marL="0" indent="0" algn="l">
              <a:buNone/>
            </a:pPr>
            <a:r>
              <a:rPr lang="pl-PL" sz="2900" b="1" i="0" u="none" strike="noStrike" baseline="0" dirty="0">
                <a:solidFill>
                  <a:srgbClr val="0C0C0C"/>
                </a:solidFill>
              </a:rPr>
              <a:t>                                             –   britská:</a:t>
            </a:r>
            <a:r>
              <a:rPr lang="pl-PL" sz="2900" b="0" i="0" u="none" strike="noStrike" baseline="0" dirty="0">
                <a:solidFill>
                  <a:srgbClr val="0C0C0C"/>
                </a:solidFill>
              </a:rPr>
              <a:t>   studium 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společnosti</a:t>
            </a:r>
            <a:r>
              <a:rPr lang="cs-CZ" sz="2900" b="1" i="0" u="none" strike="noStrike" baseline="0" dirty="0">
                <a:solidFill>
                  <a:srgbClr val="0C0C0C"/>
                </a:solidFill>
              </a:rPr>
              <a:t> </a:t>
            </a:r>
            <a:r>
              <a:rPr lang="cs-CZ" sz="2900" i="0" u="none" strike="noStrike" baseline="0" dirty="0">
                <a:solidFill>
                  <a:srgbClr val="0C0C0C"/>
                </a:solidFill>
              </a:rPr>
              <a:t>a její </a:t>
            </a:r>
            <a:r>
              <a:rPr lang="cs-CZ" sz="2900" b="0" i="0" u="none" strike="noStrike" baseline="0" dirty="0">
                <a:solidFill>
                  <a:srgbClr val="0C0C0C"/>
                </a:solidFill>
              </a:rPr>
              <a:t>sociální struktury</a:t>
            </a:r>
            <a:endParaRPr lang="cs-CZ" sz="2900" dirty="0"/>
          </a:p>
          <a:p>
            <a:pPr marL="0" indent="0">
              <a:buNone/>
            </a:pPr>
            <a:r>
              <a:rPr lang="cs-CZ" sz="2900" dirty="0"/>
              <a:t>                                 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4AAB7-A0A1-4451-B138-6D8BDF8A56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7" r="11153"/>
          <a:stretch/>
        </p:blipFill>
        <p:spPr>
          <a:xfrm>
            <a:off x="585627" y="1676333"/>
            <a:ext cx="2034282" cy="214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5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66723-B52D-4390-BC9F-C4F504A2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374" y="3601091"/>
            <a:ext cx="11486506" cy="3385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Základní součásti</a:t>
            </a:r>
            <a:r>
              <a:rPr lang="cs-CZ" sz="2400" b="1" i="0" u="none" strike="noStrike" baseline="0" dirty="0">
                <a:solidFill>
                  <a:srgbClr val="FF0000"/>
                </a:solidFill>
              </a:rPr>
              <a:t> kultury (atributy):</a:t>
            </a:r>
            <a:endParaRPr lang="cs-CZ" sz="2000" b="1" i="0" u="none" strike="noStrike" baseline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b="1" i="0" u="none" strike="noStrike" baseline="0" dirty="0">
                <a:solidFill>
                  <a:srgbClr val="0C0C0C"/>
                </a:solidFill>
              </a:rPr>
              <a:t>kulturní prvky  –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   ideje (předcházejí věcem), sociokulturní regulativy, artefakty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kulturní areál  –  </a:t>
            </a:r>
            <a:r>
              <a:rPr lang="cs-CZ" sz="2000" dirty="0"/>
              <a:t>geografická oblast</a:t>
            </a:r>
          </a:p>
          <a:p>
            <a:pPr marL="0" indent="0">
              <a:buNone/>
            </a:pPr>
            <a:r>
              <a:rPr lang="cs-CZ" sz="2000" b="1" dirty="0"/>
              <a:t>Artefakty  –</a:t>
            </a:r>
            <a:r>
              <a:rPr lang="cs-CZ" sz="2000" dirty="0"/>
              <a:t>  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hmotné produkty záměrné lidské činnosti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l">
              <a:buNone/>
            </a:pPr>
            <a:r>
              <a:rPr lang="cs-CZ" sz="2000" b="1" i="0" u="none" strike="noStrike" baseline="0" dirty="0">
                <a:solidFill>
                  <a:srgbClr val="0C0C0C"/>
                </a:solidFill>
              </a:rPr>
              <a:t>kulturní univerzálie  –   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kulturní </a:t>
            </a:r>
            <a:r>
              <a:rPr lang="pl-PL" sz="2000" b="0" i="0" u="none" strike="noStrike" baseline="0" dirty="0">
                <a:solidFill>
                  <a:srgbClr val="0C0C0C"/>
                </a:solidFill>
              </a:rPr>
              <a:t>prvky vyskytující se ve všech kulturách (architektonické slohy)</a:t>
            </a:r>
          </a:p>
          <a:p>
            <a:pPr marL="0" indent="0" algn="l">
              <a:buNone/>
            </a:pPr>
            <a:r>
              <a:rPr lang="pl-PL" sz="2000" b="1" dirty="0">
                <a:solidFill>
                  <a:srgbClr val="0C0C0C"/>
                </a:solidFill>
              </a:rPr>
              <a:t>Kulturní změna</a:t>
            </a:r>
            <a:r>
              <a:rPr lang="pl-PL" sz="2000" dirty="0">
                <a:solidFill>
                  <a:srgbClr val="0C0C0C"/>
                </a:solidFill>
              </a:rPr>
              <a:t>  –   </a:t>
            </a:r>
            <a:r>
              <a:rPr lang="pl-PL" sz="2000" b="1" dirty="0">
                <a:solidFill>
                  <a:srgbClr val="0C0C0C"/>
                </a:solidFill>
              </a:rPr>
              <a:t>vnitřní:</a:t>
            </a:r>
            <a:r>
              <a:rPr lang="pl-PL" sz="2000" dirty="0">
                <a:solidFill>
                  <a:srgbClr val="0C0C0C"/>
                </a:solidFill>
              </a:rPr>
              <a:t>   inovace  (výrobní postupy), revitalizace, </a:t>
            </a:r>
          </a:p>
          <a:p>
            <a:pPr marL="0" indent="0" algn="l">
              <a:buNone/>
            </a:pPr>
            <a:r>
              <a:rPr lang="pl-PL" sz="2000" dirty="0">
                <a:solidFill>
                  <a:srgbClr val="0C0C0C"/>
                </a:solidFill>
              </a:rPr>
              <a:t>                              –   </a:t>
            </a:r>
            <a:r>
              <a:rPr lang="pl-PL" sz="2000" b="1" dirty="0">
                <a:solidFill>
                  <a:srgbClr val="0C0C0C"/>
                </a:solidFill>
              </a:rPr>
              <a:t>vnější:  </a:t>
            </a:r>
            <a:r>
              <a:rPr lang="pl-PL" sz="2000" dirty="0">
                <a:solidFill>
                  <a:srgbClr val="0C0C0C"/>
                </a:solidFill>
              </a:rPr>
              <a:t>difuze (napodobování), asimilace, akulturace 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A88BE3B-D889-4989-96A4-482FE93853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30" t="11294" r="50995" b="50076"/>
          <a:stretch/>
        </p:blipFill>
        <p:spPr>
          <a:xfrm>
            <a:off x="400686" y="164387"/>
            <a:ext cx="3937710" cy="338533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B1783D3-ED68-42D2-B5DF-8343D8C553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37" t="45693" r="23904" b="24794"/>
          <a:stretch/>
        </p:blipFill>
        <p:spPr>
          <a:xfrm>
            <a:off x="4107161" y="277403"/>
            <a:ext cx="7943538" cy="247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4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A15EF-5715-4D49-9346-379AD558E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61" y="883578"/>
            <a:ext cx="11698840" cy="5974422"/>
          </a:xfrm>
        </p:spPr>
        <p:txBody>
          <a:bodyPr>
            <a:normAutofit/>
          </a:bodyPr>
          <a:lstStyle/>
          <a:p>
            <a:pPr algn="l"/>
            <a:r>
              <a:rPr lang="cs-CZ" sz="2000" b="1" i="0" u="none" strike="noStrike" baseline="0" dirty="0">
                <a:solidFill>
                  <a:srgbClr val="FF0000"/>
                </a:solidFill>
              </a:rPr>
              <a:t>Ideje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–  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principy, myšlenky, představy, které předchází zkušenosti</a:t>
            </a:r>
          </a:p>
          <a:p>
            <a:pPr marL="0" indent="0" algn="l">
              <a:buNone/>
            </a:pPr>
            <a:r>
              <a:rPr lang="cs-CZ" sz="2000" dirty="0">
                <a:solidFill>
                  <a:srgbClr val="0C0C0C"/>
                </a:solidFill>
              </a:rPr>
              <a:t>              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 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hodnoty: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  křesťanské desatero</a:t>
            </a:r>
          </a:p>
          <a:p>
            <a:pPr marL="0" indent="0" algn="l">
              <a:buNone/>
            </a:pPr>
            <a:r>
              <a:rPr lang="cs-CZ" sz="2000" dirty="0">
                <a:solidFill>
                  <a:srgbClr val="0C0C0C"/>
                </a:solidFill>
              </a:rPr>
              <a:t>            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 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symboly:   </a:t>
            </a:r>
            <a:r>
              <a:rPr lang="cs-CZ" sz="1800" b="0" i="0" u="none" strike="noStrike" baseline="0" dirty="0">
                <a:solidFill>
                  <a:srgbClr val="0C0C0C"/>
                </a:solidFill>
                <a:latin typeface="GaramondPremrPro"/>
              </a:rPr>
              <a:t>objekt, událost, čin, vlastnost nebo vztah, které mají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abstraktní význam (meč/bojovník)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C0C0C"/>
                </a:solidFill>
              </a:rPr>
              <a:t>            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 –  znaky:  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v ikonografii:  kříž/křesťanství; kalich/přívrženci podobojí</a:t>
            </a:r>
          </a:p>
          <a:p>
            <a:pPr marL="0" indent="0" algn="l">
              <a:buNone/>
            </a:pPr>
            <a:r>
              <a:rPr lang="cs-CZ" sz="2000" i="0" u="none" strike="noStrike" baseline="0" dirty="0">
                <a:solidFill>
                  <a:srgbClr val="0C0C0C"/>
                </a:solidFill>
              </a:rPr>
              <a:t>                                   významy symbolů a znaků se zabývá </a:t>
            </a:r>
            <a:r>
              <a:rPr lang="cs-CZ" sz="2000" b="1" i="0" u="none" strike="noStrike" baseline="0" dirty="0" err="1">
                <a:solidFill>
                  <a:srgbClr val="0C0C0C"/>
                </a:solidFill>
              </a:rPr>
              <a:t>semiotika</a:t>
            </a:r>
            <a:endParaRPr lang="cs-CZ" sz="2000" b="0" i="0" u="none" strike="noStrike" baseline="0" dirty="0">
              <a:solidFill>
                <a:srgbClr val="0C0C0C"/>
              </a:solidFill>
            </a:endParaRPr>
          </a:p>
          <a:p>
            <a:pPr marL="0" indent="0" algn="l">
              <a:buNone/>
            </a:pPr>
            <a:r>
              <a:rPr lang="cs-CZ" sz="2000" dirty="0">
                <a:solidFill>
                  <a:srgbClr val="0C0C0C"/>
                </a:solidFill>
              </a:rPr>
              <a:t>                </a:t>
            </a:r>
            <a:endParaRPr lang="cs-CZ" sz="2000" b="0" i="0" u="none" strike="noStrike" baseline="0" dirty="0">
              <a:solidFill>
                <a:srgbClr val="0C0C0C"/>
              </a:solidFill>
            </a:endParaRPr>
          </a:p>
          <a:p>
            <a:pPr algn="l"/>
            <a:r>
              <a:rPr lang="cs-CZ" sz="2000" b="1" dirty="0">
                <a:solidFill>
                  <a:srgbClr val="FF0000"/>
                </a:solidFill>
              </a:rPr>
              <a:t>S</a:t>
            </a:r>
            <a:r>
              <a:rPr lang="cs-CZ" sz="2000" b="1" i="0" u="none" strike="noStrike" baseline="0" dirty="0">
                <a:solidFill>
                  <a:srgbClr val="FF0000"/>
                </a:solidFill>
              </a:rPr>
              <a:t>ociokulturní regulativy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  </a:t>
            </a:r>
            <a:r>
              <a:rPr lang="cs-CZ" sz="2000" b="0" i="0" u="none" strike="noStrike" baseline="0" dirty="0">
                <a:solidFill>
                  <a:srgbClr val="0C0C0C"/>
                </a:solidFill>
              </a:rPr>
              <a:t>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obyčeje: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 </a:t>
            </a:r>
            <a:r>
              <a:rPr lang="cs-CZ" sz="2000" dirty="0">
                <a:solidFill>
                  <a:srgbClr val="0C0C0C"/>
                </a:solidFill>
              </a:rPr>
              <a:t>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stolování, odívání, společenské vystupování </a:t>
            </a:r>
          </a:p>
          <a:p>
            <a:pPr marL="0" indent="0" algn="l">
              <a:buNone/>
            </a:pPr>
            <a:r>
              <a:rPr lang="cs-CZ" sz="2000" dirty="0">
                <a:solidFill>
                  <a:srgbClr val="0C0C0C"/>
                </a:solidFill>
              </a:rPr>
              <a:t>                                                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mravy: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  křesťanské   (hřích/pokání) </a:t>
            </a:r>
          </a:p>
          <a:p>
            <a:pPr marL="0" indent="0" algn="l">
              <a:buNone/>
            </a:pPr>
            <a:r>
              <a:rPr lang="cs-CZ" sz="2000" dirty="0">
                <a:solidFill>
                  <a:srgbClr val="0C0C0C"/>
                </a:solidFill>
              </a:rPr>
              <a:t>                                                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zákony</a:t>
            </a:r>
            <a:r>
              <a:rPr lang="cs-CZ" sz="2000" b="1" dirty="0">
                <a:solidFill>
                  <a:srgbClr val="0C0C0C"/>
                </a:solidFill>
              </a:rPr>
              <a:t>:  </a:t>
            </a:r>
            <a:r>
              <a:rPr lang="cs-CZ" sz="2000" dirty="0">
                <a:solidFill>
                  <a:srgbClr val="0C0C0C"/>
                </a:solidFill>
              </a:rPr>
              <a:t>porušení je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sankcionováno (soudy) </a:t>
            </a:r>
          </a:p>
          <a:p>
            <a:pPr marL="0" indent="0" algn="l">
              <a:buNone/>
            </a:pPr>
            <a:r>
              <a:rPr lang="cs-CZ" sz="2000" i="0" u="none" strike="noStrike" baseline="0" dirty="0">
                <a:solidFill>
                  <a:srgbClr val="0C0C0C"/>
                </a:solidFill>
              </a:rPr>
              <a:t>                                                  –  </a:t>
            </a:r>
            <a:r>
              <a:rPr lang="cs-CZ" sz="2000" b="1" i="0" u="none" strike="noStrike" baseline="0" dirty="0">
                <a:solidFill>
                  <a:srgbClr val="0C0C0C"/>
                </a:solidFill>
              </a:rPr>
              <a:t>tabu:   </a:t>
            </a:r>
            <a:r>
              <a:rPr lang="cs-CZ" sz="2000" i="0" u="none" strike="noStrike" baseline="0" dirty="0">
                <a:solidFill>
                  <a:srgbClr val="0C0C0C"/>
                </a:solidFill>
              </a:rPr>
              <a:t>(incest)</a:t>
            </a:r>
          </a:p>
          <a:p>
            <a:pPr marL="0" indent="0" algn="l">
              <a:buNone/>
            </a:pPr>
            <a:endParaRPr lang="cs-CZ" sz="2000" i="0" u="none" strike="noStrike" baseline="0" dirty="0">
              <a:solidFill>
                <a:srgbClr val="0C0C0C"/>
              </a:solidFill>
            </a:endParaRPr>
          </a:p>
          <a:p>
            <a:pPr algn="l"/>
            <a:r>
              <a:rPr lang="cs-CZ" sz="1900" b="1" i="0" u="none" strike="noStrike" baseline="0" dirty="0">
                <a:solidFill>
                  <a:srgbClr val="FF0000"/>
                </a:solidFill>
              </a:rPr>
              <a:t>Artefakty</a:t>
            </a:r>
            <a:r>
              <a:rPr lang="cs-CZ" sz="1900" i="0" u="none" strike="noStrike" baseline="0" dirty="0">
                <a:solidFill>
                  <a:srgbClr val="0C0C0C"/>
                </a:solidFill>
              </a:rPr>
              <a:t>  –  lidmi vyrobené a používané objekty, </a:t>
            </a:r>
            <a:r>
              <a:rPr lang="cs-CZ" sz="1900" i="0" u="none" strike="noStrike" baseline="0" dirty="0" err="1">
                <a:solidFill>
                  <a:srgbClr val="0C0C0C"/>
                </a:solidFill>
              </a:rPr>
              <a:t>ekofakty</a:t>
            </a:r>
            <a:r>
              <a:rPr lang="cs-CZ" sz="1900" i="0" u="none" strike="noStrike" baseline="0" dirty="0">
                <a:solidFill>
                  <a:srgbClr val="0C0C0C"/>
                </a:solidFill>
              </a:rPr>
              <a:t> a </a:t>
            </a:r>
            <a:r>
              <a:rPr lang="cs-CZ" sz="1900" b="0" i="0" u="none" strike="noStrike" baseline="0" dirty="0" err="1">
                <a:solidFill>
                  <a:srgbClr val="0C0C0C"/>
                </a:solidFill>
              </a:rPr>
              <a:t>environmentalní</a:t>
            </a:r>
            <a:r>
              <a:rPr lang="cs-CZ" sz="1900" b="0" i="0" u="none" strike="noStrike" baseline="0" dirty="0">
                <a:solidFill>
                  <a:srgbClr val="0C0C0C"/>
                </a:solidFill>
              </a:rPr>
              <a:t> pozůstatky (organické, anorganické) </a:t>
            </a:r>
          </a:p>
          <a:p>
            <a:pPr marL="0" indent="0" algn="l">
              <a:buNone/>
            </a:pPr>
            <a:r>
              <a:rPr lang="cs-CZ" sz="1900" b="0" i="0" u="none" strike="noStrike" baseline="0" dirty="0">
                <a:solidFill>
                  <a:srgbClr val="0C0C0C"/>
                </a:solidFill>
              </a:rPr>
              <a:t>                       –  </a:t>
            </a:r>
            <a:r>
              <a:rPr lang="cs-CZ" sz="1900" b="1" i="0" u="none" strike="noStrike" baseline="0" dirty="0">
                <a:solidFill>
                  <a:srgbClr val="0C0C0C"/>
                </a:solidFill>
              </a:rPr>
              <a:t>archeologie:  </a:t>
            </a:r>
            <a:r>
              <a:rPr lang="cs-CZ" sz="1900" b="0" i="0" u="none" strike="noStrike" baseline="0" dirty="0">
                <a:solidFill>
                  <a:srgbClr val="0C0C0C"/>
                </a:solidFill>
              </a:rPr>
              <a:t>studium a interpretace </a:t>
            </a:r>
            <a:r>
              <a:rPr lang="pl-PL" sz="1900" b="0" i="0" u="none" strike="noStrike" baseline="0" dirty="0">
                <a:solidFill>
                  <a:srgbClr val="0C0C0C"/>
                </a:solidFill>
              </a:rPr>
              <a:t>hmotných pramenů slouží k rekonstrukci minulosti </a:t>
            </a:r>
          </a:p>
          <a:p>
            <a:pPr marL="0" indent="0" algn="l">
              <a:buNone/>
            </a:pPr>
            <a:r>
              <a:rPr lang="pl-PL" sz="1900" b="0" i="0" u="none" strike="noStrike" baseline="0" dirty="0">
                <a:solidFill>
                  <a:srgbClr val="0C0C0C"/>
                </a:solidFill>
              </a:rPr>
              <a:t>                       –  </a:t>
            </a:r>
            <a:r>
              <a:rPr lang="cs-CZ" sz="1900" b="1" i="0" u="none" strike="noStrike" baseline="0" dirty="0">
                <a:solidFill>
                  <a:srgbClr val="0C0C0C"/>
                </a:solidFill>
              </a:rPr>
              <a:t>kognitivní archeologie:</a:t>
            </a:r>
            <a:r>
              <a:rPr lang="cs-CZ" sz="1900" b="0" i="0" u="none" strike="noStrike" baseline="0" dirty="0">
                <a:solidFill>
                  <a:srgbClr val="0C0C0C"/>
                </a:solidFill>
              </a:rPr>
              <a:t>  holistický (celkový) přístup ke studiu zaniklých sociokulturních systémů</a:t>
            </a:r>
            <a:endParaRPr lang="cs-CZ" sz="1900" i="0" u="none" strike="noStrike" baseline="0" dirty="0">
              <a:solidFill>
                <a:srgbClr val="0C0C0C"/>
              </a:solidFill>
            </a:endParaRPr>
          </a:p>
          <a:p>
            <a:pPr marL="0" indent="0" algn="l">
              <a:buNone/>
            </a:pPr>
            <a:r>
              <a:rPr lang="cs-CZ" sz="2200" dirty="0">
                <a:solidFill>
                  <a:srgbClr val="0C0C0C"/>
                </a:solidFill>
              </a:rPr>
              <a:t>                                                  </a:t>
            </a:r>
            <a:endParaRPr lang="cs-CZ" sz="2000" dirty="0">
              <a:solidFill>
                <a:srgbClr val="0C0C0C"/>
              </a:solidFill>
            </a:endParaRPr>
          </a:p>
          <a:p>
            <a:pPr algn="l"/>
            <a:endParaRPr lang="cs-CZ" sz="2000" dirty="0">
              <a:solidFill>
                <a:srgbClr val="0C0C0C"/>
              </a:solidFill>
            </a:endParaRPr>
          </a:p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5015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2B72E5F3-2E1F-5701-FBB3-1F882D569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11887200" cy="56483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1800" b="1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/>
              <a:t>Archeologické prameny  – </a:t>
            </a:r>
            <a:r>
              <a:rPr lang="cs-CZ" altLang="cs-CZ" sz="2000" dirty="0"/>
              <a:t>  </a:t>
            </a:r>
            <a:r>
              <a:rPr lang="cs-CZ" sz="2000" b="0" i="0" u="none" strike="noStrike" baseline="0" dirty="0"/>
              <a:t>předměty nebo soubory předmětů antropogenní nebo přírodní povahy z období </a:t>
            </a:r>
          </a:p>
          <a:p>
            <a:pPr marL="0" indent="0" algn="l">
              <a:buNone/>
            </a:pPr>
            <a:r>
              <a:rPr lang="cs-CZ" sz="2000" dirty="0"/>
              <a:t>                                                       </a:t>
            </a:r>
            <a:r>
              <a:rPr lang="cs-CZ" sz="2000" b="0" i="0" u="none" strike="noStrike" baseline="0" dirty="0"/>
              <a:t>středověku a raného novověku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                         </a:t>
            </a:r>
            <a:r>
              <a:rPr lang="cs-CZ" altLang="cs-CZ" sz="2000" b="1" dirty="0"/>
              <a:t>                                                  </a:t>
            </a:r>
            <a:r>
              <a:rPr lang="cs-CZ" altLang="cs-CZ" sz="2000" dirty="0"/>
              <a:t>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/>
              <a:t>Artefakty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dirty="0"/>
              <a:t>– 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dirty="0"/>
              <a:t>prostředky kulturní adaptace na přírodní prostředí  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–   nositelé specifických vlastností </a:t>
            </a:r>
            <a:r>
              <a:rPr lang="cs-CZ" sz="2000" dirty="0"/>
              <a:t>a </a:t>
            </a:r>
            <a:r>
              <a:rPr lang="cs-CZ" sz="2000" b="0" i="0" u="none" strike="noStrike" baseline="0" dirty="0"/>
              <a:t>zdrojem informací historické povahy </a:t>
            </a:r>
          </a:p>
          <a:p>
            <a:pPr marL="0" indent="0" algn="l">
              <a:buNone/>
            </a:pPr>
            <a:r>
              <a:rPr lang="cs-CZ" sz="2000" dirty="0"/>
              <a:t>                        </a:t>
            </a:r>
            <a:r>
              <a:rPr lang="cs-CZ" sz="2000" b="0" i="0" u="none" strike="noStrike" baseline="0" dirty="0"/>
              <a:t>–   jsou vyrobeny z různých surovin, plní určitou funkci a mívají i symbolický význam 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                        –   </a:t>
            </a:r>
            <a:r>
              <a:rPr lang="cs-CZ" altLang="cs-CZ" sz="2000" dirty="0"/>
              <a:t>funkce:  adaptivní, profánní, sakrální, statusová, estetická (dekorativní), aj.                              </a:t>
            </a:r>
          </a:p>
          <a:p>
            <a:pPr algn="l"/>
            <a:endParaRPr lang="cs-CZ" altLang="cs-CZ" sz="2000" b="1" dirty="0">
              <a:solidFill>
                <a:srgbClr val="FF0000"/>
              </a:solidFill>
            </a:endParaRPr>
          </a:p>
          <a:p>
            <a:pPr algn="l"/>
            <a:r>
              <a:rPr lang="cs-CZ" altLang="cs-CZ" sz="2000" b="1" dirty="0" err="1"/>
              <a:t>Ekofakty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FF0000"/>
                </a:solidFill>
              </a:rPr>
              <a:t>    </a:t>
            </a:r>
            <a:r>
              <a:rPr lang="cs-CZ" altLang="cs-CZ" sz="2000" dirty="0"/>
              <a:t>a) předměty přírodního původu vzniklé v důsledku lidské činnosti (nezáměrně):</a:t>
            </a:r>
          </a:p>
          <a:p>
            <a:pPr marL="0" indent="0" algn="l">
              <a:buNone/>
            </a:pPr>
            <a:r>
              <a:rPr lang="cs-CZ" altLang="cs-CZ" sz="2000" dirty="0"/>
              <a:t>                               –  uhlíky, výrobní odpad, struska, kovové slitky, skelné taveniny, aj.</a:t>
            </a:r>
          </a:p>
          <a:p>
            <a:pPr marL="0" indent="0" algn="l">
              <a:buNone/>
            </a:pPr>
            <a:endParaRPr lang="cs-CZ" altLang="cs-CZ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                       </a:t>
            </a:r>
            <a:r>
              <a:rPr lang="cs-CZ" altLang="cs-CZ" sz="2000" dirty="0"/>
              <a:t>b)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přirozené pozůstatky lidí, zvířat a rostlin: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kosti, fosilie, pyl, sedimenty/usazeniny aj. (rostlinné zbytky, textil, kůže, chlupy, vlasy z jímek a studní)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 </a:t>
            </a:r>
            <a:r>
              <a:rPr lang="cs-CZ" sz="2000" dirty="0" err="1"/>
              <a:t>ekofaktové</a:t>
            </a:r>
            <a:r>
              <a:rPr lang="cs-CZ" sz="2000" dirty="0"/>
              <a:t> vlastnosti:  rekonstrukce přírodního prostředí kulturní krajiny (vzorkování)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 analýzy:  </a:t>
            </a:r>
            <a:r>
              <a:rPr lang="cs-CZ" sz="2000" dirty="0" err="1"/>
              <a:t>archeobotanické</a:t>
            </a:r>
            <a:r>
              <a:rPr lang="cs-CZ" sz="2000" dirty="0"/>
              <a:t>, </a:t>
            </a:r>
            <a:r>
              <a:rPr lang="cs-CZ" sz="2000" dirty="0" err="1"/>
              <a:t>archeozoologické</a:t>
            </a:r>
            <a:r>
              <a:rPr lang="cs-CZ" sz="2000" dirty="0"/>
              <a:t>, palynologické, malakologické aj.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000" dirty="0"/>
              <a:t>                             –   využití metod a poznatků z  geologie, pedologie, klimatologie, sídelní geografie aj.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/>
          </a:p>
          <a:p>
            <a:pPr marL="0" indent="0" eaLnBrk="1" hangingPunct="1">
              <a:buFontTx/>
              <a:buNone/>
              <a:defRPr/>
            </a:pPr>
            <a:endParaRPr lang="cs-CZ" alt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BEEC46-72D9-44AF-AB7B-C50B60F4A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6675"/>
            <a:ext cx="8229600" cy="1143000"/>
          </a:xfrm>
        </p:spPr>
        <p:txBody>
          <a:bodyPr/>
          <a:lstStyle/>
          <a:p>
            <a:r>
              <a:rPr lang="cs-CZ" altLang="cs-CZ" sz="3200" b="1" dirty="0"/>
              <a:t>                        </a:t>
            </a:r>
            <a:r>
              <a:rPr lang="cs-CZ" altLang="cs-CZ" sz="3200" b="1" dirty="0">
                <a:solidFill>
                  <a:srgbClr val="FF0000"/>
                </a:solidFill>
              </a:rPr>
              <a:t>Předmět studia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r>
              <a:rPr lang="cs-CZ" altLang="cs-CZ" sz="3200" b="1" dirty="0"/>
              <a:t>             </a:t>
            </a:r>
            <a:r>
              <a:rPr lang="cs-CZ" altLang="cs-CZ" sz="3200" b="1" dirty="0">
                <a:solidFill>
                  <a:srgbClr val="FF0000"/>
                </a:solidFill>
              </a:rPr>
              <a:t>Dělení archeologických pramenů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673" y="981076"/>
            <a:ext cx="10767317" cy="624165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Poloha</a:t>
            </a:r>
            <a:r>
              <a:rPr lang="cs-CZ" altLang="cs-CZ" sz="1400" b="1" dirty="0"/>
              <a:t>   –  pod zemí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                 –  nad zemí (zásypy kleneb)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                 –  ve vodě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Manipulovatelnost</a:t>
            </a:r>
            <a:r>
              <a:rPr lang="cs-CZ" altLang="cs-CZ" sz="1400" b="1" dirty="0"/>
              <a:t>   –   nemovité („nepřenosné“)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                                        –   movité („přenosné“)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Způsobu uchovávání</a:t>
            </a:r>
            <a:r>
              <a:rPr lang="cs-CZ" altLang="cs-CZ" sz="1400" b="1" dirty="0"/>
              <a:t>   –   v terénu (in </a:t>
            </a:r>
            <a:r>
              <a:rPr lang="cs-CZ" altLang="cs-CZ" sz="1400" b="1" dirty="0" err="1"/>
              <a:t>situ</a:t>
            </a:r>
            <a:r>
              <a:rPr lang="cs-CZ" altLang="cs-CZ" sz="1400" b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                                          –   mimo terén (in </a:t>
            </a:r>
            <a:r>
              <a:rPr lang="cs-CZ" altLang="cs-CZ" sz="1400" b="1" dirty="0" err="1"/>
              <a:t>fondo</a:t>
            </a:r>
            <a:r>
              <a:rPr lang="cs-CZ" altLang="cs-CZ" sz="1400" b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Materiál</a:t>
            </a:r>
            <a:r>
              <a:rPr lang="cs-CZ" altLang="cs-CZ" sz="1400" b="1" dirty="0"/>
              <a:t>   –   neorganické materiály (hlína, kámen, sklo aj.)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                    –   organické materiály (dřevo, kůže, jantar, kosti aj.)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Předpokládaný účel</a:t>
            </a:r>
            <a:r>
              <a:rPr lang="cs-CZ" altLang="cs-CZ" sz="1400" b="1" dirty="0"/>
              <a:t>   –   </a:t>
            </a:r>
            <a:r>
              <a:rPr lang="cs-CZ" altLang="cs-CZ" sz="1400" b="1" dirty="0">
                <a:solidFill>
                  <a:srgbClr val="FF0000"/>
                </a:solidFill>
              </a:rPr>
              <a:t>movité:</a:t>
            </a:r>
            <a:r>
              <a:rPr lang="cs-CZ" altLang="cs-CZ" sz="1400" b="1" dirty="0"/>
              <a:t>   nástroje, zbraně, ozdoby, kultovní předměty, platidla (movité)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400" b="1" dirty="0"/>
              <a:t>                                             –   </a:t>
            </a:r>
            <a:r>
              <a:rPr lang="cs-CZ" altLang="cs-CZ" sz="1400" b="1" dirty="0">
                <a:solidFill>
                  <a:srgbClr val="FF0000"/>
                </a:solidFill>
              </a:rPr>
              <a:t>nemovité:</a:t>
            </a:r>
            <a:r>
              <a:rPr lang="cs-CZ" altLang="cs-CZ" sz="1400" b="1" dirty="0"/>
              <a:t>  sídliště, pohřebiště, fortifikace, výrobní a těžební areály (nemovité)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>
              <a:lnSpc>
                <a:spcPct val="80000"/>
              </a:lnSpc>
            </a:pPr>
            <a:r>
              <a:rPr lang="cs-CZ" altLang="cs-CZ" sz="1400" b="1" u="sng" dirty="0">
                <a:solidFill>
                  <a:srgbClr val="FF0000"/>
                </a:solidFill>
              </a:rPr>
              <a:t>Účel lidské aktivity</a:t>
            </a:r>
            <a:r>
              <a:rPr lang="cs-CZ" altLang="cs-CZ" sz="1400" b="1" dirty="0"/>
              <a:t>   –   artefaktové prameny (předměty vyrobené člověkem)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400" b="1" dirty="0"/>
              <a:t>                                           –   </a:t>
            </a:r>
            <a:r>
              <a:rPr lang="cs-CZ" altLang="cs-CZ" sz="1400" b="1" dirty="0" err="1"/>
              <a:t>ekofaktové</a:t>
            </a:r>
            <a:r>
              <a:rPr lang="cs-CZ" altLang="cs-CZ" sz="1400" b="1" dirty="0"/>
              <a:t> prameny (lidské, zvířecí skelety, bronz, železo, kulturní plodiny)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400" b="1" dirty="0"/>
              <a:t>                                           –   přírodní prameny (paleobotanické, zoologické, antropologické aj.)</a:t>
            </a:r>
          </a:p>
        </p:txBody>
      </p:sp>
    </p:spTree>
    <p:extLst>
      <p:ext uri="{BB962C8B-B14F-4D97-AF65-F5344CB8AC3E}">
        <p14:creationId xmlns:p14="http://schemas.microsoft.com/office/powerpoint/2010/main" val="383335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Archeologické nálezy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25563"/>
            <a:ext cx="11104418" cy="55324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Lidské výtvory (artefakty) vyřazené ze živé kultury (nová výpovědní hodnota):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    1)  pochází z konkrétního prostoru (místo)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2)  pochází z určitého časového období (čas)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3)  jsou vyrobeny z určitého materiálu (informace materiálně-technické povahy)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4)  dokládají určitý technologický postup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5)  souvisí s určitým kulturním prostředím (sakrální–hřbitov, profánní–sídelní prostředí)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6)  přináší obecně kulturní informace (o ekonomické, sociální nebo duchovní sféře)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7)  dokumentují určitý jev (obolus mrtvých)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8)  dokládají etnické nebo náboženské zvyklosti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809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C05B2-6246-44A3-BF4C-87B210BDA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8368"/>
            <a:ext cx="11353800" cy="6169632"/>
          </a:xfrm>
        </p:spPr>
        <p:txBody>
          <a:bodyPr>
            <a:normAutofit lnSpcReduction="10000"/>
          </a:bodyPr>
          <a:lstStyle/>
          <a:p>
            <a:r>
              <a:rPr lang="cs-CZ" sz="1800" b="1" dirty="0"/>
              <a:t>Materiální kultura  </a:t>
            </a:r>
            <a:r>
              <a:rPr lang="cs-CZ" sz="1800" dirty="0"/>
              <a:t>–  výtvory uspokojující materiální potřeby lidí v nejobecnějším smyslu  </a:t>
            </a:r>
          </a:p>
          <a:p>
            <a:pPr marL="0" indent="0">
              <a:buNone/>
            </a:pPr>
            <a:r>
              <a:rPr lang="cs-CZ" sz="1800" dirty="0"/>
              <a:t>                                      –   výrobní zařízení, vybavení domu</a:t>
            </a:r>
          </a:p>
          <a:p>
            <a:pPr marL="0" indent="0">
              <a:buNone/>
            </a:pPr>
            <a:r>
              <a:rPr lang="cs-CZ" sz="1800" dirty="0"/>
              <a:t>                                      –   předměty denní potřeby:  oděv, obuv, ozdoby </a:t>
            </a:r>
          </a:p>
          <a:p>
            <a:pPr marL="0" indent="0">
              <a:buNone/>
            </a:pPr>
            <a:r>
              <a:rPr lang="cs-CZ" sz="1800" dirty="0"/>
              <a:t>                                      –   pracovní nástroje, zbraně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dirty="0"/>
              <a:t>Duchovní kultura</a:t>
            </a:r>
            <a:r>
              <a:rPr lang="cs-CZ" sz="1800" dirty="0"/>
              <a:t>  –  ideje uspokojující duchovní potřeby člověka (předměty v nichž se ideje projevují)</a:t>
            </a:r>
          </a:p>
          <a:p>
            <a:pPr marL="0" indent="0">
              <a:buNone/>
            </a:pPr>
            <a:r>
              <a:rPr lang="cs-CZ" sz="1800" dirty="0"/>
              <a:t>                                     –  symboly, představy, zvyky, tradice </a:t>
            </a:r>
          </a:p>
          <a:p>
            <a:pPr marL="0" indent="0">
              <a:buNone/>
            </a:pPr>
            <a:r>
              <a:rPr lang="cs-CZ" sz="1800" dirty="0"/>
              <a:t>                                     –   náboženské, etické, estetické a právní normy </a:t>
            </a:r>
          </a:p>
          <a:p>
            <a:pPr marL="0" indent="0">
              <a:buNone/>
            </a:pPr>
            <a:r>
              <a:rPr lang="cs-CZ" sz="1800" dirty="0"/>
              <a:t>                                     –   vzdělání, poznatky a dovednosti (technologické inovace)</a:t>
            </a:r>
          </a:p>
          <a:p>
            <a:pPr marL="0" indent="0">
              <a:buNone/>
            </a:pPr>
            <a:endParaRPr lang="cs-CZ" sz="1800" dirty="0"/>
          </a:p>
          <a:p>
            <a:pPr eaLnBrk="1" hangingPunct="1">
              <a:defRPr/>
            </a:pPr>
            <a:r>
              <a:rPr lang="cs-CZ" altLang="cs-CZ" sz="1800" b="1" dirty="0"/>
              <a:t>Sociální prostředí: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1.</a:t>
            </a:r>
            <a:r>
              <a:rPr lang="cs-CZ" altLang="cs-CZ" sz="1800" dirty="0"/>
              <a:t>   </a:t>
            </a:r>
            <a:r>
              <a:rPr lang="cs-CZ" altLang="cs-CZ" sz="1800" b="1" dirty="0">
                <a:solidFill>
                  <a:srgbClr val="FF0000"/>
                </a:solidFill>
              </a:rPr>
              <a:t>Vesnice  </a:t>
            </a:r>
            <a:r>
              <a:rPr lang="cs-CZ" altLang="cs-CZ" sz="1800" dirty="0"/>
              <a:t>–  transformace zástavby a </a:t>
            </a:r>
            <a:r>
              <a:rPr lang="cs-CZ" altLang="cs-CZ" sz="1800" dirty="0" err="1"/>
              <a:t>plužiny</a:t>
            </a:r>
            <a:r>
              <a:rPr lang="cs-CZ" altLang="cs-CZ" sz="1800" dirty="0"/>
              <a:t>, specializace zemědělská produkce (šlechtické velkostatky)</a:t>
            </a:r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2.</a:t>
            </a:r>
            <a:r>
              <a:rPr lang="cs-CZ" altLang="cs-CZ" sz="1800" dirty="0"/>
              <a:t>   </a:t>
            </a:r>
            <a:r>
              <a:rPr lang="cs-CZ" altLang="cs-CZ" sz="1800" b="1" dirty="0">
                <a:solidFill>
                  <a:srgbClr val="FF0000"/>
                </a:solidFill>
              </a:rPr>
              <a:t>Panská sídla  </a:t>
            </a:r>
            <a:r>
              <a:rPr lang="cs-CZ" altLang="cs-CZ" sz="1800" dirty="0"/>
              <a:t>–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dirty="0"/>
              <a:t>nové typy panských sídel a fortifikací:  hrady a tvrze, od 16. stol. zámky</a:t>
            </a:r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3.</a:t>
            </a:r>
            <a:r>
              <a:rPr lang="cs-CZ" altLang="cs-CZ" sz="1800" dirty="0"/>
              <a:t>   </a:t>
            </a:r>
            <a:r>
              <a:rPr lang="cs-CZ" altLang="cs-CZ" sz="1800" b="1" dirty="0">
                <a:solidFill>
                  <a:srgbClr val="FF0000"/>
                </a:solidFill>
              </a:rPr>
              <a:t>Města  </a:t>
            </a:r>
            <a:r>
              <a:rPr lang="cs-CZ" altLang="cs-CZ" sz="1800" dirty="0"/>
              <a:t>–   parcelní síť, zástavba profánní (domy) a sakrální (kostely s hřbitovy), komunikace, řemesla a obchod</a:t>
            </a:r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4.</a:t>
            </a:r>
            <a:r>
              <a:rPr lang="cs-CZ" altLang="cs-CZ" sz="1800" dirty="0"/>
              <a:t>   </a:t>
            </a:r>
            <a:r>
              <a:rPr lang="cs-CZ" altLang="cs-CZ" sz="1800" b="1" dirty="0">
                <a:solidFill>
                  <a:srgbClr val="FF0000"/>
                </a:solidFill>
              </a:rPr>
              <a:t>Církevní sídla  </a:t>
            </a:r>
            <a:r>
              <a:rPr lang="cs-CZ" altLang="cs-CZ" sz="1800" dirty="0"/>
              <a:t>–</a:t>
            </a:r>
            <a:r>
              <a:rPr lang="cs-CZ" altLang="cs-CZ" sz="1800" b="1" dirty="0">
                <a:solidFill>
                  <a:srgbClr val="FF0000"/>
                </a:solidFill>
              </a:rPr>
              <a:t>  </a:t>
            </a:r>
            <a:r>
              <a:rPr lang="cs-CZ" altLang="cs-CZ" sz="1800" dirty="0"/>
              <a:t>biskupství, kapituly, kláštery, kostely, fary, hřbitovy (kostnice, osária)</a:t>
            </a:r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5.</a:t>
            </a:r>
            <a:r>
              <a:rPr lang="cs-CZ" altLang="cs-CZ" sz="1800" dirty="0"/>
              <a:t>   </a:t>
            </a:r>
            <a:r>
              <a:rPr lang="cs-CZ" altLang="cs-CZ" sz="1800" b="1" dirty="0">
                <a:solidFill>
                  <a:srgbClr val="FF0000"/>
                </a:solidFill>
              </a:rPr>
              <a:t>Těžební a produkční centra</a:t>
            </a:r>
            <a:r>
              <a:rPr lang="cs-CZ" altLang="cs-CZ" sz="1800" dirty="0"/>
              <a:t>  –  důlní díla, hornické osady,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9533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2354</Words>
  <Application>Microsoft Office PowerPoint</Application>
  <PresentationFormat>Širokoúhlá obrazovka</PresentationFormat>
  <Paragraphs>256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GaramondPremrPro</vt:lpstr>
      <vt:lpstr>Motiv Office</vt:lpstr>
      <vt:lpstr>Hmotná kultura v archeologii středověku a novověku </vt:lpstr>
      <vt:lpstr>                                      Kultura                              (z lat: colere  – „pěstovat“)</vt:lpstr>
      <vt:lpstr>Prezentace aplikace PowerPoint</vt:lpstr>
      <vt:lpstr>Prezentace aplikace PowerPoint</vt:lpstr>
      <vt:lpstr>Prezentace aplikace PowerPoint</vt:lpstr>
      <vt:lpstr>                        Předmět studia</vt:lpstr>
      <vt:lpstr>             Dělení archeologických pramenů</vt:lpstr>
      <vt:lpstr>                                   Archeologické nálezy</vt:lpstr>
      <vt:lpstr>Prezentace aplikace PowerPoint</vt:lpstr>
      <vt:lpstr>                    Odpadové areály ve středověku</vt:lpstr>
      <vt:lpstr>Prezentace aplikace PowerPoint</vt:lpstr>
      <vt:lpstr>             Událostní paradigma v současné archeologii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Hmotná kultura v archeologii středověku a novověku </dc:title>
  <dc:creator>Markéta Tymonová</dc:creator>
  <cp:lastModifiedBy>tym0001</cp:lastModifiedBy>
  <cp:revision>108</cp:revision>
  <dcterms:created xsi:type="dcterms:W3CDTF">2024-02-04T07:39:04Z</dcterms:created>
  <dcterms:modified xsi:type="dcterms:W3CDTF">2025-02-17T19:20:52Z</dcterms:modified>
</cp:coreProperties>
</file>