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7" r:id="rId3"/>
    <p:sldId id="384" r:id="rId4"/>
    <p:sldId id="346" r:id="rId5"/>
    <p:sldId id="345" r:id="rId6"/>
    <p:sldId id="349" r:id="rId7"/>
    <p:sldId id="463" r:id="rId8"/>
    <p:sldId id="351" r:id="rId9"/>
    <p:sldId id="467" r:id="rId10"/>
    <p:sldId id="464" r:id="rId11"/>
    <p:sldId id="465" r:id="rId12"/>
    <p:sldId id="466" r:id="rId13"/>
    <p:sldId id="435" r:id="rId14"/>
    <p:sldId id="297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6A4009-2FE3-4C21-B810-F222F02FC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701A128-3FE9-495D-94A6-57329498C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F02B5F-A686-4D9A-893C-B75C11C57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D15D-BA56-4C57-A8DF-307DC648D50D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15B809-7B7E-4DA0-BDFB-37F57252A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D1E171-066E-4B4C-B427-8AE7534FE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E53F-EE00-4F0A-91BE-ABEC194B57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129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4995B3-29CD-419C-9BF9-051ACA39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6A70E76-FB59-4042-93B9-286AB9CA8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9E05B7-EF02-4A9C-AD09-7C4EA8AAF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D15D-BA56-4C57-A8DF-307DC648D50D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81E75D-BF97-4C10-B870-5B9CE4C8B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DB4BCB-B151-4008-87BC-3312EF28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E53F-EE00-4F0A-91BE-ABEC194B57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814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BC7B917-3B91-4AFB-A5C5-DC060AD2B4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08D6533-3AA7-4705-961B-7BC531A14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701367-1DA1-4C7C-84E2-27AF13A6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D15D-BA56-4C57-A8DF-307DC648D50D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6F3752-0393-46E3-A2B8-CE0363EE8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93E7A8-A4BB-4266-9C01-66F510F4D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E53F-EE00-4F0A-91BE-ABEC194B57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711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7F8359-BF2D-4429-AA87-32B67EA24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70AC59-D07C-4922-A4C8-EF5BB0C90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5C17F3-7DC7-48C1-8E02-0DC1CEDD8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D15D-BA56-4C57-A8DF-307DC648D50D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FA469B-2648-4975-8EC4-9A7FDBC6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9FC457-4F4D-4FE4-A782-F5DAF03EA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E53F-EE00-4F0A-91BE-ABEC194B57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83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57A03A-1FA3-4532-ACE2-6DEC96E47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A94746-AC9C-4172-90AC-5C43534C2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2B4414-E0FF-4E31-877C-CB3FA623B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D15D-BA56-4C57-A8DF-307DC648D50D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F887BD-5A8E-4D93-8083-308654F57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053E69-CDC1-49E9-8C69-B76337D9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E53F-EE00-4F0A-91BE-ABEC194B57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52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A13394-3BD6-4C4E-8688-63CA1120C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534B38-CF0D-42A7-BEB8-A7BE49EC3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3CAAD1-3E9B-4348-8C2D-1DBD6B619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B3212E-9ACC-41C4-A146-BE7F063F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D15D-BA56-4C57-A8DF-307DC648D50D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D8A913-4B4E-4854-9B57-12EBBBA8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EAE2AD-AEF5-4246-8F8D-CC64CD00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E53F-EE00-4F0A-91BE-ABEC194B57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003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D8ED86-38EB-4A37-A039-ADFD08D0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8AFD94-7369-42A3-A3B9-2DA18CBF3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2E9FF55-9084-439F-B5C9-93FC5CB4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1D6CC19-9507-482F-BDDB-84B7153F1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69075B2-1773-4024-A803-8B707D177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2555023-2151-4BA4-92CB-E3EADB58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D15D-BA56-4C57-A8DF-307DC648D50D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FC0936C-21C2-4972-9A51-AE5C0909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BD06CE7-172D-4773-BDD7-94CC16E7D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E53F-EE00-4F0A-91BE-ABEC194B57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544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082CDA-1ED6-4230-8DB5-28C88AB2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2DED5E6-443F-4BA6-B091-AD933210A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D15D-BA56-4C57-A8DF-307DC648D50D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6D91B7D-7FAB-4812-9796-85CA89D41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3A5E81E-7A1F-467D-BC9B-2592BC146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E53F-EE00-4F0A-91BE-ABEC194B57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44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42C2E9B-CBD5-4F87-8F30-B115C70F0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D15D-BA56-4C57-A8DF-307DC648D50D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7C36AA1-7E01-4B7F-9DC7-4EB26E06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61328FC-3975-4533-B02F-2E962C41C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E53F-EE00-4F0A-91BE-ABEC194B57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56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D55F14-0F5C-46BC-9A4D-80D84EB19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534DF8-1803-4748-AF89-5D0AF334F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B3583B-DF78-4E47-B11C-028FC7294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D5C12DE-C880-466E-94DE-AA74A8AC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D15D-BA56-4C57-A8DF-307DC648D50D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C1A3A08-0CBE-4106-8C1B-93EC3202B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46F1D46-90DF-458A-9C12-696404A3B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E53F-EE00-4F0A-91BE-ABEC194B57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13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141015-7008-4488-A9C7-2F8429E9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2159BE7-06D0-4216-AF7C-84E90D6EE2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5F64CD8-81A1-4929-B143-B8A6332AA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048529F-64DE-4E65-9B08-80C28DC73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D15D-BA56-4C57-A8DF-307DC648D50D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CCC99EF-EE24-4B09-A5A8-AA6F9B304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0CF911-3C08-4A7B-A9F2-8683744B3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1E53F-EE00-4F0A-91BE-ABEC194B57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57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E16F451-668B-4034-A9A3-A2746FFBB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4589E3-CDBF-4B8B-A86D-F68AB00DC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26B897-F317-4AF9-95D2-04C58024C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DD15D-BA56-4C57-A8DF-307DC648D50D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585BCA-0B6E-42B1-A0C1-8E3C4A519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B078E9-C083-4011-A450-044A8A8F6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1E53F-EE00-4F0A-91BE-ABEC194B57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463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8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5" Type="http://schemas.openxmlformats.org/officeDocument/2006/relationships/image" Target="../media/image19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31.jpeg"/><Relationship Id="rId2" Type="http://schemas.openxmlformats.org/officeDocument/2006/relationships/image" Target="../media/image22.pn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wmf"/><Relationship Id="rId15" Type="http://schemas.openxmlformats.org/officeDocument/2006/relationships/image" Target="../media/image34.png"/><Relationship Id="rId10" Type="http://schemas.openxmlformats.org/officeDocument/2006/relationships/image" Target="../media/image29.jpeg"/><Relationship Id="rId4" Type="http://schemas.openxmlformats.org/officeDocument/2006/relationships/image" Target="../media/image24.jpeg"/><Relationship Id="rId9" Type="http://schemas.openxmlformats.org/officeDocument/2006/relationships/image" Target="../media/image28.emf"/><Relationship Id="rId1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F16182-61C9-4A31-AF73-1B32F5A584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/>
              <a:t>Hmotná kultura v archeologii středověku a novověku</a:t>
            </a:r>
            <a:br>
              <a:rPr lang="cs-CZ" b="1"/>
            </a:b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C67E5D-D1B7-4971-A601-BFDBA35815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z="1800" dirty="0"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r>
              <a:rPr lang="cs-CZ" sz="3200" dirty="0">
                <a:effectLst/>
                <a:latin typeface="+mj-lt"/>
                <a:ea typeface="Times New Roman" panose="02020603050405020304" pitchFamily="18" charset="0"/>
              </a:rPr>
              <a:t>2.    Archeologické prameny a formativní procesy, chronologie a </a:t>
            </a:r>
            <a:r>
              <a:rPr lang="cs-CZ" sz="3200">
                <a:effectLst/>
                <a:latin typeface="+mj-lt"/>
                <a:ea typeface="Times New Roman" panose="02020603050405020304" pitchFamily="18" charset="0"/>
              </a:rPr>
              <a:t>datovací metody</a:t>
            </a:r>
            <a:endParaRPr lang="cs-CZ" sz="3200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6750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D395396-C4EB-49AE-8B75-712502E7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42" t="30262" r="32079" b="20000"/>
          <a:stretch/>
        </p:blipFill>
        <p:spPr>
          <a:xfrm>
            <a:off x="722624" y="0"/>
            <a:ext cx="10462516" cy="656626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4C08C14-A485-44F9-AD24-EA75E5108BD5}"/>
              </a:ext>
            </a:extLst>
          </p:cNvPr>
          <p:cNvSpPr txBox="1"/>
          <p:nvPr/>
        </p:nvSpPr>
        <p:spPr>
          <a:xfrm>
            <a:off x="1890445" y="6457890"/>
            <a:ext cx="8565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Model distribuce odpadových areálů (podle </a:t>
            </a:r>
            <a:r>
              <a:rPr lang="cs-CZ" sz="2000" b="1" dirty="0" err="1"/>
              <a:t>Needham</a:t>
            </a:r>
            <a:r>
              <a:rPr lang="cs-CZ" sz="2000" b="1" dirty="0"/>
              <a:t> - </a:t>
            </a:r>
            <a:r>
              <a:rPr lang="cs-CZ" sz="2000" b="1" dirty="0" err="1"/>
              <a:t>Spence</a:t>
            </a:r>
            <a:r>
              <a:rPr lang="cs-CZ" sz="2000" b="1" dirty="0"/>
              <a:t> 1997, 78, </a:t>
            </a:r>
            <a:r>
              <a:rPr lang="cs-CZ" sz="2000" b="1" dirty="0" err="1"/>
              <a:t>fig</a:t>
            </a:r>
            <a:r>
              <a:rPr lang="cs-CZ" sz="2000" b="1" dirty="0"/>
              <a:t>. 2).</a:t>
            </a:r>
          </a:p>
        </p:txBody>
      </p:sp>
    </p:spTree>
    <p:extLst>
      <p:ext uri="{BB962C8B-B14F-4D97-AF65-F5344CB8AC3E}">
        <p14:creationId xmlns:p14="http://schemas.microsoft.com/office/powerpoint/2010/main" val="1169297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C5580D-1A0F-499D-8F6B-F6FF6A545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98" y="606175"/>
            <a:ext cx="11555002" cy="64521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Odpadový areál  </a:t>
            </a:r>
            <a:r>
              <a:rPr lang="cs-CZ" sz="2000" dirty="0"/>
              <a:t>–  intencionální místo definitivního uložení odpadu v sídelních komponentách </a:t>
            </a:r>
          </a:p>
          <a:p>
            <a:pPr marL="0" indent="0">
              <a:buNone/>
            </a:pPr>
            <a:r>
              <a:rPr lang="cs-CZ" sz="2000" dirty="0"/>
              <a:t>                                   –  procesy ovlivňující strukturu a dochování odpadu:</a:t>
            </a:r>
          </a:p>
          <a:p>
            <a:pPr marL="0" indent="0">
              <a:buNone/>
            </a:pPr>
            <a:r>
              <a:rPr lang="cs-CZ" sz="2000" dirty="0"/>
              <a:t>                                       1)  způsob geneze odpadu</a:t>
            </a:r>
          </a:p>
          <a:p>
            <a:pPr marL="0" indent="0">
              <a:buNone/>
            </a:pPr>
            <a:r>
              <a:rPr lang="cs-CZ" sz="2000" dirty="0"/>
              <a:t>                                       2)  akumulace a stálost odpadu </a:t>
            </a:r>
          </a:p>
          <a:p>
            <a:pPr marL="0" indent="0">
              <a:buNone/>
            </a:pPr>
            <a:r>
              <a:rPr lang="cs-CZ" sz="2000" dirty="0"/>
              <a:t>                                       3)  způsob dochování odpadu </a:t>
            </a:r>
          </a:p>
          <a:p>
            <a:pPr marL="0" indent="0">
              <a:buNone/>
            </a:pPr>
            <a:r>
              <a:rPr lang="cs-CZ" sz="2000" dirty="0"/>
              <a:t>                                   –  ovlivňující faktory:   a)  velikost populace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b)  délka osídlení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c)  sociální status obyvatel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d)  technologická a ekonomická úroveň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e)  úroveň konzumace stravy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f)  frekvence obnovování a přestaveb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g)  pozice lokality v produkční a směnné sféře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h)  retenční (zadržovací) schopnosti odpadních objektů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i)  spotřeba paliva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9471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8D981D-2CF7-4198-AE69-647E83312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79" y="678094"/>
            <a:ext cx="11465959" cy="6179906"/>
          </a:xfrm>
        </p:spPr>
        <p:txBody>
          <a:bodyPr>
            <a:normAutofit/>
          </a:bodyPr>
          <a:lstStyle/>
          <a:p>
            <a:r>
              <a:rPr lang="cs-CZ" sz="2000" b="1" dirty="0"/>
              <a:t>Ulrike Sommer  </a:t>
            </a:r>
            <a:r>
              <a:rPr lang="cs-CZ" sz="2000" dirty="0"/>
              <a:t>–  dělí odpad podle:  velikosti, kvality, míry znečištění a rizika nebezpečí </a:t>
            </a:r>
          </a:p>
          <a:p>
            <a:pPr marL="0" indent="0">
              <a:buNone/>
            </a:pPr>
            <a:r>
              <a:rPr lang="cs-CZ" sz="2000" dirty="0"/>
              <a:t>                                      1)  </a:t>
            </a:r>
            <a:r>
              <a:rPr lang="cs-CZ" sz="2000" dirty="0" err="1"/>
              <a:t>mikroodpad</a:t>
            </a:r>
            <a:r>
              <a:rPr lang="cs-CZ" sz="2000" dirty="0"/>
              <a:t>:  malý snadno přemístitelný </a:t>
            </a:r>
          </a:p>
          <a:p>
            <a:pPr marL="0" indent="0">
              <a:buNone/>
            </a:pPr>
            <a:r>
              <a:rPr lang="cs-CZ" sz="2000" dirty="0"/>
              <a:t>                                      2)  velký odpad:  špinavý a znečišťující  (hygienicky a zdravotně závadný)</a:t>
            </a:r>
          </a:p>
          <a:p>
            <a:pPr marL="0" indent="0">
              <a:buNone/>
            </a:pPr>
            <a:r>
              <a:rPr lang="cs-CZ" sz="2000" dirty="0"/>
              <a:t>                                      3)  obnovitelný odpad:  odklízí se když brání v pohybu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                                 </a:t>
            </a:r>
            <a:r>
              <a:rPr lang="cs-CZ" sz="2000" dirty="0"/>
              <a:t>–  prostorové členění areálů:</a:t>
            </a:r>
          </a:p>
          <a:p>
            <a:pPr marL="0" indent="0">
              <a:buNone/>
            </a:pPr>
            <a:r>
              <a:rPr lang="cs-CZ" sz="2000" dirty="0"/>
              <a:t>                                      1)  vnitřní areály aktivit:  odpad průběžně odstraňován (překáží v práci)</a:t>
            </a:r>
          </a:p>
          <a:p>
            <a:pPr marL="0" indent="0">
              <a:buNone/>
            </a:pPr>
            <a:r>
              <a:rPr lang="cs-CZ" sz="2000" dirty="0"/>
              <a:t>                                      2)  pasivní areály:  nejsou intenzivně využívány</a:t>
            </a:r>
          </a:p>
          <a:p>
            <a:pPr marL="0" indent="0">
              <a:buNone/>
            </a:pPr>
            <a:r>
              <a:rPr lang="cs-CZ" sz="2000" dirty="0"/>
              <a:t>                                      3)  skladovací areály obnovitelné odpadu:  provizorní uskladnění</a:t>
            </a:r>
          </a:p>
          <a:p>
            <a:pPr marL="0" indent="0">
              <a:buNone/>
            </a:pPr>
            <a:r>
              <a:rPr lang="cs-CZ" sz="2000" dirty="0"/>
              <a:t>                                      4)  pasti na artefakty:  odklizení nebo vyhození artefaktů</a:t>
            </a:r>
          </a:p>
          <a:p>
            <a:pPr marL="0" indent="0">
              <a:buNone/>
            </a:pPr>
            <a:r>
              <a:rPr lang="cs-CZ" sz="2000" dirty="0"/>
              <a:t>                                      5)  vnější areály aktivit:  veřejně přístupné</a:t>
            </a:r>
          </a:p>
          <a:p>
            <a:pPr marL="0" indent="0">
              <a:buNone/>
            </a:pPr>
            <a:r>
              <a:rPr lang="cs-CZ" sz="2000" dirty="0"/>
              <a:t>                                      6)  vnější skladovací areály:  dlouhodobé skladování  (dřevo, keramika, kůže)</a:t>
            </a:r>
          </a:p>
          <a:p>
            <a:pPr marL="0" indent="0">
              <a:buNone/>
            </a:pPr>
            <a:r>
              <a:rPr lang="cs-CZ" sz="2000" dirty="0"/>
              <a:t>                                      7)  místa odklízení:  např. u hradeb</a:t>
            </a:r>
          </a:p>
          <a:p>
            <a:pPr marL="0" indent="0">
              <a:buNone/>
            </a:pPr>
            <a:r>
              <a:rPr lang="cs-CZ" sz="2000" dirty="0"/>
              <a:t>                                      8) areály domácího odpadu:  konečné uložení  (jímky, cisterny)</a:t>
            </a:r>
          </a:p>
          <a:p>
            <a:pPr marL="0" indent="0">
              <a:buNone/>
            </a:pPr>
            <a:r>
              <a:rPr lang="cs-CZ" sz="2000" dirty="0"/>
              <a:t>                                      9) areály specifických aktivit:  nebývají čištěny</a:t>
            </a:r>
          </a:p>
        </p:txBody>
      </p:sp>
    </p:spTree>
    <p:extLst>
      <p:ext uri="{BB962C8B-B14F-4D97-AF65-F5344CB8AC3E}">
        <p14:creationId xmlns:p14="http://schemas.microsoft.com/office/powerpoint/2010/main" val="1562873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73FF7B1D-6B67-47AB-8961-A80AE73EA07C}"/>
              </a:ext>
            </a:extLst>
          </p:cNvPr>
          <p:cNvSpPr txBox="1">
            <a:spLocks/>
          </p:cNvSpPr>
          <p:nvPr/>
        </p:nvSpPr>
        <p:spPr>
          <a:xfrm>
            <a:off x="0" y="609599"/>
            <a:ext cx="7705725" cy="3629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Raný středověk: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b="1" dirty="0"/>
              <a:t>    </a:t>
            </a:r>
            <a:r>
              <a:rPr lang="cs-CZ" altLang="cs-CZ" sz="2000" dirty="0"/>
              <a:t>Lutovský, M., 2009: Raně středověká archeologie v Čechách.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1.  </a:t>
            </a:r>
            <a:r>
              <a:rPr lang="cs-CZ" altLang="cs-CZ" sz="2000" dirty="0" err="1"/>
              <a:t>Časněslovanské</a:t>
            </a:r>
            <a:r>
              <a:rPr lang="cs-CZ" altLang="cs-CZ" sz="2000" dirty="0"/>
              <a:t> období:   530/560 - 650/700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2.  Starší doba hradištní:        650/700 - 800/850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3.  Střední doba hradištní:      800/850 – 950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4.  Mladší doba hradištní:        950 - 1150/1200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5.  Pozdní doba hradištní:      1200 - 1250</a:t>
            </a:r>
          </a:p>
          <a:p>
            <a:endParaRPr lang="cs-CZ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68FB712-E879-47FD-AD97-A571C6BB2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1"/>
          <a:stretch/>
        </p:blipFill>
        <p:spPr bwMode="auto">
          <a:xfrm>
            <a:off x="8840686" y="-277284"/>
            <a:ext cx="3351314" cy="223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ff.ujep.cz/velimsky/cs_1_1/01CS/as111a.jpg">
            <a:extLst>
              <a:ext uri="{FF2B5EF4-FFF2-40B4-BE49-F238E27FC236}">
                <a16:creationId xmlns:a16="http://schemas.microsoft.com/office/drawing/2014/main" id="{8BE04EEA-C5FD-4C16-9557-77C8F0617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/>
          <a:stretch/>
        </p:blipFill>
        <p:spPr bwMode="auto">
          <a:xfrm>
            <a:off x="6550393" y="-19350"/>
            <a:ext cx="2265142" cy="158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ff.ujep.cz/velimsky/cs_1_1/01CS/as116t.jpg">
            <a:extLst>
              <a:ext uri="{FF2B5EF4-FFF2-40B4-BE49-F238E27FC236}">
                <a16:creationId xmlns:a16="http://schemas.microsoft.com/office/drawing/2014/main" id="{10EBAEC3-697C-453D-9684-3771FD2C4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58" y="1567514"/>
            <a:ext cx="1755148" cy="181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E4B5068-EAFB-4A95-958E-AE28C66C5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2" t="17622" r="13516" b="7567"/>
          <a:stretch/>
        </p:blipFill>
        <p:spPr bwMode="auto">
          <a:xfrm>
            <a:off x="8409405" y="1815301"/>
            <a:ext cx="2510533" cy="18416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ázek 6">
            <a:extLst>
              <a:ext uri="{FF2B5EF4-FFF2-40B4-BE49-F238E27FC236}">
                <a16:creationId xmlns:a16="http://schemas.microsoft.com/office/drawing/2014/main" id="{60FA657C-30E0-4DA6-9BDD-C806748ACE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75" y="1977878"/>
            <a:ext cx="967389" cy="133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7">
            <a:extLst>
              <a:ext uri="{FF2B5EF4-FFF2-40B4-BE49-F238E27FC236}">
                <a16:creationId xmlns:a16="http://schemas.microsoft.com/office/drawing/2014/main" id="{1C9EAB93-DE82-4D84-B73D-DD659BAF8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700" y="1567514"/>
            <a:ext cx="1272300" cy="12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2">
            <a:extLst>
              <a:ext uri="{FF2B5EF4-FFF2-40B4-BE49-F238E27FC236}">
                <a16:creationId xmlns:a16="http://schemas.microsoft.com/office/drawing/2014/main" id="{1801E906-FA54-4CDB-BDB8-8AC29174A5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32169" r="41899" b="8823"/>
          <a:stretch>
            <a:fillRect/>
          </a:stretch>
        </p:blipFill>
        <p:spPr bwMode="auto">
          <a:xfrm>
            <a:off x="9831317" y="5425018"/>
            <a:ext cx="880315" cy="134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BF7B01D-0D0D-464F-AE01-7F098D6BA5C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97" t="40238" r="43794" b="14962"/>
          <a:stretch/>
        </p:blipFill>
        <p:spPr>
          <a:xfrm>
            <a:off x="8467078" y="4121890"/>
            <a:ext cx="2364426" cy="12059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ACFD5D9-861A-405F-8A5B-FFA843E389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557" y="4121890"/>
            <a:ext cx="1130375" cy="25344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Obrázek 3">
            <a:extLst>
              <a:ext uri="{FF2B5EF4-FFF2-40B4-BE49-F238E27FC236}">
                <a16:creationId xmlns:a16="http://schemas.microsoft.com/office/drawing/2014/main" id="{F33A6287-BDA9-4697-BC3A-9226E3072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1" t="27946" r="15430" b="18349"/>
          <a:stretch>
            <a:fillRect/>
          </a:stretch>
        </p:blipFill>
        <p:spPr bwMode="auto">
          <a:xfrm>
            <a:off x="5719208" y="4493601"/>
            <a:ext cx="2690197" cy="2162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E5BC8DEB-C4BE-41B9-9F72-69079FBBBAD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r="6260"/>
          <a:stretch/>
        </p:blipFill>
        <p:spPr>
          <a:xfrm>
            <a:off x="33336" y="4467013"/>
            <a:ext cx="3819526" cy="21893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Obrázek 1">
            <a:extLst>
              <a:ext uri="{FF2B5EF4-FFF2-40B4-BE49-F238E27FC236}">
                <a16:creationId xmlns:a16="http://schemas.microsoft.com/office/drawing/2014/main" id="{3DC9D09B-EB16-4CA1-8A29-1921040E1F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69" y="4442507"/>
            <a:ext cx="1287071" cy="218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ázek 2">
            <a:extLst>
              <a:ext uri="{FF2B5EF4-FFF2-40B4-BE49-F238E27FC236}">
                <a16:creationId xmlns:a16="http://schemas.microsoft.com/office/drawing/2014/main" id="{84E8834B-68A2-42F4-BFCB-2D8D74065D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3" t="26041" r="59006" b="47917"/>
          <a:stretch>
            <a:fillRect/>
          </a:stretch>
        </p:blipFill>
        <p:spPr bwMode="auto">
          <a:xfrm>
            <a:off x="8485369" y="5374037"/>
            <a:ext cx="1345948" cy="134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564D95FB-A09A-4C26-A56C-7EA381E6591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4009" t="18662" r="21964" b="18004"/>
          <a:stretch/>
        </p:blipFill>
        <p:spPr>
          <a:xfrm>
            <a:off x="5208239" y="4437227"/>
            <a:ext cx="1477265" cy="2189351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2EB1317B-5E2E-4FCA-A3C9-B963D018E2E2}"/>
              </a:ext>
            </a:extLst>
          </p:cNvPr>
          <p:cNvSpPr txBox="1">
            <a:spLocks/>
          </p:cNvSpPr>
          <p:nvPr/>
        </p:nvSpPr>
        <p:spPr>
          <a:xfrm>
            <a:off x="3275916" y="-368918"/>
            <a:ext cx="2365692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>
                <a:solidFill>
                  <a:srgbClr val="FF0000"/>
                </a:solidFill>
              </a:rPr>
              <a:t>              Periodizace</a:t>
            </a:r>
          </a:p>
          <a:p>
            <a:endParaRPr lang="cs-CZ" altLang="cs-CZ" sz="3200" b="1" dirty="0">
              <a:solidFill>
                <a:srgbClr val="FF0000"/>
              </a:solidFill>
            </a:endParaRPr>
          </a:p>
          <a:p>
            <a:endParaRPr lang="cs-CZ" altLang="cs-CZ" sz="3200" b="1" dirty="0">
              <a:solidFill>
                <a:srgbClr val="FF0000"/>
              </a:solidFill>
            </a:endParaRPr>
          </a:p>
          <a:p>
            <a:endParaRPr lang="cs-CZ" altLang="cs-CZ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98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62BD4B-B1CE-0FA6-FAD5-AA2EA9DD3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86" y="519391"/>
            <a:ext cx="11430000" cy="64389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100" b="1" dirty="0">
                <a:solidFill>
                  <a:srgbClr val="FF0000"/>
                </a:solidFill>
              </a:rPr>
              <a:t>L. Krušinová</a:t>
            </a:r>
            <a:r>
              <a:rPr lang="cs-CZ" altLang="cs-CZ" sz="2100" b="1" dirty="0"/>
              <a:t>:  Státní archeologický seznam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100" b="1" dirty="0"/>
              <a:t>     </a:t>
            </a:r>
            <a:r>
              <a:rPr lang="cs-CZ" altLang="cs-CZ" sz="2000" b="1" dirty="0" err="1"/>
              <a:t>rs</a:t>
            </a:r>
            <a:r>
              <a:rPr lang="cs-CZ" altLang="cs-CZ" sz="2000" b="1" dirty="0"/>
              <a:t>. 1:  </a:t>
            </a:r>
            <a:r>
              <a:rPr lang="cs-CZ" altLang="cs-CZ" sz="2000" dirty="0"/>
              <a:t>raný středověk        5. stol.  –   600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</a:t>
            </a:r>
            <a:r>
              <a:rPr lang="cs-CZ" altLang="cs-CZ" sz="2000" b="1" dirty="0" err="1"/>
              <a:t>rs</a:t>
            </a:r>
            <a:r>
              <a:rPr lang="cs-CZ" altLang="cs-CZ" sz="2000" b="1" dirty="0"/>
              <a:t>. 2:  </a:t>
            </a:r>
            <a:r>
              <a:rPr lang="cs-CZ" altLang="cs-CZ" sz="2000" dirty="0"/>
              <a:t>raný středověk          600     –   800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</a:t>
            </a:r>
            <a:r>
              <a:rPr lang="cs-CZ" altLang="cs-CZ" sz="2000" b="1" dirty="0" err="1"/>
              <a:t>rs</a:t>
            </a:r>
            <a:r>
              <a:rPr lang="cs-CZ" altLang="cs-CZ" sz="2000" b="1" dirty="0"/>
              <a:t>. 3:  </a:t>
            </a:r>
            <a:r>
              <a:rPr lang="cs-CZ" altLang="cs-CZ" sz="2000" dirty="0"/>
              <a:t>raný středověk          800   –  1000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</a:t>
            </a:r>
            <a:r>
              <a:rPr lang="cs-CZ" altLang="cs-CZ" sz="2000" b="1" dirty="0" err="1"/>
              <a:t>rs</a:t>
            </a:r>
            <a:r>
              <a:rPr lang="cs-CZ" altLang="cs-CZ" sz="2000" b="1" dirty="0"/>
              <a:t>. 4:  </a:t>
            </a:r>
            <a:r>
              <a:rPr lang="cs-CZ" altLang="cs-CZ" sz="2000" dirty="0"/>
              <a:t>raný středověk        1000   –  1200   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   vs. 1:  vrcholný středověk   1200   –  1300</a:t>
            </a: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</a:t>
            </a:r>
            <a:r>
              <a:rPr lang="cs-CZ" altLang="cs-CZ" sz="2000" b="1" dirty="0">
                <a:solidFill>
                  <a:srgbClr val="FF0000"/>
                </a:solidFill>
              </a:rPr>
              <a:t>vs. 2:  pozdní středověk    1300   –  1500   </a:t>
            </a:r>
            <a:endParaRPr lang="cs-CZ" altLang="cs-CZ" sz="20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   no. 1  -  novověk 1   1500  –  1650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   no. 2  -  novověk 2   1650  –  současnost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000" b="1" dirty="0"/>
          </a:p>
          <a:p>
            <a:pPr eaLnBrk="1" hangingPunct="1">
              <a:defRPr/>
            </a:pPr>
            <a:r>
              <a:rPr lang="cs-CZ" sz="2000" b="1" dirty="0"/>
              <a:t>R</a:t>
            </a:r>
            <a:r>
              <a:rPr lang="en-US" sz="2000" b="1" dirty="0"/>
              <a:t>a</a:t>
            </a:r>
            <a:r>
              <a:rPr lang="cs-CZ" sz="2000" b="1" dirty="0"/>
              <a:t>n</a:t>
            </a:r>
            <a:r>
              <a:rPr lang="en-US" sz="2000" b="1" dirty="0"/>
              <a:t>ý </a:t>
            </a:r>
            <a:r>
              <a:rPr lang="en-US" sz="2000" b="1" dirty="0" err="1"/>
              <a:t>novověk</a:t>
            </a:r>
            <a:r>
              <a:rPr lang="en-US" sz="2000" b="1" dirty="0"/>
              <a:t> 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en-US" sz="2000" dirty="0"/>
              <a:t>Early</a:t>
            </a:r>
            <a:r>
              <a:rPr lang="cs-CZ" sz="2000" dirty="0"/>
              <a:t> m</a:t>
            </a:r>
            <a:r>
              <a:rPr lang="en-US" sz="2000" dirty="0" err="1"/>
              <a:t>odern</a:t>
            </a:r>
            <a:r>
              <a:rPr lang="en-US" sz="2000" dirty="0"/>
              <a:t> Age</a:t>
            </a:r>
            <a:r>
              <a:rPr lang="cs-CZ" sz="2000" dirty="0"/>
              <a:t>):    </a:t>
            </a:r>
            <a:r>
              <a:rPr lang="en-US" sz="2000" dirty="0"/>
              <a:t> 1400/1500</a:t>
            </a:r>
            <a:r>
              <a:rPr lang="cs-CZ" sz="2000" dirty="0"/>
              <a:t> </a:t>
            </a:r>
            <a:r>
              <a:rPr lang="en-US" sz="2000" dirty="0"/>
              <a:t>–</a:t>
            </a:r>
            <a:r>
              <a:rPr lang="cs-CZ" sz="2000" dirty="0"/>
              <a:t> </a:t>
            </a:r>
            <a:r>
              <a:rPr lang="en-US" sz="2000" dirty="0"/>
              <a:t>1650</a:t>
            </a:r>
            <a:endParaRPr lang="cs-CZ" sz="2000" b="1" dirty="0"/>
          </a:p>
          <a:p>
            <a:pPr eaLnBrk="1" hangingPunct="1">
              <a:defRPr/>
            </a:pPr>
            <a:r>
              <a:rPr lang="cs-CZ" sz="2000" b="1" dirty="0"/>
              <a:t>Novověk</a:t>
            </a:r>
            <a:r>
              <a:rPr lang="cs-CZ" sz="2000" dirty="0"/>
              <a:t>  (</a:t>
            </a:r>
            <a:r>
              <a:rPr lang="cs-CZ" sz="2000" dirty="0" err="1"/>
              <a:t>Pre-modern</a:t>
            </a:r>
            <a:r>
              <a:rPr lang="cs-CZ" sz="2000" dirty="0"/>
              <a:t> Age):                 1650 – 1790/1800</a:t>
            </a:r>
          </a:p>
          <a:p>
            <a:pPr eaLnBrk="1" hangingPunct="1">
              <a:defRPr/>
            </a:pPr>
            <a:r>
              <a:rPr lang="cs-CZ" sz="2000" b="1" dirty="0"/>
              <a:t>Industriální období   </a:t>
            </a:r>
            <a:r>
              <a:rPr lang="cs-CZ" sz="2000" dirty="0"/>
              <a:t>(</a:t>
            </a:r>
            <a:r>
              <a:rPr lang="cs-CZ" sz="2000" dirty="0" err="1"/>
              <a:t>Industrial</a:t>
            </a:r>
            <a:r>
              <a:rPr lang="cs-CZ" sz="2000" dirty="0"/>
              <a:t> Age):   1800 – 1900</a:t>
            </a:r>
          </a:p>
          <a:p>
            <a:pPr marL="0" indent="0" eaLnBrk="1" hangingPunct="1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P. Vařeka – G. Blažková – J. </a:t>
            </a:r>
            <a:r>
              <a:rPr lang="cs-CZ" sz="2000" b="1" dirty="0" err="1"/>
              <a:t>Žegklitz</a:t>
            </a:r>
            <a:r>
              <a:rPr lang="cs-CZ" sz="2000" b="1" dirty="0"/>
              <a:t>:   </a:t>
            </a:r>
          </a:p>
          <a:p>
            <a:pPr marL="0" indent="0">
              <a:buNone/>
              <a:defRPr/>
            </a:pPr>
            <a:r>
              <a:rPr lang="cs-CZ" sz="2000" b="1" dirty="0"/>
              <a:t>    </a:t>
            </a:r>
            <a:r>
              <a:rPr lang="cs-CZ" sz="2000" dirty="0"/>
              <a:t>15./16.stol.:  nástup raně novověkých tvarů  (keramika)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                                                       </a:t>
            </a:r>
          </a:p>
          <a:p>
            <a:pPr>
              <a:defRPr/>
            </a:pPr>
            <a:endParaRPr lang="cs-CZ" sz="2100" b="1" dirty="0"/>
          </a:p>
          <a:p>
            <a:pPr marL="0" indent="0">
              <a:buNone/>
              <a:defRPr/>
            </a:pPr>
            <a:endParaRPr lang="cs-CZ" sz="2100" dirty="0"/>
          </a:p>
          <a:p>
            <a:pPr eaLnBrk="1" hangingPunct="1">
              <a:defRPr/>
            </a:pPr>
            <a:endParaRPr 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6644BE-D9FE-48C3-A281-7FDCB55A7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51" t="22210" r="50920" b="12299"/>
          <a:stretch/>
        </p:blipFill>
        <p:spPr>
          <a:xfrm>
            <a:off x="10281865" y="173831"/>
            <a:ext cx="1809749" cy="2718040"/>
          </a:xfrm>
          <a:prstGeom prst="rect">
            <a:avLst/>
          </a:prstGeom>
        </p:spPr>
      </p:pic>
      <p:pic>
        <p:nvPicPr>
          <p:cNvPr id="11" name="Obrázek 1">
            <a:extLst>
              <a:ext uri="{FF2B5EF4-FFF2-40B4-BE49-F238E27FC236}">
                <a16:creationId xmlns:a16="http://schemas.microsoft.com/office/drawing/2014/main" id="{B4F8C3C3-0843-48A4-BE64-E0084B00B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5" t="30894" r="29816" b="7504"/>
          <a:stretch>
            <a:fillRect/>
          </a:stretch>
        </p:blipFill>
        <p:spPr bwMode="auto">
          <a:xfrm>
            <a:off x="5150469" y="1855380"/>
            <a:ext cx="105061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6A0FE7B0-10CC-4E03-8181-275E9682C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" r="2888"/>
          <a:stretch>
            <a:fillRect/>
          </a:stretch>
        </p:blipFill>
        <p:spPr bwMode="auto">
          <a:xfrm>
            <a:off x="7524240" y="192066"/>
            <a:ext cx="2511159" cy="15823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6868326-8504-4008-ADC0-85D10578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609" y="1888806"/>
            <a:ext cx="1408923" cy="197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8704215-C24A-4B3C-99FA-DC2280A6A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37000" r="56876" b="13000"/>
          <a:stretch>
            <a:fillRect/>
          </a:stretch>
        </p:blipFill>
        <p:spPr bwMode="auto">
          <a:xfrm>
            <a:off x="7369755" y="1873679"/>
            <a:ext cx="1347668" cy="198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 descr="2026">
            <a:extLst>
              <a:ext uri="{FF2B5EF4-FFF2-40B4-BE49-F238E27FC236}">
                <a16:creationId xmlns:a16="http://schemas.microsoft.com/office/drawing/2014/main" id="{A006C992-67C0-4AEF-A0DC-FA781469B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34" b="33209"/>
          <a:stretch>
            <a:fillRect/>
          </a:stretch>
        </p:blipFill>
        <p:spPr bwMode="auto">
          <a:xfrm>
            <a:off x="10144980" y="2891871"/>
            <a:ext cx="1048707" cy="127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5">
            <a:extLst>
              <a:ext uri="{FF2B5EF4-FFF2-40B4-BE49-F238E27FC236}">
                <a16:creationId xmlns:a16="http://schemas.microsoft.com/office/drawing/2014/main" id="{325488B6-F9E0-4855-9D8A-6729DD43A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4" t="1727" r="7079" b="64569"/>
          <a:stretch/>
        </p:blipFill>
        <p:spPr bwMode="auto">
          <a:xfrm>
            <a:off x="11250153" y="2927786"/>
            <a:ext cx="831098" cy="9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Výsledek obrázku pro morfologie st&amp;rcaron;edov&amp;ecaron;ké keramiky">
            <a:extLst>
              <a:ext uri="{FF2B5EF4-FFF2-40B4-BE49-F238E27FC236}">
                <a16:creationId xmlns:a16="http://schemas.microsoft.com/office/drawing/2014/main" id="{DA47BE7D-3689-412C-AAD7-455FF2448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2" r="27924"/>
          <a:stretch>
            <a:fillRect/>
          </a:stretch>
        </p:blipFill>
        <p:spPr bwMode="auto">
          <a:xfrm>
            <a:off x="10229283" y="4144680"/>
            <a:ext cx="844525" cy="115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1">
            <a:extLst>
              <a:ext uri="{FF2B5EF4-FFF2-40B4-BE49-F238E27FC236}">
                <a16:creationId xmlns:a16="http://schemas.microsoft.com/office/drawing/2014/main" id="{A9737231-508A-436F-9E9E-20C5D8FD35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21875" r="30673" b="21875"/>
          <a:stretch>
            <a:fillRect/>
          </a:stretch>
        </p:blipFill>
        <p:spPr bwMode="auto">
          <a:xfrm>
            <a:off x="11186739" y="4022359"/>
            <a:ext cx="1041148" cy="127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Související obrázek">
            <a:extLst>
              <a:ext uri="{FF2B5EF4-FFF2-40B4-BE49-F238E27FC236}">
                <a16:creationId xmlns:a16="http://schemas.microsoft.com/office/drawing/2014/main" id="{7A7FA462-F1D3-409E-AD33-1D4E83B18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t="16365" r="12727" b="4131"/>
          <a:stretch>
            <a:fillRect/>
          </a:stretch>
        </p:blipFill>
        <p:spPr bwMode="auto">
          <a:xfrm>
            <a:off x="8449173" y="3943593"/>
            <a:ext cx="1616996" cy="117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Výsledek obrázku pro berounská keramika">
            <a:extLst>
              <a:ext uri="{FF2B5EF4-FFF2-40B4-BE49-F238E27FC236}">
                <a16:creationId xmlns:a16="http://schemas.microsoft.com/office/drawing/2014/main" id="{FFFB1E36-9E13-4C0B-B02D-A3B64C083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995" y="5389381"/>
            <a:ext cx="1972334" cy="141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Výsledek obrázku pro &amp;ccaron;erven&amp;ecaron; malovaná keramika    Malá strana   pec">
            <a:extLst>
              <a:ext uri="{FF2B5EF4-FFF2-40B4-BE49-F238E27FC236}">
                <a16:creationId xmlns:a16="http://schemas.microsoft.com/office/drawing/2014/main" id="{D842AD01-655B-440B-A465-4C73CB51D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32482" r="6322" b="24474"/>
          <a:stretch/>
        </p:blipFill>
        <p:spPr bwMode="auto">
          <a:xfrm>
            <a:off x="5316990" y="192066"/>
            <a:ext cx="2035535" cy="157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ázek 2">
            <a:extLst>
              <a:ext uri="{FF2B5EF4-FFF2-40B4-BE49-F238E27FC236}">
                <a16:creationId xmlns:a16="http://schemas.microsoft.com/office/drawing/2014/main" id="{8AD84CF3-A983-4902-8A8E-AC11341A3B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0" t="44792" r="32542" b="30208"/>
          <a:stretch>
            <a:fillRect/>
          </a:stretch>
        </p:blipFill>
        <p:spPr bwMode="auto">
          <a:xfrm>
            <a:off x="6246090" y="1883057"/>
            <a:ext cx="103168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Zástupný obsah 4">
            <a:extLst>
              <a:ext uri="{FF2B5EF4-FFF2-40B4-BE49-F238E27FC236}">
                <a16:creationId xmlns:a16="http://schemas.microsoft.com/office/drawing/2014/main" id="{C53198BE-88DC-4B6E-879F-32C905207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53" b="25400"/>
          <a:stretch/>
        </p:blipFill>
        <p:spPr>
          <a:xfrm>
            <a:off x="7070641" y="3943593"/>
            <a:ext cx="1182077" cy="1869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9227503E-7963-4A8B-B53C-4C82E9E438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Archeologické transformace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5CF5E3-89F3-4880-A800-3E85E4BBB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431" y="1417638"/>
            <a:ext cx="9527569" cy="47545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b="1" dirty="0">
                <a:solidFill>
                  <a:srgbClr val="FF0000"/>
                </a:solidFill>
              </a:rPr>
              <a:t>1)  Formační zánikové procesy (kvalitativní):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–  </a:t>
            </a:r>
            <a:r>
              <a:rPr lang="cs-CZ" altLang="cs-CZ" sz="1800" b="1" dirty="0" err="1"/>
              <a:t>archeologizace</a:t>
            </a:r>
            <a:r>
              <a:rPr lang="cs-CZ" altLang="cs-CZ" sz="1800" b="1" dirty="0"/>
              <a:t>:  </a:t>
            </a:r>
            <a:r>
              <a:rPr lang="cs-CZ" altLang="cs-CZ" sz="1800" dirty="0"/>
              <a:t>přeměna živého světa v archeologické prameny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–  vyřazení ze živé kultury vlivem poškození, opotřebení nebo zničení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b="1" dirty="0">
                <a:solidFill>
                  <a:srgbClr val="FF0000"/>
                </a:solidFill>
              </a:rPr>
              <a:t>2)  </a:t>
            </a:r>
            <a:r>
              <a:rPr lang="cs-CZ" altLang="cs-CZ" sz="1800" b="1" dirty="0" err="1">
                <a:solidFill>
                  <a:srgbClr val="FF0000"/>
                </a:solidFill>
              </a:rPr>
              <a:t>Postdepoziční</a:t>
            </a:r>
            <a:r>
              <a:rPr lang="cs-CZ" altLang="cs-CZ" sz="1800" b="1" dirty="0">
                <a:solidFill>
                  <a:srgbClr val="FF0000"/>
                </a:solidFill>
              </a:rPr>
              <a:t> změny (kvantitativní):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–   fragmentace (redukce)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–   změna polohy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–   rozpad materiálu:  fyzikální, chemické a biologické činitele </a:t>
            </a:r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A40E5C28-92AC-4F60-86CA-F1BAE066C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635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1.  Formativní zánikové procesy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6D2F2C1B-936C-4A49-90D3-2F646E553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225" y="976045"/>
            <a:ext cx="11883775" cy="596928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b="1" dirty="0"/>
              <a:t>Michael Brian </a:t>
            </a:r>
            <a:r>
              <a:rPr lang="cs-CZ" altLang="cs-CZ" sz="2000" b="1" dirty="0" err="1"/>
              <a:t>Schiffer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 proces přechodu ze živé kultury do mrtvé kultury (</a:t>
            </a:r>
            <a:r>
              <a:rPr lang="cs-CZ" altLang="cs-CZ" sz="2000" dirty="0" err="1"/>
              <a:t>archeologizace</a:t>
            </a:r>
            <a:r>
              <a:rPr lang="cs-CZ" altLang="cs-CZ" sz="2000" dirty="0"/>
              <a:t>)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</a:t>
            </a:r>
          </a:p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C-transformace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culture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transformations</a:t>
            </a:r>
            <a:r>
              <a:rPr lang="cs-CZ" altLang="cs-CZ" sz="2000" dirty="0"/>
              <a:t>)  –  změny způsobené činností lidí   (záměrná činnost)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            –  po zániku funkce jsou archeologické artefakty vyřazeny ze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                systémového kontextu vlivem formačních procesů a stávají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                 součástí </a:t>
            </a:r>
            <a:r>
              <a:rPr lang="cs-CZ" altLang="cs-CZ" sz="2000" b="1" dirty="0"/>
              <a:t>odpadu</a:t>
            </a:r>
            <a:endParaRPr lang="cs-CZ" altLang="cs-CZ" sz="2000" dirty="0"/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N-transformace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nature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transformations</a:t>
            </a:r>
            <a:r>
              <a:rPr lang="cs-CZ" altLang="cs-CZ" sz="2000" dirty="0"/>
              <a:t>)  –  změny způsobené přírodními procesy (eroze, sedimentace, klima)</a:t>
            </a:r>
          </a:p>
        </p:txBody>
      </p:sp>
      <p:pic>
        <p:nvPicPr>
          <p:cNvPr id="7172" name="Obrázek 3">
            <a:extLst>
              <a:ext uri="{FF2B5EF4-FFF2-40B4-BE49-F238E27FC236}">
                <a16:creationId xmlns:a16="http://schemas.microsoft.com/office/drawing/2014/main" id="{BCFCB83C-E914-4962-A92D-51A74DBB7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022" y="4161885"/>
            <a:ext cx="6643956" cy="254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FE526A-D26A-447D-B65A-645544BBD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034" y="3640478"/>
            <a:ext cx="8739883" cy="5114925"/>
          </a:xfrm>
        </p:spPr>
        <p:txBody>
          <a:bodyPr/>
          <a:lstStyle/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en-US" sz="2000" b="1" dirty="0"/>
              <a:t>Schiffer, M. B.</a:t>
            </a:r>
            <a:r>
              <a:rPr lang="cs-CZ" sz="2000" b="1" dirty="0"/>
              <a:t>:</a:t>
            </a:r>
          </a:p>
          <a:p>
            <a:pPr marL="0" indent="0">
              <a:buNone/>
              <a:defRPr/>
            </a:pPr>
            <a:r>
              <a:rPr lang="cs-CZ" sz="2000" b="1" dirty="0"/>
              <a:t>     – </a:t>
            </a:r>
            <a:r>
              <a:rPr lang="en-US" sz="2000" dirty="0"/>
              <a:t> </a:t>
            </a:r>
            <a:r>
              <a:rPr lang="en-US" sz="2000" b="1" dirty="0"/>
              <a:t>1976</a:t>
            </a:r>
            <a:r>
              <a:rPr lang="en-US" sz="2000" dirty="0"/>
              <a:t>: Behavioral Archaeology. New York.</a:t>
            </a:r>
            <a:r>
              <a:rPr lang="cs-CZ" sz="2000" dirty="0"/>
              <a:t> </a:t>
            </a:r>
          </a:p>
          <a:p>
            <a:pPr marL="0" indent="0">
              <a:buNone/>
              <a:defRPr/>
            </a:pPr>
            <a:r>
              <a:rPr lang="cs-CZ" sz="2000" dirty="0"/>
              <a:t>     –</a:t>
            </a:r>
            <a:r>
              <a:rPr lang="en-US" sz="2000" dirty="0"/>
              <a:t> </a:t>
            </a:r>
            <a:r>
              <a:rPr lang="cs-CZ" sz="2000" dirty="0"/>
              <a:t> </a:t>
            </a:r>
            <a:r>
              <a:rPr lang="en-US" sz="2000" b="1" dirty="0"/>
              <a:t>1983</a:t>
            </a:r>
            <a:r>
              <a:rPr lang="en-US" sz="2000" dirty="0"/>
              <a:t>: Toward the identification of formation processes. 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</a:t>
            </a:r>
            <a:r>
              <a:rPr lang="en-US" sz="2000" dirty="0"/>
              <a:t>American </a:t>
            </a:r>
            <a:r>
              <a:rPr lang="cs-CZ" sz="2000" dirty="0"/>
              <a:t> </a:t>
            </a:r>
            <a:r>
              <a:rPr lang="en-US" sz="2000" dirty="0"/>
              <a:t>Antiquity 48, 675-706.</a:t>
            </a:r>
            <a:r>
              <a:rPr lang="cs-CZ" sz="2000" dirty="0"/>
              <a:t> </a:t>
            </a:r>
          </a:p>
          <a:p>
            <a:pPr marL="0" indent="0">
              <a:buNone/>
              <a:defRPr/>
            </a:pPr>
            <a:r>
              <a:rPr lang="cs-CZ" sz="2000" dirty="0"/>
              <a:t>    –  </a:t>
            </a:r>
            <a:r>
              <a:rPr lang="en-US" sz="2000" b="1" dirty="0"/>
              <a:t>1987</a:t>
            </a:r>
            <a:r>
              <a:rPr lang="en-US" sz="2000" dirty="0"/>
              <a:t>: </a:t>
            </a:r>
            <a:r>
              <a:rPr lang="cs-CZ" sz="2000" dirty="0"/>
              <a:t> </a:t>
            </a:r>
            <a:r>
              <a:rPr lang="en-US" sz="2000" dirty="0"/>
              <a:t>Formation Processes of the archaeological Record. 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</a:t>
            </a:r>
            <a:r>
              <a:rPr lang="en-US" sz="2000" dirty="0"/>
              <a:t>Albuquerque. 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  <p:pic>
        <p:nvPicPr>
          <p:cNvPr id="15363" name="Obrázek 3">
            <a:extLst>
              <a:ext uri="{FF2B5EF4-FFF2-40B4-BE49-F238E27FC236}">
                <a16:creationId xmlns:a16="http://schemas.microsoft.com/office/drawing/2014/main" id="{720BA8FF-6692-4B09-A017-8DC2DA467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t="23959" r="40630" b="58504"/>
          <a:stretch>
            <a:fillRect/>
          </a:stretch>
        </p:blipFill>
        <p:spPr bwMode="auto">
          <a:xfrm>
            <a:off x="1589087" y="280610"/>
            <a:ext cx="9435083" cy="240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ovéPole 5">
            <a:extLst>
              <a:ext uri="{FF2B5EF4-FFF2-40B4-BE49-F238E27FC236}">
                <a16:creationId xmlns:a16="http://schemas.microsoft.com/office/drawing/2014/main" id="{01CC2111-3DA6-47E4-8B49-E8680A309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117" y="2505670"/>
            <a:ext cx="76738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/>
              <a:t>Čapek, L. 2010, </a:t>
            </a:r>
            <a:r>
              <a:rPr lang="cs-CZ" sz="1800" dirty="0"/>
              <a:t>Depoziční a </a:t>
            </a:r>
            <a:r>
              <a:rPr lang="cs-CZ" sz="1800" dirty="0" err="1"/>
              <a:t>postdepoziční</a:t>
            </a:r>
            <a:r>
              <a:rPr lang="cs-CZ" sz="1800" dirty="0"/>
              <a:t> procesy středověké keramiky</a:t>
            </a:r>
            <a:br>
              <a:rPr lang="cs-CZ" sz="1800" dirty="0"/>
            </a:br>
            <a:r>
              <a:rPr lang="cs-CZ" sz="1800" dirty="0"/>
              <a:t>                        na parcelách Českých Budějovic. Plzeň, </a:t>
            </a:r>
            <a:r>
              <a:rPr lang="cs-CZ" altLang="cs-CZ" sz="1800" dirty="0"/>
              <a:t>22, tab. 1.</a:t>
            </a:r>
          </a:p>
        </p:txBody>
      </p:sp>
      <p:pic>
        <p:nvPicPr>
          <p:cNvPr id="15365" name="Obrázek 6">
            <a:extLst>
              <a:ext uri="{FF2B5EF4-FFF2-40B4-BE49-F238E27FC236}">
                <a16:creationId xmlns:a16="http://schemas.microsoft.com/office/drawing/2014/main" id="{0BAA1668-0816-4E94-89A3-60725F439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91" y="2967335"/>
            <a:ext cx="2638140" cy="36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3">
            <a:extLst>
              <a:ext uri="{FF2B5EF4-FFF2-40B4-BE49-F238E27FC236}">
                <a16:creationId xmlns:a16="http://schemas.microsoft.com/office/drawing/2014/main" id="{4CF8AB4F-F216-4111-AB57-1E68397FA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t="41434" r="40630" b="13541"/>
          <a:stretch>
            <a:fillRect/>
          </a:stretch>
        </p:blipFill>
        <p:spPr bwMode="auto">
          <a:xfrm>
            <a:off x="92467" y="60558"/>
            <a:ext cx="10551568" cy="691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ovéPole 4">
            <a:extLst>
              <a:ext uri="{FF2B5EF4-FFF2-40B4-BE49-F238E27FC236}">
                <a16:creationId xmlns:a16="http://schemas.microsoft.com/office/drawing/2014/main" id="{FCACDBC2-888C-408C-A23D-E4769D7CF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4035" y="142705"/>
            <a:ext cx="16594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(Čapek 2010,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 22; tab. 1)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E6C9E7AC-B9DE-425B-8907-816CD20C6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6913" y="33338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2. </a:t>
            </a:r>
            <a:r>
              <a:rPr lang="cs-CZ" altLang="cs-CZ" sz="3200" b="1" dirty="0" err="1">
                <a:solidFill>
                  <a:srgbClr val="FF0000"/>
                </a:solidFill>
              </a:rPr>
              <a:t>Postdepoziční</a:t>
            </a:r>
            <a:r>
              <a:rPr lang="cs-CZ" altLang="cs-CZ" sz="3200" b="1" dirty="0">
                <a:solidFill>
                  <a:srgbClr val="FF0000"/>
                </a:solidFill>
              </a:rPr>
              <a:t> změny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4242DC-2A88-489C-8D4E-5FEF74DF7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174" y="1066800"/>
            <a:ext cx="11585825" cy="5943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800" b="1" dirty="0" err="1"/>
              <a:t>Predepoziční</a:t>
            </a:r>
            <a:r>
              <a:rPr lang="cs-CZ" sz="1800" b="1" dirty="0"/>
              <a:t> transformace:   </a:t>
            </a:r>
            <a:r>
              <a:rPr lang="cs-CZ" sz="1800" dirty="0"/>
              <a:t>změny účelu a funkce</a:t>
            </a:r>
          </a:p>
          <a:p>
            <a:pPr marL="0" indent="0">
              <a:buNone/>
              <a:defRPr/>
            </a:pPr>
            <a:r>
              <a:rPr lang="cs-CZ" sz="1800" dirty="0"/>
              <a:t>     –  sekundární využití nádob:  obaly na potraviny, k ukládání předmětů (schránky na mince, cennosti),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obaly rituálních obětin (stavebních)</a:t>
            </a:r>
          </a:p>
          <a:p>
            <a:pPr marL="0" indent="0">
              <a:buNone/>
              <a:defRPr/>
            </a:pPr>
            <a:r>
              <a:rPr lang="cs-CZ" sz="1800" dirty="0"/>
              <a:t>  </a:t>
            </a:r>
          </a:p>
          <a:p>
            <a:pPr>
              <a:defRPr/>
            </a:pPr>
            <a:r>
              <a:rPr lang="cs-CZ" sz="1800" b="1" dirty="0"/>
              <a:t>Zániková transformace:</a:t>
            </a:r>
            <a:r>
              <a:rPr lang="cs-CZ" sz="1800" dirty="0"/>
              <a:t>   vyloučení ze živého světa ztrátou účelu </a:t>
            </a:r>
          </a:p>
          <a:p>
            <a:pPr marL="0" indent="0">
              <a:buNone/>
              <a:defRPr/>
            </a:pPr>
            <a:r>
              <a:rPr lang="cs-CZ" sz="1800" dirty="0"/>
              <a:t>      –  životnost nádob:  poškození, vyřazení, vyhození, opuštění vlivem událostí (požár, válka), znepřístupnění (obětina),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zapomenutí (depot) </a:t>
            </a:r>
          </a:p>
          <a:p>
            <a:pPr marL="0" indent="0">
              <a:buNone/>
              <a:defRPr/>
            </a:pPr>
            <a:r>
              <a:rPr lang="cs-CZ" sz="1800" dirty="0"/>
              <a:t>     –  kulturní (terciální) zbytek:  střepy: jako přesleny, zpevnění cest, tyglíky, klenby pecí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</a:t>
            </a:r>
          </a:p>
          <a:p>
            <a:pPr>
              <a:defRPr/>
            </a:pPr>
            <a:r>
              <a:rPr lang="cs-CZ" sz="1800" b="1" dirty="0" err="1"/>
              <a:t>Postdepoziční</a:t>
            </a:r>
            <a:r>
              <a:rPr lang="cs-CZ" sz="1800" b="1" dirty="0"/>
              <a:t> transformace:  </a:t>
            </a:r>
            <a:r>
              <a:rPr lang="cs-CZ" sz="1800" dirty="0"/>
              <a:t>působení na „mrtvé“ předměty </a:t>
            </a:r>
          </a:p>
          <a:p>
            <a:pPr marL="0" indent="0">
              <a:buNone/>
              <a:defRPr/>
            </a:pPr>
            <a:r>
              <a:rPr lang="cs-CZ" sz="1800" dirty="0"/>
              <a:t>         a) antropogenní:  čištění jímek, redepozice (planýrky, navážky), překování</a:t>
            </a:r>
          </a:p>
          <a:p>
            <a:pPr marL="0" indent="0">
              <a:buNone/>
              <a:defRPr/>
            </a:pPr>
            <a:r>
              <a:rPr lang="cs-CZ" sz="1800" dirty="0"/>
              <a:t>         b) přírodní:  </a:t>
            </a:r>
            <a:r>
              <a:rPr lang="cs-CZ" sz="1800" dirty="0" err="1"/>
              <a:t>geoturbace</a:t>
            </a:r>
            <a:r>
              <a:rPr lang="cs-CZ" sz="1800" dirty="0"/>
              <a:t>  –  eroze fluviálních svahových sedimentů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–  akumulace povodňových (</a:t>
            </a:r>
            <a:r>
              <a:rPr lang="cs-CZ" sz="1800" dirty="0" err="1"/>
              <a:t>alluviálních</a:t>
            </a:r>
            <a:r>
              <a:rPr lang="cs-CZ" sz="1800" dirty="0"/>
              <a:t>) sedimentů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</a:t>
            </a:r>
            <a:r>
              <a:rPr lang="cs-CZ" sz="1800" dirty="0" err="1"/>
              <a:t>bioturbace</a:t>
            </a:r>
            <a:r>
              <a:rPr lang="cs-CZ" sz="1800" dirty="0"/>
              <a:t>  –  porušení: </a:t>
            </a:r>
            <a:r>
              <a:rPr lang="cs-CZ" sz="1800" dirty="0" err="1"/>
              <a:t>faunaturbace</a:t>
            </a:r>
            <a:r>
              <a:rPr lang="cs-CZ" sz="1800" dirty="0"/>
              <a:t>, </a:t>
            </a:r>
            <a:r>
              <a:rPr lang="cs-CZ" sz="1800" dirty="0" err="1"/>
              <a:t>floraturbace</a:t>
            </a:r>
            <a:r>
              <a:rPr lang="cs-CZ" sz="1800" dirty="0"/>
              <a:t>, </a:t>
            </a:r>
            <a:r>
              <a:rPr lang="cs-CZ" sz="1800" dirty="0" err="1"/>
              <a:t>pedoturbace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 err="1"/>
              <a:t>Sensu</a:t>
            </a:r>
            <a:r>
              <a:rPr lang="cs-CZ" sz="1800" b="1" dirty="0"/>
              <a:t> </a:t>
            </a:r>
            <a:r>
              <a:rPr lang="cs-CZ" sz="1800" b="1" dirty="0" err="1"/>
              <a:t>stricto</a:t>
            </a:r>
            <a:r>
              <a:rPr lang="cs-CZ" sz="1800" b="1" dirty="0"/>
              <a:t> </a:t>
            </a:r>
            <a:r>
              <a:rPr lang="cs-CZ" sz="1800" dirty="0"/>
              <a:t>(v uším slova smyslu):  hrubá exkavace, smíchání nálezů (redukce)</a:t>
            </a:r>
          </a:p>
          <a:p>
            <a:pPr>
              <a:defRPr/>
            </a:pPr>
            <a:r>
              <a:rPr lang="cs-CZ" sz="1800" b="1" dirty="0"/>
              <a:t>Kvartérní transformace:  </a:t>
            </a:r>
            <a:r>
              <a:rPr lang="cs-CZ" sz="1800" dirty="0"/>
              <a:t>výběr nebo redukce archeologických pramenů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5FB424-0F3F-4259-9FB5-5791641C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588" y="-226032"/>
            <a:ext cx="10515600" cy="1325563"/>
          </a:xfrm>
        </p:spPr>
        <p:txBody>
          <a:bodyPr/>
          <a:lstStyle/>
          <a:p>
            <a:r>
              <a:rPr lang="cs-CZ" dirty="0"/>
              <a:t>                    </a:t>
            </a:r>
            <a:r>
              <a:rPr lang="cs-CZ" sz="3200" b="1" dirty="0">
                <a:solidFill>
                  <a:srgbClr val="FF0000"/>
                </a:solidFill>
              </a:rPr>
              <a:t>Odpadové areály ve středověku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46B13A-806B-49B1-9644-2D9009BDE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02" y="1232899"/>
            <a:ext cx="11914597" cy="5625101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/>
              <a:t>Odpad</a:t>
            </a:r>
            <a:r>
              <a:rPr lang="cs-CZ" sz="2000" dirty="0"/>
              <a:t>   –   předměty, které ztratily funkci a byly záměrně zničeny, vyhozeny a pohřbeny </a:t>
            </a:r>
          </a:p>
          <a:p>
            <a:pPr marL="0" indent="0">
              <a:buNone/>
            </a:pPr>
            <a:r>
              <a:rPr lang="cs-CZ" sz="2000" dirty="0"/>
              <a:t>                   –   struktura odpadu může identifikovat typ sídelního areálu a jeho ekonomický či sociální status </a:t>
            </a:r>
          </a:p>
          <a:p>
            <a:pPr marL="0" indent="0">
              <a:buNone/>
            </a:pPr>
            <a:r>
              <a:rPr lang="cs-CZ" sz="2000" dirty="0"/>
              <a:t>                   –  </a:t>
            </a:r>
            <a:r>
              <a:rPr lang="cs-CZ" sz="2000" b="1" dirty="0"/>
              <a:t>behaviorální archeologie</a:t>
            </a:r>
            <a:r>
              <a:rPr lang="cs-CZ" sz="2000" dirty="0"/>
              <a:t>:  zabývá se studiem lidského chování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</a:t>
            </a:r>
            <a:r>
              <a:rPr lang="cs-CZ" sz="2000" b="1" dirty="0"/>
              <a:t>E. </a:t>
            </a:r>
            <a:r>
              <a:rPr lang="cs-CZ" sz="2000" b="1" dirty="0" err="1"/>
              <a:t>Neustupný</a:t>
            </a:r>
            <a:r>
              <a:rPr lang="cs-CZ" sz="2000" dirty="0"/>
              <a:t>:   předměty „překážející“ pohybu a provozu – intencionální (záměrný) produkt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–  </a:t>
            </a:r>
            <a:r>
              <a:rPr lang="cs-CZ" sz="2000" b="1" dirty="0"/>
              <a:t>2 rozměry:</a:t>
            </a:r>
            <a:r>
              <a:rPr lang="cs-CZ" sz="2000" dirty="0"/>
              <a:t>   a)  prostorový  (kde)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b) časový  (jak dlouho)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–  </a:t>
            </a:r>
            <a:r>
              <a:rPr lang="cs-CZ" sz="2000" b="1" dirty="0"/>
              <a:t>M. B. </a:t>
            </a:r>
            <a:r>
              <a:rPr lang="cs-CZ" sz="2000" b="1" dirty="0" err="1"/>
              <a:t>Schiffer</a:t>
            </a:r>
            <a:r>
              <a:rPr lang="cs-CZ" sz="2000" b="1" dirty="0"/>
              <a:t>:  1983, 1987:  </a:t>
            </a:r>
            <a:r>
              <a:rPr lang="cs-CZ" sz="2000" dirty="0"/>
              <a:t>3 kategorie:   z hlediska prostoru a způsob zániku artefaktů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1)  primární odpad  –   zůstává ležet v místě zániku (in </a:t>
            </a:r>
            <a:r>
              <a:rPr lang="cs-CZ" sz="2000" dirty="0" err="1"/>
              <a:t>situ</a:t>
            </a:r>
            <a:r>
              <a:rPr lang="cs-CZ" sz="2000" dirty="0"/>
              <a:t>, kuchyň)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2)  sekundární odpad  –  odklizen jinam:  dvůr, veřejná prostranství, jímky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3)  odpad de facto  –  zůstává na místě  (opuštění nebo pohřbení)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–  </a:t>
            </a:r>
            <a:r>
              <a:rPr lang="cs-CZ" sz="2000" b="1" dirty="0"/>
              <a:t>M. Kuna a E. </a:t>
            </a:r>
            <a:r>
              <a:rPr lang="cs-CZ" sz="2000" b="1" dirty="0" err="1"/>
              <a:t>Neustupný</a:t>
            </a:r>
            <a:r>
              <a:rPr lang="cs-CZ" sz="2000" b="1" dirty="0"/>
              <a:t>:</a:t>
            </a:r>
            <a:r>
              <a:rPr lang="cs-CZ" sz="2000" dirty="0"/>
              <a:t>  </a:t>
            </a:r>
            <a:r>
              <a:rPr lang="cs-CZ" sz="2000" b="1" dirty="0"/>
              <a:t>2007:    </a:t>
            </a:r>
            <a:r>
              <a:rPr lang="cs-CZ" sz="2000" dirty="0"/>
              <a:t>4)  terciální odpad  (odpad vyššího řádu):  redepozice ze sekundárního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 uložení, čištění jímek, planýrky</a:t>
            </a:r>
          </a:p>
          <a:p>
            <a:pPr>
              <a:defRPr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52055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1">
            <a:extLst>
              <a:ext uri="{FF2B5EF4-FFF2-40B4-BE49-F238E27FC236}">
                <a16:creationId xmlns:a16="http://schemas.microsoft.com/office/drawing/2014/main" id="{B97FF34F-67A7-4024-80E9-DE014A120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18748" r="41801" b="16667"/>
          <a:stretch>
            <a:fillRect/>
          </a:stretch>
        </p:blipFill>
        <p:spPr bwMode="auto">
          <a:xfrm>
            <a:off x="1595062" y="-15517"/>
            <a:ext cx="7179067" cy="684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ovéPole 2">
            <a:extLst>
              <a:ext uri="{FF2B5EF4-FFF2-40B4-BE49-F238E27FC236}">
                <a16:creationId xmlns:a16="http://schemas.microsoft.com/office/drawing/2014/main" id="{A7D93351-0FF7-4122-8DA3-0CA234330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228601"/>
            <a:ext cx="26567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Čapek 2010, 28; tab. 2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2666AC-BBE1-4BCD-8204-8B3D301BB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86" y="515895"/>
            <a:ext cx="6236414" cy="6318608"/>
          </a:xfrm>
        </p:spPr>
        <p:txBody>
          <a:bodyPr>
            <a:normAutofit lnSpcReduction="10000"/>
          </a:bodyPr>
          <a:lstStyle/>
          <a:p>
            <a:endParaRPr lang="cs-CZ" sz="1800" b="0" i="0" u="none" strike="noStrike" baseline="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cs-CZ" sz="1800" b="1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1994  –  Opava - 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cs typeface="Calibri" panose="020F0502020204030204" pitchFamily="34" charset="0"/>
              </a:rPr>
              <a:t>Masařská</a:t>
            </a:r>
            <a:r>
              <a:rPr lang="cs-CZ" sz="1800" b="1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ul. </a:t>
            </a:r>
            <a:r>
              <a:rPr lang="cs-CZ" sz="18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(6)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                 –  několik jímek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cs typeface="Calibri" panose="020F0502020204030204" pitchFamily="34" charset="0"/>
              </a:rPr>
              <a:t>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–   zlomky ker. a dřevěných nádob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                –  zvířecí kosti, útržky kůží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cs typeface="Calibri" panose="020F0502020204030204" pitchFamily="34" charset="0"/>
              </a:rPr>
              <a:t>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–  střepy skleněných nádob</a:t>
            </a: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cs-CZ" sz="1800" b="1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Jímka č. 5  </a:t>
            </a:r>
            <a:r>
              <a:rPr lang="cs-CZ" sz="180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– </a:t>
            </a:r>
            <a:r>
              <a:rPr lang="cs-CZ" sz="1800" b="1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r>
              <a:rPr lang="cs-CZ" sz="18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hl. 390 cm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cs typeface="Calibri" panose="020F0502020204030204" pitchFamily="34" charset="0"/>
              </a:rPr>
              <a:t>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–   využívána cca 100 let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                       –   enormní množství skla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cs typeface="Calibri" panose="020F0502020204030204" pitchFamily="34" charset="0"/>
              </a:rPr>
              <a:t>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–   číšky, poutnická lahev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                       –   číše českého typu (okolo 90 ks.)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                            (58 ks.:  v Praze-Rybné ul.; komenda něm. rytířů)</a:t>
            </a: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Interpretace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–  s</a:t>
            </a:r>
            <a:r>
              <a:rPr lang="cs-CZ" sz="1800" dirty="0">
                <a:solidFill>
                  <a:srgbClr val="000000"/>
                </a:solidFill>
              </a:rPr>
              <a:t>tředověká krčma  (15. stol.)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–   kupecký sklad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–   odpad z domácnosti (hostina)</a:t>
            </a: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endParaRPr lang="cs-CZ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7BF0A7-87E4-484D-A8DC-F21F2A8D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470" y="1972638"/>
            <a:ext cx="2820256" cy="18801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6E32B87-8808-49E1-83D3-0D2D717DB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136" y="23496"/>
            <a:ext cx="4691864" cy="681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765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1213</Words>
  <Application>Microsoft Office PowerPoint</Application>
  <PresentationFormat>Širokoúhlá obrazovka</PresentationFormat>
  <Paragraphs>150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Georgia</vt:lpstr>
      <vt:lpstr>Motiv Office</vt:lpstr>
      <vt:lpstr>Hmotná kultura v archeologii středověku a novověku </vt:lpstr>
      <vt:lpstr>                                 Archeologické transformace </vt:lpstr>
      <vt:lpstr>               1.  Formativní zánikové procesy</vt:lpstr>
      <vt:lpstr>Prezentace aplikace PowerPoint</vt:lpstr>
      <vt:lpstr>Prezentace aplikace PowerPoint</vt:lpstr>
      <vt:lpstr>                      2. Postdepoziční změny</vt:lpstr>
      <vt:lpstr>                    Odpadové areály ve středověku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Hmotná kultura v archeologii středověku a novověku </dc:title>
  <dc:creator>Markéta Tymonová</dc:creator>
  <cp:lastModifiedBy>tym0001</cp:lastModifiedBy>
  <cp:revision>14</cp:revision>
  <dcterms:created xsi:type="dcterms:W3CDTF">2024-02-04T07:40:38Z</dcterms:created>
  <dcterms:modified xsi:type="dcterms:W3CDTF">2025-02-17T19:21:51Z</dcterms:modified>
</cp:coreProperties>
</file>