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275" r:id="rId4"/>
    <p:sldId id="425" r:id="rId5"/>
    <p:sldId id="426" r:id="rId6"/>
    <p:sldId id="277" r:id="rId7"/>
    <p:sldId id="278" r:id="rId8"/>
    <p:sldId id="378" r:id="rId9"/>
    <p:sldId id="265" r:id="rId10"/>
    <p:sldId id="379" r:id="rId11"/>
    <p:sldId id="380" r:id="rId12"/>
    <p:sldId id="381" r:id="rId13"/>
    <p:sldId id="272" r:id="rId14"/>
    <p:sldId id="382" r:id="rId15"/>
    <p:sldId id="274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33" r:id="rId25"/>
    <p:sldId id="300" r:id="rId26"/>
    <p:sldId id="375" r:id="rId27"/>
    <p:sldId id="303" r:id="rId28"/>
    <p:sldId id="376" r:id="rId29"/>
    <p:sldId id="305" r:id="rId30"/>
    <p:sldId id="377" r:id="rId31"/>
    <p:sldId id="257" r:id="rId32"/>
    <p:sldId id="308" r:id="rId33"/>
    <p:sldId id="307" r:id="rId34"/>
    <p:sldId id="284" r:id="rId35"/>
    <p:sldId id="427" r:id="rId36"/>
    <p:sldId id="306" r:id="rId37"/>
    <p:sldId id="312" r:id="rId38"/>
    <p:sldId id="311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268" r:id="rId50"/>
    <p:sldId id="273" r:id="rId51"/>
    <p:sldId id="279" r:id="rId52"/>
    <p:sldId id="280" r:id="rId53"/>
    <p:sldId id="343" r:id="rId54"/>
    <p:sldId id="340" r:id="rId55"/>
    <p:sldId id="342" r:id="rId56"/>
    <p:sldId id="267" r:id="rId57"/>
    <p:sldId id="281" r:id="rId58"/>
    <p:sldId id="283" r:id="rId59"/>
    <p:sldId id="269" r:id="rId60"/>
    <p:sldId id="304" r:id="rId61"/>
    <p:sldId id="365" r:id="rId62"/>
    <p:sldId id="282" r:id="rId63"/>
    <p:sldId id="285" r:id="rId64"/>
    <p:sldId id="271" r:id="rId65"/>
    <p:sldId id="287" r:id="rId66"/>
    <p:sldId id="288" r:id="rId67"/>
    <p:sldId id="297" r:id="rId68"/>
    <p:sldId id="266" r:id="rId69"/>
    <p:sldId id="289" r:id="rId70"/>
    <p:sldId id="290" r:id="rId71"/>
    <p:sldId id="302" r:id="rId72"/>
    <p:sldId id="301" r:id="rId73"/>
    <p:sldId id="291" r:id="rId74"/>
    <p:sldId id="292" r:id="rId75"/>
    <p:sldId id="293" r:id="rId76"/>
    <p:sldId id="332" r:id="rId77"/>
    <p:sldId id="294" r:id="rId78"/>
    <p:sldId id="353" r:id="rId79"/>
    <p:sldId id="325" r:id="rId80"/>
    <p:sldId id="331" r:id="rId81"/>
    <p:sldId id="327" r:id="rId82"/>
    <p:sldId id="326" r:id="rId83"/>
    <p:sldId id="258" r:id="rId8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A9541-5BAD-4B98-9F3E-FB4D4BE1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88318D1-5CA3-43E5-99A5-7DF005BAF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6BC482-0064-4F4A-A401-0847CBEF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02EA5C-76A5-44B5-A460-BCE6BF57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BF6C6C-0918-4D7A-9067-2CD20C6E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72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63E21-9220-473A-A57C-1420D19B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E4B544-F576-40B1-93C6-9C7302788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AA64B-C03C-41B5-9CE4-D1517D71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BB1088-834F-45F0-87EE-055E9A8B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80BA6-FDCD-450B-B6B6-4BAF5D01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6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D485D4-5548-4CBF-A15E-DF4C277BD5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AE5FF3-5744-404D-934D-E57C36C2D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B6AA09-821D-4B8A-8EFE-31CB8C80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E2A835-6D04-4987-89B4-DDF77B9C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743FE-EA68-4544-AD88-23AA04C7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52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F5C8EC-6E4F-40E7-909B-A60048408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3285C-0B6A-4999-A27C-FFF495ADE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AA47E1-9A58-4299-8E8C-040924674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D2EA8-24F7-436F-919D-334CB8B5CF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654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3AC05-97F5-4EC9-BCA5-88405ADD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593F1-A88A-41A0-9CD2-DEE99C7CE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009276-F8FF-44A0-8754-2C55AC6CE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DCA8CD-B233-4439-908E-468132E6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02534B-029D-438E-AF4B-DB8007B7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47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0721E-340E-4676-B4DA-DA794C43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0A9E8F-95D9-4521-8DD7-2B823474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B2751C-5CF7-4595-BE2E-C8AE0B81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B0FD79-42DD-498B-8511-1E1FA33C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BFE2AE-FEC4-4856-B153-6F640F03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2F7BC-279F-4F54-9D67-DA35C9AF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51958-F26D-45ED-A479-F6D008D70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FB3929-7115-42C3-974A-FD27A647B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75DD10-B29D-48A9-8FCE-626295239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AD09A8-C46E-45F1-8427-E82430FC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17359FE-FB2C-491D-A332-AD95907B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70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1E0EF-5FCA-4C73-82A4-194345DD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C139D5-25D6-4C8B-80B6-BFD86404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B78B0-9EB1-46E2-9570-65B7BD997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6BE5D8-4A52-4E2E-89B5-6DDA9FB70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AC5A66-B3EE-4074-AC12-8238AE903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AD517A-F75B-48A6-A0B4-AE344C6A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ADF690F-F03B-4A53-BCCD-54C6EAE8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318401-C603-4DBE-9889-66944AD3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47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33A91-AE85-42AF-BB4B-17FA3BCE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0BFA972-AA6D-433D-8B6D-F1BC2C5E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8B9B5E-CEE6-4E77-AEF0-C3FC78D6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8E75A2-C3ED-4766-A1DF-6A7E1D61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4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AC67C1B-1EFE-49AD-BCB3-E6E69DD8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CA1B30-E4F1-4BC0-9283-08397A98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5A8E2D-86B5-420A-B81F-BC0DA978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38995-AB1D-49FC-BE82-C39ECCD7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6DD3F-6163-4E01-9ED8-839909FA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184456-2145-40CC-815A-026D7BA4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DD37F5-FFE6-4341-929E-1643A4EE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B0FEEE-A6D9-40F1-AE03-3F1AF233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15F595-03AF-4810-B356-1214D423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FC480-9895-418E-917B-46A669A2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86143D-DF0A-44EF-9A51-B99DC0BCC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F86A25-A176-4D8D-AD9E-212BE448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A28C72-86B1-433C-862E-CB6E166C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96AD39-B50D-47C6-AF9D-111714DB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E13ADC-A2C5-43DD-80C0-9D0249B1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23C2E3-D56A-4D2E-9E31-7AD5F8BB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1002E5-C126-4AAB-94E4-E6A531968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F06C50-1A64-4CC2-97C4-47D0EF487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2A85-E7D9-4E56-A38F-F9088734FEC0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14109F-1369-466D-BC3E-4202FDE58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C5434-A00E-4452-97F0-C3DFE9673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1F0F-62A4-4AB5-9806-02385A32B5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1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DC0CC-F72A-4C3E-9401-8130BCD4E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Hmotná kultura v archeologii středověku a novověku</a:t>
            </a:r>
            <a:br>
              <a:rPr lang="cs-CZ" b="1"/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4AEADD-9BE8-4DDE-A400-73CB34268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r>
              <a:rPr lang="cs-CZ" sz="3200" b="1" dirty="0">
                <a:effectLst/>
                <a:latin typeface="+mj-lt"/>
                <a:ea typeface="Times New Roman" panose="02020603050405020304" pitchFamily="18" charset="0"/>
              </a:rPr>
              <a:t>3.    Morfologicko-typologická, materiálová a funkční klasifikace, </a:t>
            </a:r>
            <a:r>
              <a:rPr lang="cs-CZ" sz="3200" b="1">
                <a:effectLst/>
                <a:latin typeface="+mj-lt"/>
                <a:ea typeface="Times New Roman" panose="02020603050405020304" pitchFamily="18" charset="0"/>
              </a:rPr>
              <a:t>nálezový kontext </a:t>
            </a:r>
            <a:endParaRPr lang="cs-CZ" sz="3200" b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86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1A153979-66B5-4B83-9235-68928AA5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0"/>
            <a:ext cx="5132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C9782F58-F1FB-4068-809D-A95409A2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333375"/>
            <a:ext cx="26638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Schéma výrobního procesu středověké keramiky 9.-13. stol. podle L. Varadzina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AR 2010, roč. 62, č. 1, s. 17–71.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9">
            <a:extLst>
              <a:ext uri="{FF2B5EF4-FFF2-40B4-BE49-F238E27FC236}">
                <a16:creationId xmlns:a16="http://schemas.microsoft.com/office/drawing/2014/main" id="{1A3EB21E-C81C-4C97-B29E-D9ACD4F7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3999" r="23750" b="7001"/>
          <a:stretch>
            <a:fillRect/>
          </a:stretch>
        </p:blipFill>
        <p:spPr bwMode="auto">
          <a:xfrm>
            <a:off x="536949" y="1584359"/>
            <a:ext cx="11118101" cy="387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406B20C8-4CCA-4429-A01C-942FB11C1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Popis artefaktů a tvorba dat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77A7E024-89FF-44AA-AD56-BEA943FBD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465" y="1066800"/>
            <a:ext cx="11462535" cy="5791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Analýza znaků</a:t>
            </a:r>
            <a:r>
              <a:rPr lang="cs-CZ" altLang="cs-CZ" dirty="0"/>
              <a:t>  </a:t>
            </a:r>
            <a:r>
              <a:rPr lang="cs-CZ" altLang="cs-CZ" sz="1800" dirty="0"/>
              <a:t>–  uspořádaná soustava znaků, která vytváří popisný systém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a)  evidenční:  provenienční znaky  –  přírůstkové, inventární a kontextové číslo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b)  problémové:  diagnostické znaky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c)  obrazové:  doplňují slovní popis (dokumentace)</a:t>
            </a:r>
          </a:p>
          <a:p>
            <a:pPr eaLnBrk="1" hangingPunct="1"/>
            <a:endParaRPr lang="cs-CZ" altLang="cs-CZ" sz="1800" b="1" dirty="0"/>
          </a:p>
          <a:p>
            <a:pPr eaLnBrk="1" hangingPunct="1"/>
            <a:r>
              <a:rPr lang="cs-CZ" altLang="cs-CZ" sz="1800" b="1" dirty="0"/>
              <a:t>Orientace artefaktů </a:t>
            </a:r>
            <a:r>
              <a:rPr lang="cs-CZ" altLang="cs-CZ" sz="1800" dirty="0"/>
              <a:t> –  problematické určení u zlomků nádob (okraje pokliček)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 err="1"/>
              <a:t>Segmentarizace</a:t>
            </a:r>
            <a:r>
              <a:rPr lang="cs-CZ" altLang="cs-CZ" sz="1800" dirty="0"/>
              <a:t>  –  členění předmětu na části:  okraj, hrdlo, </a:t>
            </a:r>
            <a:r>
              <a:rPr lang="cs-CZ" altLang="cs-CZ" sz="1800" dirty="0" err="1"/>
              <a:t>podhrdlí</a:t>
            </a:r>
            <a:r>
              <a:rPr lang="cs-CZ" altLang="cs-CZ" sz="1800" dirty="0"/>
              <a:t>, horní část těla, výduť, lom a dno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 err="1"/>
              <a:t>Fragmentarizace</a:t>
            </a:r>
            <a:r>
              <a:rPr lang="cs-CZ" altLang="cs-CZ" sz="1800" dirty="0"/>
              <a:t>  –  index </a:t>
            </a:r>
            <a:r>
              <a:rPr lang="cs-CZ" altLang="cs-CZ" sz="1800" dirty="0" err="1"/>
              <a:t>fragmentarizace</a:t>
            </a:r>
            <a:r>
              <a:rPr lang="cs-CZ" altLang="cs-CZ" sz="1800" dirty="0"/>
              <a:t>:   počet střepů (z 1 nádoby)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–  poměr dochovaných zlomků a odhadnutého počtu nádob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–  doklad intencionálního chování lidí (záměrné rozbití)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Měření</a:t>
            </a:r>
            <a:r>
              <a:rPr lang="cs-CZ" altLang="cs-CZ" sz="1800" dirty="0"/>
              <a:t>  –  a) kvantitativní znaky (rozměry, hmotnost, objemy)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b) kvalitativní znaky (stanovené, např. velikosti nádob: malé atd.)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DBEDE01-76E1-4352-AFCF-9F7A2C8B9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Popisné systémy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91ECA1CE-113F-4266-ACA1-0531CCEC0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2076" y="1384444"/>
            <a:ext cx="10407722" cy="51499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Univerzální popis </a:t>
            </a:r>
            <a:r>
              <a:rPr lang="cs-CZ" altLang="cs-CZ" sz="2000" dirty="0"/>
              <a:t> –  komplexní sumarizace znaků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–  speciální slovníky a hesláře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Situační popis</a:t>
            </a:r>
            <a:r>
              <a:rPr lang="cs-CZ" altLang="cs-CZ" sz="2000" dirty="0"/>
              <a:t>  –  slouží k situační analýze znaků: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a)  formálních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b)  funkčních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c)  symbolických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Operační popis</a:t>
            </a:r>
            <a:r>
              <a:rPr lang="cs-CZ" altLang="cs-CZ" sz="2000" dirty="0"/>
              <a:t>  –  slouží k operační analýze etických znaků technologické povahy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(studium pracovních stop aj,)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>
            <a:extLst>
              <a:ext uri="{FF2B5EF4-FFF2-40B4-BE49-F238E27FC236}">
                <a16:creationId xmlns:a16="http://schemas.microsoft.com/office/drawing/2014/main" id="{CC926413-69E2-4394-859D-1E0B3C283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7964" y="904126"/>
            <a:ext cx="10510463" cy="604634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Formální znaky:</a:t>
            </a:r>
          </a:p>
          <a:p>
            <a:pPr eaLnBrk="1" hangingPunct="1"/>
            <a:r>
              <a:rPr lang="cs-CZ" altLang="cs-CZ" sz="1800" b="1" dirty="0"/>
              <a:t>Tvar</a:t>
            </a:r>
            <a:r>
              <a:rPr lang="cs-CZ" altLang="cs-CZ" sz="1800" dirty="0"/>
              <a:t>  –  tvarová (morfologická) typologie: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a) empirická (hrnce, džbány, mísy, aj.)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b) profilace pomocí geometrické křivky (sklony stěn)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c) měření indexů (měření výšky a šířky nádoby pro určení </a:t>
            </a:r>
            <a:r>
              <a:rPr lang="cs-CZ" altLang="cs-CZ" sz="1800" dirty="0" err="1"/>
              <a:t>standartizovaných</a:t>
            </a:r>
            <a:r>
              <a:rPr lang="cs-CZ" altLang="cs-CZ" sz="1800" dirty="0"/>
              <a:t> souborů)</a:t>
            </a:r>
          </a:p>
          <a:p>
            <a:pPr eaLnBrk="1" hangingPunct="1"/>
            <a:r>
              <a:rPr lang="cs-CZ" altLang="cs-CZ" sz="1800" b="1" dirty="0"/>
              <a:t>Velikost </a:t>
            </a:r>
            <a:r>
              <a:rPr lang="cs-CZ" altLang="cs-CZ" sz="1800" dirty="0"/>
              <a:t> –  např. podle rozměrů nebo objemu</a:t>
            </a:r>
          </a:p>
          <a:p>
            <a:pPr eaLnBrk="1" hangingPunct="1"/>
            <a:r>
              <a:rPr lang="cs-CZ" altLang="cs-CZ" sz="1800" b="1" dirty="0"/>
              <a:t>Výzdoba</a:t>
            </a:r>
            <a:r>
              <a:rPr lang="cs-CZ" altLang="cs-CZ" sz="1800" dirty="0"/>
              <a:t>  –  základní techniky dekorace (plastická, vhloubená, malovaná)</a:t>
            </a:r>
          </a:p>
          <a:p>
            <a:pPr eaLnBrk="1" hangingPunct="1"/>
            <a:r>
              <a:rPr lang="cs-CZ" altLang="cs-CZ" sz="1800" b="1" dirty="0"/>
              <a:t>Kvalita artefaktu</a:t>
            </a:r>
            <a:r>
              <a:rPr lang="cs-CZ" altLang="cs-CZ" sz="1800" dirty="0"/>
              <a:t>  –  určení zručnosti např. podle výpalu aj.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Funkční znaky: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1800" b="1" dirty="0"/>
              <a:t>Účel:</a:t>
            </a:r>
            <a:r>
              <a:rPr lang="cs-CZ" altLang="cs-CZ" sz="1800" dirty="0"/>
              <a:t>    a) kuchyňská, stolní a zásobní (hrnce, džbány, zásobnice)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b) stavební (cihly - vrásnění, prejzy, dlaždice..)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c) kamnářská (kachle – očazení)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d) technická (tyglíky – zbytky kovů)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e) výtvarná (plastiky – hračky)</a:t>
            </a:r>
          </a:p>
          <a:p>
            <a:pPr eaLnBrk="1" hangingPunct="1"/>
            <a:endParaRPr lang="cs-CZ" altLang="cs-CZ" sz="1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26F7BF-3D03-4460-89A2-E48CC882E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Situační popis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11BED4F4-F692-43D5-8C5F-AC4E3862F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0000"/>
                </a:solidFill>
              </a:rPr>
              <a:t>                                    Operační popis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B3F4591F-B596-4B7D-A97D-55212D4E0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9609" y="990600"/>
            <a:ext cx="11168009" cy="5867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sz="2600" b="1" dirty="0">
                <a:solidFill>
                  <a:srgbClr val="FF0000"/>
                </a:solidFill>
              </a:rPr>
              <a:t>Výroba:</a:t>
            </a:r>
          </a:p>
          <a:p>
            <a:pPr eaLnBrk="1" hangingPunct="1"/>
            <a:r>
              <a:rPr lang="cs-CZ" altLang="cs-CZ" sz="1800" b="1" dirty="0"/>
              <a:t>Technologické znaky</a:t>
            </a:r>
            <a:r>
              <a:rPr lang="cs-CZ" altLang="cs-CZ" sz="1800" dirty="0"/>
              <a:t>  –   podle životního cyklu od zhotovení po vyřazení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rekonstrukce celého operačního řetězce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–  určení keramických tříd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</a:t>
            </a:r>
            <a:r>
              <a:rPr lang="cs-CZ" altLang="cs-CZ" sz="1800" dirty="0"/>
              <a:t>a)</a:t>
            </a:r>
            <a:r>
              <a:rPr lang="cs-CZ" altLang="cs-CZ" sz="1800" b="1" dirty="0"/>
              <a:t>  Ostřivo</a:t>
            </a:r>
            <a:r>
              <a:rPr lang="cs-CZ" altLang="cs-CZ" sz="1800" dirty="0"/>
              <a:t> (písek, slída, tuha aj.)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</a:t>
            </a:r>
            <a:r>
              <a:rPr lang="cs-CZ" altLang="cs-CZ" sz="1800" dirty="0"/>
              <a:t>b)</a:t>
            </a:r>
            <a:r>
              <a:rPr lang="cs-CZ" altLang="cs-CZ" sz="1800" b="1" dirty="0"/>
              <a:t> Technika výroby</a:t>
            </a:r>
            <a:r>
              <a:rPr lang="cs-CZ" altLang="cs-CZ" sz="1800" dirty="0"/>
              <a:t> (nálep, obtáčení – </a:t>
            </a:r>
            <a:r>
              <a:rPr lang="cs-CZ" altLang="cs-CZ" sz="1800" dirty="0" err="1"/>
              <a:t>podsýpka</a:t>
            </a:r>
            <a:r>
              <a:rPr lang="cs-CZ" altLang="cs-CZ" sz="1800" dirty="0"/>
              <a:t>, na kruhu – odříznutí)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</a:t>
            </a:r>
            <a:r>
              <a:rPr lang="cs-CZ" altLang="cs-CZ" sz="1800" dirty="0"/>
              <a:t>c)</a:t>
            </a:r>
            <a:r>
              <a:rPr lang="cs-CZ" altLang="cs-CZ" sz="1800" b="1" dirty="0"/>
              <a:t>  Výzdoba</a:t>
            </a:r>
            <a:r>
              <a:rPr lang="cs-CZ" altLang="cs-CZ" sz="1800" dirty="0"/>
              <a:t> (vhloubená, glazování, </a:t>
            </a:r>
            <a:r>
              <a:rPr lang="cs-CZ" altLang="cs-CZ" sz="1800" dirty="0" err="1"/>
              <a:t>engobodání</a:t>
            </a:r>
            <a:r>
              <a:rPr lang="cs-CZ" altLang="cs-CZ" sz="1800" dirty="0"/>
              <a:t>, malování)</a:t>
            </a:r>
          </a:p>
          <a:p>
            <a:pPr eaLnBrk="1" hangingPunct="1">
              <a:buFontTx/>
              <a:buNone/>
            </a:pPr>
            <a:r>
              <a:rPr lang="cs-CZ" altLang="cs-CZ" sz="1800" b="1" dirty="0"/>
              <a:t>       </a:t>
            </a:r>
            <a:r>
              <a:rPr lang="cs-CZ" altLang="cs-CZ" sz="1800" dirty="0"/>
              <a:t>d)</a:t>
            </a:r>
            <a:r>
              <a:rPr lang="cs-CZ" altLang="cs-CZ" sz="1800" b="1" dirty="0"/>
              <a:t>  Výpal </a:t>
            </a:r>
            <a:r>
              <a:rPr lang="cs-CZ" altLang="cs-CZ" sz="1800" dirty="0"/>
              <a:t>(oxidační, redukční)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Užívání: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a) Reparace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b) Příškvarky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Odkládání:</a:t>
            </a: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a) před použitím (hrnčířské deponie - zmetky)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b) po použití (fragmentovaný odpad v jímkách, mincovní či votivní depoty)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6A510648-5DE8-46AB-8402-9AB70741D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2329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Deskripční systémy keramiky</a:t>
            </a: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73F5314E-02BD-4D30-A7D2-1DF1EA84CB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269" y="1415265"/>
            <a:ext cx="11590962" cy="5468420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Z. Měřínský</a:t>
            </a:r>
            <a:r>
              <a:rPr lang="cs-CZ" altLang="cs-CZ" sz="2000" dirty="0"/>
              <a:t> – 1972: Zaniklé středověké osady na panství oslavanského kláštera. Brno. (diplomová práce)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jednotlivé prvky označil číselně:  desetinné třídění:  typy a varianty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kód obsahoval:  </a:t>
            </a:r>
            <a:r>
              <a:rPr lang="cs-CZ" altLang="cs-CZ" sz="2000" dirty="0" err="1"/>
              <a:t>inv</a:t>
            </a:r>
            <a:r>
              <a:rPr lang="cs-CZ" altLang="cs-CZ" sz="2000" dirty="0"/>
              <a:t>. číslo, typ nádoby, typologickou část, barvu povrchu a lomu (slovně),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materiál (ostřivo), výpal, povrchovou úpravu, výzdobu, počet, odkaz na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tabulky a poznámky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podrobný kód okrajů a výzdoby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ze statistických metod využil </a:t>
            </a:r>
            <a:r>
              <a:rPr lang="cs-CZ" altLang="cs-CZ" sz="2000" dirty="0" err="1"/>
              <a:t>multidimenzionalni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tabelizaci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(procentní zastoupeni jednotlivých prvků a jejich chronologii)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>
            <a:extLst>
              <a:ext uri="{FF2B5EF4-FFF2-40B4-BE49-F238E27FC236}">
                <a16:creationId xmlns:a16="http://schemas.microsoft.com/office/drawing/2014/main" id="{ACC1CCE8-CF05-4131-AF43-F692B154F8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464" y="530831"/>
            <a:ext cx="11126914" cy="6477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P. Kouřil</a:t>
            </a:r>
            <a:r>
              <a:rPr lang="cs-CZ" altLang="cs-CZ" sz="2000" b="1" dirty="0"/>
              <a:t> </a:t>
            </a:r>
            <a:r>
              <a:rPr lang="cs-CZ" altLang="cs-CZ" sz="2000" dirty="0"/>
              <a:t> –  1974:  Hrady ve středním </a:t>
            </a:r>
            <a:r>
              <a:rPr lang="cs-CZ" altLang="cs-CZ" sz="2000" dirty="0" err="1"/>
              <a:t>Pojihlaví</a:t>
            </a:r>
            <a:r>
              <a:rPr lang="cs-CZ" altLang="cs-CZ" sz="2000" dirty="0"/>
              <a:t> ve světle archeologických a písemných pramenů.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Rkp. diplomové práce. Brno.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–  použil Měřínského kód na materiál z několika hradů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J. Malina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1976: Metody deskripce, klasifikace a statistiky v </a:t>
            </a:r>
            <a:r>
              <a:rPr lang="cs-CZ" altLang="cs-CZ" sz="2000" dirty="0" err="1"/>
              <a:t>petroarcheologii</a:t>
            </a:r>
            <a:r>
              <a:rPr lang="cs-CZ" altLang="cs-CZ" sz="2000" dirty="0"/>
              <a:t>, Brno.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1977: Nové metody popisu tvaru sbírkových předmětů. ČB.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–   sledoval:  absolutní rozměry a tvar, ornamentální výzdobu, techniku výroby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(příměsi a úpravu povrchu) a nasákavost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M. Zápotocký</a:t>
            </a:r>
            <a:r>
              <a:rPr lang="cs-CZ" altLang="cs-CZ" sz="2000" dirty="0"/>
              <a:t>  –  1978: Středověká keramika severočeského Polabí. Morfologie a relativní chronologie,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PA 69, č. 1, 171–238.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1979:  Katalog středověké keramiky severočeského Polabí, Praha. 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rozlišil subkategorie, třídy, typy, podtypy a varianty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pro hlavní znaky používal alfabetické označení:  tvar nádoby, tvar okraje, profil ucha,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             tvar a úprava dna, </a:t>
            </a:r>
            <a:r>
              <a:rPr lang="cs-CZ" altLang="cs-CZ" sz="2000" dirty="0" err="1"/>
              <a:t>ornamentace</a:t>
            </a: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technologické znaky:  úprava dna, výpal (podle barvy)</a:t>
            </a:r>
            <a:endParaRPr lang="cs-CZ" altLang="cs-CZ" sz="2000" b="1" dirty="0"/>
          </a:p>
          <a:p>
            <a:pPr eaLnBrk="1" hangingPunct="1"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>
            <a:extLst>
              <a:ext uri="{FF2B5EF4-FFF2-40B4-BE49-F238E27FC236}">
                <a16:creationId xmlns:a16="http://schemas.microsoft.com/office/drawing/2014/main" id="{68C67FE1-D66C-442B-9BA3-65AA949011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627" y="986318"/>
            <a:ext cx="11465959" cy="59949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T. Durdík </a:t>
            </a:r>
            <a:r>
              <a:rPr lang="cs-CZ" altLang="cs-CZ" sz="2000" dirty="0"/>
              <a:t> –  1980:  K chronologii keramiky 14. – počátku 15. století ve východní části středních Čech.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AH 5, 361-368 + další.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–  keramika z východní části středních Čech z hradů přechodného typu, a zaniklých vsí a tvrzí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M. Richter</a:t>
            </a:r>
            <a:r>
              <a:rPr lang="cs-CZ" altLang="cs-CZ" sz="2000" dirty="0"/>
              <a:t>  –  1982: Hradišťko u Davle. Městečko ostrovského kláštera. Praha.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zpracoval procentuální zastoupení tvarů nádob a typů okrajů z vybraných objektů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M. Drda a R. Krajíc  </a:t>
            </a:r>
            <a:r>
              <a:rPr lang="cs-CZ" altLang="cs-CZ" sz="2000" b="1" dirty="0"/>
              <a:t>–</a:t>
            </a:r>
            <a:r>
              <a:rPr lang="cs-CZ" altLang="cs-CZ" sz="20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1983: K metodice třídění středověké keramiky na Táborsku. AH 8, 175-187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–   součástí kódu byly kategorie:  stupeň zachování, tvar nádoby, typ okraje a profilace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stěn, funkční doplňky, výzdoba, dno, barva povrchu,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technologické vlastnosti, rozměry - složení hlíny,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ostřivo, výpal a stupeň nasákavosti, barva povrchu 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glazura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>
            <a:extLst>
              <a:ext uri="{FF2B5EF4-FFF2-40B4-BE49-F238E27FC236}">
                <a16:creationId xmlns:a16="http://schemas.microsoft.com/office/drawing/2014/main" id="{20239062-C674-450F-92A0-A245C960DB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91" y="883577"/>
            <a:ext cx="11168009" cy="582031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J. Unger a Z. Měřínský </a:t>
            </a:r>
            <a:r>
              <a:rPr lang="cs-CZ" altLang="cs-CZ" sz="2000" dirty="0"/>
              <a:t> –  1984:  Základní horizonty keramiky 12.–15. stol. na soutoku Jihlavy a Svratky,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     okr. Břeclav. AR 36, č. 3, 288-296.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–   nálezy ze zaniklé vsi a </a:t>
            </a:r>
            <a:r>
              <a:rPr lang="cs-CZ" altLang="cs-CZ" sz="2000" dirty="0" err="1"/>
              <a:t>motte</a:t>
            </a:r>
            <a:r>
              <a:rPr lang="cs-CZ" altLang="cs-CZ" sz="2000" dirty="0"/>
              <a:t> v </a:t>
            </a:r>
            <a:r>
              <a:rPr lang="cs-CZ" altLang="cs-CZ" sz="2000" dirty="0" err="1"/>
              <a:t>Koválově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–   další nálezy uložené v muzeu v muzeu v Mikulově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E. </a:t>
            </a:r>
            <a:r>
              <a:rPr lang="cs-CZ" altLang="cs-CZ" sz="2000" b="1" dirty="0" err="1">
                <a:solidFill>
                  <a:srgbClr val="FF0000"/>
                </a:solidFill>
              </a:rPr>
              <a:t>Kordiovský</a:t>
            </a:r>
            <a:r>
              <a:rPr lang="cs-CZ" altLang="cs-CZ" sz="2000" dirty="0"/>
              <a:t>  –  1987:  Břeclavský zámek (archeologické nálezy). Mikulov: Regionální muzeum a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</a:t>
            </a:r>
            <a:r>
              <a:rPr lang="cs-CZ" altLang="cs-CZ" sz="2000" dirty="0" err="1"/>
              <a:t>Videopress</a:t>
            </a:r>
            <a:r>
              <a:rPr lang="cs-CZ" altLang="cs-CZ" sz="2000" dirty="0"/>
              <a:t> MON. Numerický kód pro nálezy ze zámku v Břeclavi.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kód obsahuje:  </a:t>
            </a:r>
            <a:r>
              <a:rPr lang="cs-CZ" altLang="cs-CZ" sz="2000" dirty="0" err="1"/>
              <a:t>inv</a:t>
            </a:r>
            <a:r>
              <a:rPr lang="cs-CZ" altLang="cs-CZ" sz="2000" dirty="0"/>
              <a:t>. č., dataci, část nádoby, tvar, příměs, ostřivo (slída, tuha),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barvu povrchu, výpal, výzdobu a poznámku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F. Gabriel </a:t>
            </a:r>
            <a:r>
              <a:rPr lang="cs-CZ" altLang="cs-CZ" sz="2000" b="1" dirty="0"/>
              <a:t>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1991</a:t>
            </a:r>
            <a:r>
              <a:rPr lang="cs-CZ" altLang="cs-CZ" sz="2000" dirty="0"/>
              <a:t>:  Keramicky soubor z hradu </a:t>
            </a:r>
            <a:r>
              <a:rPr lang="cs-CZ" altLang="cs-CZ" sz="2000" dirty="0" err="1"/>
              <a:t>Frýdštejna</a:t>
            </a:r>
            <a:r>
              <a:rPr lang="cs-CZ" altLang="cs-CZ" sz="2000" dirty="0"/>
              <a:t>. AH 16, 279-292.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–   nálezy z hradu </a:t>
            </a:r>
            <a:r>
              <a:rPr lang="cs-CZ" altLang="cs-CZ" sz="2000" dirty="0" err="1"/>
              <a:t>Frýdštejna</a:t>
            </a:r>
            <a:r>
              <a:rPr lang="cs-CZ" altLang="cs-CZ" sz="2000" dirty="0"/>
              <a:t> i z dalších lokalit v </a:t>
            </a:r>
            <a:r>
              <a:rPr lang="cs-CZ" altLang="cs-CZ" sz="2000" dirty="0" err="1"/>
              <a:t>sev</a:t>
            </a:r>
            <a:r>
              <a:rPr lang="cs-CZ" altLang="cs-CZ" sz="2000" dirty="0"/>
              <a:t>. Čechách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–   materiál rozdělil do osmi tříd:  ostřivo, barva, povrch, charakter lomu, a stopy po výrobě</a:t>
            </a:r>
          </a:p>
          <a:p>
            <a:pPr eaLnBrk="1" hangingPunct="1">
              <a:buFontTx/>
              <a:buNone/>
            </a:pPr>
            <a:endParaRPr lang="cs-CZ" altLang="cs-CZ" sz="2800" b="1" dirty="0">
              <a:solidFill>
                <a:srgbClr val="FF0000"/>
              </a:solidFill>
            </a:endParaRP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CA85DFBC-E76A-478F-800C-6A8B4CA52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Klasifikace</a:t>
            </a:r>
            <a:br>
              <a:rPr lang="cs-CZ" altLang="cs-CZ" sz="3200" b="1" dirty="0"/>
            </a:br>
            <a:r>
              <a:rPr lang="cs-CZ" altLang="cs-CZ" sz="3200" b="1" dirty="0"/>
              <a:t>                 </a:t>
            </a:r>
            <a:endParaRPr lang="cs-CZ" altLang="cs-CZ" sz="2000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42C75450-7010-46E6-B26D-3FFB370A80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627" y="1524000"/>
            <a:ext cx="11606373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Třídění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podle určitých pravidel do hierarchicky uspořádaných kategorií-tříd: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–  rozlišování na základě shody do 2 skupin: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a) </a:t>
            </a:r>
            <a:r>
              <a:rPr lang="cs-CZ" altLang="cs-CZ" sz="1800" dirty="0" err="1"/>
              <a:t>Monotetické</a:t>
            </a:r>
            <a:r>
              <a:rPr lang="cs-CZ" altLang="cs-CZ" sz="1800" dirty="0"/>
              <a:t> třídy  –  obsahují všechny znaky dané třídy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b) </a:t>
            </a:r>
            <a:r>
              <a:rPr lang="cs-CZ" altLang="cs-CZ" sz="1800" dirty="0" err="1"/>
              <a:t>Polytetické</a:t>
            </a:r>
            <a:r>
              <a:rPr lang="cs-CZ" altLang="cs-CZ" sz="1800" dirty="0"/>
              <a:t> třídy  –  obsahují pouze některé znaky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–  podle výběru znaků: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a)  přirozené třídy</a:t>
            </a:r>
            <a:r>
              <a:rPr lang="cs-CZ" altLang="cs-CZ" sz="1800" b="1" dirty="0"/>
              <a:t> </a:t>
            </a:r>
            <a:r>
              <a:rPr lang="cs-CZ" altLang="cs-CZ" sz="1800" dirty="0"/>
              <a:t>(funkčně</a:t>
            </a:r>
            <a:r>
              <a:rPr lang="cs-CZ" altLang="cs-CZ" sz="1800" b="1" dirty="0"/>
              <a:t> </a:t>
            </a:r>
            <a:r>
              <a:rPr lang="cs-CZ" altLang="cs-CZ" sz="1800" dirty="0"/>
              <a:t>definované skupiny nádob – zásobnice)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b)  umělé třídy (označovány jako typy, které odráží změny)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Účel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zařazení do existujícího klasifikačního systému podle charakteristických znaků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(morfologie z hlediska tvaru, prostoru a času)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–   vlastní třídění s uplatněním matematického a statistického rozdělení s přehlednými výstupy v grafech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–  interpretace společenské role artefaktů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>
            <a:extLst>
              <a:ext uri="{FF2B5EF4-FFF2-40B4-BE49-F238E27FC236}">
                <a16:creationId xmlns:a16="http://schemas.microsoft.com/office/drawing/2014/main" id="{02F793B4-CFAB-4EB7-988E-2EE207507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317" y="685800"/>
            <a:ext cx="11251914" cy="614908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R. Zatloukal</a:t>
            </a:r>
            <a:r>
              <a:rPr lang="cs-CZ" altLang="cs-CZ" sz="2000" dirty="0"/>
              <a:t>  –  </a:t>
            </a:r>
            <a:r>
              <a:rPr lang="cs-CZ" altLang="cs-CZ" sz="2000" b="1" dirty="0"/>
              <a:t>2000</a:t>
            </a:r>
            <a:r>
              <a:rPr lang="cs-CZ" altLang="cs-CZ" sz="2000" dirty="0"/>
              <a:t>:  Fórum cisterciáckého kláštera ve Žďáru nad Sázavou a jeho postavení v rámci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podobných tržních útvarů 13. věku i osídlení regionu. Rkp. diplomové práce na MU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v Brně.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Měřínského systém aplikoval na soubor ze </a:t>
            </a:r>
            <a:r>
              <a:rPr lang="cs-CZ" altLang="cs-CZ" sz="2000" dirty="0" err="1"/>
              <a:t>Žďaru</a:t>
            </a:r>
            <a:r>
              <a:rPr lang="cs-CZ" altLang="cs-CZ" sz="2000" dirty="0"/>
              <a:t> nad Sázavou, z trati Staré Město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kód doplnil o další varianty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k vyhodnocení použil vektorovou syntézu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vyčlenil 3 skupiny třídění podle technologických znaků: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1.  Popisný způsob (nehodí se pro velké celky)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2.  Zařazení do keramických tříd (nejpoužívanější)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3.  Zařazení podle kódů (umožňuje větší variabilitu)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AA5D181A-1DCB-4BF0-9FA1-4A01DBE5F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3161" y="801384"/>
            <a:ext cx="11620070" cy="605661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R. Procházka </a:t>
            </a:r>
            <a:r>
              <a:rPr lang="cs-CZ" altLang="cs-CZ" sz="2000" dirty="0"/>
              <a:t> –  </a:t>
            </a:r>
            <a:r>
              <a:rPr lang="cs-CZ" altLang="cs-CZ" sz="2000" b="1" dirty="0"/>
              <a:t>1993</a:t>
            </a:r>
            <a:r>
              <a:rPr lang="cs-CZ" altLang="cs-CZ" sz="2000" dirty="0"/>
              <a:t>:  Keramik des 14.–14./15. </a:t>
            </a:r>
            <a:r>
              <a:rPr lang="cs-CZ" altLang="cs-CZ" sz="2000" dirty="0" err="1"/>
              <a:t>Jahrhunderts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aus</a:t>
            </a:r>
            <a:r>
              <a:rPr lang="cs-CZ" altLang="cs-CZ" sz="2000" dirty="0"/>
              <a:t> Brno </a:t>
            </a:r>
            <a:r>
              <a:rPr lang="cs-CZ" altLang="cs-CZ" sz="2000" dirty="0" err="1"/>
              <a:t>und</a:t>
            </a:r>
            <a:r>
              <a:rPr lang="cs-CZ" altLang="cs-CZ" sz="2000" dirty="0"/>
              <a:t> Boskovice. </a:t>
            </a:r>
            <a:r>
              <a:rPr lang="cs-CZ" altLang="cs-CZ" sz="2000" dirty="0" err="1"/>
              <a:t>Ein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Beitrag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zur</a:t>
            </a: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</a:t>
            </a:r>
            <a:r>
              <a:rPr lang="cs-CZ" altLang="cs-CZ" sz="2000" dirty="0" err="1"/>
              <a:t>Regionalisierung</a:t>
            </a:r>
            <a:r>
              <a:rPr lang="cs-CZ" altLang="cs-CZ" sz="2000" dirty="0"/>
              <a:t> der </a:t>
            </a:r>
            <a:r>
              <a:rPr lang="cs-CZ" altLang="cs-CZ" sz="2000" dirty="0" err="1"/>
              <a:t>mittelaterlichen</a:t>
            </a:r>
            <a:r>
              <a:rPr lang="cs-CZ" altLang="cs-CZ" sz="2000" dirty="0"/>
              <a:t> Keramik in </a:t>
            </a:r>
            <a:r>
              <a:rPr lang="cs-CZ" altLang="cs-CZ" sz="2000" dirty="0" err="1"/>
              <a:t>Mähren</a:t>
            </a:r>
            <a:r>
              <a:rPr lang="cs-CZ" altLang="cs-CZ" sz="2000" dirty="0"/>
              <a:t>. In: W. </a:t>
            </a:r>
            <a:r>
              <a:rPr lang="cs-CZ" altLang="cs-CZ" sz="2000" dirty="0" err="1"/>
              <a:t>Endres</a:t>
            </a:r>
            <a:r>
              <a:rPr lang="cs-CZ" altLang="cs-CZ" sz="2000" dirty="0"/>
              <a:t> – F. </a:t>
            </a:r>
            <a:r>
              <a:rPr lang="cs-CZ" altLang="cs-CZ" sz="2000" dirty="0" err="1"/>
              <a:t>Lichtwark</a:t>
            </a:r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(</a:t>
            </a:r>
            <a:r>
              <a:rPr lang="cs-CZ" altLang="cs-CZ" sz="2000" dirty="0" err="1"/>
              <a:t>eds</a:t>
            </a:r>
            <a:r>
              <a:rPr lang="cs-CZ" altLang="cs-CZ" sz="2000" dirty="0"/>
              <a:t>.), </a:t>
            </a:r>
            <a:r>
              <a:rPr lang="cs-CZ" altLang="cs-CZ" sz="2000" dirty="0" err="1"/>
              <a:t>Zur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Regionalität</a:t>
            </a:r>
            <a:r>
              <a:rPr lang="cs-CZ" altLang="cs-CZ" sz="2000" dirty="0"/>
              <a:t> der Keramik des </a:t>
            </a:r>
            <a:r>
              <a:rPr lang="cs-CZ" altLang="cs-CZ" sz="2000" dirty="0" err="1"/>
              <a:t>Mittelalters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und</a:t>
            </a:r>
            <a:r>
              <a:rPr lang="cs-CZ" altLang="cs-CZ" sz="2000" dirty="0"/>
              <a:t> der </a:t>
            </a:r>
            <a:r>
              <a:rPr lang="cs-CZ" altLang="cs-CZ" sz="2000" dirty="0" err="1"/>
              <a:t>Neuzeit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Beiträge</a:t>
            </a:r>
            <a:r>
              <a:rPr lang="cs-CZ" altLang="cs-CZ" sz="2000" dirty="0"/>
              <a:t> des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26. </a:t>
            </a:r>
            <a:r>
              <a:rPr lang="cs-CZ" altLang="cs-CZ" sz="2000" dirty="0" err="1"/>
              <a:t>Internationalen</a:t>
            </a:r>
            <a:r>
              <a:rPr lang="cs-CZ" altLang="cs-CZ" sz="2000" dirty="0"/>
              <a:t> Haf-</a:t>
            </a:r>
            <a:r>
              <a:rPr lang="cs-CZ" altLang="cs-CZ" sz="2000" dirty="0" err="1"/>
              <a:t>nerei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Symposiums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Soest</a:t>
            </a:r>
            <a:r>
              <a:rPr lang="cs-CZ" altLang="cs-CZ" sz="2000" dirty="0"/>
              <a:t> 5.10.–9. 10. 1993, Bonn, 122–123.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</a:t>
            </a:r>
            <a:r>
              <a:rPr lang="cs-CZ" altLang="cs-CZ" sz="2000" b="1" dirty="0"/>
              <a:t>1994</a:t>
            </a:r>
            <a:r>
              <a:rPr lang="cs-CZ" altLang="cs-CZ" sz="2000" dirty="0"/>
              <a:t>:  Brněnská stolní a kuchyňská keramika 2. poloviny 14. století – počátku 15. století,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Pravěk NŘ 4/1994, 1996, 323-344.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</a:t>
            </a:r>
            <a:r>
              <a:rPr lang="cs-CZ" altLang="cs-CZ" sz="2000" b="1" dirty="0"/>
              <a:t>2007</a:t>
            </a:r>
            <a:r>
              <a:rPr lang="cs-CZ" altLang="cs-CZ" sz="2000" dirty="0"/>
              <a:t>:  Deskripční systém brněnské keramiky. PV 48, 234-270.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</a:t>
            </a:r>
            <a:r>
              <a:rPr lang="cs-CZ" altLang="cs-CZ" sz="2000" b="1" dirty="0"/>
              <a:t>2007</a:t>
            </a:r>
            <a:r>
              <a:rPr lang="cs-CZ" altLang="cs-CZ" sz="2000" dirty="0"/>
              <a:t>:  Základní rysy vývoje brněnské keramiky ve 12.–13./14. století. PV 48, 143-232.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(s Markem Peškou)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>
            <a:extLst>
              <a:ext uri="{FF2B5EF4-FFF2-40B4-BE49-F238E27FC236}">
                <a16:creationId xmlns:a16="http://schemas.microsoft.com/office/drawing/2014/main" id="{F094D6D3-5B3D-4F23-892F-A43A08A67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321" y="739738"/>
            <a:ext cx="11733087" cy="611826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Brněnský systém</a:t>
            </a:r>
            <a:r>
              <a:rPr lang="cs-CZ" altLang="cs-CZ" sz="2000" dirty="0"/>
              <a:t> – </a:t>
            </a:r>
            <a:r>
              <a:rPr lang="cs-CZ" altLang="cs-CZ" sz="2000" b="1" dirty="0"/>
              <a:t>2007</a:t>
            </a:r>
            <a:r>
              <a:rPr lang="cs-CZ" altLang="cs-CZ" sz="2000" dirty="0"/>
              <a:t>:  počítačová databáze </a:t>
            </a:r>
            <a:r>
              <a:rPr lang="cs-CZ" altLang="cs-CZ" sz="2000" b="1" dirty="0">
                <a:solidFill>
                  <a:srgbClr val="FF0000"/>
                </a:solidFill>
              </a:rPr>
              <a:t>R. Procházky a M. Pešky</a:t>
            </a:r>
            <a:r>
              <a:rPr lang="cs-CZ" altLang="cs-CZ" sz="2000" b="1" dirty="0"/>
              <a:t> </a:t>
            </a:r>
            <a:r>
              <a:rPr lang="cs-CZ" altLang="cs-CZ" sz="2000" dirty="0"/>
              <a:t>v programu Microsoft Access pro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zpracování keramických souborů ze 2. poloviny 11. do poloviny 15. stol.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(raně a pozdně středověká a raně novověká keramika)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–  navazuje zčásti na </a:t>
            </a:r>
            <a:r>
              <a:rPr lang="cs-CZ" altLang="cs-CZ" sz="2000" dirty="0" err="1"/>
              <a:t>Klasifik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P. Vařeky:</a:t>
            </a: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1998:  Prameny keramické produkce vrcholného a pozdního středověku v Čechách,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AR 50, č. 1, 123-137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–  čerpá z polských popisných systémů a deskripce systému Z. Měřínského a J. Ungera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–  systém umožňuje doplňování morfologických znaků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– upraven studenty </a:t>
            </a:r>
            <a:r>
              <a:rPr lang="cs-CZ" altLang="cs-CZ" sz="2000" dirty="0" err="1"/>
              <a:t>SlU</a:t>
            </a:r>
            <a:r>
              <a:rPr lang="cs-CZ" altLang="cs-CZ" sz="2000" dirty="0"/>
              <a:t> v Opavě pro materiál ze severní Moravy a Slezska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>
            <a:extLst>
              <a:ext uri="{FF2B5EF4-FFF2-40B4-BE49-F238E27FC236}">
                <a16:creationId xmlns:a16="http://schemas.microsoft.com/office/drawing/2014/main" id="{48862CC0-CA54-4E53-8FD9-630973A9AA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3" y="852754"/>
            <a:ext cx="11616647" cy="643162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b="1" dirty="0"/>
              <a:t>Plzeňská škola</a:t>
            </a:r>
            <a:r>
              <a:rPr lang="cs-CZ" altLang="cs-CZ" sz="2200" dirty="0"/>
              <a:t>  –  několik verzí </a:t>
            </a:r>
            <a:r>
              <a:rPr lang="cs-CZ" altLang="cs-CZ" sz="2200" b="1" dirty="0"/>
              <a:t>systému KLASIFIK</a:t>
            </a:r>
            <a:r>
              <a:rPr lang="cs-CZ" altLang="cs-CZ" sz="2200" dirty="0"/>
              <a:t> programu SW Paradox 4.5 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          Břeň, David – Kašpar, Vojtěch – Vařeka, Pavel: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         1995:  K problematice počítačového zpracování středověké keramiky 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                     (</a:t>
            </a:r>
            <a:r>
              <a:rPr lang="cs-CZ" altLang="cs-CZ" sz="2200" dirty="0" err="1"/>
              <a:t>Databaze</a:t>
            </a:r>
            <a:r>
              <a:rPr lang="cs-CZ" altLang="cs-CZ" sz="2200" dirty="0"/>
              <a:t> KLASIFIK). Archeologické fórum 4, 36–41.</a:t>
            </a:r>
          </a:p>
          <a:p>
            <a:pPr eaLnBrk="1" hangingPunct="1">
              <a:buFontTx/>
              <a:buNone/>
            </a:pPr>
            <a:r>
              <a:rPr lang="cs-CZ" altLang="cs-CZ" sz="2200" dirty="0"/>
              <a:t>                                    1997:  další verze, která se dále upravovala </a:t>
            </a:r>
          </a:p>
          <a:p>
            <a:pPr eaLnBrk="1" hangingPunct="1">
              <a:buFontTx/>
              <a:buNone/>
            </a:pPr>
            <a:endParaRPr lang="cs-CZ" altLang="cs-CZ" sz="2200" dirty="0"/>
          </a:p>
          <a:p>
            <a:pPr eaLnBrk="1" hangingPunct="1">
              <a:buFontTx/>
              <a:buNone/>
            </a:pPr>
            <a:r>
              <a:rPr lang="cs-CZ" altLang="cs-CZ" sz="2200" dirty="0"/>
              <a:t>                               –  základní deskriptivní jednotkou je </a:t>
            </a:r>
            <a:r>
              <a:rPr lang="cs-CZ" altLang="cs-CZ" sz="2200" b="1" dirty="0">
                <a:solidFill>
                  <a:srgbClr val="FF0000"/>
                </a:solidFill>
              </a:rPr>
              <a:t>keramický zlomek </a:t>
            </a:r>
          </a:p>
          <a:p>
            <a:pPr eaLnBrk="1" hangingPunct="1">
              <a:buFontTx/>
              <a:buNone/>
            </a:pPr>
            <a:r>
              <a:rPr lang="cs-CZ" altLang="cs-CZ" sz="2200" dirty="0"/>
              <a:t>                               –  definovali </a:t>
            </a:r>
            <a:r>
              <a:rPr lang="cs-CZ" altLang="cs-CZ" sz="2200" b="1" dirty="0">
                <a:solidFill>
                  <a:srgbClr val="FF0000"/>
                </a:solidFill>
              </a:rPr>
              <a:t>keramickou třídu</a:t>
            </a:r>
            <a:endParaRPr lang="cs-CZ" altLang="cs-CZ" sz="2200" dirty="0"/>
          </a:p>
          <a:p>
            <a:pPr eaLnBrk="1" hangingPunct="1">
              <a:buFontTx/>
              <a:buNone/>
            </a:pPr>
            <a:r>
              <a:rPr lang="cs-CZ" altLang="cs-CZ" sz="2200" dirty="0"/>
              <a:t>                               –  </a:t>
            </a:r>
            <a:r>
              <a:rPr lang="cs-CZ" altLang="cs-CZ" sz="2200" b="1" dirty="0"/>
              <a:t>využití:  </a:t>
            </a:r>
            <a:r>
              <a:rPr lang="cs-CZ" altLang="cs-CZ" sz="2200" dirty="0"/>
              <a:t>pro </a:t>
            </a:r>
            <a:r>
              <a:rPr lang="cs-CZ" altLang="cs-CZ" sz="2200" dirty="0" err="1"/>
              <a:t>hradišní</a:t>
            </a:r>
            <a:r>
              <a:rPr lang="cs-CZ" altLang="cs-CZ" sz="2200" dirty="0"/>
              <a:t>, vrcholně a pozdně středověkou, raně novověku </a:t>
            </a:r>
          </a:p>
          <a:p>
            <a:pPr eaLnBrk="1" hangingPunct="1">
              <a:buFontTx/>
              <a:buNone/>
            </a:pPr>
            <a:r>
              <a:rPr lang="cs-CZ" altLang="cs-CZ" sz="2200" dirty="0"/>
              <a:t>                                                  a novověkou (19. stol.).</a:t>
            </a:r>
          </a:p>
          <a:p>
            <a:pPr marL="0" indent="0" eaLnBrk="1" hangingPunct="1">
              <a:buNone/>
            </a:pPr>
            <a:r>
              <a:rPr lang="cs-CZ" altLang="cs-CZ" sz="2200" b="1" dirty="0"/>
              <a:t>                                                 </a:t>
            </a:r>
            <a:r>
              <a:rPr lang="cs-CZ" altLang="cs-CZ" sz="2200" dirty="0"/>
              <a:t> západní, jižní, střední a východní Čechy.</a:t>
            </a:r>
          </a:p>
          <a:p>
            <a:pPr marL="0" indent="0" eaLnBrk="1" hangingPunct="1">
              <a:buNone/>
            </a:pPr>
            <a:r>
              <a:rPr lang="cs-CZ" altLang="cs-CZ" sz="2200" dirty="0"/>
              <a:t>                                                  </a:t>
            </a:r>
            <a:r>
              <a:rPr lang="cs-CZ" altLang="cs-CZ" sz="2200" b="1" dirty="0"/>
              <a:t>L. Čapek </a:t>
            </a:r>
            <a:r>
              <a:rPr lang="cs-CZ" altLang="cs-CZ" sz="2200" dirty="0"/>
              <a:t>aplikoval na materiál z Českých Budějovic 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b="1" dirty="0"/>
              <a:t>  </a:t>
            </a: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>
            <a:extLst>
              <a:ext uri="{FF2B5EF4-FFF2-40B4-BE49-F238E27FC236}">
                <a16:creationId xmlns:a16="http://schemas.microsoft.com/office/drawing/2014/main" id="{82597625-3D95-4802-A5B7-D802CE3B0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t="25418" r="18732" b="14207"/>
          <a:stretch>
            <a:fillRect/>
          </a:stretch>
        </p:blipFill>
        <p:spPr bwMode="auto">
          <a:xfrm>
            <a:off x="236306" y="197934"/>
            <a:ext cx="11770911" cy="649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152E38CD-A377-4680-A739-4F0FE5CD2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Keramická třída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00F27D94-C24B-4BE6-8B6E-D07E166062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3" y="1143001"/>
            <a:ext cx="11424863" cy="59050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Udává technologické (výrobní) znaky keramických souborů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Z. Smetánka</a:t>
            </a:r>
            <a:r>
              <a:rPr lang="cs-CZ" altLang="cs-CZ" sz="2000" dirty="0"/>
              <a:t>  –  definoval v 70. letech jako první a zahrnul do ní:  barvu, hrubost ostřiva, kvalita výpalu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P. Vařeka</a:t>
            </a:r>
            <a:r>
              <a:rPr lang="cs-CZ" altLang="cs-CZ" sz="2000" dirty="0"/>
              <a:t>  –  třídy určil na základě makroskopicky postižitelných vlastností keramického materiálu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a technologie zpracování hrnčířské hmoty,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</a:t>
            </a:r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K. </a:t>
            </a:r>
            <a:r>
              <a:rPr lang="cs-CZ" altLang="cs-CZ" sz="2000" b="1" dirty="0" err="1">
                <a:solidFill>
                  <a:srgbClr val="FF0000"/>
                </a:solidFill>
              </a:rPr>
              <a:t>Novaček</a:t>
            </a:r>
            <a:r>
              <a:rPr lang="cs-CZ" altLang="cs-CZ" sz="2000" b="1" dirty="0">
                <a:solidFill>
                  <a:srgbClr val="FF0000"/>
                </a:solidFill>
              </a:rPr>
              <a:t> a M. </a:t>
            </a:r>
            <a:r>
              <a:rPr lang="cs-CZ" altLang="cs-CZ" sz="2000" b="1" dirty="0" err="1">
                <a:solidFill>
                  <a:srgbClr val="FF0000"/>
                </a:solidFill>
              </a:rPr>
              <a:t>Tetour</a:t>
            </a:r>
            <a:r>
              <a:rPr lang="cs-CZ" altLang="cs-CZ" sz="2000" dirty="0"/>
              <a:t>  –  2003:  Možnosti využiti databázových systémů pro zpracování keramického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         materiálu. Formalizovaná deskriptivní databáze KLASIKER, Plzeň.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–   4 hlavní kritéria podle makroskopického pozorování: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1) struktura keramické hmoty (množství a charakter příměsí)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2) povrch (textura a modelace, druh a rozsah úpravy)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3) výpal (tvrdost a druh)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4) barva + afinita (podobnost jiné třídě)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5">
            <a:extLst>
              <a:ext uri="{FF2B5EF4-FFF2-40B4-BE49-F238E27FC236}">
                <a16:creationId xmlns:a16="http://schemas.microsoft.com/office/drawing/2014/main" id="{4E77BCEA-9630-47EF-838F-DCB040DBFA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481" y="842480"/>
            <a:ext cx="11260476" cy="62415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/>
              <a:t>Deskripční systémy určené k popisu keramických souborů: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Z. Měřínský</a:t>
            </a:r>
            <a:r>
              <a:rPr lang="cs-CZ" altLang="cs-CZ" sz="2000" dirty="0"/>
              <a:t>  –  a)  složení keramické hmoty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b)  morfologie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 kvantitativní analýzou zjišťuje procentuální zastoupení zkoumaných znaků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v r. 2000 použil R. Zatloukal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–  používán pro zpracování souborů z hradu </a:t>
            </a:r>
            <a:r>
              <a:rPr lang="cs-CZ" altLang="cs-CZ" sz="2000" dirty="0" err="1"/>
              <a:t>Rokštejna</a:t>
            </a: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R. Zatloukal</a:t>
            </a:r>
            <a:r>
              <a:rPr lang="cs-CZ" altLang="cs-CZ" sz="2000" dirty="0"/>
              <a:t>  –  použil pro zpracování keramiky z výzkumů ve Starém Městě u Žďáru n. Sázavou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676B2B90-F056-4F87-A07B-B9CA53D75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Keramické skupiny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1592CFB0-5AEA-4A26-8E46-EAD8DD231F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2582" y="1143000"/>
            <a:ext cx="11439418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dirty="0"/>
              <a:t>Neustálená definice:  někdy označuje složení keramického těsta či znaky související s výrobou,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     anebo morfologii a výzdobu.</a:t>
            </a:r>
          </a:p>
          <a:p>
            <a:pPr eaLnBrk="1" hangingPunct="1"/>
            <a:r>
              <a:rPr lang="cs-CZ" altLang="cs-CZ" sz="1800" dirty="0"/>
              <a:t>Umožňují práci s méně kvalitními soubory kvůli obecnější charakteristice, která nevěnuje detailní pozornost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technologickým odlišnostem.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Z. Měřínský</a:t>
            </a:r>
            <a:r>
              <a:rPr lang="cs-CZ" altLang="cs-CZ" sz="1800" dirty="0"/>
              <a:t>  –  vymezil keramické skupiny podle složení keramického těsta a výpalu na základě materiálu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ze zaniklé vsi Nedvězí na Jihlavsku, v němž vydělil několik chronologicky vymezených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skupin (včetně morfologie a výzdoby)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T. Durdík  </a:t>
            </a:r>
            <a:r>
              <a:rPr lang="cs-CZ" altLang="cs-CZ" sz="1800" dirty="0"/>
              <a:t>–  postupoval podobně při zpracování sběrů ze zaniklé vsi Hlína na Kladensku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M. Vokáč</a:t>
            </a:r>
            <a:r>
              <a:rPr lang="cs-CZ" altLang="cs-CZ" sz="1800" dirty="0"/>
              <a:t>  –  materiál z Třebíčska rozdělil do šesti skupin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J. Doležel a J. Sadílek</a:t>
            </a:r>
            <a:r>
              <a:rPr lang="cs-CZ" altLang="cs-CZ" sz="1800" dirty="0"/>
              <a:t>  –  zpracovali soubor z hornického areálu v trati </a:t>
            </a:r>
            <a:r>
              <a:rPr lang="cs-CZ" altLang="cs-CZ" sz="1800" dirty="0" err="1"/>
              <a:t>Havírna</a:t>
            </a:r>
            <a:r>
              <a:rPr lang="cs-CZ" altLang="cs-CZ" sz="1800" dirty="0"/>
              <a:t> u Štěpánova nad Svratkou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>
            <a:extLst>
              <a:ext uri="{FF2B5EF4-FFF2-40B4-BE49-F238E27FC236}">
                <a16:creationId xmlns:a16="http://schemas.microsoft.com/office/drawing/2014/main" id="{975DBD00-3A2E-4E83-8921-C02AB85C9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0013" y="955497"/>
            <a:ext cx="11322122" cy="590250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K. Matějková </a:t>
            </a:r>
            <a:r>
              <a:rPr lang="cs-CZ" altLang="cs-CZ" sz="1800" dirty="0"/>
              <a:t> –  upozornila na vágní a subjektivní stanovení keramických tříd u materiálu, který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ovlivňuje řada faktorů jako dostupnost a kvalita surovinových  zdrojů aj.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–  množství tříd může komplikovat vyhodnocení a chronologické ukotvení souborů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(není tak detailní)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–  hlavní znaky na základě hrubšího třídění:  zlomky s odlišnou hrubostí ostřiva,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    vytáčením, kvalitou výpalu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–  využila při zpracování </a:t>
            </a:r>
            <a:r>
              <a:rPr lang="cs-CZ" altLang="cs-CZ" sz="1800" b="1" dirty="0"/>
              <a:t>turnovské (a jičínské) keramiky:</a:t>
            </a:r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Skupina A  –  keramika z počátku městské existence  (2. pol. 13. – 1. pol. 14. stol.)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Skupina B  –  červeně malovaná keramika  (13 – 15. stol.)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Skupina C  –  červené zboží  (druhá pol. 15. – 16. stol.)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Skupina D  –  šedá redukční </a:t>
            </a:r>
            <a:r>
              <a:rPr lang="cs-CZ" altLang="cs-CZ" sz="1800" dirty="0" err="1"/>
              <a:t>hrnčina</a:t>
            </a:r>
            <a:r>
              <a:rPr lang="cs-CZ" altLang="cs-CZ" sz="1800" dirty="0"/>
              <a:t>  (15. – první pol. 16. stol.)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Skupina E  –  zakuřovaná keramika  (16. stol.) – smolné dříví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Skupina F  –  glazovaná keramika  (16. stol.)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E6AA9E0E-0C36-4732-ADF7-5D7772BCA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Deskripční terminologie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FD206402-4B2C-4EAA-8D26-0BA7C406D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3981" y="1219200"/>
            <a:ext cx="11578975" cy="5638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/>
            <a:r>
              <a:rPr lang="cs-CZ" altLang="cs-CZ" sz="2000" b="1" dirty="0"/>
              <a:t>Keramické horizonty</a:t>
            </a:r>
            <a:r>
              <a:rPr lang="cs-CZ" altLang="cs-CZ" sz="2000" dirty="0"/>
              <a:t>  –  chronologicky ohraničená kategorie spojující keramiku různých keramických tříd,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která je vymezena na základě morfologie, složení materiálu a výzdoby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–   pro určité oblasti (Brněnsko, jižní Morava, Českomoravská vrchovina)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Keramická fáze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D. Zimola:  </a:t>
            </a:r>
            <a:r>
              <a:rPr lang="cs-CZ" altLang="cs-CZ" sz="2000" dirty="0"/>
              <a:t>chronologicky vyčleněné skupiny aplikoval na keramiku z Jihlavy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na základě technologie výroby stanovil 6 chronologicky vymezených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keramických fází 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–  </a:t>
            </a:r>
            <a:r>
              <a:rPr lang="cs-CZ" altLang="cs-CZ" sz="2000" b="1" dirty="0"/>
              <a:t>O. Wolf:  </a:t>
            </a:r>
            <a:r>
              <a:rPr lang="cs-CZ" altLang="cs-CZ" sz="2000" dirty="0"/>
              <a:t>chronologicky určené keramické fáze charakterizuje třídami, tvarovým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zastoupením nádob, typy okrajů a výzdoby</a:t>
            </a:r>
            <a:endParaRPr lang="cs-CZ" altLang="cs-CZ" sz="2000" b="1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051BE524-DEB0-4227-8E99-E10FC3DB07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Klasifikace 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FA2736AF-CD46-4073-B1E7-E66E69510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1789" y="1143000"/>
            <a:ext cx="11750211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Středověké artefakty   </a:t>
            </a:r>
            <a:r>
              <a:rPr lang="cs-CZ" altLang="cs-CZ" sz="2000" dirty="0"/>
              <a:t>–  analýza:  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a)  </a:t>
            </a:r>
            <a:r>
              <a:rPr lang="cs-CZ" altLang="cs-CZ" sz="2000" b="1" dirty="0"/>
              <a:t>materiál</a:t>
            </a:r>
            <a:r>
              <a:rPr lang="cs-CZ" altLang="cs-CZ" sz="2000" dirty="0"/>
              <a:t>  –  určení suroviny (zdroje), technologie výroby, inovace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  keramika, kovy, sklo, kost a </a:t>
            </a:r>
            <a:r>
              <a:rPr lang="cs-CZ" altLang="cs-CZ" sz="2000" dirty="0" err="1"/>
              <a:t>parohovina</a:t>
            </a:r>
            <a:r>
              <a:rPr lang="cs-CZ" altLang="cs-CZ" sz="2000" dirty="0"/>
              <a:t>, kůže, dřevo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–  přírodovědné:  petrografické, dendrochronologické,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                             </a:t>
            </a:r>
            <a:r>
              <a:rPr lang="cs-CZ" altLang="cs-CZ" sz="2000" dirty="0" err="1"/>
              <a:t>archeobotanické</a:t>
            </a:r>
            <a:r>
              <a:rPr lang="cs-CZ" altLang="cs-CZ" sz="2000" dirty="0"/>
              <a:t>, osteologické, metalografické aj.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b)  </a:t>
            </a:r>
            <a:r>
              <a:rPr lang="cs-CZ" altLang="cs-CZ" sz="2000" b="1" dirty="0"/>
              <a:t>morfologie</a:t>
            </a:r>
            <a:r>
              <a:rPr lang="cs-CZ" altLang="cs-CZ" sz="2000" dirty="0"/>
              <a:t>  –  tvarové spektrum, klasifikace (třídění), analogie (srovnání)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c)  </a:t>
            </a:r>
            <a:r>
              <a:rPr lang="cs-CZ" altLang="cs-CZ" sz="2000" b="1" dirty="0"/>
              <a:t>stratigrafie</a:t>
            </a:r>
            <a:r>
              <a:rPr lang="cs-CZ" altLang="cs-CZ" sz="2000" dirty="0"/>
              <a:t>  –  kontextové souvislosti  (uložení)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e)  </a:t>
            </a:r>
            <a:r>
              <a:rPr lang="cs-CZ" altLang="cs-CZ" sz="2000" b="1" dirty="0"/>
              <a:t>historické prameny  </a:t>
            </a:r>
            <a:r>
              <a:rPr lang="cs-CZ" altLang="cs-CZ" sz="2000" dirty="0"/>
              <a:t>–  písemné  (kroniky, urbáře, aj.)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–  ikonografické  (Saské zrcadlo, Kronika Čechů. Praha 2011)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–  kartografické  (mapy)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–  heraldické  (erby)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–  genealogické  (rodopis)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–  výtvarné  (architektonické slohy)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 –  etnografické 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5">
            <a:extLst>
              <a:ext uri="{FF2B5EF4-FFF2-40B4-BE49-F238E27FC236}">
                <a16:creationId xmlns:a16="http://schemas.microsoft.com/office/drawing/2014/main" id="{36279435-3446-48B7-8E1C-0A85A70C6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0836" y="924674"/>
            <a:ext cx="11246778" cy="604634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Keramický typ </a:t>
            </a:r>
            <a:r>
              <a:rPr lang="cs-CZ" altLang="cs-CZ" sz="2000" dirty="0"/>
              <a:t> –  používá se při zpracování raně středověké keramiky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–  vhodné pro celé nádoby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–  jde o skupinu jedinců shodné keramické třídy a morfologie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(tj. základním tvarem nádoby, profilací okraje a charakterem výzdoby).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Skupiny keramické produkce</a:t>
            </a:r>
            <a:r>
              <a:rPr lang="cs-CZ" altLang="cs-CZ" sz="2000" dirty="0"/>
              <a:t>  –  použil J. Klápště pro členění materiálu z Mostu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       (podle technologického a chronologického hlediska).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Technologické třídy  –  </a:t>
            </a:r>
            <a:r>
              <a:rPr lang="cs-CZ" altLang="cs-CZ" sz="2000" dirty="0"/>
              <a:t>používal O. Wolf i J. Klápště jako</a:t>
            </a:r>
            <a:r>
              <a:rPr lang="cs-CZ" altLang="cs-CZ" sz="2000" b="1" dirty="0"/>
              <a:t> </a:t>
            </a:r>
            <a:r>
              <a:rPr lang="cs-CZ" altLang="cs-CZ" sz="2000" dirty="0"/>
              <a:t>synonymum pro keramické třídy.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Technologické skupiny</a:t>
            </a:r>
            <a:r>
              <a:rPr lang="cs-CZ" altLang="cs-CZ" sz="2000" dirty="0"/>
              <a:t>  –  náplní odpovídají keramickým třídám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–  používal J. Frolík a M. Tomášek.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65E971EB-3025-4459-A5F0-B53088147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Keramika</a:t>
            </a:r>
            <a:endParaRPr lang="cs-CZ" altLang="cs-CZ" sz="2400" dirty="0">
              <a:solidFill>
                <a:srgbClr val="FF0000"/>
              </a:solidFill>
            </a:endParaRP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4A3E1531-2E18-4451-A1A3-D658D07F1F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435" y="1066800"/>
            <a:ext cx="11688566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/>
              <a:t>Předmět studia  </a:t>
            </a:r>
            <a:r>
              <a:rPr lang="cs-CZ" altLang="cs-CZ" sz="1800" dirty="0"/>
              <a:t>–  výroba artefaktů z pálené hlíny, která náleží k nejstarším řemeslným dovednostem člověka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–  vynález keramiky:</a:t>
            </a:r>
            <a:r>
              <a:rPr lang="cs-CZ" altLang="cs-CZ" sz="1800" b="1" dirty="0"/>
              <a:t>  </a:t>
            </a:r>
            <a:r>
              <a:rPr lang="cs-CZ" altLang="cs-CZ" sz="1800" dirty="0"/>
              <a:t>využití nové suroviny k výrobě artefaktů (inovace)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</a:t>
            </a:r>
          </a:p>
          <a:p>
            <a:pPr eaLnBrk="1" hangingPunct="1">
              <a:defRPr/>
            </a:pPr>
            <a:r>
              <a:rPr lang="cs-CZ" altLang="cs-CZ" sz="1800" b="1" dirty="0"/>
              <a:t>Název </a:t>
            </a:r>
            <a:r>
              <a:rPr lang="cs-CZ" altLang="cs-CZ" sz="1800" dirty="0"/>
              <a:t> –  podle sídliště hrnčířů na předměstí Athén:  </a:t>
            </a:r>
            <a:r>
              <a:rPr lang="cs-CZ" altLang="cs-CZ" sz="1800" dirty="0" err="1"/>
              <a:t>řec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Keramos</a:t>
            </a:r>
            <a:r>
              <a:rPr lang="cs-CZ" altLang="cs-CZ" sz="1800" dirty="0"/>
              <a:t>  –  označení pro hlínu a hrnčířské výrobky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Výroba keramiky  </a:t>
            </a:r>
            <a:r>
              <a:rPr lang="cs-CZ" altLang="cs-CZ" sz="1800" dirty="0"/>
              <a:t>–  bezprostředně nesouvisí se vznikem zemědělství (omítky)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–   objevuje se koncem </a:t>
            </a:r>
            <a:r>
              <a:rPr lang="cs-CZ" altLang="cs-CZ" sz="1800" dirty="0" err="1"/>
              <a:t>postpaleolitického</a:t>
            </a:r>
            <a:r>
              <a:rPr lang="cs-CZ" altLang="cs-CZ" sz="1800" dirty="0"/>
              <a:t> vývoje sběračských a loveckých společnostech v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pobřežních oblastech a odtud se šíří do vnitrozemí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Nejstarší keramika  </a:t>
            </a:r>
            <a:r>
              <a:rPr lang="cs-CZ" altLang="cs-CZ" sz="1800" dirty="0"/>
              <a:t>–  </a:t>
            </a:r>
            <a:r>
              <a:rPr lang="cs-CZ" altLang="cs-CZ" sz="1800" dirty="0" err="1"/>
              <a:t>jz</a:t>
            </a:r>
            <a:r>
              <a:rPr lang="cs-CZ" altLang="cs-CZ" sz="1800" dirty="0"/>
              <a:t>. Japonsko:   </a:t>
            </a:r>
            <a:r>
              <a:rPr lang="cs-CZ" altLang="cs-CZ" sz="1800" dirty="0" err="1"/>
              <a:t>jomonská</a:t>
            </a:r>
            <a:r>
              <a:rPr lang="cs-CZ" altLang="cs-CZ" sz="1800" dirty="0"/>
              <a:t> kultura (12.500 př.n.l.)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–  10. tis. př.n.l.:   ve východním Středomoří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–  8 až 7. tis. př.n.l.: sídliště </a:t>
            </a:r>
            <a:r>
              <a:rPr lang="cs-CZ" altLang="cs-CZ" sz="1800" dirty="0" err="1"/>
              <a:t>Ain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Ghazal</a:t>
            </a:r>
            <a:r>
              <a:rPr lang="cs-CZ" altLang="cs-CZ" sz="1800" dirty="0"/>
              <a:t> v Jordánsku (osídlení 10 tis.) v subsaharské Africe (9.500 př.n.l.)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–  Morava: Pavlov a Dolní Věstonice (kuličky, figurky)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Archeologický pramen </a:t>
            </a:r>
            <a:r>
              <a:rPr lang="cs-CZ" altLang="cs-CZ" sz="1800" dirty="0"/>
              <a:t>–  nejběžnější a nejčetnější, který se vyskytuje ve všech typech kontextů 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6074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B12EC789-2606-4205-884E-D7D1E492F693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62337" y="616449"/>
            <a:ext cx="11729663" cy="6241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Spojené státy</a:t>
            </a:r>
            <a:r>
              <a:rPr lang="cs-CZ" altLang="cs-CZ" sz="1800" dirty="0"/>
              <a:t>  –  studium keramiky vychází z kulturně antropologického přístupu:  kulturní a sociální aspekty výroby,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nálezové kumulace, tvary, funkce, způsob zacházení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Anna </a:t>
            </a:r>
            <a:r>
              <a:rPr lang="cs-CZ" altLang="cs-CZ" sz="1800" b="1" dirty="0" err="1"/>
              <a:t>Osler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Shepardová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1957: </a:t>
            </a:r>
            <a:r>
              <a:rPr lang="cs-CZ" altLang="cs-CZ" sz="1800" b="1" dirty="0" err="1"/>
              <a:t>Ceramics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for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the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Archaeologist</a:t>
            </a:r>
            <a:r>
              <a:rPr lang="cs-CZ" altLang="cs-CZ" sz="1800" b="1" dirty="0"/>
              <a:t>.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                                                    </a:t>
            </a:r>
            <a:r>
              <a:rPr lang="cs-CZ" altLang="cs-CZ" sz="1800" dirty="0"/>
              <a:t>  3 okruhy studia keramiky:   1.  celé nádoby jako kulturní předměty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2.  střepy jako datovací prostředky (stratigrafie)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                         3.  technologie hrnčířské produkce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</a:t>
            </a:r>
            <a:r>
              <a:rPr lang="cs-CZ" altLang="cs-CZ" sz="1800" b="1" dirty="0"/>
              <a:t>kulturně-antropologický přístup: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a)  zánikové procesy v archeologických kontextech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b)  distribuce keramiky na lokalitě:  tzv. </a:t>
            </a:r>
            <a:r>
              <a:rPr lang="cs-CZ" altLang="cs-CZ" sz="1800" b="1" dirty="0"/>
              <a:t>keramická ekologie</a:t>
            </a:r>
            <a:r>
              <a:rPr lang="cs-CZ" altLang="cs-CZ" sz="1800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c)  etnografické a </a:t>
            </a:r>
            <a:r>
              <a:rPr lang="cs-CZ" altLang="cs-CZ" sz="1800" dirty="0" err="1"/>
              <a:t>etnoarcheologické</a:t>
            </a:r>
            <a:r>
              <a:rPr lang="cs-CZ" altLang="cs-CZ" sz="1800" dirty="0"/>
              <a:t> přístupy – </a:t>
            </a:r>
            <a:r>
              <a:rPr lang="cs-CZ" altLang="cs-CZ" sz="1800" b="1" dirty="0"/>
              <a:t>keramická </a:t>
            </a:r>
            <a:r>
              <a:rPr lang="cs-CZ" altLang="cs-CZ" sz="1800" b="1" dirty="0" err="1"/>
              <a:t>etnoarcheologie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ceramic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ethnoarchaeology</a:t>
            </a:r>
            <a:r>
              <a:rPr lang="cs-CZ" altLang="cs-CZ" sz="1800" dirty="0"/>
              <a:t>)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–  </a:t>
            </a:r>
            <a:r>
              <a:rPr lang="cs-CZ" altLang="cs-CZ" sz="1800" b="1" dirty="0"/>
              <a:t>archeologické studium:  </a:t>
            </a:r>
            <a:r>
              <a:rPr lang="cs-CZ" altLang="cs-CZ" sz="1800" dirty="0"/>
              <a:t>zaměřeno na tři základní vlastnosti keramiky: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1.  technologii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2.  funkci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      3.  styl </a:t>
            </a:r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/>
            <a:endParaRPr lang="cs-CZ" alt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3CFEE1-6FA3-4E27-A87A-A445EF8E0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994" y="1261837"/>
            <a:ext cx="1547973" cy="21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76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CB5AF6EA-92FA-421B-A1EF-432939C48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70" y="678093"/>
            <a:ext cx="11822129" cy="657546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1900" b="1" dirty="0">
                <a:solidFill>
                  <a:srgbClr val="FF0000"/>
                </a:solidFill>
              </a:rPr>
              <a:t>Velká Británie</a:t>
            </a:r>
            <a:r>
              <a:rPr lang="cs-CZ" altLang="cs-CZ" sz="1900" dirty="0"/>
              <a:t>  –  </a:t>
            </a:r>
            <a:r>
              <a:rPr lang="cs-CZ" altLang="cs-CZ" sz="1900" b="1" dirty="0"/>
              <a:t>1975:</a:t>
            </a:r>
            <a:r>
              <a:rPr lang="cs-CZ" altLang="cs-CZ" sz="1900" dirty="0"/>
              <a:t>  </a:t>
            </a:r>
            <a:r>
              <a:rPr lang="cs-CZ" altLang="cs-CZ" sz="1900" b="1" dirty="0"/>
              <a:t>Společnost pro výzkum středověké keramiky. </a:t>
            </a:r>
            <a:r>
              <a:rPr lang="cs-CZ" altLang="cs-CZ" sz="1900" dirty="0"/>
              <a:t>Medieval Pottery </a:t>
            </a:r>
            <a:r>
              <a:rPr lang="cs-CZ" altLang="cs-CZ" sz="1900" dirty="0" err="1"/>
              <a:t>Research</a:t>
            </a:r>
            <a:r>
              <a:rPr lang="cs-CZ" altLang="cs-CZ" sz="1900" dirty="0"/>
              <a:t> Group (M.P. R.G).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základní témata:  chronologie, klasifikace, původ zdrojů suroviny (provenience), technologie,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role obchodu a směny (distribuce), funkce, tafonomie </a:t>
            </a:r>
          </a:p>
          <a:p>
            <a:pPr eaLnBrk="1" hangingPunct="1">
              <a:buFontTx/>
              <a:buNone/>
              <a:defRPr/>
            </a:pPr>
            <a:endParaRPr lang="cs-CZ" altLang="cs-CZ" sz="1900" dirty="0"/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–  </a:t>
            </a:r>
            <a:r>
              <a:rPr lang="cs-CZ" altLang="cs-CZ" sz="1900" b="1" dirty="0"/>
              <a:t>1977:</a:t>
            </a:r>
            <a:r>
              <a:rPr lang="cs-CZ" altLang="cs-CZ" sz="1900" dirty="0"/>
              <a:t>   </a:t>
            </a:r>
            <a:r>
              <a:rPr lang="cs-CZ" altLang="cs-CZ" sz="1900" b="1" dirty="0"/>
              <a:t>Medieval </a:t>
            </a:r>
            <a:r>
              <a:rPr lang="cs-CZ" altLang="cs-CZ" sz="1900" b="1" dirty="0" err="1"/>
              <a:t>Ceramics</a:t>
            </a:r>
            <a:r>
              <a:rPr lang="cs-CZ" altLang="cs-CZ" sz="1900" b="1" dirty="0"/>
              <a:t>   </a:t>
            </a:r>
            <a:r>
              <a:rPr lang="cs-CZ" altLang="cs-CZ" sz="1900" dirty="0"/>
              <a:t>–   časopis publikující teoretické a metodologické studie</a:t>
            </a:r>
          </a:p>
          <a:p>
            <a:pPr eaLnBrk="1" hangingPunct="1">
              <a:buFontTx/>
              <a:buNone/>
              <a:defRPr/>
            </a:pPr>
            <a:endParaRPr lang="cs-CZ" altLang="cs-CZ" sz="1900" dirty="0"/>
          </a:p>
          <a:p>
            <a:pPr eaLnBrk="1" hangingPunct="1">
              <a:defRPr/>
            </a:pPr>
            <a:r>
              <a:rPr lang="cs-CZ" altLang="cs-CZ" sz="1900" b="1" dirty="0" err="1"/>
              <a:t>Clive</a:t>
            </a:r>
            <a:r>
              <a:rPr lang="cs-CZ" altLang="cs-CZ" sz="1900" b="1" dirty="0"/>
              <a:t> </a:t>
            </a:r>
            <a:r>
              <a:rPr lang="cs-CZ" altLang="cs-CZ" sz="1900" b="1" dirty="0" err="1"/>
              <a:t>Orton</a:t>
            </a:r>
            <a:r>
              <a:rPr lang="cs-CZ" altLang="cs-CZ" sz="1900" b="1" dirty="0"/>
              <a:t>, Paul </a:t>
            </a:r>
            <a:r>
              <a:rPr lang="cs-CZ" altLang="cs-CZ" sz="1900" b="1" dirty="0" err="1"/>
              <a:t>Tyres</a:t>
            </a:r>
            <a:r>
              <a:rPr lang="cs-CZ" altLang="cs-CZ" sz="1900" b="1" dirty="0"/>
              <a:t>, Alan Vince  </a:t>
            </a:r>
            <a:r>
              <a:rPr lang="cs-CZ" altLang="cs-CZ" sz="1900" dirty="0"/>
              <a:t>–</a:t>
            </a:r>
            <a:r>
              <a:rPr lang="cs-CZ" altLang="cs-CZ" sz="1900" b="1" dirty="0"/>
              <a:t>  </a:t>
            </a:r>
            <a:r>
              <a:rPr lang="cs-CZ" altLang="cs-CZ" sz="1900" dirty="0"/>
              <a:t>1993:   </a:t>
            </a:r>
            <a:r>
              <a:rPr lang="cs-CZ" altLang="cs-CZ" sz="1900" b="1" dirty="0"/>
              <a:t>Pottery  in  Archeology</a:t>
            </a:r>
            <a:r>
              <a:rPr lang="cs-CZ" altLang="cs-CZ" sz="1900" dirty="0"/>
              <a:t>.  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–  </a:t>
            </a:r>
            <a:r>
              <a:rPr lang="cs-CZ" altLang="cs-CZ" sz="1900" b="1" dirty="0"/>
              <a:t>60. léta:</a:t>
            </a:r>
            <a:r>
              <a:rPr lang="cs-CZ" altLang="cs-CZ" sz="1900" dirty="0"/>
              <a:t>   hlavní přelom ve studiu keramiky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–  tři fáze:    1. umělecko-historická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                     2.  typologická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                     3.  kontextuální </a:t>
            </a:r>
          </a:p>
          <a:p>
            <a:pPr eaLnBrk="1" hangingPunct="1">
              <a:buFontTx/>
              <a:buNone/>
              <a:defRPr/>
            </a:pPr>
            <a:endParaRPr lang="cs-CZ" altLang="cs-CZ" sz="1900" dirty="0"/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–  2 směry bádaní:  a)  </a:t>
            </a:r>
            <a:r>
              <a:rPr lang="cs-CZ" altLang="cs-CZ" sz="1900" b="1" dirty="0"/>
              <a:t>Tradiční </a:t>
            </a:r>
            <a:r>
              <a:rPr lang="cs-CZ" altLang="cs-CZ" sz="1900" dirty="0"/>
              <a:t> –  morfologicko-typologická klasifikace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                                         na základě tvarové variability</a:t>
            </a:r>
          </a:p>
          <a:p>
            <a:pPr eaLnBrk="1" hangingPunct="1">
              <a:buFontTx/>
              <a:buNone/>
              <a:defRPr/>
            </a:pPr>
            <a:endParaRPr lang="cs-CZ" altLang="cs-CZ" sz="1900" dirty="0"/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                                 b)   </a:t>
            </a:r>
            <a:r>
              <a:rPr lang="cs-CZ" altLang="cs-CZ" sz="1900" b="1" dirty="0"/>
              <a:t>Nový</a:t>
            </a:r>
            <a:r>
              <a:rPr lang="cs-CZ" altLang="cs-CZ" sz="1900" dirty="0"/>
              <a:t>  –   interdisciplinární přístup s využitím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900" dirty="0"/>
              <a:t>                                                                                                                                                 společenských a přírodovědných oborů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</a:t>
            </a:r>
          </a:p>
        </p:txBody>
      </p:sp>
      <p:pic>
        <p:nvPicPr>
          <p:cNvPr id="3" name="Obrázek 1">
            <a:extLst>
              <a:ext uri="{FF2B5EF4-FFF2-40B4-BE49-F238E27FC236}">
                <a16:creationId xmlns:a16="http://schemas.microsoft.com/office/drawing/2014/main" id="{B6DD4CCF-59E7-4868-99D0-289C8BF51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" y="3677293"/>
            <a:ext cx="2108694" cy="296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74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>
            <a:extLst>
              <a:ext uri="{FF2B5EF4-FFF2-40B4-BE49-F238E27FC236}">
                <a16:creationId xmlns:a16="http://schemas.microsoft.com/office/drawing/2014/main" id="{433AA9EA-FA89-4B6F-AA66-E088DCD41E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449" y="544530"/>
            <a:ext cx="11575551" cy="631347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800" b="1" dirty="0"/>
              <a:t>Studium keramiky </a:t>
            </a:r>
            <a:r>
              <a:rPr lang="cs-CZ" altLang="cs-CZ" sz="1800" dirty="0"/>
              <a:t> –  podle britských archeologů zahrnuje tři základní témata: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1)  výrobu keramiky (technologické aspekty)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2)  užití keramiky (typologie, morfologie)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3)  proces </a:t>
            </a:r>
            <a:r>
              <a:rPr lang="cs-CZ" altLang="cs-CZ" sz="1800" dirty="0" err="1"/>
              <a:t>archeologizace</a:t>
            </a:r>
            <a:r>
              <a:rPr lang="cs-CZ" altLang="cs-CZ" sz="1800" dirty="0"/>
              <a:t> (zánikové deponie)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Hlavní témata  </a:t>
            </a:r>
            <a:r>
              <a:rPr lang="cs-CZ" altLang="cs-CZ" sz="1800" dirty="0"/>
              <a:t>–  1. datování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2. výroba a distribuce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3. funkce a status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Empiricky kladené otázky  </a:t>
            </a:r>
            <a:r>
              <a:rPr lang="cs-CZ" altLang="cs-CZ" sz="1800" dirty="0"/>
              <a:t>–   1)  kdy (byla nádoba vyrobena)?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2)  kde?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3)  kvůli čemu?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Používání (nádob)  </a:t>
            </a:r>
            <a:r>
              <a:rPr lang="cs-CZ" altLang="cs-CZ" sz="1800" dirty="0"/>
              <a:t>–   1)  čas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2)  místo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3)  účel (praktický nebo symbolický)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u="sng" dirty="0"/>
              <a:t>Doplňkové otázky  </a:t>
            </a:r>
            <a:r>
              <a:rPr lang="cs-CZ" altLang="cs-CZ" sz="1800" dirty="0"/>
              <a:t>–   1)  jak byla výroba organizována?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2)  jak byla nádoba vyrobena?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3)  jaký měla nádoba tvar?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843440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7A90D-D5B9-4B51-9D21-C9B73233F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26" y="585628"/>
            <a:ext cx="11364074" cy="619531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2600" b="1" dirty="0">
                <a:solidFill>
                  <a:srgbClr val="FF0000"/>
                </a:solidFill>
              </a:rPr>
              <a:t>Anglie:</a:t>
            </a:r>
          </a:p>
          <a:p>
            <a:pPr eaLnBrk="1" hangingPunct="1"/>
            <a:r>
              <a:rPr lang="cs-CZ" altLang="cs-CZ" sz="2400" b="1" dirty="0"/>
              <a:t>John W. </a:t>
            </a:r>
            <a:r>
              <a:rPr lang="cs-CZ" altLang="cs-CZ" sz="2400" b="1" dirty="0" err="1"/>
              <a:t>Bennett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Jeffrey</a:t>
            </a:r>
            <a:r>
              <a:rPr lang="cs-CZ" altLang="cs-CZ" sz="2400" b="1" dirty="0"/>
              <a:t> A. </a:t>
            </a:r>
            <a:r>
              <a:rPr lang="cs-CZ" altLang="cs-CZ" sz="2400" b="1" dirty="0" err="1"/>
              <a:t>Blakely</a:t>
            </a:r>
            <a:r>
              <a:rPr lang="cs-CZ" altLang="cs-CZ" sz="2400" dirty="0"/>
              <a:t> – </a:t>
            </a:r>
            <a:r>
              <a:rPr lang="cs-CZ" altLang="cs-CZ" sz="2400" b="1" dirty="0"/>
              <a:t>1989</a:t>
            </a:r>
            <a:r>
              <a:rPr lang="cs-CZ" altLang="cs-CZ" sz="2400" dirty="0"/>
              <a:t>:  </a:t>
            </a:r>
            <a:r>
              <a:rPr lang="cs-CZ" altLang="cs-CZ" sz="2400" dirty="0" err="1"/>
              <a:t>Morphology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composition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Stratigraphy</a:t>
            </a:r>
            <a:r>
              <a:rPr lang="cs-CZ" altLang="cs-CZ" sz="2400" dirty="0"/>
              <a:t>: 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                                                                                    A Data-base </a:t>
            </a:r>
            <a:r>
              <a:rPr lang="cs-CZ" altLang="cs-CZ" sz="2400" dirty="0" err="1"/>
              <a:t>Concept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Ceramic</a:t>
            </a:r>
            <a:r>
              <a:rPr lang="cs-CZ" altLang="cs-CZ" sz="2400" dirty="0"/>
              <a:t> Study and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                                                                                    </a:t>
            </a:r>
            <a:r>
              <a:rPr lang="cs-CZ" altLang="cs-CZ" sz="2400" dirty="0" err="1"/>
              <a:t>Publication</a:t>
            </a:r>
            <a:r>
              <a:rPr lang="cs-CZ" altLang="cs-CZ" sz="2400" dirty="0"/>
              <a:t>. In: J. A. </a:t>
            </a:r>
            <a:r>
              <a:rPr lang="cs-CZ" altLang="cs-CZ" sz="2400" dirty="0" err="1"/>
              <a:t>Blakely</a:t>
            </a:r>
            <a:r>
              <a:rPr lang="cs-CZ" altLang="cs-CZ" sz="2400" dirty="0"/>
              <a:t> – J. W. </a:t>
            </a:r>
            <a:r>
              <a:rPr lang="cs-CZ" altLang="cs-CZ" sz="2400" dirty="0" err="1"/>
              <a:t>Bennett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eds</a:t>
            </a:r>
            <a:r>
              <a:rPr lang="cs-CZ" altLang="cs-CZ" sz="2400" dirty="0"/>
              <a:t>.):</a:t>
            </a:r>
          </a:p>
          <a:p>
            <a:pPr marL="0" indent="0" eaLnBrk="1" hangingPunct="1">
              <a:buNone/>
            </a:pPr>
            <a:r>
              <a:rPr lang="cs-CZ" altLang="cs-CZ" sz="2400" dirty="0"/>
              <a:t>                                                                                    </a:t>
            </a:r>
            <a:r>
              <a:rPr lang="cs-CZ" altLang="cs-CZ" sz="2400" dirty="0" err="1"/>
              <a:t>Analysis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Publication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Ceramics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Computer</a:t>
            </a:r>
            <a:endParaRPr lang="cs-CZ" altLang="cs-CZ" sz="2400" dirty="0"/>
          </a:p>
          <a:p>
            <a:pPr marL="0" indent="0" eaLnBrk="1" hangingPunct="1">
              <a:buNone/>
            </a:pPr>
            <a:r>
              <a:rPr lang="cs-CZ" altLang="cs-CZ" sz="2400" dirty="0"/>
              <a:t>                                                                                    Data-Base in </a:t>
            </a:r>
            <a:r>
              <a:rPr lang="cs-CZ" altLang="cs-CZ" sz="2400" dirty="0" err="1"/>
              <a:t>Archaeology</a:t>
            </a:r>
            <a:r>
              <a:rPr lang="cs-CZ" altLang="cs-CZ" sz="2400" dirty="0"/>
              <a:t>, Oxford.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      –  keramika jako prostředek k:   1)  sestavení chronologické sekvence a datovaní kontextů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                                                  2)  vyhodnocení místa výroby a zkoumání směnné distribuce 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                                                  3)  studium technologie výroby 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                                                  4)  vztah mezi velikostí a tvarem nádoby (určení funkce) 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r>
              <a:rPr lang="cs-CZ" altLang="cs-CZ" sz="2400" dirty="0"/>
              <a:t>       –  studium keramiky má odpovědět na otázky:  kdy, kde, jak, proč a kým byla vyrobena </a:t>
            </a:r>
          </a:p>
          <a:p>
            <a:pPr eaLnBrk="1" hangingPunct="1">
              <a:buFontTx/>
              <a:buNone/>
            </a:pPr>
            <a:r>
              <a:rPr lang="cs-CZ" altLang="cs-CZ" sz="2400" dirty="0"/>
              <a:t>                                                                                           k jakému účelu se používala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330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C8E5B8A-ED00-4111-9910-52E2F64C46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2885" y="589050"/>
            <a:ext cx="11472809" cy="68699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Německo</a:t>
            </a:r>
            <a:r>
              <a:rPr lang="cs-CZ" altLang="cs-CZ" sz="2000" dirty="0"/>
              <a:t>   –   keramika je považována za pramen ke studiu:   1.  výroby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      2.  každodenního života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–   orientace výhradně  na otázky:  a)  chronologie a distribuce keramiky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(publikace keramických souborů)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b)  kulturně-ekonomické procesy a aktivity v prostoru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c)  poznání sociální a etnické identity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d)  otázky tzv. mocenských vztahů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e)  technologické aspekty výroby a její organizace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(i v Rakousku)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74250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98CDEE-3331-46C8-94FF-4DEC2DAB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0" y="647272"/>
            <a:ext cx="11647470" cy="6210728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Polsko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A. </a:t>
            </a:r>
            <a:r>
              <a:rPr lang="cs-CZ" altLang="cs-CZ" sz="2000" b="1" dirty="0" err="1"/>
              <a:t>Buko</a:t>
            </a:r>
            <a:r>
              <a:rPr lang="cs-CZ" altLang="cs-CZ" sz="2000" dirty="0"/>
              <a:t> v práci </a:t>
            </a:r>
            <a:r>
              <a:rPr lang="cs-CZ" altLang="cs-CZ" sz="2000" dirty="0" err="1"/>
              <a:t>Ceramika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wczesnopolska</a:t>
            </a:r>
            <a:r>
              <a:rPr lang="cs-CZ" altLang="cs-CZ" sz="2000" i="1" dirty="0"/>
              <a:t> </a:t>
            </a:r>
            <a:r>
              <a:rPr lang="cs-CZ" altLang="cs-CZ" sz="2000" dirty="0"/>
              <a:t>(1990). </a:t>
            </a:r>
          </a:p>
          <a:p>
            <a:pPr eaLnBrk="1" hangingPunct="1"/>
            <a:endParaRPr lang="cs-CZ" altLang="cs-CZ" sz="2000" dirty="0"/>
          </a:p>
          <a:p>
            <a:pPr marL="0" indent="0" eaLnBrk="1" hangingPunct="1">
              <a:buNone/>
            </a:pPr>
            <a:r>
              <a:rPr lang="cs-CZ" altLang="cs-CZ" sz="2000" dirty="0"/>
              <a:t>                 – </a:t>
            </a:r>
            <a:r>
              <a:rPr lang="cs-CZ" altLang="cs-CZ" sz="2000" i="1" dirty="0"/>
              <a:t> </a:t>
            </a:r>
            <a:r>
              <a:rPr lang="cs-CZ" altLang="cs-CZ" sz="2000" dirty="0"/>
              <a:t>definoval tři hlavní oblasti studia:   1.  výroba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2.  distribuce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3.  zánik účelu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–  šest základních otázek studia:   1.  čas (kdy?)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2.  místo (kde?)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3.  způsob (jak?)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4.   počet (kolik?)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5.   účel (proč?)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6.   příčinu (kdo?)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–  polské bádání vychází z anglosaských studií o keramice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23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4B9E2-F94E-48BE-8295-561F7245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277402"/>
            <a:ext cx="11781034" cy="6580597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Německo:</a:t>
            </a:r>
          </a:p>
          <a:p>
            <a:pPr eaLnBrk="1" hangingPunct="1"/>
            <a:r>
              <a:rPr lang="cs-CZ" altLang="cs-CZ" sz="1800" b="1" dirty="0"/>
              <a:t>Uwe Gross</a:t>
            </a:r>
            <a:r>
              <a:rPr lang="cs-CZ" altLang="cs-CZ" sz="1800" dirty="0"/>
              <a:t>: </a:t>
            </a:r>
            <a:r>
              <a:rPr lang="cs-CZ" altLang="cs-CZ" sz="1800" dirty="0" err="1"/>
              <a:t>Mittelalterliche</a:t>
            </a:r>
            <a:r>
              <a:rPr lang="cs-CZ" altLang="cs-CZ" sz="1800" dirty="0"/>
              <a:t> Keramik </a:t>
            </a:r>
            <a:r>
              <a:rPr lang="cs-CZ" altLang="cs-CZ" sz="1800" dirty="0" err="1"/>
              <a:t>zwischen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Nek-karmündung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Schwäbischer</a:t>
            </a:r>
            <a:r>
              <a:rPr lang="cs-CZ" altLang="cs-CZ" sz="1800" dirty="0"/>
              <a:t> Alb, </a:t>
            </a:r>
            <a:r>
              <a:rPr lang="cs-CZ" altLang="cs-CZ" sz="1800" dirty="0" err="1"/>
              <a:t>Forschungen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Berichte</a:t>
            </a:r>
            <a:r>
              <a:rPr lang="cs-CZ" altLang="cs-CZ" sz="1800" dirty="0"/>
              <a:t> der </a:t>
            </a:r>
            <a:r>
              <a:rPr lang="cs-CZ" altLang="cs-CZ" sz="1800" dirty="0" err="1"/>
              <a:t>Archäologie</a:t>
            </a:r>
            <a:r>
              <a:rPr lang="cs-CZ" altLang="cs-CZ" sz="1800" dirty="0"/>
              <a:t> des </a:t>
            </a:r>
            <a:r>
              <a:rPr lang="cs-CZ" altLang="cs-CZ" sz="1800" dirty="0" err="1"/>
              <a:t>Mittelalters</a:t>
            </a:r>
            <a:r>
              <a:rPr lang="cs-CZ" altLang="cs-CZ" sz="1800" dirty="0"/>
              <a:t> in Baden- </a:t>
            </a:r>
            <a:r>
              <a:rPr lang="cs-CZ" altLang="cs-CZ" sz="1800" dirty="0" err="1"/>
              <a:t>Württemberg</a:t>
            </a:r>
            <a:r>
              <a:rPr lang="cs-CZ" altLang="cs-CZ" sz="1800" dirty="0"/>
              <a:t> 12, Stuttgart 199.</a:t>
            </a:r>
          </a:p>
          <a:p>
            <a:pPr eaLnBrk="1" hangingPunct="1"/>
            <a:r>
              <a:rPr lang="cs-CZ" altLang="cs-CZ" sz="1800" b="1" dirty="0"/>
              <a:t>Stefan </a:t>
            </a:r>
            <a:r>
              <a:rPr lang="cs-CZ" altLang="cs-CZ" sz="1800" b="1" dirty="0" err="1"/>
              <a:t>Kaltwasser</a:t>
            </a:r>
            <a:r>
              <a:rPr lang="cs-CZ" altLang="cs-CZ" sz="1800" dirty="0"/>
              <a:t>, Keramik in </a:t>
            </a:r>
            <a:r>
              <a:rPr lang="cs-CZ" altLang="cs-CZ" sz="1800" dirty="0" err="1"/>
              <a:t>Breisgau</a:t>
            </a:r>
            <a:r>
              <a:rPr lang="cs-CZ" altLang="cs-CZ" sz="1800" dirty="0"/>
              <a:t>, in: </a:t>
            </a:r>
            <a:r>
              <a:rPr lang="cs-CZ" altLang="cs-CZ" sz="1800" dirty="0" err="1"/>
              <a:t>Niklaus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Flüeler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Hg</a:t>
            </a:r>
            <a:r>
              <a:rPr lang="cs-CZ" altLang="cs-CZ" sz="1800" dirty="0"/>
              <a:t>), </a:t>
            </a:r>
            <a:r>
              <a:rPr lang="cs-CZ" altLang="cs-CZ" sz="1800" dirty="0" err="1"/>
              <a:t>Stadtluft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Hirsebrei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Bettelmönch</a:t>
            </a:r>
            <a:r>
              <a:rPr lang="cs-CZ" altLang="cs-CZ" sz="1800" dirty="0"/>
              <a:t>. Die </a:t>
            </a:r>
            <a:r>
              <a:rPr lang="cs-CZ" altLang="cs-CZ" sz="1800" dirty="0" err="1"/>
              <a:t>Stadt</a:t>
            </a:r>
            <a:r>
              <a:rPr lang="cs-CZ" altLang="cs-CZ" sz="1800" dirty="0"/>
              <a:t> um 1300, Stuttgart 1992.</a:t>
            </a:r>
          </a:p>
          <a:p>
            <a:pPr eaLnBrk="1" hangingPunct="1"/>
            <a:r>
              <a:rPr lang="cs-CZ" altLang="cs-CZ" sz="1800" b="1" dirty="0" err="1"/>
              <a:t>Jens</a:t>
            </a:r>
            <a:r>
              <a:rPr lang="cs-CZ" altLang="cs-CZ" sz="1800" b="1" dirty="0"/>
              <a:t> </a:t>
            </a:r>
            <a:r>
              <a:rPr lang="cs-CZ" altLang="cs-CZ" sz="1800" b="1" dirty="0" err="1"/>
              <a:t>Beutmann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Untersuchungen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zu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Topographie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Sachkultur</a:t>
            </a:r>
            <a:r>
              <a:rPr lang="cs-CZ" altLang="cs-CZ" sz="1800" dirty="0"/>
              <a:t> des </a:t>
            </a:r>
            <a:r>
              <a:rPr lang="cs-CZ" altLang="cs-CZ" sz="1800" dirty="0" err="1"/>
              <a:t>mittelalterlichen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Zwickau</a:t>
            </a:r>
            <a:r>
              <a:rPr lang="cs-CZ" altLang="cs-CZ" sz="1800" dirty="0"/>
              <a:t>. Die </a:t>
            </a:r>
            <a:r>
              <a:rPr lang="cs-CZ" altLang="cs-CZ" sz="1800" dirty="0" err="1"/>
              <a:t>Ausgrabungen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Nordwesten</a:t>
            </a:r>
            <a:r>
              <a:rPr lang="cs-CZ" altLang="cs-CZ" sz="1800" dirty="0"/>
              <a:t> des </a:t>
            </a:r>
            <a:r>
              <a:rPr lang="cs-CZ" altLang="cs-CZ" sz="1800" dirty="0" err="1"/>
              <a:t>Stadtkerns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Dresden</a:t>
            </a:r>
            <a:r>
              <a:rPr lang="cs-CZ" altLang="cs-CZ" sz="1800" dirty="0"/>
              <a:t> 2007.</a:t>
            </a:r>
            <a:endParaRPr lang="cs-CZ" sz="1800" dirty="0"/>
          </a:p>
          <a:p>
            <a:r>
              <a:rPr lang="cs-CZ" sz="2000" b="1" dirty="0">
                <a:solidFill>
                  <a:srgbClr val="FF0000"/>
                </a:solidFill>
              </a:rPr>
              <a:t>Rakousko:</a:t>
            </a:r>
          </a:p>
          <a:p>
            <a:pPr eaLnBrk="1" hangingPunct="1">
              <a:defRPr/>
            </a:pPr>
            <a:r>
              <a:rPr lang="cs-CZ" altLang="cs-CZ" sz="1800" b="1" dirty="0"/>
              <a:t>Hermann </a:t>
            </a:r>
            <a:r>
              <a:rPr lang="cs-CZ" altLang="cs-CZ" sz="1800" b="1" dirty="0" err="1"/>
              <a:t>Steininger</a:t>
            </a:r>
            <a:r>
              <a:rPr lang="cs-CZ" altLang="cs-CZ" sz="1800" dirty="0"/>
              <a:t>: Die </a:t>
            </a:r>
            <a:r>
              <a:rPr lang="cs-CZ" altLang="cs-CZ" sz="1800" dirty="0" err="1"/>
              <a:t>münzdatierte</a:t>
            </a:r>
            <a:r>
              <a:rPr lang="cs-CZ" altLang="cs-CZ" sz="1800" dirty="0"/>
              <a:t> Keramik in </a:t>
            </a:r>
            <a:r>
              <a:rPr lang="cs-CZ" altLang="cs-CZ" sz="1800" dirty="0" err="1"/>
              <a:t>Österreich</a:t>
            </a:r>
            <a:r>
              <a:rPr lang="cs-CZ" altLang="cs-CZ" sz="1800" dirty="0"/>
              <a:t>. 12.–18. </a:t>
            </a:r>
            <a:r>
              <a:rPr lang="cs-CZ" altLang="cs-CZ" sz="1800" dirty="0" err="1"/>
              <a:t>Jahrhundert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Wien</a:t>
            </a:r>
            <a:r>
              <a:rPr lang="cs-CZ" altLang="cs-CZ" sz="1800" dirty="0"/>
              <a:t> 1985.</a:t>
            </a:r>
          </a:p>
          <a:p>
            <a:pPr eaLnBrk="1" hangingPunct="1">
              <a:defRPr/>
            </a:pPr>
            <a:r>
              <a:rPr lang="cs-CZ" altLang="cs-CZ" sz="1800" b="1" dirty="0"/>
              <a:t>Sabine </a:t>
            </a:r>
            <a:r>
              <a:rPr lang="cs-CZ" altLang="cs-CZ" sz="1800" b="1" dirty="0" err="1"/>
              <a:t>Felgenhauer-Schmiedt</a:t>
            </a:r>
            <a:r>
              <a:rPr lang="cs-CZ" altLang="cs-CZ" sz="1800" dirty="0"/>
              <a:t>: </a:t>
            </a:r>
            <a:r>
              <a:rPr lang="de-DE" sz="1800" dirty="0"/>
              <a:t>Die Sachkultur des Mittelalters im Lichte der archäologischen Funde</a:t>
            </a:r>
            <a:r>
              <a:rPr lang="cs-CZ" sz="1800" dirty="0"/>
              <a:t>. </a:t>
            </a:r>
            <a:r>
              <a:rPr lang="cs-CZ" sz="1800" dirty="0" err="1"/>
              <a:t>Habilitationsschrift</a:t>
            </a:r>
            <a:r>
              <a:rPr lang="cs-CZ" sz="1800" dirty="0"/>
              <a:t> 1985.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–  </a:t>
            </a:r>
            <a:r>
              <a:rPr lang="cs-CZ" altLang="cs-CZ" sz="1800" dirty="0"/>
              <a:t>Die </a:t>
            </a:r>
            <a:r>
              <a:rPr lang="cs-CZ" altLang="cs-CZ" sz="1800" dirty="0" err="1"/>
              <a:t>hochmittelalterliche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Burg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Möllersdorf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Beiträge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zur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Mittelalterarchäolo-gie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Österreichs</a:t>
            </a:r>
            <a:r>
              <a:rPr lang="cs-CZ" altLang="cs-CZ" sz="1800" dirty="0"/>
              <a:t> 2, 1986.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</a:t>
            </a:r>
            <a:r>
              <a:rPr lang="cs-CZ" altLang="cs-CZ" sz="1800" dirty="0" err="1"/>
              <a:t>Niederösterreichische</a:t>
            </a:r>
            <a:r>
              <a:rPr lang="cs-CZ" altLang="cs-CZ" sz="1800" dirty="0"/>
              <a:t> Keramik des 12.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13. </a:t>
            </a:r>
            <a:r>
              <a:rPr lang="cs-CZ" altLang="cs-CZ" sz="1800" dirty="0" err="1"/>
              <a:t>Jahrhunderts</a:t>
            </a:r>
            <a:r>
              <a:rPr lang="cs-CZ" altLang="cs-CZ" sz="1800" dirty="0"/>
              <a:t>, Pravěk NŘ 6/1996.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–  </a:t>
            </a:r>
            <a:r>
              <a:rPr lang="cs-CZ" sz="1800" dirty="0" err="1"/>
              <a:t>Graphittonkeramik</a:t>
            </a:r>
            <a:r>
              <a:rPr lang="cs-CZ" sz="1800" dirty="0"/>
              <a:t> des </a:t>
            </a:r>
            <a:r>
              <a:rPr lang="cs-CZ" sz="1800" dirty="0" err="1"/>
              <a:t>Früh</a:t>
            </a:r>
            <a:r>
              <a:rPr lang="cs-CZ" sz="1800" dirty="0"/>
              <a:t>-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Hochmittelalters</a:t>
            </a:r>
            <a:r>
              <a:rPr lang="cs-CZ" sz="1800" dirty="0"/>
              <a:t>. n: </a:t>
            </a:r>
            <a:r>
              <a:rPr lang="cs-CZ" sz="1800" dirty="0" err="1"/>
              <a:t>Frühmittelalterliche</a:t>
            </a:r>
            <a:r>
              <a:rPr lang="cs-CZ" sz="1800" dirty="0"/>
              <a:t> </a:t>
            </a:r>
            <a:r>
              <a:rPr lang="cs-CZ" sz="1800" dirty="0" err="1"/>
              <a:t>Graphittonkeramik</a:t>
            </a:r>
            <a:r>
              <a:rPr lang="cs-CZ" sz="1800" dirty="0"/>
              <a:t> in </a:t>
            </a:r>
            <a:r>
              <a:rPr lang="cs-CZ" sz="1800" dirty="0" err="1"/>
              <a:t>Mitteleuropa</a:t>
            </a:r>
            <a:r>
              <a:rPr lang="cs-CZ" sz="1800" dirty="0"/>
              <a:t> –</a:t>
            </a:r>
          </a:p>
          <a:p>
            <a:pPr eaLnBrk="1" hangingPunct="1">
              <a:buFontTx/>
              <a:buNone/>
              <a:defRPr/>
            </a:pPr>
            <a:r>
              <a:rPr lang="cs-CZ" sz="1800" dirty="0"/>
              <a:t>         </a:t>
            </a:r>
            <a:r>
              <a:rPr lang="cs-CZ" sz="1800" dirty="0" err="1"/>
              <a:t>Naturwissenschaftliche</a:t>
            </a:r>
            <a:r>
              <a:rPr lang="cs-CZ" sz="1800" dirty="0"/>
              <a:t> </a:t>
            </a:r>
            <a:r>
              <a:rPr lang="cs-CZ" sz="1800" dirty="0" err="1"/>
              <a:t>Keramikuntersuchungen</a:t>
            </a:r>
            <a:r>
              <a:rPr lang="cs-CZ" sz="1800" dirty="0"/>
              <a:t>. Brno, 1998, 199–212. </a:t>
            </a:r>
          </a:p>
          <a:p>
            <a:pPr eaLnBrk="1" hangingPunct="1">
              <a:defRPr/>
            </a:pPr>
            <a:r>
              <a:rPr lang="cs-CZ" altLang="cs-CZ" sz="1800" b="1" dirty="0"/>
              <a:t>Kinga </a:t>
            </a:r>
            <a:r>
              <a:rPr lang="cs-CZ" altLang="cs-CZ" sz="1800" b="1" dirty="0" err="1"/>
              <a:t>Tarcsay</a:t>
            </a:r>
            <a:r>
              <a:rPr lang="cs-CZ" altLang="cs-CZ" sz="1800" b="1" dirty="0"/>
              <a:t>: </a:t>
            </a:r>
            <a:r>
              <a:rPr lang="cs-CZ" altLang="cs-CZ" sz="1800" dirty="0" err="1"/>
              <a:t>Handbuch</a:t>
            </a:r>
            <a:r>
              <a:rPr lang="cs-CZ" altLang="cs-CZ" sz="1800" dirty="0"/>
              <a:t> t</a:t>
            </a:r>
            <a:r>
              <a:rPr lang="de-DE" altLang="cs-CZ" sz="1800" dirty="0" err="1"/>
              <a:t>erminologie</a:t>
            </a:r>
            <a:r>
              <a:rPr lang="de-DE" altLang="cs-CZ" sz="1800" dirty="0"/>
              <a:t> für die mittelalterliche und neuzeitliche Keramik in Österreich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Fundberichte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aus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Österreichmaterialhefte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Reihe</a:t>
            </a:r>
            <a:r>
              <a:rPr lang="cs-CZ" altLang="cs-CZ" sz="1800" dirty="0"/>
              <a:t> A, </a:t>
            </a:r>
            <a:r>
              <a:rPr lang="cs-CZ" altLang="cs-CZ" sz="1800" dirty="0" err="1"/>
              <a:t>Sonderheft</a:t>
            </a:r>
            <a:r>
              <a:rPr lang="cs-CZ" altLang="cs-CZ" sz="1800" dirty="0"/>
              <a:t> 1, </a:t>
            </a:r>
            <a:r>
              <a:rPr lang="cs-CZ" altLang="cs-CZ" sz="1800" dirty="0" err="1"/>
              <a:t>Wien</a:t>
            </a:r>
            <a:r>
              <a:rPr lang="cs-CZ" altLang="cs-CZ" sz="1800" dirty="0"/>
              <a:t> 2010.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Švýcarsko:</a:t>
            </a:r>
          </a:p>
          <a:p>
            <a:pPr eaLnBrk="1" hangingPunct="1"/>
            <a:r>
              <a:rPr lang="cs-CZ" altLang="cs-CZ" sz="2000" b="1" dirty="0"/>
              <a:t>Christine Keller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Gefässkeramik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Basel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Untersuchungen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zur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spätmittelalterlichen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frühneuzeitlichen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Gefäss</a:t>
            </a:r>
            <a:r>
              <a:rPr lang="cs-CZ" altLang="cs-CZ" sz="2000" dirty="0"/>
              <a:t>-keramik </a:t>
            </a:r>
            <a:r>
              <a:rPr lang="cs-CZ" altLang="cs-CZ" sz="2000" dirty="0" err="1"/>
              <a:t>aus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Basel</a:t>
            </a:r>
            <a:r>
              <a:rPr lang="cs-CZ" altLang="cs-CZ" sz="2000" dirty="0"/>
              <a:t>. Typologie – Technologie – </a:t>
            </a:r>
            <a:r>
              <a:rPr lang="cs-CZ" altLang="cs-CZ" sz="2000" dirty="0" err="1"/>
              <a:t>Funktion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Handwerk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Basel</a:t>
            </a:r>
            <a:r>
              <a:rPr lang="cs-CZ" altLang="cs-CZ" sz="2000" dirty="0"/>
              <a:t> 1999.</a:t>
            </a:r>
          </a:p>
          <a:p>
            <a:pPr eaLnBrk="1" hangingPunct="1"/>
            <a:r>
              <a:rPr lang="cs-CZ" altLang="cs-CZ" sz="2000" b="1" dirty="0" err="1"/>
              <a:t>Jochen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Pfrommer</a:t>
            </a:r>
            <a:r>
              <a:rPr lang="cs-CZ" altLang="cs-CZ" sz="2000" b="1" dirty="0"/>
              <a:t> – Daniel </a:t>
            </a:r>
            <a:r>
              <a:rPr lang="cs-CZ" altLang="cs-CZ" sz="2000" b="1" dirty="0" err="1"/>
              <a:t>Gutscher</a:t>
            </a:r>
            <a:r>
              <a:rPr lang="cs-CZ" altLang="cs-CZ" sz="2000" b="1" dirty="0"/>
              <a:t>, </a:t>
            </a:r>
            <a:r>
              <a:rPr lang="cs-CZ" altLang="cs-CZ" sz="2000" dirty="0" err="1"/>
              <a:t>Laufen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Rathausplatz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Eine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hölzerne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Häuserzeile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einer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mittelalterli-chen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Kleinstadt</a:t>
            </a:r>
            <a:r>
              <a:rPr lang="cs-CZ" altLang="cs-CZ" sz="2000" dirty="0"/>
              <a:t>, in: </a:t>
            </a:r>
            <a:r>
              <a:rPr lang="cs-CZ" altLang="cs-CZ" sz="2000" dirty="0" err="1"/>
              <a:t>Hausbau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Sachkultur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und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Allrteag</a:t>
            </a:r>
            <a:r>
              <a:rPr lang="cs-CZ" altLang="cs-CZ" sz="2000" dirty="0"/>
              <a:t>. Bern – </a:t>
            </a:r>
            <a:r>
              <a:rPr lang="cs-CZ" altLang="cs-CZ" sz="2000" dirty="0" err="1"/>
              <a:t>Sturtgart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Wien</a:t>
            </a:r>
            <a:r>
              <a:rPr lang="cs-CZ" altLang="cs-CZ" sz="2000" dirty="0"/>
              <a:t> 1999.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0594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1DD52DD3-68C1-4277-A640-C5BA1CD7BFD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82885" y="685800"/>
            <a:ext cx="12041313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Česká republika</a:t>
            </a:r>
            <a:r>
              <a:rPr lang="cs-CZ" altLang="cs-CZ" sz="1800" b="1" dirty="0"/>
              <a:t>   </a:t>
            </a:r>
            <a:r>
              <a:rPr lang="cs-CZ" altLang="cs-CZ" sz="1800" dirty="0"/>
              <a:t>–   základní okruhy studia středověké keramiky definoval M. Richter.</a:t>
            </a:r>
            <a:endParaRPr lang="cs-CZ" altLang="cs-CZ" sz="1800" b="1" dirty="0"/>
          </a:p>
          <a:p>
            <a:pPr marL="0" indent="0" eaLnBrk="1" hangingPunct="1"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r>
              <a:rPr lang="cs-CZ" altLang="cs-CZ" sz="1800" b="1" dirty="0"/>
              <a:t>     I. </a:t>
            </a:r>
            <a:r>
              <a:rPr lang="cs-CZ" altLang="cs-CZ" sz="1800" b="1" dirty="0" err="1"/>
              <a:t>Bohačová</a:t>
            </a:r>
            <a:r>
              <a:rPr lang="cs-CZ" altLang="cs-CZ" sz="1800" dirty="0"/>
              <a:t>  –  1994: na druhém keramickém kolokviu v Mikulčicích stanovila 3 základní témata raně středověké keramiky: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1.  výrobu keramiky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2.  užití keramiky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3.  procesy </a:t>
            </a:r>
            <a:r>
              <a:rPr lang="cs-CZ" altLang="cs-CZ" sz="1800" dirty="0" err="1"/>
              <a:t>archeologizace</a:t>
            </a:r>
            <a:r>
              <a:rPr lang="cs-CZ" altLang="cs-CZ" sz="1800" dirty="0"/>
              <a:t>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–  </a:t>
            </a:r>
            <a:r>
              <a:rPr lang="cs-CZ" altLang="cs-CZ" sz="1800" b="1" dirty="0"/>
              <a:t>výroba keramiky  </a:t>
            </a:r>
            <a:r>
              <a:rPr lang="cs-CZ" altLang="cs-CZ" sz="1800" dirty="0"/>
              <a:t>–   studium technologických procesů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–   distribuce surovinových zdrojů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–   organizace výroby (hrnčířské dílny, distribuce)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–   produkce keramiky (sortiment a jeho ztvárnění).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–  </a:t>
            </a:r>
            <a:r>
              <a:rPr lang="cs-CZ" altLang="cs-CZ" sz="1800" b="1" dirty="0"/>
              <a:t>užití keramiky  </a:t>
            </a:r>
            <a:r>
              <a:rPr lang="cs-CZ" altLang="cs-CZ" sz="1800" dirty="0"/>
              <a:t>–  studium spotřeby keramiky a její směny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(distribuční okruhy – export a import).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–  </a:t>
            </a:r>
            <a:r>
              <a:rPr lang="cs-CZ" altLang="cs-CZ" sz="1800" b="1" dirty="0"/>
              <a:t>procesy </a:t>
            </a:r>
            <a:r>
              <a:rPr lang="cs-CZ" altLang="cs-CZ" sz="1800" b="1" dirty="0" err="1"/>
              <a:t>archeologizace</a:t>
            </a:r>
            <a:r>
              <a:rPr lang="cs-CZ" altLang="cs-CZ" sz="1800" b="1" dirty="0"/>
              <a:t>  – </a:t>
            </a:r>
            <a:r>
              <a:rPr lang="cs-CZ" altLang="cs-CZ" sz="1800" dirty="0"/>
              <a:t> způsoby uložení keramiky v dané archeologické situaci  (</a:t>
            </a:r>
            <a:r>
              <a:rPr lang="cs-CZ" altLang="cs-CZ" sz="1800" dirty="0" err="1"/>
              <a:t>datpvání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8546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3">
            <a:extLst>
              <a:ext uri="{FF2B5EF4-FFF2-40B4-BE49-F238E27FC236}">
                <a16:creationId xmlns:a16="http://schemas.microsoft.com/office/drawing/2014/main" id="{20A3E260-9694-42E6-853F-727476C38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altLang="cs-CZ" sz="3200" dirty="0">
                <a:solidFill>
                  <a:srgbClr val="FF0000"/>
                </a:solidFill>
              </a:rPr>
              <a:t>        Archeologické metody výzkumu středověké keramiky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4EC81B-8E6D-448D-B827-1735CD9B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353800" cy="55324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1.</a:t>
            </a:r>
            <a:r>
              <a:rPr lang="cs-CZ" sz="1800" dirty="0"/>
              <a:t> </a:t>
            </a:r>
            <a:r>
              <a:rPr lang="cs-CZ" sz="1800" b="1" dirty="0"/>
              <a:t>Typologicko-chronologické studium: </a:t>
            </a:r>
          </a:p>
          <a:p>
            <a:pPr marL="0" indent="0">
              <a:buNone/>
              <a:defRPr/>
            </a:pPr>
            <a:r>
              <a:rPr lang="cs-CZ" sz="1800" dirty="0"/>
              <a:t>           –   studium morfologicko-typologických prvků středověké keramiky formalizovaným deskriptivním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způsobem  (tvar, profilace okrajů, výzdoba)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i="1" dirty="0"/>
              <a:t>2.</a:t>
            </a:r>
            <a:r>
              <a:rPr lang="cs-CZ" sz="1800" i="1" dirty="0"/>
              <a:t>  </a:t>
            </a:r>
            <a:r>
              <a:rPr lang="cs-CZ" sz="1800" b="1" dirty="0" err="1"/>
              <a:t>Archeologizace</a:t>
            </a:r>
            <a:r>
              <a:rPr lang="cs-CZ" sz="1800" b="1" dirty="0"/>
              <a:t> keramických souborů: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</a:t>
            </a:r>
            <a:r>
              <a:rPr lang="cs-CZ" sz="1800" dirty="0"/>
              <a:t>–</a:t>
            </a:r>
            <a:r>
              <a:rPr lang="cs-CZ" sz="1800" i="1" dirty="0"/>
              <a:t>  </a:t>
            </a:r>
            <a:r>
              <a:rPr lang="cs-CZ" sz="1800" dirty="0"/>
              <a:t>sledování vzniku </a:t>
            </a:r>
            <a:r>
              <a:rPr lang="cs-CZ" sz="1800" dirty="0" err="1"/>
              <a:t>archeologizovaných</a:t>
            </a:r>
            <a:r>
              <a:rPr lang="cs-CZ" sz="1800" dirty="0"/>
              <a:t> keramických souborů z různých kontextů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–  socioekonomická a funkční interpretace na základě rekonstrukce formačních a </a:t>
            </a:r>
            <a:r>
              <a:rPr lang="cs-CZ" sz="1800" dirty="0" err="1"/>
              <a:t>postdepozičních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procesů (kvantitativních a </a:t>
            </a:r>
            <a:r>
              <a:rPr lang="cs-CZ" sz="1800" dirty="0" err="1"/>
              <a:t>kvalitativníxh</a:t>
            </a:r>
            <a:r>
              <a:rPr lang="cs-CZ" sz="1800" dirty="0"/>
              <a:t> prvků)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3. </a:t>
            </a:r>
            <a:r>
              <a:rPr lang="cs-CZ" sz="1800" b="1" dirty="0" err="1"/>
              <a:t>Keramologicko-archeometrické</a:t>
            </a:r>
            <a:r>
              <a:rPr lang="cs-CZ" sz="1800" b="1" dirty="0"/>
              <a:t> studium:</a:t>
            </a:r>
          </a:p>
          <a:p>
            <a:pPr marL="0" indent="0">
              <a:buNone/>
              <a:defRPr/>
            </a:pPr>
            <a:r>
              <a:rPr lang="cs-CZ" sz="1800" dirty="0"/>
              <a:t>            –  sledování technologického procesu výroby keramiky od výběru keramické suroviny po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distribuci  (využití přírodovědných analýz)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Čapek, L., 2015: Okruhy studia (středověké) keramiky aneb keramika jako archeologický pramen, Acta fakulty filozofické Západočeské univerzity v Plzni 7/2, Středověká keramika v Čechách a na Moravě – otázky, metody, výsledky, 14-38.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9D312-D094-4D1A-BC80-ADD619F64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626724"/>
            <a:ext cx="11781034" cy="62312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1800" b="1" dirty="0"/>
              <a:t>Z. Smetánka a M. Richter</a:t>
            </a:r>
            <a:r>
              <a:rPr lang="cs-CZ" altLang="cs-CZ" sz="1800" dirty="0"/>
              <a:t>  –  metodika studia keramiky zaměřená na datování   (</a:t>
            </a:r>
            <a:r>
              <a:rPr lang="cs-CZ" altLang="cs-CZ" sz="1800" dirty="0" err="1"/>
              <a:t>Svídna</a:t>
            </a:r>
            <a:r>
              <a:rPr lang="cs-CZ" altLang="cs-CZ" sz="1800" dirty="0"/>
              <a:t> u Kladna, Hradišťko u Davle)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L. Hrdlička</a:t>
            </a:r>
            <a:r>
              <a:rPr lang="cs-CZ" altLang="cs-CZ" sz="1800" dirty="0"/>
              <a:t>  a </a:t>
            </a:r>
            <a:r>
              <a:rPr lang="cs-CZ" altLang="cs-CZ" sz="1800" b="1" dirty="0"/>
              <a:t>J. Čiháková</a:t>
            </a:r>
            <a:r>
              <a:rPr lang="cs-CZ" altLang="cs-CZ" sz="1800" dirty="0"/>
              <a:t> –  studium </a:t>
            </a:r>
            <a:r>
              <a:rPr lang="cs-CZ" altLang="cs-CZ" sz="1800" dirty="0" err="1"/>
              <a:t>archeologizace</a:t>
            </a:r>
            <a:r>
              <a:rPr lang="cs-CZ" altLang="cs-CZ" sz="1800" dirty="0"/>
              <a:t> keramiky v městských stratigrafiích Prahy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</a:t>
            </a:r>
            <a:r>
              <a:rPr lang="cs-CZ" altLang="cs-CZ" sz="1800" b="1" dirty="0"/>
              <a:t>Čiháková, J., </a:t>
            </a:r>
            <a:r>
              <a:rPr lang="cs-CZ" altLang="cs-CZ" sz="1800" dirty="0"/>
              <a:t>1984: Pražská keramika 11.–13. století, </a:t>
            </a:r>
            <a:r>
              <a:rPr lang="cs-CZ" altLang="cs-CZ" sz="1800" dirty="0" err="1"/>
              <a:t>Archaeologia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Pragensia</a:t>
            </a:r>
            <a:r>
              <a:rPr lang="cs-CZ" altLang="cs-CZ" sz="1800" dirty="0"/>
              <a:t> 5, 257–262.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2012: Otázky chronologie pražské raně středověké keramiky, Staletá Praha, roč. 28/2, 91–121.</a:t>
            </a:r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                           Hrdlička, L., </a:t>
            </a:r>
            <a:r>
              <a:rPr lang="cs-CZ" altLang="cs-CZ" sz="1800" dirty="0"/>
              <a:t>1993: Poznámky ke chronologii pražské středověké keramiky, AR 45, č. 1, 93–112.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Studium vrcholně středověké keramiky (13.–15. stol.)  </a:t>
            </a:r>
            <a:r>
              <a:rPr lang="cs-CZ" altLang="cs-CZ" sz="1800" dirty="0"/>
              <a:t>–  ovlivněno kulturně-historickým paradigmatem, které „kolonizační“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keramiku chápalo jako:  a)  indikátor historických kulturních změn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                                             b)  doklad sociálně-ekonomických proměn </a:t>
            </a:r>
          </a:p>
          <a:p>
            <a:pPr eaLnBrk="1" hangingPunct="1"/>
            <a:endParaRPr lang="cs-CZ" altLang="cs-CZ" sz="1800" dirty="0"/>
          </a:p>
          <a:p>
            <a:pPr eaLnBrk="1" hangingPunct="1">
              <a:buFontTx/>
              <a:buNone/>
            </a:pPr>
            <a:r>
              <a:rPr lang="cs-CZ" altLang="cs-CZ" sz="1800" b="1" dirty="0"/>
              <a:t>     J. Pajer</a:t>
            </a:r>
            <a:r>
              <a:rPr lang="cs-CZ" altLang="cs-CZ" sz="1800" dirty="0"/>
              <a:t>  –  K metodice hodnocení lidové keramiky z archeologických nálezů, Národopisné aktuality 11, 1974, 169-184. </a:t>
            </a:r>
          </a:p>
          <a:p>
            <a:pPr eaLnBrk="1" fontAlgn="ctr" hangingPunct="1">
              <a:buFontTx/>
              <a:buNone/>
            </a:pPr>
            <a:r>
              <a:rPr lang="cs-CZ" altLang="cs-CZ" sz="1800" dirty="0"/>
              <a:t>                    –   základní okruhy:   1.  </a:t>
            </a:r>
            <a:r>
              <a:rPr lang="cs-CZ" altLang="cs-CZ" sz="1800" b="1" dirty="0"/>
              <a:t>Získání materiálu  </a:t>
            </a:r>
            <a:r>
              <a:rPr lang="cs-CZ" altLang="cs-CZ" sz="1800" dirty="0"/>
              <a:t>–  archeologickým výzkumem</a:t>
            </a:r>
          </a:p>
          <a:p>
            <a:pPr eaLnBrk="1" fontAlgn="ctr" hangingPunct="1">
              <a:buFontTx/>
              <a:buNone/>
            </a:pPr>
            <a:r>
              <a:rPr lang="cs-CZ" altLang="cs-CZ" sz="1800" dirty="0"/>
              <a:t>                                                         2.  </a:t>
            </a:r>
            <a:r>
              <a:rPr lang="cs-CZ" altLang="cs-CZ" sz="1800" b="1" dirty="0"/>
              <a:t>Určení provenience  </a:t>
            </a:r>
            <a:r>
              <a:rPr lang="cs-CZ" altLang="cs-CZ" sz="1800" dirty="0"/>
              <a:t>–  domácí a cizí (importy) zboží </a:t>
            </a:r>
          </a:p>
          <a:p>
            <a:pPr eaLnBrk="1" fontAlgn="ctr" hangingPunct="1">
              <a:buFontTx/>
              <a:buNone/>
            </a:pPr>
            <a:r>
              <a:rPr lang="cs-CZ" altLang="cs-CZ" sz="1800" dirty="0"/>
              <a:t>                                                        3.  </a:t>
            </a:r>
            <a:r>
              <a:rPr lang="cs-CZ" altLang="cs-CZ" sz="1800" b="1" dirty="0"/>
              <a:t>Typologie </a:t>
            </a:r>
            <a:r>
              <a:rPr lang="cs-CZ" altLang="cs-CZ" sz="1800" dirty="0"/>
              <a:t> –  sestavení vývojových typologických řad </a:t>
            </a:r>
          </a:p>
          <a:p>
            <a:pPr eaLnBrk="1" fontAlgn="ctr" hangingPunct="1">
              <a:buFontTx/>
              <a:buNone/>
            </a:pPr>
            <a:r>
              <a:rPr lang="cs-CZ" altLang="cs-CZ" sz="1800" dirty="0"/>
              <a:t>                                                        4.  </a:t>
            </a:r>
            <a:r>
              <a:rPr lang="cs-CZ" altLang="cs-CZ" sz="1800" b="1" dirty="0"/>
              <a:t>Chronologie</a:t>
            </a:r>
            <a:r>
              <a:rPr lang="cs-CZ" altLang="cs-CZ" sz="1800" dirty="0"/>
              <a:t>  –  časové určení (relativní a absolutní)</a:t>
            </a:r>
          </a:p>
          <a:p>
            <a:pPr eaLnBrk="1" fontAlgn="ctr" hangingPunct="1">
              <a:buFontTx/>
              <a:buNone/>
            </a:pPr>
            <a:r>
              <a:rPr lang="cs-CZ" altLang="cs-CZ" sz="1800" dirty="0"/>
              <a:t>                                                        5.  </a:t>
            </a:r>
            <a:r>
              <a:rPr lang="cs-CZ" altLang="cs-CZ" sz="1800" b="1" dirty="0"/>
              <a:t>Sociální prostředí nálezů  </a:t>
            </a:r>
            <a:r>
              <a:rPr lang="cs-CZ" altLang="cs-CZ" sz="1800" dirty="0"/>
              <a:t>–  písemné, ikonografické a etnografické prameny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184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>
            <a:extLst>
              <a:ext uri="{FF2B5EF4-FFF2-40B4-BE49-F238E27FC236}">
                <a16:creationId xmlns:a16="http://schemas.microsoft.com/office/drawing/2014/main" id="{876D30A4-4B5B-44EF-8BF4-2D2268334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Nové přístupy</a:t>
            </a: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DC1D9667-2AE8-47AF-ACE5-C5A84F13AF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900" y="1304818"/>
            <a:ext cx="11596099" cy="54769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/>
              <a:t>Sociální, ekonomické a antropologické studium: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 interakce:   keramika –  lidé – materiální kultura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 sociální prostředí:   funkce a status objektů, v nichž se keramika nachází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–  diverzifikace:   v rámci konzumpčního (spotřebního) chování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Naše bádaní  </a:t>
            </a:r>
            <a:r>
              <a:rPr lang="cs-CZ" altLang="cs-CZ" sz="1800" dirty="0"/>
              <a:t>–  význam keramiky ve společnosti:  funkce nádob a jejich role v materiální sféře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–  funkční využití:   </a:t>
            </a:r>
            <a:r>
              <a:rPr lang="cs-CZ" altLang="cs-CZ" sz="1800" b="1" dirty="0" err="1"/>
              <a:t>archeometrické</a:t>
            </a:r>
            <a:r>
              <a:rPr lang="cs-CZ" altLang="cs-CZ" sz="1800" b="1" dirty="0"/>
              <a:t> metody </a:t>
            </a:r>
          </a:p>
          <a:p>
            <a:pPr marL="0" indent="0">
              <a:buNone/>
              <a:defRPr/>
            </a:pPr>
            <a:r>
              <a:rPr lang="cs-CZ" altLang="cs-CZ" sz="1800" b="1" dirty="0"/>
              <a:t>                            </a:t>
            </a:r>
            <a:r>
              <a:rPr lang="cs-CZ" altLang="cs-CZ" sz="1800" dirty="0"/>
              <a:t>–   analýza tzv. funkčních stop:  míchání, škrábání, řezání, hlazení, očazení, příškvarky (organické zbytky) 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Čapek, L., 2015:  Okruhy studia (středověké) keramiky aneb Keramika jako archeologický pramen,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Acta FF ZČU 7, č. 2, 14-38.</a:t>
            </a:r>
          </a:p>
          <a:p>
            <a:pPr marL="0" indent="0" eaLnBrk="1" hangingPunct="1">
              <a:buNone/>
              <a:defRPr/>
            </a:pPr>
            <a:endParaRPr lang="cs-CZ" altLang="cs-CZ" sz="1800" dirty="0"/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Čapek, K. a kol., 2022: Vrcholně a pozdně středověká keramika v českých zemích. </a:t>
            </a:r>
            <a:r>
              <a:rPr lang="cs-CZ" sz="1800" dirty="0">
                <a:solidFill>
                  <a:srgbClr val="231F20"/>
                </a:solidFill>
                <a:effectLst/>
              </a:rPr>
              <a:t>Výroba – Regionalizace –</a:t>
            </a:r>
          </a:p>
          <a:p>
            <a:pPr marL="0" indent="0" eaLnBrk="1" hangingPunct="1">
              <a:buNone/>
              <a:defRPr/>
            </a:pPr>
            <a:r>
              <a:rPr lang="cs-CZ" sz="1800" dirty="0">
                <a:solidFill>
                  <a:srgbClr val="231F20"/>
                </a:solidFill>
              </a:rPr>
              <a:t>                                                                     </a:t>
            </a:r>
            <a:r>
              <a:rPr lang="cs-CZ" sz="1800" dirty="0">
                <a:solidFill>
                  <a:srgbClr val="231F20"/>
                </a:solidFill>
                <a:effectLst/>
              </a:rPr>
              <a:t>Metody – Interpretace. Plzeň.</a:t>
            </a: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549120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E1DF1-236F-4EBB-931C-A9E0C130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98" y="729465"/>
            <a:ext cx="11555002" cy="612853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cs-CZ" altLang="cs-CZ" sz="2800" b="1" dirty="0" err="1">
                <a:solidFill>
                  <a:srgbClr val="FF0000"/>
                </a:solidFill>
              </a:rPr>
              <a:t>Postprocesualní</a:t>
            </a:r>
            <a:r>
              <a:rPr lang="cs-CZ" altLang="cs-CZ" sz="2800" b="1" dirty="0">
                <a:solidFill>
                  <a:srgbClr val="FF0000"/>
                </a:solidFill>
              </a:rPr>
              <a:t> paradigma: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     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/>
              <a:t>–  ve Velké Británii ovlivněno fenomenologickým přístupem zaměřeným na studium vztahů mezi lidmi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      </a:t>
            </a:r>
            <a:r>
              <a:rPr lang="cs-CZ" altLang="cs-CZ" sz="2800" dirty="0"/>
              <a:t>a materiální kulturou 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Fenomenologický přístup: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      </a:t>
            </a:r>
            <a:r>
              <a:rPr lang="cs-CZ" altLang="cs-CZ" sz="2800" dirty="0"/>
              <a:t>–</a:t>
            </a:r>
            <a:r>
              <a:rPr lang="cs-CZ" altLang="cs-CZ" sz="2800" b="1" dirty="0"/>
              <a:t> </a:t>
            </a:r>
            <a:r>
              <a:rPr lang="cs-CZ" altLang="cs-CZ" sz="2800" dirty="0"/>
              <a:t> studium keramiky jako součást subjektivního lidského vnímání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     –  kromě funkce se studuje také význam, status, symbol a celkové postavení v sociální sféře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     –  studium:  výzdoby, tvaru, barvy, povrchových vlastností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  </a:t>
            </a:r>
            <a:r>
              <a:rPr lang="cs-CZ" altLang="cs-CZ" sz="2800" dirty="0"/>
              <a:t>–  pozice keramiky vůči nádobám z jiných materiálů (dřeva, barevných kovů, skla)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    –  artefakty a </a:t>
            </a:r>
            <a:r>
              <a:rPr lang="cs-CZ" altLang="cs-CZ" sz="2800" dirty="0" err="1"/>
              <a:t>ekofakty</a:t>
            </a:r>
            <a:r>
              <a:rPr lang="cs-CZ" altLang="cs-CZ" sz="2800" dirty="0"/>
              <a:t> z vyplní jímek a studní:  domácí spotřební keramika a importy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    </a:t>
            </a:r>
            <a:r>
              <a:rPr lang="cs-CZ" altLang="cs-CZ" sz="2800" dirty="0"/>
              <a:t> (Pražský hrad, Chrudim, Český Krumlov)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Studium konzumpčního (spotřebního) chování: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      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r>
              <a:rPr lang="cs-CZ" altLang="cs-CZ" sz="2800" dirty="0"/>
              <a:t>–  keramika jako produkt masové výroby a spotřeby (unifikace velikostí nádob)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      –  odraz projevů konzumpce:   v odpadních objektech (jímky, studny, smetiště),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                                                            v sociálně-ekonomickém prostředí vázaném na tržní a distribuční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                                                             </a:t>
            </a:r>
            <a:r>
              <a:rPr lang="cs-CZ" altLang="cs-CZ" sz="2800" dirty="0"/>
              <a:t>mechanismy  (město – vesnice)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527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>
            <a:extLst>
              <a:ext uri="{FF2B5EF4-FFF2-40B4-BE49-F238E27FC236}">
                <a16:creationId xmlns:a16="http://schemas.microsoft.com/office/drawing/2014/main" id="{9700A246-F641-4F85-B7E2-198BE1C30F6F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64396" y="493160"/>
            <a:ext cx="11527604" cy="636484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Experimentální výzkum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rekonstrukce celého životního (</a:t>
            </a:r>
            <a:r>
              <a:rPr lang="cs-CZ" altLang="cs-CZ" sz="2000" dirty="0" err="1"/>
              <a:t>behavioralního</a:t>
            </a:r>
            <a:r>
              <a:rPr lang="cs-CZ" altLang="cs-CZ" sz="2000" dirty="0"/>
              <a:t>) cyklu existence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     jako základní metody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–  ověření pracovních a technologických postupů  od získávání surovin, přípravy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hrnčířské hlíny, formováni a modelace nádob, výpalu až po vyřazení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do archeologického kontextu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 err="1">
                <a:solidFill>
                  <a:srgbClr val="FF0000"/>
                </a:solidFill>
              </a:rPr>
              <a:t>Archeometrické</a:t>
            </a:r>
            <a:r>
              <a:rPr lang="cs-CZ" altLang="cs-CZ" sz="2000" b="1" dirty="0">
                <a:solidFill>
                  <a:srgbClr val="FF0000"/>
                </a:solidFill>
              </a:rPr>
              <a:t> metody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</a:t>
            </a:r>
            <a:r>
              <a:rPr lang="cs-CZ" altLang="cs-CZ" sz="2000" dirty="0" err="1"/>
              <a:t>petroarcheologické</a:t>
            </a:r>
            <a:r>
              <a:rPr lang="cs-CZ" altLang="cs-CZ" sz="2000" dirty="0"/>
              <a:t>, mineralogicko-geologické, geochemické,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      </a:t>
            </a:r>
            <a:r>
              <a:rPr lang="cs-CZ" altLang="cs-CZ" sz="2000" dirty="0" err="1"/>
              <a:t>fyzikalně</a:t>
            </a:r>
            <a:r>
              <a:rPr lang="cs-CZ" altLang="cs-CZ" sz="2000" dirty="0"/>
              <a:t>-chemické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–  informace o původu keramické suroviny (složení) a změnách během výroby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a užití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–  </a:t>
            </a:r>
            <a:r>
              <a:rPr lang="cs-CZ" altLang="cs-CZ" sz="2000" dirty="0" err="1"/>
              <a:t>archeometrie</a:t>
            </a:r>
            <a:r>
              <a:rPr lang="cs-CZ" altLang="cs-CZ" sz="2000" dirty="0"/>
              <a:t>:   </a:t>
            </a:r>
            <a:r>
              <a:rPr lang="cs-CZ" altLang="cs-CZ" sz="2000" dirty="0" err="1"/>
              <a:t>keramologické</a:t>
            </a:r>
            <a:r>
              <a:rPr lang="cs-CZ" altLang="cs-CZ" sz="2000" dirty="0"/>
              <a:t> studium: 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a)  provenience a distribuce hrnčířských surovin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b)  výroba a technologie keramiky</a:t>
            </a:r>
          </a:p>
        </p:txBody>
      </p:sp>
    </p:spTree>
    <p:extLst>
      <p:ext uri="{BB962C8B-B14F-4D97-AF65-F5344CB8AC3E}">
        <p14:creationId xmlns:p14="http://schemas.microsoft.com/office/powerpoint/2010/main" val="418834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CF01D395-3EB7-44B2-B47D-36C9F4C70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Metodologické přístupy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3BD6664C-BD0D-4A07-ABAD-D7BF2DBF9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7819" y="1219200"/>
            <a:ext cx="11424863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Zkoumání středověké keramiky v Čechách a na Moravě</a:t>
            </a:r>
            <a:r>
              <a:rPr lang="cs-CZ" altLang="cs-CZ" sz="2000" dirty="0"/>
              <a:t>  –  5 přístupů: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1)</a:t>
            </a:r>
            <a:r>
              <a:rPr lang="cs-CZ" altLang="cs-CZ" sz="2000" dirty="0"/>
              <a:t> </a:t>
            </a:r>
            <a:r>
              <a:rPr lang="cs-CZ" altLang="cs-CZ" sz="2000" b="1" dirty="0"/>
              <a:t>Popisně-analogický  </a:t>
            </a:r>
            <a:r>
              <a:rPr lang="cs-CZ" altLang="cs-CZ" sz="2000" dirty="0"/>
              <a:t>–  slovní popis a vyhodnocení zastoupení hlavních morfologických typů ve velkých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souborech bez bližšího prostorového určení (popis archeologických kontextů)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–  zjištěné vlastnosti jsou výběrově skrze analogie („per </a:t>
            </a:r>
            <a:r>
              <a:rPr lang="cs-CZ" altLang="cs-CZ" sz="2000" dirty="0" err="1"/>
              <a:t>analogiam</a:t>
            </a:r>
            <a:r>
              <a:rPr lang="cs-CZ" altLang="cs-CZ" sz="2000" dirty="0"/>
              <a:t>“) komparovány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s jinými časově blízkými soubory a datovány skrze písemné prameny nebo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mincovní nálezy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soubory keramiky z výzkumů:    V. Nekudy (</a:t>
            </a:r>
            <a:r>
              <a:rPr lang="cs-CZ" altLang="cs-CZ" sz="2000" dirty="0" err="1"/>
              <a:t>Mstěnice</a:t>
            </a:r>
            <a:r>
              <a:rPr lang="cs-CZ" altLang="cs-CZ" sz="2000" dirty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A. Hejny (</a:t>
            </a:r>
            <a:r>
              <a:rPr lang="cs-CZ" altLang="cs-CZ" sz="2000" dirty="0" err="1"/>
              <a:t>Vízmburk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M. Richtera  (Hradišťko u Davle) </a:t>
            </a:r>
          </a:p>
        </p:txBody>
      </p:sp>
    </p:spTree>
    <p:extLst>
      <p:ext uri="{BB962C8B-B14F-4D97-AF65-F5344CB8AC3E}">
        <p14:creationId xmlns:p14="http://schemas.microsoft.com/office/powerpoint/2010/main" val="2302379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2D055C82-802C-4C52-A148-6CC725A7E108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554803" y="698643"/>
            <a:ext cx="11411165" cy="60874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2)</a:t>
            </a:r>
            <a:r>
              <a:rPr lang="cs-CZ" altLang="cs-CZ" sz="2000" i="1" dirty="0"/>
              <a:t> </a:t>
            </a:r>
            <a:r>
              <a:rPr lang="cs-CZ" altLang="cs-CZ" sz="2000" b="1" dirty="0"/>
              <a:t>Kvalitativně-typologický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postup:</a:t>
            </a:r>
            <a:r>
              <a:rPr lang="cs-CZ" altLang="cs-CZ" sz="2000" dirty="0"/>
              <a:t> vychází ze sledování</a:t>
            </a:r>
            <a:r>
              <a:rPr lang="cs-CZ" altLang="cs-CZ" sz="2000" b="1" dirty="0"/>
              <a:t> </a:t>
            </a:r>
            <a:r>
              <a:rPr lang="cs-CZ" altLang="cs-CZ" sz="2000" dirty="0"/>
              <a:t>hlavních morfologických typů a jejich proměn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                 (na celých nádobách)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a)  deskripce (popis) a klasifikace (třídění) v rámci hlavních morfologických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tvarů, rozložených na tvarové prvky (okraje, ucha aj.) a výzdobu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b)  podchycení změn v technologii, morfologii a výzdobě 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c)  sledování chronologického vývoje keramiky v regionu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–  </a:t>
            </a:r>
            <a:r>
              <a:rPr lang="cs-CZ" altLang="cs-CZ" sz="2000" b="1" dirty="0"/>
              <a:t>datování:</a:t>
            </a:r>
            <a:r>
              <a:rPr lang="cs-CZ" altLang="cs-CZ" sz="2000" dirty="0"/>
              <a:t>  časoprostorový vztah mezi  –  keramikou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                  –  písemnými prameny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                  –  společensko-kulturními změnami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07648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7A37D166-3EF9-4E04-8E00-24D597785C2D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10967" y="839716"/>
            <a:ext cx="11565276" cy="6430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3) Technologicko-</a:t>
            </a:r>
            <a:r>
              <a:rPr lang="cs-CZ" altLang="cs-CZ" sz="2000" b="1" dirty="0" err="1"/>
              <a:t>kontextualní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 sleduje chronologické vztahy mezi vývojem jednotlivých morfologických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          částí nádoby (okraje), výzdobou a technologickými vlastnostmi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               (keramické třidy)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–   využívá formalizovanou deskripci:  </a:t>
            </a:r>
            <a:r>
              <a:rPr lang="cs-CZ" altLang="cs-CZ" sz="2000" dirty="0" err="1"/>
              <a:t>typář</a:t>
            </a:r>
            <a:r>
              <a:rPr lang="cs-CZ" altLang="cs-CZ" sz="2000" dirty="0"/>
              <a:t> či heslář pro popis částí keramiky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                          (stanovené kategorie)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–  datování:   vychází ze stratigrafického pozorování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(proměna tvaru a výzdoby ve vztahu ke stratigrafickým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jednotkám, tj. vrstvám)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–  použitelné pro dobře stratifikované soubory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Č:  pražská a mladoboleslavská keramika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M: brněnská nebo opavská keramika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–  zpřesnění datování:   využívání dendrochronologie, numismatiky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289800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1E0C85DC-FDA3-4432-9F5E-B2D511AA6E6B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36998" y="685801"/>
            <a:ext cx="11555002" cy="638281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/>
              <a:t>3) Strukturální</a:t>
            </a:r>
            <a:r>
              <a:rPr lang="cs-CZ" altLang="cs-CZ" sz="2000" dirty="0"/>
              <a:t>  –   metoda se podobá předcházejícímu postupu, deskripce je detailnější  (formalizovaná)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a)  technologické skupiny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b)  morfologické prvky a výzdoba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 analýza fragmentů z předem vyčleněných souborů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 prvky (morfologie a výzdoba) jsou rozděleny do skupin, typů, variant a </a:t>
            </a:r>
            <a:r>
              <a:rPr lang="cs-CZ" altLang="cs-CZ" sz="2000" dirty="0" err="1"/>
              <a:t>subvariant</a:t>
            </a: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 data získaná formalizovanou deskripcí (popisným kódem) a kvantitativní analýzou jsou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statisticky vyhodnocena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 pro velké soubory keramiky o tisících kusech je nutná formalizace jazyka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M. Zápotocký :  jako první použil detailní deskripci (popisný kód) k vyhodnocení keramiky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ze severočeského Polabí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1212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0EF7E9A7-D755-49AD-A1EA-FCD1753EA39B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14737" y="500009"/>
            <a:ext cx="10962526" cy="6324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5)</a:t>
            </a:r>
            <a:r>
              <a:rPr lang="cs-CZ" altLang="cs-CZ" sz="2000" dirty="0"/>
              <a:t> </a:t>
            </a:r>
            <a:r>
              <a:rPr lang="cs-CZ" altLang="cs-CZ" sz="2000" b="1" dirty="0"/>
              <a:t>Stylistická   </a:t>
            </a:r>
            <a:r>
              <a:rPr lang="cs-CZ" altLang="cs-CZ" sz="2000" dirty="0"/>
              <a:t>–   metoda je ovlivněna polským bádáním A. </a:t>
            </a:r>
            <a:r>
              <a:rPr lang="cs-CZ" altLang="cs-CZ" sz="2000" dirty="0" err="1"/>
              <a:t>Buka</a:t>
            </a:r>
            <a:r>
              <a:rPr lang="cs-CZ" altLang="cs-CZ" sz="2000" dirty="0"/>
              <a:t>)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 keramiku pojímá jako systém:   1)  prvků keramiky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2)  vazeb mezi těmito prvky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cíl:  a)  nalezení odlišných prvků v rámci technologicko-morfologických znaků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b)  zjištění centra výroby, tj. místa produkce (hrnčířská dílna) a místa distribuce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c)  identifikace individuální produkce:  hrnčířské značky, signatury na kachlích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 přístup je vhodný k vyhledávání dobře odlišitelných keramických okruhů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nebo pro importy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9447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Výsledek obrázku pro Miroslav Richter Hradiš&amp;tcaron;ko">
            <a:extLst>
              <a:ext uri="{FF2B5EF4-FFF2-40B4-BE49-F238E27FC236}">
                <a16:creationId xmlns:a16="http://schemas.microsoft.com/office/drawing/2014/main" id="{17DB22F9-C555-4FC8-9873-2AAFD21C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33" y="1025489"/>
            <a:ext cx="25431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 descr="Výsledek obrázku pro Bo&amp;rcaron;ivoj Nechvátal">
            <a:extLst>
              <a:ext uri="{FF2B5EF4-FFF2-40B4-BE49-F238E27FC236}">
                <a16:creationId xmlns:a16="http://schemas.microsoft.com/office/drawing/2014/main" id="{2655DEFB-4597-4E56-B927-B13B925F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67" y="987093"/>
            <a:ext cx="231627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AutoShape 8" descr="Výsledek obrázku pro Vladimír Nekuda  St&amp;rcaron;edov&amp;ecaron;ká keramika">
            <a:extLst>
              <a:ext uri="{FF2B5EF4-FFF2-40B4-BE49-F238E27FC236}">
                <a16:creationId xmlns:a16="http://schemas.microsoft.com/office/drawing/2014/main" id="{B7AD666C-DD65-4578-9AA6-8E76A25487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13" name="AutoShape 10" descr="Výsledek obrázku pro Vladimír Nekuda  St&amp;rcaron;edov&amp;ecaron;ká keramika">
            <a:extLst>
              <a:ext uri="{FF2B5EF4-FFF2-40B4-BE49-F238E27FC236}">
                <a16:creationId xmlns:a16="http://schemas.microsoft.com/office/drawing/2014/main" id="{9546A616-4D9E-48F6-AD61-BAF8A0FC20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43014" name="Picture 12" descr="Výsledek obrázku pro Vladimír Nekuda  St&amp;rcaron;edov&amp;ecaron;ká keramika">
            <a:extLst>
              <a:ext uri="{FF2B5EF4-FFF2-40B4-BE49-F238E27FC236}">
                <a16:creationId xmlns:a16="http://schemas.microsoft.com/office/drawing/2014/main" id="{F7CF7FC6-408D-4940-A26F-33A0E74C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1" y="1054064"/>
            <a:ext cx="23860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6" descr="Výsledek obrázku pro Vladimír Nekuda  St&amp;rcaron;edov&amp;ecaron;ká keramika">
            <a:extLst>
              <a:ext uri="{FF2B5EF4-FFF2-40B4-BE49-F238E27FC236}">
                <a16:creationId xmlns:a16="http://schemas.microsoft.com/office/drawing/2014/main" id="{4B16CD40-79DB-4DDE-AAB6-1DB4F3B29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35" y="989662"/>
            <a:ext cx="2313371" cy="33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AutoShape 18" descr="P&amp;rcaron;ední strana obálky">
            <a:extLst>
              <a:ext uri="{FF2B5EF4-FFF2-40B4-BE49-F238E27FC236}">
                <a16:creationId xmlns:a16="http://schemas.microsoft.com/office/drawing/2014/main" id="{BAD04A91-B6A1-46C0-A4A8-6F49965473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86400" y="2819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8246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600FA30-5F56-4D46-9A33-5483A053E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1" y="0"/>
            <a:ext cx="8664575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>
                <a:solidFill>
                  <a:srgbClr val="FF0000"/>
                </a:solidFill>
              </a:rPr>
            </a:br>
            <a:r>
              <a:rPr lang="cs-CZ" altLang="cs-CZ" sz="3200" b="1">
                <a:solidFill>
                  <a:srgbClr val="FF0000"/>
                </a:solidFill>
              </a:rPr>
              <a:t>Třídění středověké keramiky podle funkce</a:t>
            </a:r>
            <a:br>
              <a:rPr lang="cs-CZ" altLang="cs-CZ" sz="3200" b="1">
                <a:solidFill>
                  <a:srgbClr val="FF0000"/>
                </a:solidFill>
              </a:rPr>
            </a:br>
            <a:endParaRPr lang="cs-CZ" altLang="cs-CZ" sz="3200" b="1">
              <a:solidFill>
                <a:srgbClr val="FF0000"/>
              </a:solidFill>
            </a:endParaRP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19BE8844-61B9-4CFA-BA65-B7FA3CDAF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0288" y="1320800"/>
            <a:ext cx="9907712" cy="5537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000" dirty="0"/>
              <a:t>1.  </a:t>
            </a:r>
            <a:r>
              <a:rPr lang="cs-CZ" altLang="cs-CZ" sz="2000" b="1" dirty="0"/>
              <a:t>Kuchyňská, stolní, zásobní: </a:t>
            </a:r>
            <a:r>
              <a:rPr lang="cs-CZ" altLang="cs-CZ" sz="2000" dirty="0"/>
              <a:t> hrnce, džbány,  zásobnice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2.  </a:t>
            </a:r>
            <a:r>
              <a:rPr lang="cs-CZ" altLang="cs-CZ" sz="2000" b="1" dirty="0"/>
              <a:t>Stavební:   </a:t>
            </a:r>
            <a:r>
              <a:rPr lang="cs-CZ" altLang="cs-CZ" sz="2000" dirty="0"/>
              <a:t>cihly, dlaždice, střešní krytina (prejzy)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3.  </a:t>
            </a:r>
            <a:r>
              <a:rPr lang="cs-CZ" altLang="cs-CZ" sz="2000" b="1" dirty="0"/>
              <a:t>Kamnářská</a:t>
            </a:r>
            <a:r>
              <a:rPr lang="cs-CZ" altLang="cs-CZ" sz="2000" dirty="0"/>
              <a:t>   kachle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součásti kamen</a:t>
            </a:r>
          </a:p>
          <a:p>
            <a:pPr eaLnBrk="1" hangingPunct="1">
              <a:defRPr/>
            </a:pPr>
            <a:endParaRPr lang="cs-CZ" altLang="cs-CZ" sz="20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sz="2000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2000" dirty="0"/>
              <a:t>4.  </a:t>
            </a:r>
            <a:r>
              <a:rPr lang="cs-CZ" altLang="cs-CZ" sz="2000" b="1" dirty="0"/>
              <a:t>Technická</a:t>
            </a:r>
            <a:r>
              <a:rPr lang="cs-CZ" altLang="cs-CZ" sz="2000" dirty="0"/>
              <a:t>  - tyglíky, kahánky, destilační přístroje 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5.  </a:t>
            </a:r>
            <a:r>
              <a:rPr lang="cs-CZ" altLang="cs-CZ" sz="2000" b="1" dirty="0"/>
              <a:t>Výtvarná</a:t>
            </a:r>
            <a:r>
              <a:rPr lang="cs-CZ" altLang="cs-CZ" sz="2000" dirty="0"/>
              <a:t> - figurky, hračky, </a:t>
            </a:r>
            <a:r>
              <a:rPr lang="cs-CZ" altLang="cs-CZ" sz="2000" dirty="0" err="1"/>
              <a:t>akvamanile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Nekuda, V. – </a:t>
            </a:r>
            <a:r>
              <a:rPr lang="cs-CZ" altLang="cs-CZ" sz="2000" dirty="0" err="1"/>
              <a:t>Reichertová</a:t>
            </a:r>
            <a:r>
              <a:rPr lang="cs-CZ" altLang="cs-CZ" sz="2000" dirty="0"/>
              <a:t>, K., 1968:  Středověká keramika. Brno, s. 52.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</p:txBody>
      </p:sp>
      <p:pic>
        <p:nvPicPr>
          <p:cNvPr id="5124" name="Picture 4" descr="http://www.muzeumusti.cz/CMSUpload/Clanek_1132/_DSC1170.jpg">
            <a:extLst>
              <a:ext uri="{FF2B5EF4-FFF2-40B4-BE49-F238E27FC236}">
                <a16:creationId xmlns:a16="http://schemas.microsoft.com/office/drawing/2014/main" id="{6413AAE9-DBAE-415B-B027-DAE63CB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69" y="498817"/>
            <a:ext cx="1865312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1">
            <a:extLst>
              <a:ext uri="{FF2B5EF4-FFF2-40B4-BE49-F238E27FC236}">
                <a16:creationId xmlns:a16="http://schemas.microsoft.com/office/drawing/2014/main" id="{073C6D1F-ED5D-4CFB-B646-D1D758790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87" y="1881353"/>
            <a:ext cx="847351" cy="84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5">
            <a:extLst>
              <a:ext uri="{FF2B5EF4-FFF2-40B4-BE49-F238E27FC236}">
                <a16:creationId xmlns:a16="http://schemas.microsoft.com/office/drawing/2014/main" id="{82327D0C-B5F4-4814-BC02-BFBE1FA98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08" y="1881353"/>
            <a:ext cx="1181492" cy="8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ázek 1">
            <a:extLst>
              <a:ext uri="{FF2B5EF4-FFF2-40B4-BE49-F238E27FC236}">
                <a16:creationId xmlns:a16="http://schemas.microsoft.com/office/drawing/2014/main" id="{37123684-4DC6-430B-8AF1-11A5C417F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3" t="38541" r="22475" b="16667"/>
          <a:stretch>
            <a:fillRect/>
          </a:stretch>
        </p:blipFill>
        <p:spPr bwMode="auto">
          <a:xfrm>
            <a:off x="5808663" y="5092546"/>
            <a:ext cx="85725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Obrázek 6">
            <a:extLst>
              <a:ext uri="{FF2B5EF4-FFF2-40B4-BE49-F238E27FC236}">
                <a16:creationId xmlns:a16="http://schemas.microsoft.com/office/drawing/2014/main" id="{86C79EFA-8EAA-45FF-A4C2-B4FC9A1F4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0" b="11583"/>
          <a:stretch>
            <a:fillRect/>
          </a:stretch>
        </p:blipFill>
        <p:spPr bwMode="auto">
          <a:xfrm>
            <a:off x="4946070" y="2891253"/>
            <a:ext cx="1536148" cy="84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Obrázek 7">
            <a:extLst>
              <a:ext uri="{FF2B5EF4-FFF2-40B4-BE49-F238E27FC236}">
                <a16:creationId xmlns:a16="http://schemas.microsoft.com/office/drawing/2014/main" id="{D73AD6DE-20A0-49F9-890C-7710ECBCD0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1828" r="13052" b="14444"/>
          <a:stretch>
            <a:fillRect/>
          </a:stretch>
        </p:blipFill>
        <p:spPr bwMode="auto">
          <a:xfrm>
            <a:off x="6745876" y="2900000"/>
            <a:ext cx="1748248" cy="8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Obrázek 9">
            <a:extLst>
              <a:ext uri="{FF2B5EF4-FFF2-40B4-BE49-F238E27FC236}">
                <a16:creationId xmlns:a16="http://schemas.microsoft.com/office/drawing/2014/main" id="{C922A85F-FA4A-4CFE-BC3C-E746A1650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95" y="3738604"/>
            <a:ext cx="830262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Zástupný symbol pro obsah 3">
            <a:extLst>
              <a:ext uri="{FF2B5EF4-FFF2-40B4-BE49-F238E27FC236}">
                <a16:creationId xmlns:a16="http://schemas.microsoft.com/office/drawing/2014/main" id="{9104FB0C-3D49-4D6C-A358-4D94E6CE3C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31831" r="44492" b="38245"/>
          <a:stretch>
            <a:fillRect/>
          </a:stretch>
        </p:blipFill>
        <p:spPr bwMode="auto">
          <a:xfrm>
            <a:off x="6986538" y="5364285"/>
            <a:ext cx="8382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17DA317C-4ED8-4B66-B289-C136D5B1C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Bádání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6310AA16-457F-4403-8FA9-6D597E7A6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2207" y="1143000"/>
            <a:ext cx="10911155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K. Doležalová</a:t>
            </a:r>
            <a:r>
              <a:rPr lang="cs-CZ" altLang="cs-CZ" sz="2000" dirty="0"/>
              <a:t>  –  Výzkum vrcholně a pozdně středověké keramiky na území České republiky se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zaměřením na deskripční systémy a třídění keramiky podle technologie výroby, Acta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</a:t>
            </a:r>
            <a:r>
              <a:rPr lang="cs-CZ" altLang="cs-CZ" sz="2000" dirty="0" err="1"/>
              <a:t>ZčU</a:t>
            </a:r>
            <a:r>
              <a:rPr lang="cs-CZ" altLang="cs-CZ" sz="2000" dirty="0"/>
              <a:t> 2015.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první zprávy o nálezech keramiky (starožitnosti) jsou z první pol. 19. stol. a jsou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vesměs ojedinělé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historii bádání člení na </a:t>
            </a:r>
            <a:r>
              <a:rPr lang="cs-CZ" altLang="cs-CZ" sz="2000" b="1" dirty="0"/>
              <a:t>4 období: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1.   </a:t>
            </a:r>
            <a:r>
              <a:rPr lang="cs-CZ" altLang="cs-CZ" sz="2000" b="1" dirty="0"/>
              <a:t>konec 19. stol</a:t>
            </a:r>
            <a:r>
              <a:rPr lang="cs-CZ" altLang="cs-CZ" sz="2000" dirty="0"/>
              <a:t>. – první pol. 20. stol.: starožitnosti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2.   </a:t>
            </a:r>
            <a:r>
              <a:rPr lang="cs-CZ" altLang="cs-CZ" sz="2000" b="1" dirty="0"/>
              <a:t>50. – 60. léta</a:t>
            </a:r>
            <a:r>
              <a:rPr lang="cs-CZ" altLang="cs-CZ" sz="2000" dirty="0"/>
              <a:t>: rozvoj výzkumu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3.   </a:t>
            </a:r>
            <a:r>
              <a:rPr lang="cs-CZ" altLang="cs-CZ" sz="2000" b="1" dirty="0"/>
              <a:t>70. léta až konec 20. stol</a:t>
            </a:r>
            <a:r>
              <a:rPr lang="cs-CZ" altLang="cs-CZ" sz="2000" dirty="0"/>
              <a:t>.: deskripční systémy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4.   </a:t>
            </a:r>
            <a:r>
              <a:rPr lang="cs-CZ" altLang="cs-CZ" sz="2000" b="1" dirty="0"/>
              <a:t>od konce 20. stol</a:t>
            </a:r>
            <a:r>
              <a:rPr lang="cs-CZ" altLang="cs-CZ" sz="2000" dirty="0"/>
              <a:t>.: interdisciplinární přístup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679603F8-0891-434E-B79D-F39138CC97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3577" y="457200"/>
            <a:ext cx="10531011" cy="6400800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1. období:</a:t>
            </a:r>
            <a:r>
              <a:rPr lang="cs-CZ" altLang="cs-CZ" sz="2000" dirty="0">
                <a:solidFill>
                  <a:srgbClr val="FF0000"/>
                </a:solidFill>
              </a:rPr>
              <a:t>  k</a:t>
            </a:r>
            <a:r>
              <a:rPr lang="cs-CZ" altLang="cs-CZ" sz="2000" b="1" dirty="0">
                <a:solidFill>
                  <a:srgbClr val="FF0000"/>
                </a:solidFill>
              </a:rPr>
              <a:t>onec 19. stol. – první pol. 20. stol.: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</a:t>
            </a:r>
            <a:r>
              <a:rPr lang="cs-CZ" altLang="cs-CZ" sz="1800" dirty="0"/>
              <a:t>–  1. fáze A. </a:t>
            </a:r>
            <a:r>
              <a:rPr lang="cs-CZ" altLang="cs-CZ" sz="1800" dirty="0" err="1"/>
              <a:t>Scheppardové</a:t>
            </a:r>
            <a:r>
              <a:rPr lang="cs-CZ" altLang="cs-CZ" sz="1800" dirty="0"/>
              <a:t> (umělecko-historická)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–  zájem jen o „lepší“ keramické zboží a celé nádoby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–  keramika je chápána jako kulturní předmět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–  pozornost věnována:  zvláštním keramickým </a:t>
            </a:r>
            <a:r>
              <a:rPr lang="cs-CZ" altLang="cs-CZ" sz="1800" dirty="0" err="1"/>
              <a:t>typůma</a:t>
            </a:r>
            <a:r>
              <a:rPr lang="cs-CZ" altLang="cs-CZ" sz="1800" dirty="0"/>
              <a:t> kamenině (A. </a:t>
            </a:r>
            <a:r>
              <a:rPr lang="cs-CZ" altLang="cs-CZ" sz="1800" dirty="0" err="1"/>
              <a:t>Molthein</a:t>
            </a:r>
            <a:r>
              <a:rPr lang="cs-CZ" altLang="cs-CZ" sz="18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pohárům:  </a:t>
            </a:r>
            <a:r>
              <a:rPr lang="cs-CZ" altLang="cs-CZ" sz="1800" dirty="0" err="1"/>
              <a:t>loštickým</a:t>
            </a:r>
            <a:r>
              <a:rPr lang="cs-CZ" altLang="cs-CZ" sz="1800" dirty="0"/>
              <a:t> (K. </a:t>
            </a:r>
            <a:r>
              <a:rPr lang="cs-CZ" altLang="cs-CZ" sz="1800" dirty="0" err="1"/>
              <a:t>Hladiš</a:t>
            </a:r>
            <a:r>
              <a:rPr lang="cs-CZ" altLang="cs-CZ" sz="1800" dirty="0"/>
              <a:t>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                  brněnským (A. </a:t>
            </a:r>
            <a:r>
              <a:rPr lang="cs-CZ" altLang="cs-CZ" sz="1800" dirty="0" err="1"/>
              <a:t>Rzehak</a:t>
            </a:r>
            <a:r>
              <a:rPr lang="cs-CZ" altLang="cs-CZ" sz="1800" dirty="0"/>
              <a:t>)          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                            kachlům a dlaždicím (J. Koula, K. Čermák)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</a:t>
            </a:r>
            <a:endParaRPr lang="cs-CZ" altLang="cs-CZ" sz="1800" b="1" dirty="0"/>
          </a:p>
          <a:p>
            <a:pPr eaLnBrk="1" hangingPunct="1"/>
            <a:r>
              <a:rPr lang="cs-CZ" altLang="cs-CZ" sz="1800" dirty="0"/>
              <a:t>MOLTHEIN, Alfred </a:t>
            </a:r>
            <a:r>
              <a:rPr lang="cs-CZ" altLang="cs-CZ" sz="1800" dirty="0" err="1"/>
              <a:t>Walcher</a:t>
            </a:r>
            <a:r>
              <a:rPr lang="cs-CZ" altLang="cs-CZ" sz="1800" dirty="0"/>
              <a:t> (1910): </a:t>
            </a:r>
            <a:r>
              <a:rPr lang="cs-CZ" altLang="cs-CZ" sz="1800" dirty="0" err="1"/>
              <a:t>Beitrage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zur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Geschichte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mittelalterlicher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Gefasskeramik</a:t>
            </a:r>
            <a:r>
              <a:rPr lang="cs-CZ" altLang="cs-CZ" sz="1800" dirty="0"/>
              <a:t>. Kunst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Kunsthandwerk</a:t>
            </a:r>
            <a:r>
              <a:rPr lang="cs-CZ" altLang="cs-CZ" sz="1800" dirty="0"/>
              <a:t>, roč. 13.</a:t>
            </a:r>
          </a:p>
          <a:p>
            <a:pPr eaLnBrk="1" hangingPunct="1"/>
            <a:r>
              <a:rPr lang="cs-CZ" altLang="cs-CZ" sz="1800" dirty="0"/>
              <a:t>HLADIŠ, Karel (1885): </a:t>
            </a:r>
            <a:r>
              <a:rPr lang="cs-CZ" altLang="cs-CZ" sz="1800" dirty="0" err="1"/>
              <a:t>Loštické</a:t>
            </a:r>
            <a:r>
              <a:rPr lang="cs-CZ" altLang="cs-CZ" sz="1800" dirty="0"/>
              <a:t> poháry. Časopis Vlastivědného musejního spolku v Olomouci.</a:t>
            </a:r>
          </a:p>
          <a:p>
            <a:pPr eaLnBrk="1" hangingPunct="1"/>
            <a:r>
              <a:rPr lang="cs-CZ" altLang="cs-CZ" sz="1800" dirty="0"/>
              <a:t>KOULA, Jan (1908): Příspěvek k dějinám české keramiky. PA 22.</a:t>
            </a:r>
          </a:p>
          <a:p>
            <a:pPr eaLnBrk="1" hangingPunct="1"/>
            <a:r>
              <a:rPr lang="cs-CZ" altLang="cs-CZ" sz="1800" dirty="0"/>
              <a:t>ČERMÁK, Kliment (1906): Památky z hradu Lichnice. PA 21.</a:t>
            </a:r>
          </a:p>
          <a:p>
            <a:pPr eaLnBrk="1" hangingPunct="1"/>
            <a:r>
              <a:rPr lang="cs-CZ" altLang="cs-CZ" sz="1800" dirty="0"/>
              <a:t>RZEHAK, Anton (1897): </a:t>
            </a:r>
            <a:r>
              <a:rPr lang="cs-CZ" altLang="cs-CZ" sz="1800" dirty="0" err="1"/>
              <a:t>Massenfunde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alterthumlicher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Gefasse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Weichhilde</a:t>
            </a:r>
            <a:r>
              <a:rPr lang="cs-CZ" altLang="cs-CZ" sz="1800" dirty="0"/>
              <a:t> der </a:t>
            </a:r>
            <a:r>
              <a:rPr lang="cs-CZ" altLang="cs-CZ" sz="1800" dirty="0" err="1"/>
              <a:t>Stadt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Brunn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Zeitschrift</a:t>
            </a:r>
            <a:r>
              <a:rPr lang="cs-CZ" altLang="cs-CZ" sz="1800" dirty="0"/>
              <a:t> des </a:t>
            </a:r>
            <a:r>
              <a:rPr lang="cs-CZ" altLang="cs-CZ" sz="1800" dirty="0" err="1"/>
              <a:t>Deutschen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Vereins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fur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die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Geschichte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Mahrens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und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Schlesiens</a:t>
            </a:r>
            <a:r>
              <a:rPr lang="cs-CZ" altLang="cs-CZ" sz="1800" dirty="0"/>
              <a:t> 19.</a:t>
            </a: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EDE91177-0E7D-4514-BB51-A1BD141F1B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9335" y="457200"/>
            <a:ext cx="10870057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2000" b="1" dirty="0"/>
              <a:t>Keramika</a:t>
            </a:r>
            <a:r>
              <a:rPr lang="cs-CZ" altLang="cs-CZ" sz="2000" dirty="0"/>
              <a:t>  –  studována spolu s numismatickými nálezy (J. Smolík)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–  nálezy v souvislosti se stavební činností (E. </a:t>
            </a:r>
            <a:r>
              <a:rPr lang="cs-CZ" altLang="cs-CZ" sz="2000" dirty="0" err="1"/>
              <a:t>Leminger</a:t>
            </a:r>
            <a:r>
              <a:rPr lang="cs-CZ" altLang="cs-CZ" sz="2000" dirty="0"/>
              <a:t>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–  publikace z výzkumů včetně nálezových okolností a popisu předmětů (K. Čermák)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–  hrnčířství jako řemeslo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–  písemné zmínky o hrnčířích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–  historie cechů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SMOLÍK, Josef (1899): Denáry Boleslava I., Boleslava II., Boleslava III. a Vladivoje. Praha: Česka akademie císaře Františka Josefa pro vědy, slovesnost a umění.</a:t>
            </a:r>
          </a:p>
          <a:p>
            <a:pPr eaLnBrk="1" hangingPunct="1">
              <a:defRPr/>
            </a:pPr>
            <a:r>
              <a:rPr lang="cs-CZ" altLang="cs-CZ" sz="2000" dirty="0"/>
              <a:t>LEMINGER, Em. (1903): Zprava o nalezu starožitných výrobků hrnčířských v Kutné Hoře. PA 20.</a:t>
            </a:r>
          </a:p>
          <a:p>
            <a:pPr eaLnBrk="1" hangingPunct="1">
              <a:defRPr/>
            </a:pPr>
            <a:r>
              <a:rPr lang="cs-CZ" altLang="cs-CZ" sz="2000" dirty="0"/>
              <a:t>ČERMAK, Kliment (1897): Hrnčíři v Čáslavi a jejich památky. PA 17.</a:t>
            </a:r>
          </a:p>
          <a:p>
            <a:pPr eaLnBrk="1" hangingPunct="1">
              <a:defRPr/>
            </a:pPr>
            <a:r>
              <a:rPr lang="cs-CZ" altLang="cs-CZ" sz="2000" dirty="0"/>
              <a:t>ČERMAK, Kliment (1906a): Památky z hradu Lichnice. PA 21.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2">
            <a:extLst>
              <a:ext uri="{FF2B5EF4-FFF2-40B4-BE49-F238E27FC236}">
                <a16:creationId xmlns:a16="http://schemas.microsoft.com/office/drawing/2014/main" id="{26CCC7DA-FD3F-4DF2-B70F-DFBAD88A8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78" y="3507447"/>
            <a:ext cx="2514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186A2BC5-21F9-4621-B94C-FC347E38947B}"/>
              </a:ext>
            </a:extLst>
          </p:cNvPr>
          <p:cNvSpPr txBox="1">
            <a:spLocks/>
          </p:cNvSpPr>
          <p:nvPr/>
        </p:nvSpPr>
        <p:spPr bwMode="auto">
          <a:xfrm>
            <a:off x="3798388" y="3639523"/>
            <a:ext cx="8393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</a:rPr>
              <a:t>Josef Smolík </a:t>
            </a:r>
            <a:r>
              <a:rPr lang="cs-CZ" altLang="cs-CZ" sz="1800" b="1" dirty="0"/>
              <a:t>(1832 – 1915)</a:t>
            </a:r>
          </a:p>
          <a:p>
            <a:r>
              <a:rPr lang="cs-CZ" altLang="cs-CZ" sz="1800" dirty="0"/>
              <a:t>historik a archeolog, numismatik, historik matematiky a astronomie</a:t>
            </a:r>
            <a:endParaRPr lang="cs-CZ" altLang="cs-CZ" sz="1800" b="1" dirty="0"/>
          </a:p>
          <a:p>
            <a:r>
              <a:rPr lang="cs-CZ" altLang="cs-CZ" sz="1800" b="1" dirty="0"/>
              <a:t>1864</a:t>
            </a:r>
            <a:r>
              <a:rPr lang="cs-CZ" altLang="cs-CZ" sz="1800" dirty="0"/>
              <a:t>: dopisující člen Královské české společnosti nauk</a:t>
            </a:r>
          </a:p>
          <a:p>
            <a:r>
              <a:rPr lang="cs-CZ" altLang="cs-CZ" sz="1800" b="1" dirty="0"/>
              <a:t>1864–1893</a:t>
            </a:r>
            <a:r>
              <a:rPr lang="cs-CZ" altLang="cs-CZ" sz="1800" dirty="0"/>
              <a:t>: profesor matematiky v Pardubicích, na reál. gymnáziu na Malé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straně, Čs. obchodní akad, v Praze</a:t>
            </a:r>
          </a:p>
          <a:p>
            <a:r>
              <a:rPr lang="cs-CZ" altLang="cs-CZ" sz="1800" b="1" dirty="0"/>
              <a:t>1873–1993</a:t>
            </a:r>
            <a:r>
              <a:rPr lang="cs-CZ" altLang="cs-CZ" sz="1800" dirty="0"/>
              <a:t>: jednatel Archeolog. sboru Společnosti Muzea Království českého</a:t>
            </a:r>
          </a:p>
          <a:p>
            <a:r>
              <a:rPr lang="cs-CZ" altLang="cs-CZ" sz="1800" b="1" dirty="0"/>
              <a:t>1878–1884</a:t>
            </a:r>
            <a:r>
              <a:rPr lang="cs-CZ" altLang="cs-CZ" sz="1800" dirty="0"/>
              <a:t>: redaktor PA </a:t>
            </a:r>
          </a:p>
          <a:p>
            <a:r>
              <a:rPr lang="cs-CZ" altLang="cs-CZ" sz="1800" b="1" dirty="0"/>
              <a:t>1883</a:t>
            </a:r>
            <a:r>
              <a:rPr lang="cs-CZ" altLang="cs-CZ" sz="1800" dirty="0"/>
              <a:t>: kustod numismatických sbírek Národního muzea</a:t>
            </a:r>
            <a:endParaRPr lang="cs-CZ" altLang="cs-CZ" sz="1800" b="1" dirty="0"/>
          </a:p>
        </p:txBody>
      </p:sp>
      <p:pic>
        <p:nvPicPr>
          <p:cNvPr id="47108" name="Obrázek 4">
            <a:extLst>
              <a:ext uri="{FF2B5EF4-FFF2-40B4-BE49-F238E27FC236}">
                <a16:creationId xmlns:a16="http://schemas.microsoft.com/office/drawing/2014/main" id="{144D9E69-E020-4ED7-8D8B-CD87D2897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5" t="6279" r="1515" b="9848"/>
          <a:stretch>
            <a:fillRect/>
          </a:stretch>
        </p:blipFill>
        <p:spPr bwMode="auto">
          <a:xfrm>
            <a:off x="1102278" y="161266"/>
            <a:ext cx="2514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Zástupný symbol pro obsah 2">
            <a:extLst>
              <a:ext uri="{FF2B5EF4-FFF2-40B4-BE49-F238E27FC236}">
                <a16:creationId xmlns:a16="http://schemas.microsoft.com/office/drawing/2014/main" id="{F9931546-70DE-43EB-B1AB-3C5E06B25FEA}"/>
              </a:ext>
            </a:extLst>
          </p:cNvPr>
          <p:cNvSpPr txBox="1">
            <a:spLocks/>
          </p:cNvSpPr>
          <p:nvPr/>
        </p:nvSpPr>
        <p:spPr bwMode="auto">
          <a:xfrm>
            <a:off x="3798388" y="367293"/>
            <a:ext cx="78635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</a:rPr>
              <a:t>František Xaver Josef Beneš  </a:t>
            </a:r>
            <a:r>
              <a:rPr lang="cs-CZ" altLang="cs-CZ" sz="1800" b="1" dirty="0"/>
              <a:t>(1816-1888)</a:t>
            </a:r>
          </a:p>
          <a:p>
            <a:r>
              <a:rPr lang="cs-CZ" altLang="cs-CZ" sz="1800" dirty="0"/>
              <a:t>Studoval chemii na pražské polytechnice, pak pracoval jako cukrovarnický chemik a později správce několika cukrovarů. </a:t>
            </a:r>
          </a:p>
          <a:p>
            <a:r>
              <a:rPr lang="cs-CZ" altLang="cs-CZ" sz="1800" b="1" dirty="0"/>
              <a:t>1854</a:t>
            </a:r>
            <a:r>
              <a:rPr lang="cs-CZ" altLang="cs-CZ" sz="1800" dirty="0"/>
              <a:t>: konzervátor Čáslavského kraje</a:t>
            </a:r>
          </a:p>
          <a:p>
            <a:r>
              <a:rPr lang="cs-CZ" altLang="cs-CZ" sz="1800" b="1" dirty="0"/>
              <a:t>1867</a:t>
            </a:r>
            <a:r>
              <a:rPr lang="cs-CZ" altLang="cs-CZ" sz="1800" dirty="0"/>
              <a:t>: mimořádný člen Královské české společnosti nauk</a:t>
            </a:r>
          </a:p>
          <a:p>
            <a:r>
              <a:rPr lang="cs-CZ" altLang="cs-CZ" sz="1800" b="1" dirty="0"/>
              <a:t>1868–1879</a:t>
            </a:r>
            <a:r>
              <a:rPr lang="cs-CZ" altLang="cs-CZ" sz="1800" dirty="0"/>
              <a:t>: kustod sbírek NM (udržování arch. sbírky)</a:t>
            </a:r>
          </a:p>
          <a:p>
            <a:r>
              <a:rPr lang="cs-CZ" altLang="cs-CZ" sz="1800" b="1" dirty="0"/>
              <a:t>1872</a:t>
            </a:r>
            <a:r>
              <a:rPr lang="cs-CZ" altLang="cs-CZ" sz="1800" dirty="0"/>
              <a:t>: konzervátor měst pražských</a:t>
            </a:r>
          </a:p>
          <a:p>
            <a:r>
              <a:rPr lang="cs-CZ" altLang="cs-CZ" sz="1800" b="1" dirty="0"/>
              <a:t>1883</a:t>
            </a:r>
            <a:r>
              <a:rPr lang="cs-CZ" altLang="cs-CZ" sz="1800" dirty="0"/>
              <a:t>: s</a:t>
            </a:r>
            <a:r>
              <a:rPr lang="pl-PL" altLang="cs-CZ" sz="1800" dirty="0"/>
              <a:t>tál u zrodu Muzea hlavního města Prahy</a:t>
            </a:r>
          </a:p>
          <a:p>
            <a:r>
              <a:rPr lang="cs-CZ" altLang="cs-CZ" sz="1800" dirty="0"/>
              <a:t>Mapování hradišť, hradů a t</a:t>
            </a:r>
            <a:r>
              <a:rPr lang="pl-PL" altLang="cs-CZ" sz="1800" dirty="0"/>
              <a:t>vrzí na Kutnohorsku, aj.</a:t>
            </a:r>
            <a:endParaRPr lang="cs-CZ" altLang="cs-CZ" sz="18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Zástupný symbol pro obsah 3">
            <a:extLst>
              <a:ext uri="{FF2B5EF4-FFF2-40B4-BE49-F238E27FC236}">
                <a16:creationId xmlns:a16="http://schemas.microsoft.com/office/drawing/2014/main" id="{503C7ECB-F2CB-40D6-BB35-5ACCDA760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730" y="262383"/>
            <a:ext cx="3046413" cy="2949575"/>
          </a:xfr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A3F3B7B-CB48-42AB-950D-EEA20E19AC6D}"/>
              </a:ext>
            </a:extLst>
          </p:cNvPr>
          <p:cNvSpPr txBox="1">
            <a:spLocks/>
          </p:cNvSpPr>
          <p:nvPr/>
        </p:nvSpPr>
        <p:spPr bwMode="auto">
          <a:xfrm>
            <a:off x="4598989" y="457200"/>
            <a:ext cx="6078537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Emanuel </a:t>
            </a:r>
            <a:r>
              <a:rPr lang="cs-CZ" sz="2000" b="1" dirty="0" err="1">
                <a:solidFill>
                  <a:srgbClr val="FF0000"/>
                </a:solidFill>
              </a:rPr>
              <a:t>Leminger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/>
              <a:t>(1846 – 1931)</a:t>
            </a:r>
          </a:p>
          <a:p>
            <a:pPr>
              <a:defRPr/>
            </a:pPr>
            <a:r>
              <a:rPr lang="cs-CZ" sz="1800" dirty="0"/>
              <a:t>historik, dopisující člen Královské České společnosti nauk</a:t>
            </a:r>
          </a:p>
          <a:p>
            <a:pPr>
              <a:defRPr/>
            </a:pPr>
            <a:r>
              <a:rPr lang="cs-CZ" sz="1800" b="1" dirty="0"/>
              <a:t>1873 –1902</a:t>
            </a:r>
            <a:r>
              <a:rPr lang="cs-CZ" sz="1800" dirty="0"/>
              <a:t>:  učitel na vyšší reálce v Kutné Hoře</a:t>
            </a:r>
          </a:p>
          <a:p>
            <a:pPr>
              <a:defRPr/>
            </a:pPr>
            <a:r>
              <a:rPr lang="cs-CZ" sz="1800" b="1" dirty="0"/>
              <a:t>1877</a:t>
            </a:r>
            <a:r>
              <a:rPr lang="cs-CZ" sz="1800" dirty="0"/>
              <a:t>:   </a:t>
            </a:r>
            <a:r>
              <a:rPr lang="cs-CZ" sz="1800" dirty="0" err="1"/>
              <a:t>Archaeologický</a:t>
            </a:r>
            <a:r>
              <a:rPr lang="cs-CZ" sz="1800" dirty="0"/>
              <a:t> sbor „</a:t>
            </a:r>
            <a:r>
              <a:rPr lang="cs-CZ" sz="1800" dirty="0" err="1"/>
              <a:t>Wocel</a:t>
            </a:r>
            <a:r>
              <a:rPr lang="cs-CZ" sz="1800" dirty="0"/>
              <a:t>“ (sběratelská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činnost a založení muzea)</a:t>
            </a:r>
          </a:p>
          <a:p>
            <a:pPr>
              <a:defRPr/>
            </a:pPr>
            <a:r>
              <a:rPr lang="cs-CZ" sz="1800" b="1" dirty="0"/>
              <a:t>1929</a:t>
            </a:r>
            <a:r>
              <a:rPr lang="cs-CZ" sz="1800" dirty="0"/>
              <a:t>:   ředitel muzea, stud. kutnohorský horní archiv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publikoval v PA Kutnohorských</a:t>
            </a:r>
          </a:p>
        </p:txBody>
      </p:sp>
      <p:pic>
        <p:nvPicPr>
          <p:cNvPr id="48132" name="Obrázek 6">
            <a:extLst>
              <a:ext uri="{FF2B5EF4-FFF2-40B4-BE49-F238E27FC236}">
                <a16:creationId xmlns:a16="http://schemas.microsoft.com/office/drawing/2014/main" id="{BA13C70C-0945-461E-B556-1981ACC7B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9" y="3634929"/>
            <a:ext cx="20685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Zástupný symbol pro obsah 2">
            <a:extLst>
              <a:ext uri="{FF2B5EF4-FFF2-40B4-BE49-F238E27FC236}">
                <a16:creationId xmlns:a16="http://schemas.microsoft.com/office/drawing/2014/main" id="{3B63F1BB-8EEB-456A-9DF9-439E851014F9}"/>
              </a:ext>
            </a:extLst>
          </p:cNvPr>
          <p:cNvSpPr txBox="1">
            <a:spLocks/>
          </p:cNvSpPr>
          <p:nvPr/>
        </p:nvSpPr>
        <p:spPr bwMode="auto">
          <a:xfrm>
            <a:off x="4598989" y="3471417"/>
            <a:ext cx="6553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800" b="1" dirty="0">
                <a:solidFill>
                  <a:srgbClr val="FF0000"/>
                </a:solidFill>
              </a:rPr>
              <a:t>Kliment Čermák </a:t>
            </a:r>
            <a:r>
              <a:rPr lang="cs-CZ" altLang="cs-CZ" sz="1800" b="1" dirty="0"/>
              <a:t>(1852 – 1917)</a:t>
            </a:r>
          </a:p>
          <a:p>
            <a:r>
              <a:rPr lang="cs-CZ" altLang="cs-CZ" sz="1800" b="1" dirty="0"/>
              <a:t>1873</a:t>
            </a:r>
            <a:r>
              <a:rPr lang="cs-CZ" altLang="cs-CZ" sz="1800" dirty="0"/>
              <a:t>:  začal učit na nižší reálce v Čáslavi  </a:t>
            </a:r>
          </a:p>
          <a:p>
            <a:r>
              <a:rPr lang="cs-CZ" altLang="cs-CZ" sz="1800" b="1" dirty="0"/>
              <a:t>1896</a:t>
            </a:r>
            <a:r>
              <a:rPr lang="cs-CZ" altLang="cs-CZ" sz="1800" dirty="0"/>
              <a:t>:  ředitel měšťanské a obecné dívčí školy</a:t>
            </a:r>
          </a:p>
          <a:p>
            <a:r>
              <a:rPr lang="cs-CZ" altLang="cs-CZ" sz="1800" b="1" dirty="0"/>
              <a:t>1876</a:t>
            </a:r>
            <a:r>
              <a:rPr lang="cs-CZ" altLang="cs-CZ" sz="1800" dirty="0"/>
              <a:t>:  průzkum čáslavského Hrádku (stratigrafie)</a:t>
            </a:r>
          </a:p>
          <a:p>
            <a:r>
              <a:rPr lang="cs-CZ" altLang="cs-CZ" sz="1800" b="1" dirty="0"/>
              <a:t>1877</a:t>
            </a:r>
            <a:r>
              <a:rPr lang="cs-CZ" altLang="cs-CZ" sz="1800" dirty="0"/>
              <a:t>:  jednatel Muzejního a vlast. spolku Včela Čáslavská</a:t>
            </a:r>
          </a:p>
          <a:p>
            <a:r>
              <a:rPr lang="cs-CZ" altLang="cs-CZ" sz="1800" b="1" dirty="0"/>
              <a:t>1895</a:t>
            </a:r>
            <a:r>
              <a:rPr lang="cs-CZ" altLang="cs-CZ" sz="1800" dirty="0"/>
              <a:t>:  průzkum </a:t>
            </a:r>
            <a:r>
              <a:rPr lang="pt-BR" altLang="cs-CZ" sz="1800" dirty="0"/>
              <a:t>čáslavsk</a:t>
            </a:r>
            <a:r>
              <a:rPr lang="cs-CZ" altLang="cs-CZ" sz="1800" dirty="0" err="1"/>
              <a:t>ých</a:t>
            </a:r>
            <a:r>
              <a:rPr lang="cs-CZ" altLang="cs-CZ" sz="1800" dirty="0"/>
              <a:t> </a:t>
            </a:r>
            <a:r>
              <a:rPr lang="pt-BR" altLang="cs-CZ" sz="1800" dirty="0"/>
              <a:t>parcel čp. 125, 126 a 127</a:t>
            </a:r>
            <a:endParaRPr lang="cs-CZ" altLang="cs-CZ" sz="1800" dirty="0"/>
          </a:p>
          <a:p>
            <a:endParaRPr lang="cs-CZ" altLang="cs-CZ" sz="1800" dirty="0"/>
          </a:p>
          <a:p>
            <a:r>
              <a:rPr lang="cs-CZ" altLang="cs-CZ" sz="1800" dirty="0"/>
              <a:t>Kontakty s J. L. </a:t>
            </a:r>
            <a:r>
              <a:rPr lang="cs-CZ" altLang="cs-CZ" sz="1800" dirty="0" err="1"/>
              <a:t>Píčem</a:t>
            </a:r>
            <a:r>
              <a:rPr lang="cs-CZ" altLang="cs-CZ" sz="1800" dirty="0"/>
              <a:t> a blanenským lékařem J. </a:t>
            </a:r>
            <a:r>
              <a:rPr lang="cs-CZ" altLang="cs-CZ" sz="1800" dirty="0" err="1"/>
              <a:t>Wankelem</a:t>
            </a:r>
            <a:r>
              <a:rPr lang="cs-CZ" altLang="cs-CZ" sz="1800" dirty="0"/>
              <a:t> a konzervátorem NM Fr. Benešem.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">
            <a:extLst>
              <a:ext uri="{FF2B5EF4-FFF2-40B4-BE49-F238E27FC236}">
                <a16:creationId xmlns:a16="http://schemas.microsoft.com/office/drawing/2014/main" id="{C5A5DEFF-0BE6-4D77-B77F-3C19458B3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8214"/>
            <a:ext cx="91440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Obdélník 2">
            <a:extLst>
              <a:ext uri="{FF2B5EF4-FFF2-40B4-BE49-F238E27FC236}">
                <a16:creationId xmlns:a16="http://schemas.microsoft.com/office/drawing/2014/main" id="{9458D048-C602-47FA-81AC-364BEAB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304801"/>
            <a:ext cx="453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Kliment Čermák (1852 – 1917)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ECB3FB41-88A0-496E-9668-8B01F412C0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8769" y="802830"/>
            <a:ext cx="8458200" cy="61579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I. </a:t>
            </a:r>
            <a:r>
              <a:rPr lang="cs-CZ" altLang="cs-CZ" sz="2000" b="1" dirty="0" err="1">
                <a:solidFill>
                  <a:srgbClr val="FF0000"/>
                </a:solidFill>
              </a:rPr>
              <a:t>Borkovský</a:t>
            </a:r>
            <a:r>
              <a:rPr lang="cs-CZ" altLang="cs-CZ" sz="20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původním jménem </a:t>
            </a:r>
            <a:r>
              <a:rPr lang="cs-CZ" sz="2000" dirty="0" err="1"/>
              <a:t>Borkovskyj-Dunin</a:t>
            </a:r>
            <a:r>
              <a:rPr lang="cs-CZ" sz="2000" dirty="0"/>
              <a:t> (z ukrajinské Haliče)</a:t>
            </a: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b="1" dirty="0"/>
              <a:t>                           </a:t>
            </a:r>
            <a:r>
              <a:rPr lang="cs-CZ" altLang="cs-CZ" sz="2000" dirty="0"/>
              <a:t> –  od r. 1925 se účastnil výzkumu Pražského hradu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–  od r. 1943 vedoucí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–  výzkumy Betlémské kaple, Anežského kláštera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–  Staroslovanská keramika ve střední Evropě. Praha 1940.</a:t>
            </a:r>
          </a:p>
          <a:p>
            <a:pPr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K. Černohorský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etnograf, muzejník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–  </a:t>
            </a:r>
            <a:r>
              <a:rPr lang="cs-CZ" sz="2000" dirty="0"/>
              <a:t>1921: asistent, odborný pracovník ZM v Opavě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b="1" dirty="0"/>
              <a:t>                               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ředitel Slezského muzea (1935-38)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–  1945-48: ředitel SZM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–  pak inspektor slezských muzeí, 1949 odvolán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–  </a:t>
            </a:r>
            <a:r>
              <a:rPr lang="cs-CZ" sz="2000" dirty="0"/>
              <a:t>1952–1956: věd. </a:t>
            </a:r>
            <a:r>
              <a:rPr lang="cs-CZ" sz="2000" dirty="0" err="1"/>
              <a:t>prac</a:t>
            </a:r>
            <a:r>
              <a:rPr lang="cs-CZ" sz="2000" dirty="0"/>
              <a:t>. AÚ ČSAV v Brně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–  Moravská lidová keramika (1941)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–  studie o habánských </a:t>
            </a:r>
            <a:r>
              <a:rPr lang="cs-CZ" altLang="cs-CZ" sz="2000" dirty="0" err="1"/>
              <a:t>fajánsích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</a:t>
            </a:r>
            <a:endParaRPr lang="cs-CZ" altLang="cs-CZ" sz="2000" b="1" dirty="0"/>
          </a:p>
        </p:txBody>
      </p:sp>
      <p:pic>
        <p:nvPicPr>
          <p:cNvPr id="50179" name="Obrázek 3">
            <a:extLst>
              <a:ext uri="{FF2B5EF4-FFF2-40B4-BE49-F238E27FC236}">
                <a16:creationId xmlns:a16="http://schemas.microsoft.com/office/drawing/2014/main" id="{B6F4E20A-1133-40EB-BB93-FF15D5EE1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/>
          <a:stretch>
            <a:fillRect/>
          </a:stretch>
        </p:blipFill>
        <p:spPr bwMode="auto">
          <a:xfrm>
            <a:off x="1124315" y="3990392"/>
            <a:ext cx="20050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AutoShape 4" descr="Výsledek obrázku pro Ivan Borkovský">
            <a:extLst>
              <a:ext uri="{FF2B5EF4-FFF2-40B4-BE49-F238E27FC236}">
                <a16:creationId xmlns:a16="http://schemas.microsoft.com/office/drawing/2014/main" id="{13796E1B-BC9F-48B2-9CD3-56409223B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-434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0181" name="Obrázek 8">
            <a:extLst>
              <a:ext uri="{FF2B5EF4-FFF2-40B4-BE49-F238E27FC236}">
                <a16:creationId xmlns:a16="http://schemas.microsoft.com/office/drawing/2014/main" id="{5C0D6768-D8B7-4051-B81E-6C4CF6170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56" y="751334"/>
            <a:ext cx="2005013" cy="252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D76FB974-EEE0-4B64-A503-D71EFA72AB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449" y="533400"/>
            <a:ext cx="11465960" cy="632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2.  období:  50. – 60. léta:</a:t>
            </a:r>
          </a:p>
          <a:p>
            <a:pPr eaLnBrk="1" hangingPunct="1">
              <a:buFontTx/>
              <a:buNone/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2000" dirty="0"/>
              <a:t>2. fáze A. </a:t>
            </a:r>
            <a:r>
              <a:rPr lang="cs-CZ" altLang="cs-CZ" sz="2000" dirty="0" err="1"/>
              <a:t>Shepardové</a:t>
            </a:r>
            <a:r>
              <a:rPr lang="cs-CZ" altLang="cs-CZ" sz="2000" dirty="0"/>
              <a:t> (keramika jako datovací prostředek) a fáze C. </a:t>
            </a:r>
            <a:r>
              <a:rPr lang="cs-CZ" altLang="cs-CZ" sz="2000" dirty="0" err="1"/>
              <a:t>Ortona</a:t>
            </a:r>
            <a:r>
              <a:rPr lang="cs-CZ" altLang="cs-CZ" sz="2000" dirty="0"/>
              <a:t>, P. Vince a </a:t>
            </a:r>
            <a:r>
              <a:rPr lang="cs-CZ" altLang="cs-CZ" sz="2000" dirty="0" err="1"/>
              <a:t>A.Tyerse</a:t>
            </a: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Char char="-"/>
              <a:defRPr/>
            </a:pPr>
            <a:r>
              <a:rPr lang="cs-CZ" altLang="cs-CZ" sz="2000" b="1" dirty="0"/>
              <a:t>50. léta  </a:t>
            </a:r>
            <a:r>
              <a:rPr lang="cs-CZ" altLang="cs-CZ" sz="2000" dirty="0"/>
              <a:t>– nálezy sledovány v souvislosti se stratigrafií:  chronologie:  rovina vertikální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                           regionálně-prostorová distribuce:  horizontální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–  rozvíjí se tzv. </a:t>
            </a:r>
            <a:r>
              <a:rPr lang="cs-CZ" altLang="cs-CZ" sz="2000" b="1" dirty="0"/>
              <a:t>historická archeologie </a:t>
            </a:r>
            <a:r>
              <a:rPr lang="cs-CZ" altLang="cs-CZ" sz="2000" dirty="0"/>
              <a:t>využívající písemné prameny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–  vzrostl počet výzkumů středověkých lokalit a nálezů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–  precizování metodiky terénních výzkumů i zpracování materiálu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–  základní práce o keramice a první metodologické studie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–  diskuze mezi přístupy:    uměnovědný  </a:t>
            </a:r>
            <a:r>
              <a:rPr lang="cs-CZ" altLang="cs-CZ" sz="2000" dirty="0" err="1"/>
              <a:t>Kěta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Reichertová</a:t>
            </a:r>
            <a:r>
              <a:rPr lang="cs-CZ" altLang="cs-CZ" sz="2000" dirty="0"/>
              <a:t>)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archeologický  Zdeněk Smetánka, Miroslav Richter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–   otázky technologie výroby:   Zdeněk Smetánka, Miroslav Richter, Vladimír Nekuda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57C1881B-8E3C-4548-BB56-AF3BB1A06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105" y="533400"/>
            <a:ext cx="11650895" cy="6324600"/>
          </a:xfrm>
        </p:spPr>
        <p:txBody>
          <a:bodyPr>
            <a:noAutofit/>
          </a:bodyPr>
          <a:lstStyle/>
          <a:p>
            <a:pPr eaLnBrk="1" hangingPunct="1">
              <a:buFontTx/>
              <a:buChar char="-"/>
              <a:defRPr/>
            </a:pPr>
            <a:r>
              <a:rPr lang="cs-CZ" altLang="cs-CZ" sz="2000" b="1" dirty="0"/>
              <a:t>60. léta</a:t>
            </a:r>
            <a:r>
              <a:rPr lang="cs-CZ" altLang="cs-CZ" sz="2000" dirty="0"/>
              <a:t>  –  kontextuální přístup ve výzkumu keramiky:   1.  standardizace deskripce keramiky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                         2.  statistické a přírodovědné metody</a:t>
            </a:r>
            <a:endParaRPr lang="cs-CZ" altLang="cs-CZ" sz="2000" b="1" dirty="0"/>
          </a:p>
          <a:p>
            <a:pPr eaLnBrk="1" hangingPunct="1">
              <a:buFontTx/>
              <a:buChar char="-"/>
              <a:defRPr/>
            </a:pPr>
            <a:endParaRPr lang="cs-CZ" altLang="cs-CZ" sz="2000" b="1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– podrobné popisy, kresebná fotodokumentace: 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</a:t>
            </a:r>
            <a:r>
              <a:rPr lang="cs-CZ" altLang="cs-CZ" sz="2000" dirty="0" err="1"/>
              <a:t>standartizace</a:t>
            </a:r>
            <a:r>
              <a:rPr lang="cs-CZ" altLang="cs-CZ" sz="2000" dirty="0"/>
              <a:t> popisu:   tvar, profilace okraje, rozměry, výzdoba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technologické stopy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–  zpracování nálezů:    výzkumy, sběry, starší nálezy v muzeích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–  chronologie keramiky:   datování nálezů z konkrétních lokalit – panská sídla, vesnice, města, kláštery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a)  písemné prameny (události – požáry, dobytí)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b)  numismatické nálezy, zvláštní tvary 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–  první přírodovědné analýzy:  výbrusy z </a:t>
            </a:r>
            <a:r>
              <a:rPr lang="cs-CZ" altLang="cs-CZ" sz="2000" dirty="0" err="1"/>
              <a:t>Hradišťska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Pfaffenschlagu</a:t>
            </a:r>
            <a:r>
              <a:rPr lang="cs-CZ" altLang="cs-CZ" sz="2000" dirty="0"/>
              <a:t> aj.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–  první metodické příspěvky:  aplikace statistických metod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E5AE1E78-8D77-471A-9114-FFC0C78B4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1255" y="73632"/>
            <a:ext cx="11020745" cy="7010400"/>
          </a:xfrm>
        </p:spPr>
        <p:txBody>
          <a:bodyPr>
            <a:normAutofit/>
          </a:bodyPr>
          <a:lstStyle/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b="1" dirty="0" err="1">
                <a:solidFill>
                  <a:srgbClr val="FF0000"/>
                </a:solidFill>
              </a:rPr>
              <a:t>Zoroslava</a:t>
            </a:r>
            <a:r>
              <a:rPr lang="cs-CZ" altLang="cs-CZ" sz="2000" b="1" dirty="0">
                <a:solidFill>
                  <a:srgbClr val="FF0000"/>
                </a:solidFill>
              </a:rPr>
              <a:t> Drobná</a:t>
            </a:r>
            <a:r>
              <a:rPr lang="cs-CZ" altLang="cs-CZ" sz="2000" b="1" dirty="0"/>
              <a:t>   </a:t>
            </a:r>
            <a:r>
              <a:rPr lang="cs-CZ" altLang="cs-CZ" sz="2000" dirty="0"/>
              <a:t>–  zabývala se výtvarnou stránkou keramiky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–  Skromné řemeslo, několik poznámek ke keramice 14.–16. století, Český lid 1953.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–  </a:t>
            </a:r>
            <a:r>
              <a:rPr lang="cs-CZ" altLang="cs-CZ" sz="2000" dirty="0" err="1"/>
              <a:t>Loštické</a:t>
            </a:r>
            <a:r>
              <a:rPr lang="cs-CZ" altLang="cs-CZ" sz="2000" dirty="0"/>
              <a:t> poháry  (Český lid 1957)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Výstavy:</a:t>
            </a:r>
            <a:r>
              <a:rPr lang="cs-CZ" altLang="cs-CZ" sz="2000" dirty="0"/>
              <a:t>   Středověká keramika v Československu (1962-63, Národní muzeum v Praze)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Z dílen středověkých hrnčířů na Moravě (1964-65, v Brně)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M. Richter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výzkum kláštera Hradišťka u Davle (1954-65)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60. léta</a:t>
            </a:r>
            <a:r>
              <a:rPr lang="cs-CZ" altLang="cs-CZ" sz="2000" dirty="0"/>
              <a:t>: Sezimovo Ústí a Hradec Králové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</a:t>
            </a:r>
            <a:r>
              <a:rPr lang="cs-CZ" altLang="cs-CZ" sz="2000" b="1" dirty="0"/>
              <a:t>1964</a:t>
            </a:r>
            <a:r>
              <a:rPr lang="cs-CZ" altLang="cs-CZ" sz="2000" dirty="0"/>
              <a:t>:  výuka na katedře pomocných věd historických a archívního studia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</a:t>
            </a:r>
            <a:r>
              <a:rPr lang="cs-CZ" altLang="cs-CZ" sz="2000" b="1" dirty="0"/>
              <a:t>70. léta</a:t>
            </a:r>
            <a:r>
              <a:rPr lang="cs-CZ" altLang="cs-CZ" sz="2000" dirty="0"/>
              <a:t>: výzkumy Tábor, Vysoké Mýto, Žďár nad Sázavou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 s P. </a:t>
            </a:r>
            <a:r>
              <a:rPr lang="cs-CZ" altLang="cs-CZ" sz="2000" dirty="0" err="1"/>
              <a:t>Radoněřským</a:t>
            </a:r>
            <a:r>
              <a:rPr lang="cs-CZ" altLang="cs-CZ" sz="2000" dirty="0"/>
              <a:t>: Korpus české středověké keramiky datované mincemi, Sb. NM (1974)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Hradišťko u Davle – městečko ostrovského kláštera. Praha 1982.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Sezimovo Ústí - archeologie středověkého poddanského města 2., Levobřežní předměstí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výzkum 1962-1988 (2001).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–  se Z. Smetankou:  Příspěvek k metodice studia středověké keramiky v Čechách, AR 11.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endParaRPr lang="cs-CZ" altLang="cs-CZ" sz="1800" dirty="0"/>
          </a:p>
        </p:txBody>
      </p:sp>
      <p:pic>
        <p:nvPicPr>
          <p:cNvPr id="53251" name="Obrázek 1">
            <a:extLst>
              <a:ext uri="{FF2B5EF4-FFF2-40B4-BE49-F238E27FC236}">
                <a16:creationId xmlns:a16="http://schemas.microsoft.com/office/drawing/2014/main" id="{6D874189-EE74-4A0C-B398-D8406029A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6" y="4053476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662E3437-65D5-4915-9C82-9A16F58CB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Deskripční systémy keramiky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7E0F32F-66B3-48DB-8B00-E07B39A7E4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2481" y="1143000"/>
            <a:ext cx="11349519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/>
              <a:t>Převádí archeologické prameny na archeologická data</a:t>
            </a:r>
            <a:r>
              <a:rPr lang="cs-CZ" altLang="cs-CZ" sz="1800" dirty="0"/>
              <a:t>, která lze podrobit: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a)  analýze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b)  syntéze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c)  interpretaci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Definují vztahy mezi jednotlivými keramickými kategoriemi:</a:t>
            </a:r>
          </a:p>
          <a:p>
            <a:pPr marL="0" indent="0" eaLnBrk="1" hangingPunct="1">
              <a:buNone/>
              <a:defRPr/>
            </a:pPr>
            <a:r>
              <a:rPr lang="cs-CZ" altLang="cs-CZ" sz="1800" b="1" dirty="0"/>
              <a:t>     </a:t>
            </a:r>
            <a:r>
              <a:rPr lang="cs-CZ" altLang="cs-CZ" sz="1800" dirty="0"/>
              <a:t>–  keramické třídy (technologie), morfologie (tvar nádob), typologie (okraje) a výzdoby z hlediska: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a)  nálezové situace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b)  času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Tvoří základ pro katalogové zpracování souboru a jeho evidenci </a:t>
            </a:r>
            <a:r>
              <a:rPr lang="cs-CZ" altLang="cs-CZ" sz="1800" dirty="0"/>
              <a:t>za účelem: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a)  zpracování keramických souborů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b)  sjednocení terminologie popisu keramiky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c)  statistického vyhodnocení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66781B5D-E25B-48EF-B6FB-CBA8EE48A7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87439" y="810803"/>
            <a:ext cx="10941976" cy="55927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/>
              <a:t>Boris Novotný  </a:t>
            </a:r>
            <a:r>
              <a:rPr lang="cs-CZ" altLang="cs-CZ" sz="2000" dirty="0"/>
              <a:t>–  od r. 1952 pracovník brněnského AÚ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–  průkopník </a:t>
            </a:r>
            <a:r>
              <a:rPr lang="cs-CZ" sz="2000" dirty="0"/>
              <a:t>historické archeologie na Moravě</a:t>
            </a:r>
            <a:endParaRPr lang="cs-CZ" altLang="cs-CZ" sz="2000" dirty="0"/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–  podílel se na výzkumu v Mikulčicích</a:t>
            </a:r>
          </a:p>
          <a:p>
            <a:pPr marL="0" indent="0">
              <a:buNone/>
              <a:defRPr/>
            </a:pPr>
            <a:r>
              <a:rPr lang="cs-CZ" altLang="cs-CZ" sz="2000" b="1" dirty="0"/>
              <a:t>                               </a:t>
            </a:r>
            <a:r>
              <a:rPr lang="cs-CZ" altLang="cs-CZ" sz="2000" dirty="0"/>
              <a:t> –  zabýval se </a:t>
            </a:r>
            <a:r>
              <a:rPr lang="cs-CZ" altLang="cs-CZ" sz="2000" dirty="0" err="1"/>
              <a:t>břetislavskými</a:t>
            </a:r>
            <a:r>
              <a:rPr lang="cs-CZ" altLang="cs-CZ" sz="2000" dirty="0"/>
              <a:t> hradišti z 11-12. stol.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–  výzkumy:   </a:t>
            </a:r>
            <a:r>
              <a:rPr lang="cs-CZ" altLang="cs-CZ" sz="2000" dirty="0" err="1"/>
              <a:t>Strachotínn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</a:t>
            </a:r>
            <a:r>
              <a:rPr lang="cs-CZ" altLang="cs-CZ" sz="2000" dirty="0" err="1"/>
              <a:t>Pohansko</a:t>
            </a:r>
            <a:r>
              <a:rPr lang="cs-CZ" altLang="cs-CZ" sz="2000" dirty="0"/>
              <a:t> u Nejdku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Spytihněv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hradiska:  u Sudoměřic, Rokytné, Hradci (1956)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–  z</a:t>
            </a:r>
            <a:r>
              <a:rPr lang="cs-CZ" sz="2000" dirty="0"/>
              <a:t>áchranné výzkumy v brněnské sídelní aglomeraci 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/>
              <a:t>                                –  Mikulov, Znojmo a Jihlava</a:t>
            </a: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  <p:sp>
        <p:nvSpPr>
          <p:cNvPr id="54275" name="AutoShape 7" descr="Výsledek obrázku pro Boris Novotný b&amp;rcaron;etislavská hradišt&amp;ecaron;">
            <a:extLst>
              <a:ext uri="{FF2B5EF4-FFF2-40B4-BE49-F238E27FC236}">
                <a16:creationId xmlns:a16="http://schemas.microsoft.com/office/drawing/2014/main" id="{83DF9C1A-D3D2-4851-BEBF-E888A18C40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8250" y="1900239"/>
            <a:ext cx="2095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54276" name="Picture 9" descr="Boris Novotný. Foto: Archiv Archeologického ústavu AV &amp;Ccaron;R v Brn&amp;ecaron;. ">
            <a:extLst>
              <a:ext uri="{FF2B5EF4-FFF2-40B4-BE49-F238E27FC236}">
                <a16:creationId xmlns:a16="http://schemas.microsoft.com/office/drawing/2014/main" id="{B8F79CD5-D6FC-43A5-A240-14D14185B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749551"/>
            <a:ext cx="201295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>
            <a:extLst>
              <a:ext uri="{FF2B5EF4-FFF2-40B4-BE49-F238E27FC236}">
                <a16:creationId xmlns:a16="http://schemas.microsoft.com/office/drawing/2014/main" id="{2F7A6034-8DCF-7A61-2FF1-A7821FC1A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71" y="323850"/>
            <a:ext cx="7607429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>
            <a:extLst>
              <a:ext uri="{FF2B5EF4-FFF2-40B4-BE49-F238E27FC236}">
                <a16:creationId xmlns:a16="http://schemas.microsoft.com/office/drawing/2014/main" id="{338D60B5-0D7B-E694-97D0-A493DE49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6000750"/>
            <a:ext cx="11820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Brno – kostel sv. Mikuláše (</a:t>
            </a:r>
            <a:r>
              <a:rPr lang="es-ES" altLang="cs-CZ" sz="1800" dirty="0"/>
              <a:t>1963 nebo 1964</a:t>
            </a:r>
            <a:r>
              <a:rPr lang="cs-CZ" altLang="cs-CZ" sz="1800" dirty="0"/>
              <a:t>):</a:t>
            </a:r>
            <a:r>
              <a:rPr lang="es-ES" altLang="cs-CZ" sz="1800" dirty="0"/>
              <a:t> Ve druhé řadě</a:t>
            </a:r>
            <a:r>
              <a:rPr lang="cs-CZ" altLang="cs-CZ" sz="1800" dirty="0"/>
              <a:t> </a:t>
            </a:r>
            <a:r>
              <a:rPr lang="cs-CZ" altLang="cs-CZ" sz="1800" dirty="0" err="1"/>
              <a:t>ved</a:t>
            </a:r>
            <a:r>
              <a:rPr lang="cs-CZ" altLang="cs-CZ" sz="1800" dirty="0"/>
              <a:t>. výzkumu B. Novotný, vpravo sedící J. Unger, za ním vlevo T. </a:t>
            </a:r>
            <a:r>
              <a:rPr lang="cs-CZ" altLang="cs-CZ" sz="1800" dirty="0" err="1"/>
              <a:t>Velímský</a:t>
            </a:r>
            <a:r>
              <a:rPr lang="cs-CZ" altLang="cs-CZ" sz="1800" dirty="0"/>
              <a:t>, uprostřed M. </a:t>
            </a:r>
            <a:r>
              <a:rPr lang="cs-CZ" altLang="cs-CZ" sz="1800" dirty="0" err="1"/>
              <a:t>Čižmář</a:t>
            </a:r>
            <a:r>
              <a:rPr lang="cs-CZ" altLang="cs-CZ" sz="1800" dirty="0"/>
              <a:t>, vzadu vpravo P. Michna.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>
            <a:extLst>
              <a:ext uri="{FF2B5EF4-FFF2-40B4-BE49-F238E27FC236}">
                <a16:creationId xmlns:a16="http://schemas.microsoft.com/office/drawing/2014/main" id="{AAF7CC3C-1B05-461F-A028-86F7C60682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4257" y="693506"/>
            <a:ext cx="11657743" cy="6400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Václav Burian  </a:t>
            </a:r>
            <a:r>
              <a:rPr lang="cs-CZ" altLang="cs-CZ" sz="2000" dirty="0"/>
              <a:t>–  výzkumy hradu </a:t>
            </a:r>
            <a:r>
              <a:rPr lang="cs-CZ" altLang="cs-CZ" sz="2000" dirty="0" err="1"/>
              <a:t>Tepence</a:t>
            </a:r>
            <a:r>
              <a:rPr lang="cs-CZ" altLang="cs-CZ" sz="2000" dirty="0"/>
              <a:t> (od r. 1968-71) a kartuziánského kláštera v Dolanech (1962-75)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Burian, V., 1960: Nálezy z husitského opevnění </a:t>
            </a:r>
            <a:r>
              <a:rPr lang="cs-CZ" altLang="cs-CZ" sz="2000" dirty="0" err="1"/>
              <a:t>Kartouzky</a:t>
            </a:r>
            <a:r>
              <a:rPr lang="cs-CZ" altLang="cs-CZ" sz="2000" dirty="0"/>
              <a:t> v Dolanech u Olomouce, AR 12.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–    1971-1975:  ve výzkumu pokračoval </a:t>
            </a:r>
            <a:r>
              <a:rPr lang="cs-CZ" altLang="cs-CZ" sz="2000" b="1" dirty="0">
                <a:solidFill>
                  <a:srgbClr val="FF0000"/>
                </a:solidFill>
              </a:rPr>
              <a:t>Vít Dohnal</a:t>
            </a:r>
            <a:r>
              <a:rPr lang="cs-CZ" altLang="cs-CZ" sz="2000" dirty="0"/>
              <a:t>, 70. léta: výzkum Přemyslovského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paláce v Olomouci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Vrána, Jakub.: Kartuziánský klášter v Dolanech u Olomouce (2007).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Květa </a:t>
            </a:r>
            <a:r>
              <a:rPr lang="cs-CZ" altLang="cs-CZ" sz="2000" b="1" dirty="0" err="1">
                <a:solidFill>
                  <a:srgbClr val="FF0000"/>
                </a:solidFill>
              </a:rPr>
              <a:t>Reichertová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60. léta: zpracovávala keramické soubory ze Sezimova Ústí, Tábora a Kozího hrádku 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–   publikace:   K vývoji středověké keramiky v Čechách. Zprávy PP (1948).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K metodickým otázkám studia středověké keramiky, AR (1957)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Středověká keramika datovaná mincemi, PA (1957)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–  </a:t>
            </a:r>
            <a:r>
              <a:rPr lang="cs-CZ" altLang="cs-CZ" sz="2000" b="1" dirty="0"/>
              <a:t>V. Nekudou</a:t>
            </a:r>
            <a:r>
              <a:rPr lang="cs-CZ" altLang="cs-CZ" sz="2000" dirty="0"/>
              <a:t> publikovala monografii:   </a:t>
            </a:r>
            <a:r>
              <a:rPr lang="cs-CZ" altLang="cs-CZ" sz="2000" b="1" dirty="0"/>
              <a:t>Středověká keramika v Čechách a na Moravě (1968) 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</a:t>
            </a:r>
            <a:r>
              <a:rPr lang="cs-CZ" altLang="cs-CZ" sz="2000" dirty="0"/>
              <a:t>–  syntetizující práce shrnující stávající poznatky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–  rozdělení keramiky podle funkce do 5 skupin (A – E)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>
            <a:extLst>
              <a:ext uri="{FF2B5EF4-FFF2-40B4-BE49-F238E27FC236}">
                <a16:creationId xmlns:a16="http://schemas.microsoft.com/office/drawing/2014/main" id="{00792BF1-4247-41D9-B951-37166E466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966" y="657546"/>
            <a:ext cx="11781034" cy="6200454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Vladimír Nekuda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publikace zaniklých středověkých vesnic: </a:t>
            </a:r>
            <a:r>
              <a:rPr lang="cs-CZ" altLang="cs-CZ" sz="2000" dirty="0" err="1"/>
              <a:t>Pfaffenschlag</a:t>
            </a:r>
            <a:r>
              <a:rPr lang="cs-CZ" altLang="cs-CZ" sz="2000" dirty="0"/>
              <a:t> a  </a:t>
            </a:r>
            <a:r>
              <a:rPr lang="cs-CZ" altLang="cs-CZ" sz="2000" dirty="0" err="1"/>
              <a:t>Mstěnice</a:t>
            </a:r>
            <a:r>
              <a:rPr lang="cs-CZ" altLang="cs-CZ" sz="2000" dirty="0"/>
              <a:t> (1975; 1985; 1997; 2000)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–  středověké hrnčířské pece (1963)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–  značky na nádobách (1965)</a:t>
            </a:r>
          </a:p>
          <a:p>
            <a:pPr eaLnBrk="1" hangingPunct="1">
              <a:buFontTx/>
              <a:buNone/>
            </a:pPr>
            <a:endParaRPr lang="cs-CZ" altLang="cs-CZ" sz="2000" b="1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Jaroslav Král  </a:t>
            </a:r>
            <a:r>
              <a:rPr lang="cs-CZ" altLang="cs-CZ" sz="2000" dirty="0"/>
              <a:t>–  1956-71:  vedoucí opavské expozitury Archeologického ústavu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–  výzkumy:   pohřebiště v Rebešovicích u Rajhradu a Vysočanech n. Dyjí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cisterciáckého kláštera ve Žďáře nad Sázavou, znojemské rotundy sv. Kateřiny,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města:   Jihlava, Opava a Ostrava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.                         –  vedle  V. Buriana, V Fialové a K. Černohorského patřil k zakladatelské generaci archeologie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středověku na Moravě a ve Slezsku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Bořivoj Nechvátal  </a:t>
            </a:r>
            <a:r>
              <a:rPr lang="cs-CZ" altLang="cs-CZ" sz="2000" dirty="0"/>
              <a:t>–  od r. 1966 prováděl výzkum Vyšehradu, Radomyšle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   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přispěl</a:t>
            </a:r>
            <a:r>
              <a:rPr lang="cs-CZ" altLang="cs-CZ" sz="2000" b="1" dirty="0"/>
              <a:t> </a:t>
            </a:r>
            <a:r>
              <a:rPr lang="cs-CZ" altLang="cs-CZ" sz="2000" dirty="0"/>
              <a:t>k poznání </a:t>
            </a:r>
            <a:r>
              <a:rPr lang="cs-CZ" altLang="cs-CZ" sz="2000" dirty="0" err="1"/>
              <a:t>mladohradištní</a:t>
            </a:r>
            <a:r>
              <a:rPr lang="cs-CZ" altLang="cs-CZ" sz="2000" dirty="0"/>
              <a:t> keramiky zpracováním  materiálu z pohřebiště v Radomyšli 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      </a:t>
            </a:r>
            <a:r>
              <a:rPr lang="cs-CZ" altLang="cs-CZ" sz="2000" dirty="0"/>
              <a:t>–  s D. Hejdovou: </a:t>
            </a:r>
            <a:r>
              <a:rPr lang="cs-CZ" altLang="cs-CZ" sz="2000" dirty="0" err="1"/>
              <a:t>Raněstředověké</a:t>
            </a:r>
            <a:r>
              <a:rPr lang="cs-CZ" altLang="cs-CZ" sz="2000" dirty="0"/>
              <a:t> dlaždice v Čechách, PA (1970) </a:t>
            </a:r>
          </a:p>
          <a:p>
            <a:pPr eaLnBrk="1" hangingPunct="1">
              <a:buFontTx/>
              <a:buNone/>
            </a:pPr>
            <a:r>
              <a:rPr lang="cs-CZ" altLang="cs-CZ" sz="1800" dirty="0"/>
              <a:t>                           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b="1" dirty="0"/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0226FD81-8455-4D6F-B4D0-FB89B1ED0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270" y="517133"/>
            <a:ext cx="11281025" cy="6248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Zdeněk Smetánka  </a:t>
            </a:r>
            <a:r>
              <a:rPr lang="cs-CZ" altLang="cs-CZ" sz="2000" dirty="0"/>
              <a:t>–  metodika studia středověké keramiky v PA 1968 a 1969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–  publikoval články o technologii výroby a morfologii kachlů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–  výzkum středověké vesnice </a:t>
            </a:r>
            <a:r>
              <a:rPr lang="cs-CZ" altLang="cs-CZ" sz="2000" dirty="0" err="1"/>
              <a:t>Svídna</a:t>
            </a:r>
            <a:r>
              <a:rPr lang="cs-CZ" altLang="cs-CZ" sz="2000" dirty="0"/>
              <a:t> na Kladensku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–  Pražský hrad a Praha</a:t>
            </a:r>
          </a:p>
          <a:p>
            <a:pPr eaLnBrk="1" hangingPunct="1">
              <a:buFontTx/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Belo </a:t>
            </a:r>
            <a:r>
              <a:rPr lang="cs-CZ" altLang="cs-CZ" sz="2000" b="1" dirty="0" err="1">
                <a:solidFill>
                  <a:srgbClr val="FF0000"/>
                </a:solidFill>
              </a:rPr>
              <a:t>Pola</a:t>
            </a:r>
            <a:r>
              <a:rPr lang="cs-CZ" altLang="cs-CZ" sz="20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archivář (za války), pracovník AÚ v Košicích (1953) a Nitře (1957), SNM (1961-86)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–  výzkumy zaniklých vesnic a měst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/>
              <a:t>                     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Kežmarok. Výsledky </a:t>
            </a:r>
            <a:r>
              <a:rPr lang="cs-CZ" altLang="cs-CZ" sz="2000" dirty="0" err="1"/>
              <a:t>historickoarcheologického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výskumu</a:t>
            </a:r>
            <a:r>
              <a:rPr lang="cs-CZ" altLang="cs-CZ" sz="2000" dirty="0"/>
              <a:t> (1971)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–  Bratislava-</a:t>
            </a:r>
            <a:r>
              <a:rPr lang="cs-CZ" altLang="cs-CZ" sz="2000" dirty="0" err="1"/>
              <a:t>Západné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suburbium</a:t>
            </a:r>
            <a:r>
              <a:rPr lang="cs-CZ" altLang="cs-CZ" sz="2000" dirty="0"/>
              <a:t>; Výsledky archeologického </a:t>
            </a:r>
            <a:r>
              <a:rPr lang="cs-CZ" altLang="cs-CZ" sz="2000" dirty="0" err="1"/>
              <a:t>výskumu</a:t>
            </a:r>
            <a:r>
              <a:rPr lang="cs-CZ" altLang="cs-CZ" sz="2000" dirty="0"/>
              <a:t> (1979)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–  Košice-Krásna. K </a:t>
            </a:r>
            <a:r>
              <a:rPr lang="cs-CZ" altLang="cs-CZ" sz="2000" dirty="0" err="1"/>
              <a:t>stredovekým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dejinám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Krásnej</a:t>
            </a:r>
            <a:r>
              <a:rPr lang="cs-CZ" altLang="cs-CZ" sz="2000" dirty="0"/>
              <a:t> nad </a:t>
            </a:r>
            <a:r>
              <a:rPr lang="cs-CZ" altLang="cs-CZ" sz="2000" dirty="0" err="1"/>
              <a:t>Hornádom</a:t>
            </a:r>
            <a:r>
              <a:rPr lang="cs-CZ" altLang="cs-CZ" sz="2000" dirty="0"/>
              <a:t> (1986).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Alojz </a:t>
            </a:r>
            <a:r>
              <a:rPr lang="cs-CZ" altLang="cs-CZ" sz="2000" b="1" dirty="0" err="1">
                <a:solidFill>
                  <a:srgbClr val="FF0000"/>
                </a:solidFill>
              </a:rPr>
              <a:t>Habovštiak</a:t>
            </a:r>
            <a:r>
              <a:rPr lang="cs-CZ" altLang="cs-CZ" sz="20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</a:t>
            </a:r>
            <a:r>
              <a:rPr lang="cs-CZ" altLang="cs-CZ" sz="2000" dirty="0" err="1"/>
              <a:t>Stredoveká</a:t>
            </a:r>
            <a:r>
              <a:rPr lang="cs-CZ" altLang="cs-CZ" sz="2000" dirty="0"/>
              <a:t> dědina na Slovensku (1985)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–  zabýval se kolkovanou keramikou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>
            <a:extLst>
              <a:ext uri="{FF2B5EF4-FFF2-40B4-BE49-F238E27FC236}">
                <a16:creationId xmlns:a16="http://schemas.microsoft.com/office/drawing/2014/main" id="{BA67538C-FE37-4B57-8811-BDD4207EC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0836" y="775699"/>
            <a:ext cx="11219379" cy="640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3. období:  70. léta až konec 20. stol. –  deskripční systémy</a:t>
            </a:r>
          </a:p>
          <a:p>
            <a:pPr eaLnBrk="1" hangingPunct="1"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2000" b="1" dirty="0"/>
              <a:t>1977:</a:t>
            </a:r>
            <a:r>
              <a:rPr lang="cs-CZ" altLang="cs-CZ" sz="2000" dirty="0"/>
              <a:t>   </a:t>
            </a:r>
            <a:r>
              <a:rPr lang="cs-CZ" altLang="cs-CZ" sz="2000" b="1" dirty="0"/>
              <a:t>konference středověké archeologie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                 </a:t>
            </a:r>
            <a:r>
              <a:rPr lang="cs-CZ" altLang="cs-CZ" sz="2000" dirty="0"/>
              <a:t>sborník:  </a:t>
            </a:r>
            <a:r>
              <a:rPr lang="cs-CZ" altLang="cs-CZ" sz="2000" dirty="0" err="1"/>
              <a:t>Archaeologia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Historica</a:t>
            </a:r>
            <a:r>
              <a:rPr lang="cs-CZ" altLang="cs-CZ" sz="2000" dirty="0"/>
              <a:t>  (1980 – věnován keramice)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buFontTx/>
              <a:buChar char="-"/>
              <a:defRPr/>
            </a:pPr>
            <a:r>
              <a:rPr lang="cs-CZ" altLang="cs-CZ" sz="2000" b="1" dirty="0"/>
              <a:t>Keramika </a:t>
            </a:r>
            <a:r>
              <a:rPr lang="cs-CZ" altLang="cs-CZ" sz="2000" dirty="0"/>
              <a:t> –  nadále považována za chronologický ukazatel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–  studovány zdroje surovin, zájem o stavební, kamnářskou a novověkou keramiku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–  důraz na typologicko-chronologické a geografické ukazatele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–  keramické soubory byly katalogizovány formou popisného katalogu a presentovány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prostřednictvím výběru zajímavých kusů a komparovány s podobnými nálezy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–  stanoveny základní znaky a hledal se způsob, jak soubory vyhodnotit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C8820214-F6AB-498C-A821-248FAAD69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2" y="667820"/>
            <a:ext cx="11616647" cy="61901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Deskripční systémy  </a:t>
            </a:r>
            <a:r>
              <a:rPr lang="cs-CZ" altLang="cs-CZ" sz="2000" dirty="0"/>
              <a:t>–  původně jednotní terminologie, ale různé způsoby kódování a popis klíčových znaků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–  umožňovaly statistické zpracování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–  rozvoj souvisel s rozšířením počítačové techniky: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pražská keramika:   </a:t>
            </a:r>
            <a:r>
              <a:rPr lang="cs-CZ" altLang="cs-CZ" sz="2000" b="1" dirty="0">
                <a:solidFill>
                  <a:srgbClr val="FF0000"/>
                </a:solidFill>
              </a:rPr>
              <a:t>Ivan Pavlů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severočeský systém:  </a:t>
            </a:r>
            <a:r>
              <a:rPr lang="cs-CZ" altLang="cs-CZ" sz="2000" b="1" dirty="0">
                <a:solidFill>
                  <a:srgbClr val="FF0000"/>
                </a:solidFill>
              </a:rPr>
              <a:t>Milan Zápotocký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jihočeský systém:  </a:t>
            </a:r>
            <a:r>
              <a:rPr lang="cs-CZ" altLang="cs-CZ" sz="2000" b="1" dirty="0">
                <a:solidFill>
                  <a:srgbClr val="FF0000"/>
                </a:solidFill>
              </a:rPr>
              <a:t>Miloš Drda</a:t>
            </a:r>
            <a:r>
              <a:rPr lang="cs-CZ" altLang="cs-CZ" sz="2000" dirty="0">
                <a:solidFill>
                  <a:srgbClr val="FF0000"/>
                </a:solidFill>
              </a:rPr>
              <a:t> a </a:t>
            </a:r>
            <a:r>
              <a:rPr lang="cs-CZ" altLang="cs-CZ" sz="2000" b="1" dirty="0" err="1">
                <a:solidFill>
                  <a:srgbClr val="FF0000"/>
                </a:solidFill>
              </a:rPr>
              <a:t>Rudol</a:t>
            </a:r>
            <a:r>
              <a:rPr lang="cs-CZ" altLang="cs-CZ" sz="2000" b="1" dirty="0">
                <a:solidFill>
                  <a:srgbClr val="FF0000"/>
                </a:solidFill>
              </a:rPr>
              <a:t> Krajíc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000" dirty="0"/>
              <a:t>      na Moravě:  </a:t>
            </a:r>
            <a:r>
              <a:rPr lang="cs-CZ" altLang="cs-CZ" sz="2000" b="1" dirty="0">
                <a:solidFill>
                  <a:srgbClr val="FF0000"/>
                </a:solidFill>
              </a:rPr>
              <a:t>Zdeněk Měřínský</a:t>
            </a:r>
            <a:r>
              <a:rPr lang="cs-CZ" altLang="cs-CZ" sz="2000" dirty="0">
                <a:solidFill>
                  <a:srgbClr val="FF0000"/>
                </a:solidFill>
              </a:rPr>
              <a:t> a </a:t>
            </a:r>
            <a:r>
              <a:rPr lang="cs-CZ" altLang="cs-CZ" sz="2000" b="1" dirty="0" err="1">
                <a:solidFill>
                  <a:srgbClr val="FF0000"/>
                </a:solidFill>
              </a:rPr>
              <a:t>JosefUnger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Stagnace chemických a petrografických analýz (cena, omezenost vzorků).</a:t>
            </a:r>
            <a:endParaRPr lang="cs-CZ" altLang="cs-CZ" sz="2000" i="1" dirty="0"/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/>
              <a:t>80. a 90. léta</a:t>
            </a:r>
            <a:r>
              <a:rPr lang="cs-CZ" altLang="cs-CZ" sz="2000" dirty="0"/>
              <a:t> – výzkumy v historických jádrech měst:   </a:t>
            </a:r>
            <a:r>
              <a:rPr lang="cs-CZ" altLang="cs-CZ" sz="2000" b="1" dirty="0"/>
              <a:t>Brno:</a:t>
            </a:r>
            <a:r>
              <a:rPr lang="cs-CZ" altLang="cs-CZ" sz="2000" dirty="0"/>
              <a:t>   </a:t>
            </a:r>
            <a:r>
              <a:rPr lang="cs-CZ" altLang="cs-CZ" sz="2000" b="1" dirty="0">
                <a:solidFill>
                  <a:srgbClr val="FF0000"/>
                </a:solidFill>
              </a:rPr>
              <a:t>Pavel Michna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</a:t>
            </a:r>
            <a:r>
              <a:rPr lang="cs-CZ" altLang="cs-CZ" sz="2000" b="1" dirty="0"/>
              <a:t>Tábor:  </a:t>
            </a:r>
            <a:r>
              <a:rPr lang="cs-CZ" altLang="cs-CZ" sz="2000" b="1" dirty="0">
                <a:solidFill>
                  <a:srgbClr val="FF0000"/>
                </a:solidFill>
              </a:rPr>
              <a:t>Rudolf Krajíc 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                                                                     Most:   </a:t>
            </a:r>
            <a:r>
              <a:rPr lang="cs-CZ" altLang="cs-CZ" sz="2000" b="1" dirty="0">
                <a:solidFill>
                  <a:srgbClr val="FF0000"/>
                </a:solidFill>
              </a:rPr>
              <a:t>Jan Klápště 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                                                                     Plzeň:  </a:t>
            </a:r>
            <a:r>
              <a:rPr lang="cs-CZ" altLang="cs-CZ" sz="2000" b="1" dirty="0">
                <a:solidFill>
                  <a:srgbClr val="FF0000"/>
                </a:solidFill>
              </a:rPr>
              <a:t>Karel Nováček 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                                                                    Sezimovo ústí:  </a:t>
            </a:r>
            <a:r>
              <a:rPr lang="cs-CZ" altLang="cs-CZ" sz="2000" b="1" dirty="0">
                <a:solidFill>
                  <a:srgbClr val="FF0000"/>
                </a:solidFill>
              </a:rPr>
              <a:t>Miroslav Richter, Rudolf Krajíc  </a:t>
            </a: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09E96FC4-6512-4BD2-AFCD-86F4B63633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449" y="578777"/>
            <a:ext cx="11257052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M. Zápotocký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souborně zpracoval severočeskou středověkou keramiku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(nálezy keramiky s mincemi ze 13. stol.)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Středověká keramika severočeského Polabí (1978).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vymezil „oblast červeně malované keramiky“:  oblast Litoměřicka,  Ústecka a Děčínska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–  stanovil relativní chronologii keramického okruhu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–  na  základě analýzy keramických nálezů vyčlenil 3 okruhy: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1)  vlastní oblast výskytu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2)  smíšenou oblast (s větším výskytem jiné </a:t>
            </a:r>
            <a:r>
              <a:rPr lang="cs-CZ" altLang="cs-CZ" sz="2000" dirty="0" err="1"/>
              <a:t>hrnčiny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3)  oblast stopového výskytu (ojedinělé doklady)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Jan Prostředník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výzkumy v Turnově-Mariánském náměstí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–  typologie materiálu z východních Čech</a:t>
            </a:r>
            <a:endParaRPr lang="cs-CZ" altLang="cs-CZ" sz="2000" b="1" dirty="0"/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>
            <a:extLst>
              <a:ext uri="{FF2B5EF4-FFF2-40B4-BE49-F238E27FC236}">
                <a16:creationId xmlns:a16="http://schemas.microsoft.com/office/drawing/2014/main" id="{796B015E-32DD-45B6-A4BC-724476646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272" y="457200"/>
            <a:ext cx="11544727" cy="658059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Jiří Pajer </a:t>
            </a:r>
            <a:r>
              <a:rPr lang="cs-CZ" altLang="cs-CZ" sz="2000" dirty="0"/>
              <a:t> –  na základě výzkumů ve Strážnici vyčlenil několik časových horizontů (nadregionální platnost)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–  Počátky novověké keramiky ve Strážnici (1983).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Miloš Dohnal a Pavel Vařeka 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rozdělili soubory z jižních Čech do keramických tříd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–  srovnali produkci dvou výrobních center: Prahy a Českého Krumlova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Prameny keramické produkce vrcholného a pozdního středověku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v Čechách, AR (1998)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–   Keramika pozdního středověku až počátku novověku z areálu bývalých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kasáren Jiřího z Poděbrad na Náměstí republiky v Praze 1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(zjišťovací výzkum v letech 1998–2003), Praha (2002).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C19C243D-0758-44A1-952C-960E01B94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3303" y="533401"/>
            <a:ext cx="11219380" cy="621672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J. Unger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vyhodnotil poznatky ze studia keramiky z vesnického i šlechtického prostředí: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oblast soutoku řeky Svitavy a Svratky (1984)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Z. Měřínský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deskripční systém: Zaniklé středověké osady na panství oslavanského kláštera, DP (1972)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studie o původu </a:t>
            </a:r>
            <a:r>
              <a:rPr lang="cs-CZ" altLang="cs-CZ" sz="2000" dirty="0" err="1"/>
              <a:t>radélkové</a:t>
            </a:r>
            <a:r>
              <a:rPr lang="cs-CZ" altLang="cs-CZ" sz="2000" dirty="0"/>
              <a:t> výzdoby (Karpatská kotlina (1982).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Z. Měřínský–E. </a:t>
            </a:r>
            <a:r>
              <a:rPr lang="cs-CZ" altLang="cs-CZ" sz="2000" b="1" dirty="0" err="1"/>
              <a:t>Zumpfe</a:t>
            </a:r>
            <a:r>
              <a:rPr lang="cs-CZ" altLang="cs-CZ" sz="2000" dirty="0"/>
              <a:t>:  Keramika z hradu </a:t>
            </a:r>
            <a:r>
              <a:rPr lang="cs-CZ" altLang="cs-CZ" sz="2000" dirty="0" err="1"/>
              <a:t>Rokštejna</a:t>
            </a:r>
            <a:r>
              <a:rPr lang="cs-CZ" altLang="cs-CZ" sz="2000" dirty="0"/>
              <a:t> (okr. Jihlava) a její vztahy k jihlavské a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dolnorakouské keramice, AH (1994)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Rudolf Procházka a Irena Loskotová </a:t>
            </a:r>
            <a:r>
              <a:rPr lang="cs-CZ" altLang="cs-CZ" sz="2000" dirty="0"/>
              <a:t> –  chronologie brněnské keramiky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–  deskripční systémy (1991, 1996, 2006)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</a:t>
            </a:r>
          </a:p>
          <a:p>
            <a:pPr eaLnBrk="1" hangingPunct="1"/>
            <a:r>
              <a:rPr lang="cs-CZ" altLang="cs-CZ" sz="2000" b="1" dirty="0"/>
              <a:t>Zdeňka Měchurová </a:t>
            </a:r>
            <a:r>
              <a:rPr lang="cs-CZ" altLang="cs-CZ" sz="2000" dirty="0"/>
              <a:t> –  středověké vesnice (</a:t>
            </a:r>
            <a:r>
              <a:rPr lang="cs-CZ" altLang="cs-CZ" sz="2000" dirty="0" err="1"/>
              <a:t>Koválov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Konůvky</a:t>
            </a:r>
            <a:r>
              <a:rPr lang="cs-CZ" altLang="cs-CZ" sz="2000" dirty="0"/>
              <a:t>), drobná plastika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–  Příspěvek k problematice tzv. </a:t>
            </a:r>
            <a:r>
              <a:rPr lang="cs-CZ" altLang="cs-CZ" sz="2000" dirty="0" err="1"/>
              <a:t>loštické</a:t>
            </a:r>
            <a:r>
              <a:rPr lang="cs-CZ" altLang="cs-CZ" sz="2000" dirty="0"/>
              <a:t> keramiky v souvislosti s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rentgenovou fázovou analýzou vzorků z </a:t>
            </a:r>
            <a:r>
              <a:rPr lang="cs-CZ" altLang="cs-CZ" sz="2000" dirty="0" err="1"/>
              <a:t>Konůvek</a:t>
            </a:r>
            <a:r>
              <a:rPr lang="cs-CZ" altLang="cs-CZ" sz="2000" dirty="0"/>
              <a:t>, ČMZ (1992)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7CC53C3-09E6-4200-ADC6-C5DE25609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Deskripční systémy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E4CAB9D6-2844-47C2-90EC-D83AD92FAE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3851" y="1143000"/>
            <a:ext cx="11298149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Ivan Pavlů</a:t>
            </a:r>
            <a:r>
              <a:rPr lang="cs-CZ" altLang="cs-CZ" sz="18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Seriace</a:t>
            </a:r>
            <a:r>
              <a:rPr lang="cs-CZ" altLang="cs-CZ" sz="2000" dirty="0"/>
              <a:t> nálezových souborů středověké keramiky. In: J. Bouzek – M. </a:t>
            </a:r>
            <a:r>
              <a:rPr lang="cs-CZ" altLang="cs-CZ" sz="2000" dirty="0" err="1"/>
              <a:t>Buchvaldek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eds</a:t>
            </a:r>
            <a:r>
              <a:rPr lang="cs-CZ" altLang="cs-CZ" sz="2000" dirty="0"/>
              <a:t>.):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Nové archeologické metody třídění materiálu, 122–129.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určení základních typů keramiky a jejich morfologie na základě vyhodnocení několika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souborů z konce 12. až poč. 14. stol.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charakteristické znaky nádob jsou označeny kódy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základní znak:          tvar okraje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technologický znak:  zrnitost materiálu, hrubost a barva povrchu, výpal a </a:t>
            </a:r>
            <a:r>
              <a:rPr lang="cs-CZ" altLang="cs-CZ" sz="2000" dirty="0" err="1"/>
              <a:t>výzoba</a:t>
            </a:r>
            <a:r>
              <a:rPr lang="cs-CZ" altLang="cs-CZ" sz="2000" dirty="0"/>
              <a:t> (zkratky)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–  ze statistických metod využívá </a:t>
            </a:r>
            <a:r>
              <a:rPr lang="cs-CZ" altLang="cs-CZ" sz="2000" dirty="0" err="1"/>
              <a:t>seriaci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>
            <a:extLst>
              <a:ext uri="{FF2B5EF4-FFF2-40B4-BE49-F238E27FC236}">
                <a16:creationId xmlns:a16="http://schemas.microsoft.com/office/drawing/2014/main" id="{8B2DDE94-5AE0-44CC-A82B-2041252585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708" y="457201"/>
            <a:ext cx="11209105" cy="5516563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Ludvík </a:t>
            </a:r>
            <a:r>
              <a:rPr lang="cs-CZ" altLang="cs-CZ" sz="2000" b="1" dirty="0" err="1">
                <a:solidFill>
                  <a:srgbClr val="FF0000"/>
                </a:solidFill>
              </a:rPr>
              <a:t>Belcredi</a:t>
            </a:r>
            <a:r>
              <a:rPr lang="cs-CZ" altLang="cs-CZ" sz="2000" b="1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středověké vesnice, monografie Bystřec (2006) a hrad Skály (2023).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Josef Bláha</a:t>
            </a:r>
            <a:r>
              <a:rPr lang="cs-CZ" altLang="cs-CZ" sz="2000" dirty="0">
                <a:solidFill>
                  <a:srgbClr val="FF0000"/>
                </a:solidFill>
              </a:rPr>
              <a:t>   </a:t>
            </a:r>
            <a:r>
              <a:rPr lang="cs-CZ" altLang="cs-CZ" sz="2000" dirty="0"/>
              <a:t>–  výzkumy:  Telč, pak Olomouc (historické jádro)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70. léta:  Prior, románský dům 12/13. stol., </a:t>
            </a:r>
            <a:r>
              <a:rPr lang="cs-CZ" altLang="cs-CZ" sz="2000" dirty="0" err="1"/>
              <a:t>mořická</a:t>
            </a:r>
            <a:r>
              <a:rPr lang="cs-CZ" altLang="cs-CZ" sz="2000" dirty="0"/>
              <a:t> škola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80. léta:  Koruna, Povel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–  90. léta:  Tereziánská zbrojnice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Vladimír </a:t>
            </a:r>
            <a:r>
              <a:rPr lang="cs-CZ" altLang="cs-CZ" sz="2000" b="1" dirty="0" err="1">
                <a:solidFill>
                  <a:srgbClr val="FF0000"/>
                </a:solidFill>
              </a:rPr>
              <a:t>Goš</a:t>
            </a:r>
            <a:r>
              <a:rPr lang="cs-CZ" altLang="cs-CZ" sz="2000" dirty="0">
                <a:solidFill>
                  <a:srgbClr val="FF0000"/>
                </a:solidFill>
              </a:rPr>
              <a:t> – </a:t>
            </a:r>
            <a:r>
              <a:rPr lang="cs-CZ" altLang="cs-CZ" sz="2000" b="1" dirty="0">
                <a:solidFill>
                  <a:srgbClr val="FF0000"/>
                </a:solidFill>
              </a:rPr>
              <a:t>Jiří Karel: </a:t>
            </a:r>
            <a:r>
              <a:rPr lang="cs-CZ" altLang="cs-CZ" sz="2000" b="1" dirty="0"/>
              <a:t> </a:t>
            </a:r>
            <a:r>
              <a:rPr lang="cs-CZ" altLang="cs-CZ" sz="2000" dirty="0"/>
              <a:t> keramika na </a:t>
            </a:r>
            <a:r>
              <a:rPr lang="cs-CZ" altLang="cs-CZ" sz="2000" dirty="0" err="1"/>
              <a:t>Mohelnicku</a:t>
            </a:r>
            <a:r>
              <a:rPr lang="cs-CZ" altLang="cs-CZ" sz="2000" dirty="0"/>
              <a:t>, v Rýmařově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         typologie slovanské, středověké a </a:t>
            </a:r>
            <a:r>
              <a:rPr lang="cs-CZ" altLang="cs-CZ" sz="2000" dirty="0" err="1"/>
              <a:t>loštické</a:t>
            </a:r>
            <a:r>
              <a:rPr lang="cs-CZ" altLang="cs-CZ" sz="2000" dirty="0"/>
              <a:t> keramiky (2007)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</p:txBody>
      </p:sp>
      <p:pic>
        <p:nvPicPr>
          <p:cNvPr id="63491" name="Picture 8">
            <a:extLst>
              <a:ext uri="{FF2B5EF4-FFF2-40B4-BE49-F238E27FC236}">
                <a16:creationId xmlns:a16="http://schemas.microsoft.com/office/drawing/2014/main" id="{1EDA8A09-DC40-49DC-847E-01855B39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000" r="48125" b="16000"/>
          <a:stretch>
            <a:fillRect/>
          </a:stretch>
        </p:blipFill>
        <p:spPr bwMode="auto">
          <a:xfrm>
            <a:off x="3773852" y="4228236"/>
            <a:ext cx="2483109" cy="25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14" descr="Výsledek obrázku pro ludvík belcredi">
            <a:extLst>
              <a:ext uri="{FF2B5EF4-FFF2-40B4-BE49-F238E27FC236}">
                <a16:creationId xmlns:a16="http://schemas.microsoft.com/office/drawing/2014/main" id="{C6214FBA-1091-4352-A848-12154CFF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5376"/>
          <a:stretch>
            <a:fillRect/>
          </a:stretch>
        </p:blipFill>
        <p:spPr bwMode="auto">
          <a:xfrm>
            <a:off x="295811" y="4239804"/>
            <a:ext cx="3352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6" descr="Výsledek obrázku pro Vladimír Goš">
            <a:extLst>
              <a:ext uri="{FF2B5EF4-FFF2-40B4-BE49-F238E27FC236}">
                <a16:creationId xmlns:a16="http://schemas.microsoft.com/office/drawing/2014/main" id="{6208C471-3884-4A0F-BB4C-B33E7C1F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t="6627" r="14799" b="9036"/>
          <a:stretch>
            <a:fillRect/>
          </a:stretch>
        </p:blipFill>
        <p:spPr bwMode="auto">
          <a:xfrm>
            <a:off x="6382202" y="4239804"/>
            <a:ext cx="2819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ýsledek obrázku pro Vladimír Goš">
            <a:extLst>
              <a:ext uri="{FF2B5EF4-FFF2-40B4-BE49-F238E27FC236}">
                <a16:creationId xmlns:a16="http://schemas.microsoft.com/office/drawing/2014/main" id="{96178DA5-2900-49D9-925C-6785843D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625" y="3563218"/>
            <a:ext cx="2165564" cy="314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>
            <a:extLst>
              <a:ext uri="{FF2B5EF4-FFF2-40B4-BE49-F238E27FC236}">
                <a16:creationId xmlns:a16="http://schemas.microsoft.com/office/drawing/2014/main" id="{021DC8F8-70BA-4BC0-9BDA-08AB26A27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4001" r="40625" b="16000"/>
          <a:stretch>
            <a:fillRect/>
          </a:stretch>
        </p:blipFill>
        <p:spPr bwMode="auto">
          <a:xfrm>
            <a:off x="1490663" y="1"/>
            <a:ext cx="9144001" cy="6888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5">
            <a:extLst>
              <a:ext uri="{FF2B5EF4-FFF2-40B4-BE49-F238E27FC236}">
                <a16:creationId xmlns:a16="http://schemas.microsoft.com/office/drawing/2014/main" id="{4963027E-F119-44A0-B9C4-80E8E875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6855" r="46875" b="16000"/>
          <a:stretch>
            <a:fillRect/>
          </a:stretch>
        </p:blipFill>
        <p:spPr bwMode="auto">
          <a:xfrm>
            <a:off x="1524001" y="3810000"/>
            <a:ext cx="3040063" cy="304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ovéPole 4">
            <a:extLst>
              <a:ext uri="{FF2B5EF4-FFF2-40B4-BE49-F238E27FC236}">
                <a16:creationId xmlns:a16="http://schemas.microsoft.com/office/drawing/2014/main" id="{5A1F28F9-7AEE-4380-AB94-3EEF49D91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2109627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/>
              <a:t>Olomouc - Prior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>
            <a:extLst>
              <a:ext uri="{FF2B5EF4-FFF2-40B4-BE49-F238E27FC236}">
                <a16:creationId xmlns:a16="http://schemas.microsoft.com/office/drawing/2014/main" id="{F27756DB-8608-4475-836D-6FC87A58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3999" r="43750" b="17000"/>
          <a:stretch>
            <a:fillRect/>
          </a:stretch>
        </p:blipFill>
        <p:spPr bwMode="auto">
          <a:xfrm>
            <a:off x="5029200" y="0"/>
            <a:ext cx="56388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6">
            <a:extLst>
              <a:ext uri="{FF2B5EF4-FFF2-40B4-BE49-F238E27FC236}">
                <a16:creationId xmlns:a16="http://schemas.microsoft.com/office/drawing/2014/main" id="{C8444F64-1CDD-4966-87D8-FDD92F69B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24001" r="31250" b="34999"/>
          <a:stretch>
            <a:fillRect/>
          </a:stretch>
        </p:blipFill>
        <p:spPr bwMode="auto">
          <a:xfrm>
            <a:off x="1524000" y="3386138"/>
            <a:ext cx="9144000" cy="3471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8" descr="Pohled na místo stavby olomouckého obchodního domu Prior z v&amp;ecaron;&amp;zcaron;e kostela svatého Mo&amp;rcaron;ice.">
            <a:extLst>
              <a:ext uri="{FF2B5EF4-FFF2-40B4-BE49-F238E27FC236}">
                <a16:creationId xmlns:a16="http://schemas.microsoft.com/office/drawing/2014/main" id="{74210D01-6718-4295-B0BC-EA7D624A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1"/>
            <a:ext cx="23447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1">
            <a:extLst>
              <a:ext uri="{FF2B5EF4-FFF2-40B4-BE49-F238E27FC236}">
                <a16:creationId xmlns:a16="http://schemas.microsoft.com/office/drawing/2014/main" id="{A2EB2BA2-CB88-429B-A8F8-CD9CEEE3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5000" r="48125" b="24098"/>
          <a:stretch>
            <a:fillRect/>
          </a:stretch>
        </p:blipFill>
        <p:spPr bwMode="auto">
          <a:xfrm>
            <a:off x="1524001" y="0"/>
            <a:ext cx="3489325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12" descr="Pohled na místo stavby olomouckého obchodního domu Prior z v&amp;ecaron;&amp;zcaron;e kostela svatého Mo&amp;rcaron;ice.">
            <a:extLst>
              <a:ext uri="{FF2B5EF4-FFF2-40B4-BE49-F238E27FC236}">
                <a16:creationId xmlns:a16="http://schemas.microsoft.com/office/drawing/2014/main" id="{FB4EA99C-2078-4AFA-8CFB-33F5595A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29126"/>
            <a:ext cx="23447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3C94D9A6-FFCE-48A9-B742-6374B8ADD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0837" y="457201"/>
            <a:ext cx="11281024" cy="651895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4. období:  od konce 20. stol.: interdisciplinární přístup</a:t>
            </a:r>
          </a:p>
          <a:p>
            <a:pPr eaLnBrk="1" hangingPunct="1"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2000" dirty="0"/>
              <a:t>Podle členění A. </a:t>
            </a:r>
            <a:r>
              <a:rPr lang="cs-CZ" altLang="cs-CZ" sz="2000" dirty="0" err="1"/>
              <a:t>Shepardové</a:t>
            </a:r>
            <a:r>
              <a:rPr lang="cs-CZ" altLang="cs-CZ" sz="2000" dirty="0"/>
              <a:t>:  třetí kontextuální fáze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           analýza technologie keramiky  (poznání hrnčířské produkce)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/>
              <a:t>Kvantitativní směr  </a:t>
            </a:r>
            <a:r>
              <a:rPr lang="cs-CZ" altLang="cs-CZ" sz="2000" dirty="0"/>
              <a:t>–  statistické analýzy keramických souborů 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Kvalitativní směr  </a:t>
            </a:r>
            <a:r>
              <a:rPr lang="cs-CZ" altLang="cs-CZ" sz="2000" dirty="0"/>
              <a:t>–  přírodovědné analýzy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Oba směry se metodicky doplňují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Deskripce keramiky  </a:t>
            </a:r>
            <a:r>
              <a:rPr lang="cs-CZ" altLang="cs-CZ" sz="2000" dirty="0"/>
              <a:t>–  technologie:  hlavní kategorií je </a:t>
            </a:r>
            <a:r>
              <a:rPr lang="cs-CZ" altLang="cs-CZ" sz="2000" b="1" dirty="0"/>
              <a:t>keramická třída</a:t>
            </a:r>
            <a:r>
              <a:rPr lang="cs-CZ" altLang="cs-CZ" sz="2000" dirty="0"/>
              <a:t>: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a)  makroskopický popis keramické hmoty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b)  výrobní proces 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CBD5CE96-7C75-4670-8510-5814CA4F7C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7821" y="575352"/>
            <a:ext cx="11524180" cy="6282647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Pavel Vařeka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1998:  z</a:t>
            </a:r>
            <a:r>
              <a:rPr lang="cs-CZ" altLang="cs-CZ" sz="2000" b="1" dirty="0"/>
              <a:t>ákladní tematické okruhy studia</a:t>
            </a:r>
            <a:r>
              <a:rPr lang="cs-CZ" altLang="cs-CZ" sz="2000" dirty="0"/>
              <a:t> vrcholně a pozdně středověké keramiky (1998):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1)  technologie výroby (suroviny, jejich exploatace, úroveň výroby, řemeslo a trh)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2)  kulturní, sociální a ekonomický kontext (příprava a úprava pokrmů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– výživa, stolování, směna, obchod, pohyb zboží, skladování, míry)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3)  nálezový kontext (mechanismus vzniku stratigrafických jednotek,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                         </a:t>
            </a:r>
            <a:r>
              <a:rPr lang="cs-CZ" altLang="cs-CZ" sz="2000" dirty="0" err="1"/>
              <a:t>postdepoziční</a:t>
            </a:r>
            <a:r>
              <a:rPr lang="cs-CZ" altLang="cs-CZ" sz="2000" dirty="0"/>
              <a:t> procesy, odpad, aktivní a pasivní zóny)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>
                <a:solidFill>
                  <a:srgbClr val="FF0000"/>
                </a:solidFill>
              </a:rPr>
              <a:t>Ondřej Wolf</a:t>
            </a:r>
            <a:r>
              <a:rPr lang="cs-CZ" altLang="cs-CZ" sz="2000" dirty="0">
                <a:solidFill>
                  <a:srgbClr val="FF0000"/>
                </a:solidFill>
              </a:rPr>
              <a:t>  </a:t>
            </a:r>
            <a:r>
              <a:rPr lang="cs-CZ" altLang="cs-CZ" sz="2000" dirty="0"/>
              <a:t>–  vyčlenil pět tematických okruhů: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a)  keramika jako indikátor kulturní změny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b)  keramika jako indikátor ekonomických aktivit v prostoru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c)  keramika jako indikátor změn ve výrobní a spotřební sféře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d)  regionalizace keramiky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e)  chronologie a morfologie 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Počátky středověkého osídleni na česko-slezském pomezí východně Krkonoš, DP (2005)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>
            <a:extLst>
              <a:ext uri="{FF2B5EF4-FFF2-40B4-BE49-F238E27FC236}">
                <a16:creationId xmlns:a16="http://schemas.microsoft.com/office/drawing/2014/main" id="{4A66DEB9-F1C6-4FD4-8647-975ADF87D9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7546" y="533400"/>
            <a:ext cx="11455685" cy="632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Výzkum stavební a kamnářské keramiky: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</a:t>
            </a:r>
            <a:r>
              <a:rPr lang="cs-CZ" altLang="cs-CZ" sz="2000" b="1" dirty="0">
                <a:solidFill>
                  <a:srgbClr val="FF0000"/>
                </a:solidFill>
              </a:rPr>
              <a:t>R. Krajíc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Středověké kamnářství. Výzdobné motivy na gotických kachlích z Táborska (2005)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– Středověké cihlářství. Sezimovo Ústi – archeologie středověkého </a:t>
            </a:r>
            <a:r>
              <a:rPr lang="cs-CZ" altLang="cs-CZ" sz="2000" dirty="0" err="1"/>
              <a:t>poddanskeho</a:t>
            </a:r>
            <a:r>
              <a:rPr lang="cs-CZ" altLang="cs-CZ" sz="2000" dirty="0"/>
              <a:t> města 4 (2008)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</a:t>
            </a:r>
            <a:r>
              <a:rPr lang="cs-CZ" altLang="cs-CZ" sz="2000" b="1" dirty="0"/>
              <a:t>Kachle </a:t>
            </a:r>
            <a:r>
              <a:rPr lang="cs-CZ" altLang="cs-CZ" sz="2000" dirty="0"/>
              <a:t>– V. Brych, T. </a:t>
            </a:r>
            <a:r>
              <a:rPr lang="cs-CZ" altLang="cs-CZ" sz="2000" dirty="0" err="1"/>
              <a:t>Krasnokutská</a:t>
            </a:r>
            <a:r>
              <a:rPr lang="cs-CZ" altLang="cs-CZ" sz="2000" dirty="0"/>
              <a:t>, I. Loskotová, D. </a:t>
            </a:r>
            <a:r>
              <a:rPr lang="cs-CZ" altLang="cs-CZ" sz="2000" dirty="0" err="1"/>
              <a:t>Menoušková</a:t>
            </a:r>
            <a:r>
              <a:rPr lang="cs-CZ" altLang="cs-CZ" sz="2000" dirty="0"/>
              <a:t>, Č. Pavlík, M. </a:t>
            </a:r>
            <a:r>
              <a:rPr lang="cs-CZ" altLang="cs-CZ" sz="2000" dirty="0" err="1"/>
              <a:t>Vitanovský</a:t>
            </a:r>
            <a:r>
              <a:rPr lang="cs-CZ" altLang="cs-CZ" sz="2000" dirty="0"/>
              <a:t>, M. </a:t>
            </a:r>
            <a:r>
              <a:rPr lang="cs-CZ" altLang="cs-CZ" sz="2000" dirty="0" err="1"/>
              <a:t>Tymonová</a:t>
            </a:r>
            <a:r>
              <a:rPr lang="cs-CZ" altLang="cs-CZ" sz="2000" dirty="0"/>
              <a:t>,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Deskripční systémy  </a:t>
            </a:r>
            <a:r>
              <a:rPr lang="cs-CZ" altLang="cs-CZ" sz="2000" dirty="0"/>
              <a:t>– </a:t>
            </a:r>
            <a:r>
              <a:rPr lang="cs-CZ" altLang="cs-CZ" sz="2000" b="1" dirty="0"/>
              <a:t> </a:t>
            </a:r>
            <a:r>
              <a:rPr lang="cs-CZ" altLang="cs-CZ" sz="2000" dirty="0"/>
              <a:t>přizpůsobují se počítačovým programům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–  k určení poměrného zastoupení keramických tříd se používá index diverzity.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  Chronologie a stratigrafie </a:t>
            </a:r>
            <a:r>
              <a:rPr lang="cs-CZ" altLang="cs-CZ" sz="2000" dirty="0"/>
              <a:t>–  využívají se </a:t>
            </a:r>
            <a:r>
              <a:rPr lang="cs-CZ" altLang="cs-CZ" sz="2000" b="1" dirty="0"/>
              <a:t>statistické metody:</a:t>
            </a:r>
            <a:r>
              <a:rPr lang="cs-CZ" altLang="cs-CZ" sz="2000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</a:t>
            </a:r>
            <a:r>
              <a:rPr lang="cs-CZ" altLang="cs-CZ" sz="2000" b="1" dirty="0"/>
              <a:t>K. </a:t>
            </a:r>
            <a:r>
              <a:rPr lang="cs-CZ" altLang="cs-CZ" sz="2000" b="1" dirty="0" err="1"/>
              <a:t>Novaček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seriace</a:t>
            </a:r>
            <a:r>
              <a:rPr lang="cs-CZ" altLang="cs-CZ" sz="2000" dirty="0"/>
              <a:t> (2000, 2004)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</a:t>
            </a:r>
            <a:r>
              <a:rPr lang="cs-CZ" altLang="cs-CZ" sz="2000" b="1" dirty="0"/>
              <a:t>R. Zatloukal</a:t>
            </a:r>
            <a:r>
              <a:rPr lang="cs-CZ" altLang="cs-CZ" sz="2000" dirty="0"/>
              <a:t> – vektorová syntéza (2000)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</a:t>
            </a:r>
            <a:r>
              <a:rPr lang="cs-CZ" altLang="cs-CZ" sz="2000" b="1" dirty="0"/>
              <a:t>M. Dohnal</a:t>
            </a:r>
            <a:r>
              <a:rPr lang="cs-CZ" altLang="cs-CZ" sz="2000" dirty="0"/>
              <a:t>, </a:t>
            </a:r>
            <a:r>
              <a:rPr lang="cs-CZ" altLang="cs-CZ" sz="2000" b="1" dirty="0"/>
              <a:t>P. Vařeka</a:t>
            </a:r>
            <a:r>
              <a:rPr lang="cs-CZ" altLang="cs-CZ" sz="2000" dirty="0"/>
              <a:t>, </a:t>
            </a:r>
            <a:r>
              <a:rPr lang="cs-CZ" altLang="cs-CZ" sz="2000" b="1" dirty="0"/>
              <a:t>P. Čapek</a:t>
            </a:r>
            <a:r>
              <a:rPr lang="cs-CZ" altLang="cs-CZ" sz="2000" dirty="0"/>
              <a:t> – shluková a faktorová analýza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1FA371-BCCC-4E83-A733-5EEDCBB4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3" y="838200"/>
            <a:ext cx="11311847" cy="6019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Ladislav Čapek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/>
              <a:t>–  2010:  Příspěvek k chronologii vrcholně středověké keramiky z Českých Budějovic,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                                        Archeologické výzkumy v jižních Čechách 23.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Depoziční a </a:t>
            </a:r>
            <a:r>
              <a:rPr lang="cs-CZ" sz="2000" dirty="0" err="1"/>
              <a:t>postdepoziční</a:t>
            </a:r>
            <a:r>
              <a:rPr lang="cs-CZ" sz="2000" dirty="0"/>
              <a:t> procesy středověké keramiky na parcelách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Českých Budějovic </a:t>
            </a:r>
            <a:r>
              <a:rPr lang="cs-CZ" sz="1400" dirty="0"/>
              <a:t>(</a:t>
            </a:r>
            <a:r>
              <a:rPr lang="cs-CZ" sz="2000" dirty="0"/>
              <a:t>případová studie z domu čp. 16): keramika, kvantifikace,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statistika, chronologie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Deskripce keramických tříd z ČB: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1</a:t>
            </a:r>
            <a:r>
              <a:rPr lang="cs-CZ" sz="2000" b="1" dirty="0"/>
              <a:t>. struktura keramické hmoty </a:t>
            </a:r>
            <a:r>
              <a:rPr lang="cs-CZ" sz="2000" dirty="0"/>
              <a:t>(kompaktnost, zrnitost, charakter plastické a neplastické složky,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množství a velikost neplastických příměsí – ostřiva)</a:t>
            </a:r>
          </a:p>
          <a:p>
            <a:pPr marL="0" indent="0">
              <a:buNone/>
              <a:defRPr/>
            </a:pPr>
            <a:r>
              <a:rPr lang="cs-CZ" sz="2000" dirty="0"/>
              <a:t>     2. </a:t>
            </a:r>
            <a:r>
              <a:rPr lang="cs-CZ" sz="2000" b="1" dirty="0"/>
              <a:t>výpal</a:t>
            </a:r>
            <a:r>
              <a:rPr lang="cs-CZ" sz="2000" dirty="0"/>
              <a:t> (tvrdost výpalu a charakter výpalu – oxidační/redukční)</a:t>
            </a:r>
          </a:p>
          <a:p>
            <a:pPr marL="0" indent="0">
              <a:buNone/>
              <a:defRPr/>
            </a:pPr>
            <a:r>
              <a:rPr lang="cs-CZ" sz="2000" dirty="0"/>
              <a:t>     3. </a:t>
            </a:r>
            <a:r>
              <a:rPr lang="cs-CZ" sz="2000" b="1" dirty="0"/>
              <a:t>úprava povrchu </a:t>
            </a:r>
            <a:r>
              <a:rPr lang="cs-CZ" sz="2000" dirty="0"/>
              <a:t>(textura a modelace, charakter povrchové úpravy)</a:t>
            </a:r>
          </a:p>
          <a:p>
            <a:pPr marL="0" indent="0">
              <a:buNone/>
              <a:defRPr/>
            </a:pPr>
            <a:r>
              <a:rPr lang="cs-CZ" sz="2000" dirty="0"/>
              <a:t>     4. </a:t>
            </a:r>
            <a:r>
              <a:rPr lang="cs-CZ" sz="2000" b="1" dirty="0"/>
              <a:t>barva</a:t>
            </a:r>
            <a:r>
              <a:rPr lang="cs-CZ" sz="2000" dirty="0"/>
              <a:t> (vnějšího a vnitřního povrchu, barvu střepu na lomu)</a:t>
            </a:r>
          </a:p>
          <a:p>
            <a:pPr marL="0" indent="0">
              <a:buNone/>
              <a:defRPr/>
            </a:pPr>
            <a:r>
              <a:rPr lang="cs-CZ" sz="2000" dirty="0"/>
              <a:t>     5. </a:t>
            </a:r>
            <a:r>
              <a:rPr lang="cs-CZ" sz="2000" b="1" dirty="0"/>
              <a:t>afinita</a:t>
            </a:r>
            <a:r>
              <a:rPr lang="cs-CZ" sz="2000" dirty="0"/>
              <a:t> (podobnost s jinou keramickou třídou)</a:t>
            </a:r>
          </a:p>
          <a:p>
            <a:pPr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>
            <a:extLst>
              <a:ext uri="{FF2B5EF4-FFF2-40B4-BE49-F238E27FC236}">
                <a16:creationId xmlns:a16="http://schemas.microsoft.com/office/drawing/2014/main" id="{10CFFFA5-4F56-4C84-911F-5D5467EE91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30" y="457200"/>
            <a:ext cx="11722814" cy="640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/>
              <a:t>Spolupráce s přírodovědnými obory: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</a:t>
            </a:r>
            <a:r>
              <a:rPr lang="cs-CZ" altLang="cs-CZ" sz="2000" b="1" dirty="0"/>
              <a:t>Miroslava </a:t>
            </a:r>
            <a:r>
              <a:rPr lang="cs-CZ" altLang="cs-CZ" sz="2000" b="1" dirty="0" err="1"/>
              <a:t>Gregerová</a:t>
            </a:r>
            <a:r>
              <a:rPr lang="cs-CZ" altLang="cs-CZ" sz="2000" dirty="0"/>
              <a:t>.  a kol. –  </a:t>
            </a:r>
            <a:r>
              <a:rPr lang="cs-CZ" altLang="cs-CZ" sz="2000" dirty="0" err="1"/>
              <a:t>Petroarcheologie</a:t>
            </a:r>
            <a:r>
              <a:rPr lang="cs-CZ" altLang="cs-CZ" sz="2000" dirty="0"/>
              <a:t> keramiky v historické minulosti Moravy a Slezska (2010).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Analýzy</a:t>
            </a:r>
            <a:r>
              <a:rPr lang="cs-CZ" altLang="cs-CZ" sz="2000" dirty="0"/>
              <a:t>  –  poznání výroby a používání keramiky:  provenience surovin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teplota výpalu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                                                       ověřování makroskopicky vyčleněných skupin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–  provádí:  Ústav skla a keramiky na Vysoké škole chemicko-technologické (Vladimír </a:t>
            </a:r>
            <a:r>
              <a:rPr lang="cs-CZ" altLang="cs-CZ" sz="2000" dirty="0" err="1"/>
              <a:t>Hanykýř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   Technické muzeum (Martin Hložek, dnes NPÚ Brno)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</a:t>
            </a:r>
          </a:p>
          <a:p>
            <a:pPr eaLnBrk="1" hangingPunct="1">
              <a:defRPr/>
            </a:pPr>
            <a:r>
              <a:rPr lang="cs-CZ" altLang="cs-CZ" sz="2000" b="1" dirty="0" err="1"/>
              <a:t>Archeometrie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nový vědní obor založený na interdisciplinární spolupráci mezi archeology a přírodovědci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–  zkoumá archeologické nálezy či umělecká díla minulosti, každodenní život dávných populací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 a vývoj životního prostředí nejmodernějšími metodami přírodních a technických věd: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        fyziky, chemie, biologie, biochemie, metalurgie, geologie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>
            <a:extLst>
              <a:ext uri="{FF2B5EF4-FFF2-40B4-BE49-F238E27FC236}">
                <a16:creationId xmlns:a16="http://schemas.microsoft.com/office/drawing/2014/main" id="{2B8867CC-C079-40C7-9439-7633A4BB0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153400" cy="1417638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Experimentální výzkum</a:t>
            </a: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B854F345-1A61-4EAF-B579-7A7981DFC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191" y="1417638"/>
            <a:ext cx="11472809" cy="54403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altLang="cs-CZ" sz="2000" dirty="0"/>
              <a:t>Umožňuje rekonstruovat celý životní (behaviorální) cyklus keramiky  včetně ověření technologických postup: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–  získání surovin a příprava hrnčířské hlíny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–  formování, modelace a výpal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–  studium pracovních stop (příprava, vaření a konzumace potravin)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–  zařazení do archeologického kontextu </a:t>
            </a:r>
          </a:p>
          <a:p>
            <a:pPr eaLnBrk="1" hangingPunct="1"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b="1" dirty="0"/>
              <a:t>Metoda archeologické analogie:</a:t>
            </a:r>
          </a:p>
          <a:p>
            <a:pPr marL="0" indent="0" eaLnBrk="1" hangingPunct="1">
              <a:buNone/>
              <a:defRPr/>
            </a:pPr>
            <a:r>
              <a:rPr lang="cs-CZ" altLang="cs-CZ" sz="2000" b="1" dirty="0"/>
              <a:t>     </a:t>
            </a:r>
            <a:r>
              <a:rPr lang="cs-CZ" altLang="cs-CZ" sz="2000" dirty="0"/>
              <a:t>– je založena na co nejpřesnější moderní rekonstrukci minulých výrobních postupů a </a:t>
            </a:r>
            <a:r>
              <a:rPr lang="cs-CZ" altLang="cs-CZ" sz="2000" dirty="0" err="1"/>
              <a:t>sociokultovních</a:t>
            </a:r>
            <a:r>
              <a:rPr lang="cs-CZ" altLang="cs-CZ" sz="2000" dirty="0"/>
              <a:t> situací 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za dobře kontrolovaných podmínek, která se používá k zajištění nebo rozšíření analogií pro archeologickou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interpretaci a testování archeologických hypotéz. Využívá se také k testování nových metodických postupů v</a:t>
            </a:r>
          </a:p>
          <a:p>
            <a:pPr marL="0" indent="0" eaLnBrk="1" hangingPunct="1">
              <a:buNone/>
              <a:defRPr/>
            </a:pPr>
            <a:r>
              <a:rPr lang="cs-CZ" altLang="cs-CZ" sz="2000" dirty="0"/>
              <a:t>        archeologii, ověřování výsledků přírodovědných analýz. Má edukativní a prezentační potenciál.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Umožňuje potvrzení nebo vyvrácení modelu. Výsledek může sloužit jako analogie k interpretaci. </a:t>
            </a:r>
          </a:p>
          <a:p>
            <a:pPr marL="0" indent="0"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C6A798E7-6C4F-4590-A773-C155742B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4531" y="750012"/>
            <a:ext cx="11555002" cy="61079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/>
              <a:t>R. </a:t>
            </a:r>
            <a:r>
              <a:rPr lang="cs-CZ" altLang="cs-CZ" sz="2000" b="1" dirty="0" err="1"/>
              <a:t>Pleiner</a:t>
            </a:r>
            <a:r>
              <a:rPr lang="cs-CZ" altLang="cs-CZ" sz="2000" b="1" dirty="0"/>
              <a:t> </a:t>
            </a:r>
            <a:r>
              <a:rPr lang="cs-CZ" altLang="cs-CZ" sz="2000" dirty="0"/>
              <a:t> –   poč. 60. let poukázal na význam experimentu při výrobě keramiky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–   Experiment v archeologii, PA LII, 1961, 616–622.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/>
              <a:t>70. – 80. léta:  Opava </a:t>
            </a:r>
            <a:r>
              <a:rPr lang="cs-CZ" altLang="cs-CZ" sz="2000" dirty="0"/>
              <a:t> –  semináře o středověké keramice (</a:t>
            </a:r>
            <a:r>
              <a:rPr lang="cs-CZ" altLang="cs-CZ" sz="2000" dirty="0" err="1"/>
              <a:t>Mokřinky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dirty="0"/>
              <a:t>                               </a:t>
            </a:r>
            <a:r>
              <a:rPr lang="cs-CZ" altLang="cs-CZ" sz="2000" b="1" dirty="0" err="1"/>
              <a:t>Pohansko</a:t>
            </a:r>
            <a:r>
              <a:rPr lang="cs-CZ" altLang="cs-CZ" sz="2000" dirty="0"/>
              <a:t>  –  mineralogicko-petrografické analýzy prof. J. </a:t>
            </a:r>
            <a:r>
              <a:rPr lang="cs-CZ" altLang="cs-CZ" sz="2000" dirty="0" err="1"/>
              <a:t>Štelcla</a:t>
            </a:r>
            <a:r>
              <a:rPr lang="cs-CZ" altLang="cs-CZ" sz="20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/>
              <a:t>90. léta:</a:t>
            </a:r>
            <a:r>
              <a:rPr lang="cs-CZ" altLang="cs-CZ" sz="2000" dirty="0"/>
              <a:t>  systematické aplikování experimentu ve středověké keramice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–  zpočátku výpaly keramiky a rekonstrukce pecí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–  složení keramického těsta a chování různých druhů příměsí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–   </a:t>
            </a:r>
            <a:r>
              <a:rPr lang="cs-CZ" altLang="cs-CZ" sz="2000" b="1" dirty="0"/>
              <a:t>Mikulčice</a:t>
            </a:r>
            <a:r>
              <a:rPr lang="cs-CZ" altLang="cs-CZ" sz="2000" dirty="0"/>
              <a:t>:  </a:t>
            </a:r>
            <a:r>
              <a:rPr lang="cs-CZ" altLang="cs-CZ" sz="2000" b="1" dirty="0"/>
              <a:t>Veronika Beránková</a:t>
            </a:r>
            <a:r>
              <a:rPr lang="cs-CZ" altLang="cs-CZ" sz="2000" dirty="0"/>
              <a:t> - rekonstrukce hrnčířské pece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</a:t>
            </a:r>
            <a:r>
              <a:rPr lang="cs-CZ" altLang="cs-CZ" sz="2000" b="1" dirty="0"/>
              <a:t>Jitka Dvorská</a:t>
            </a:r>
            <a:r>
              <a:rPr lang="cs-CZ" altLang="cs-CZ" sz="2000" dirty="0"/>
              <a:t> - petrografická charakteristika keramiky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/>
              <a:t>                                                                       (90% náplavové hlíny řeky Moravy)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2013:</a:t>
            </a:r>
            <a:r>
              <a:rPr lang="cs-CZ" altLang="cs-CZ" sz="2000" dirty="0"/>
              <a:t>   – </a:t>
            </a:r>
            <a:r>
              <a:rPr lang="cs-CZ" altLang="cs-CZ" sz="2000" b="1" dirty="0"/>
              <a:t>Panská Lhota </a:t>
            </a:r>
            <a:r>
              <a:rPr lang="cs-CZ" altLang="cs-CZ" sz="2000" dirty="0"/>
              <a:t> –   experimentální výroba na terénním základně AÚ MU Brno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–   postavena hrnčířská pec vycházející z nálezu z Křížové ulice 14 v Jihlavě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5A516066-58FB-4C8F-BAD6-364E4BDC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20000" r="34375" b="9000"/>
          <a:stretch>
            <a:fillRect/>
          </a:stretch>
        </p:blipFill>
        <p:spPr bwMode="auto">
          <a:xfrm>
            <a:off x="1752601" y="609600"/>
            <a:ext cx="4168775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5">
            <a:extLst>
              <a:ext uri="{FF2B5EF4-FFF2-40B4-BE49-F238E27FC236}">
                <a16:creationId xmlns:a16="http://schemas.microsoft.com/office/drawing/2014/main" id="{B79E5231-39B5-4977-92E1-D65222D57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4001" r="35001" b="6000"/>
          <a:stretch>
            <a:fillRect/>
          </a:stretch>
        </p:blipFill>
        <p:spPr bwMode="auto">
          <a:xfrm>
            <a:off x="6296026" y="609600"/>
            <a:ext cx="4143375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>
            <a:extLst>
              <a:ext uri="{FF2B5EF4-FFF2-40B4-BE49-F238E27FC236}">
                <a16:creationId xmlns:a16="http://schemas.microsoft.com/office/drawing/2014/main" id="{E54CD03A-B3DF-4D96-B0BB-5826C395C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7547" y="410111"/>
            <a:ext cx="11534453" cy="6566042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000" b="1" dirty="0" err="1"/>
              <a:t>Hanykýř</a:t>
            </a:r>
            <a:r>
              <a:rPr lang="cs-CZ" altLang="cs-CZ" sz="2000" b="1" dirty="0"/>
              <a:t>, V</a:t>
            </a:r>
            <a:r>
              <a:rPr lang="cs-CZ" altLang="cs-CZ" sz="2000" dirty="0"/>
              <a:t>. - </a:t>
            </a:r>
            <a:r>
              <a:rPr lang="cs-CZ" altLang="cs-CZ" sz="2000" b="1" dirty="0" err="1"/>
              <a:t>Kutzendörfer</a:t>
            </a:r>
            <a:r>
              <a:rPr lang="cs-CZ" altLang="cs-CZ" sz="2000" b="1" dirty="0"/>
              <a:t>, J.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</a:t>
            </a:r>
            <a:r>
              <a:rPr lang="cs-CZ" altLang="cs-CZ" sz="2000" dirty="0"/>
              <a:t>Technologie keramiky. Hradec Králové 2000.</a:t>
            </a:r>
          </a:p>
          <a:p>
            <a:pPr eaLnBrk="1" hangingPunct="1">
              <a:buFontTx/>
              <a:buNone/>
            </a:pPr>
            <a:r>
              <a:rPr lang="cs-CZ" altLang="cs-CZ" sz="2000" b="1" dirty="0"/>
              <a:t>                                                          </a:t>
            </a:r>
            <a:r>
              <a:rPr lang="cs-CZ" altLang="cs-CZ" sz="2000" dirty="0"/>
              <a:t>–  technologie novodobé keramiky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–  přírodní a syntetické keramické suroviny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–  informace o plastických a neplastických surovinách a tavivech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–  technologie (příprava, tvarování, sušení a výpal)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 –  mechanické, chemické a tepelné vlastnosti ker. materiálů.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 err="1"/>
              <a:t>Loštická</a:t>
            </a:r>
            <a:r>
              <a:rPr lang="cs-CZ" altLang="cs-CZ" sz="2000" b="1" dirty="0"/>
              <a:t> keramika</a:t>
            </a:r>
            <a:r>
              <a:rPr lang="cs-CZ" altLang="cs-CZ" sz="2000" dirty="0"/>
              <a:t> –  </a:t>
            </a:r>
            <a:r>
              <a:rPr lang="cs-CZ" altLang="cs-CZ" sz="2000" dirty="0" err="1"/>
              <a:t>Čopjaková</a:t>
            </a:r>
            <a:r>
              <a:rPr lang="cs-CZ" altLang="cs-CZ" sz="2000" dirty="0"/>
              <a:t>, R.–</a:t>
            </a:r>
            <a:r>
              <a:rPr lang="cs-CZ" altLang="cs-CZ" sz="2000" dirty="0" err="1"/>
              <a:t>Goš</a:t>
            </a:r>
            <a:r>
              <a:rPr lang="cs-CZ" altLang="cs-CZ" sz="2000" dirty="0"/>
              <a:t>, V.–</a:t>
            </a:r>
            <a:r>
              <a:rPr lang="cs-CZ" altLang="cs-CZ" sz="2000" dirty="0" err="1"/>
              <a:t>Gregerová</a:t>
            </a:r>
            <a:r>
              <a:rPr lang="cs-CZ" altLang="cs-CZ" sz="2000" dirty="0"/>
              <a:t>, M.–Hložek, M.–Škoda, R., 2008: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Chemické složení </a:t>
            </a:r>
            <a:r>
              <a:rPr lang="cs-CZ" altLang="cs-CZ" sz="2000" dirty="0" err="1"/>
              <a:t>loštických</a:t>
            </a:r>
            <a:r>
              <a:rPr lang="cs-CZ" altLang="cs-CZ" sz="2000" dirty="0"/>
              <a:t> pohárů,  Geologické výzkumy na Moravě a ve Slezsku 2007,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           76-85.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– </a:t>
            </a:r>
            <a:r>
              <a:rPr lang="cs-CZ" altLang="cs-CZ" sz="2000" dirty="0" err="1"/>
              <a:t>Gregerová</a:t>
            </a:r>
            <a:r>
              <a:rPr lang="cs-CZ" altLang="cs-CZ" sz="2000" dirty="0"/>
              <a:t>, M.–Hložek, M., 2008: Keramická petrografie </a:t>
            </a:r>
            <a:r>
              <a:rPr lang="cs-CZ" altLang="cs-CZ" sz="2000" dirty="0" err="1"/>
              <a:t>loštické</a:t>
            </a:r>
            <a:r>
              <a:rPr lang="cs-CZ" altLang="cs-CZ" sz="2000" dirty="0"/>
              <a:t> keramiky, Geologické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výzkumy na Moravě a ve Slezsku 2007, 86–89.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/>
            <a:r>
              <a:rPr lang="cs-CZ" altLang="cs-CZ" sz="2000" b="1" dirty="0"/>
              <a:t>T. </a:t>
            </a:r>
            <a:r>
              <a:rPr lang="cs-CZ" altLang="cs-CZ" sz="2000" b="1" dirty="0" err="1"/>
              <a:t>Bernardt</a:t>
            </a:r>
            <a:r>
              <a:rPr lang="cs-CZ" altLang="cs-CZ" sz="2000" dirty="0"/>
              <a:t>  –  prokázal možnost výroby podsýpané keramiky na rychle rotujícím kruhu, </a:t>
            </a:r>
          </a:p>
          <a:p>
            <a:pPr marL="0" indent="0" eaLnBrk="1" hangingPunct="1">
              <a:buNone/>
            </a:pPr>
            <a:r>
              <a:rPr lang="cs-CZ" altLang="cs-CZ" sz="2000" dirty="0"/>
              <a:t>                               včetně testování různých druhů </a:t>
            </a:r>
            <a:r>
              <a:rPr lang="cs-CZ" altLang="cs-CZ" sz="2000" dirty="0" err="1"/>
              <a:t>podsýpky</a:t>
            </a:r>
            <a:endParaRPr lang="cs-CZ" altLang="cs-CZ" sz="2000" dirty="0"/>
          </a:p>
          <a:p>
            <a:pPr eaLnBrk="1" hangingPunct="1"/>
            <a:r>
              <a:rPr lang="cs-CZ" altLang="cs-CZ" sz="2000" b="1" dirty="0"/>
              <a:t>M. Pták</a:t>
            </a:r>
            <a:r>
              <a:rPr lang="cs-CZ" altLang="cs-CZ" sz="2000" dirty="0"/>
              <a:t>  –  aplikování značek na dnech nádob a jejich význam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>
            <a:extLst>
              <a:ext uri="{FF2B5EF4-FFF2-40B4-BE49-F238E27FC236}">
                <a16:creationId xmlns:a16="http://schemas.microsoft.com/office/drawing/2014/main" id="{09D77803-A7DC-48D8-8561-2F03C5FDD1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399" y="533400"/>
            <a:ext cx="10169703" cy="63246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2014 </a:t>
            </a:r>
            <a:r>
              <a:rPr lang="cs-CZ" altLang="cs-CZ" sz="2000" dirty="0"/>
              <a:t> –  </a:t>
            </a:r>
            <a:r>
              <a:rPr lang="cs-CZ" altLang="cs-CZ" sz="2000" b="1" dirty="0"/>
              <a:t>Kolokvium o vrcholně a pozdně středověké keramice v Plzni</a:t>
            </a:r>
            <a:r>
              <a:rPr lang="cs-CZ" altLang="cs-CZ" sz="2000" dirty="0"/>
              <a:t> (KAR)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–  aplikace různých analytických a syntetických metod a postupů při rozboru 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vyhodnocování keramických souborů z vrcholného a pozdního středověku 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(typologie a chronologie)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–  vztah keramiky a nálezových situací (kritika vzniku keramických souborů, formační a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</a:t>
            </a:r>
            <a:r>
              <a:rPr lang="cs-CZ" altLang="cs-CZ" sz="2000" dirty="0" err="1"/>
              <a:t>postdepoziční</a:t>
            </a:r>
            <a:r>
              <a:rPr lang="cs-CZ" altLang="cs-CZ" sz="2000" dirty="0"/>
              <a:t> procesy, prostorová distribuce)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– technologie výroby keramiky (moderní analytické metody z oblasti </a:t>
            </a:r>
            <a:r>
              <a:rPr lang="cs-CZ" altLang="cs-CZ" sz="2000" dirty="0" err="1"/>
              <a:t>archeometrie</a:t>
            </a:r>
            <a:r>
              <a:rPr lang="cs-CZ" altLang="cs-CZ" sz="2000" dirty="0"/>
              <a:t>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– provenience a distribuce keramiky (obchod,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   kulturní vztahy, keramické okruhy)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           – sociální význam keramiky (keramika v každodenním životě) </a:t>
            </a:r>
          </a:p>
          <a:p>
            <a:pPr eaLnBrk="1" hangingPunct="1"/>
            <a:endParaRPr lang="cs-CZ" altLang="cs-CZ" sz="1800" dirty="0"/>
          </a:p>
        </p:txBody>
      </p:sp>
      <p:pic>
        <p:nvPicPr>
          <p:cNvPr id="79875" name="Picture 7" descr="Výsledek obrázku pro seminá&amp;rcaron; o st&amp;rcaron;edov&amp;ecaron;ké keramice">
            <a:extLst>
              <a:ext uri="{FF2B5EF4-FFF2-40B4-BE49-F238E27FC236}">
                <a16:creationId xmlns:a16="http://schemas.microsoft.com/office/drawing/2014/main" id="{9C3E6C89-5118-4A72-B536-479E04A2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3951" r="3630" b="5185"/>
          <a:stretch>
            <a:fillRect/>
          </a:stretch>
        </p:blipFill>
        <p:spPr bwMode="auto">
          <a:xfrm>
            <a:off x="506858" y="4259495"/>
            <a:ext cx="35052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Výsledek obrázku pro Rokštejn   výroba keramiky">
            <a:extLst>
              <a:ext uri="{FF2B5EF4-FFF2-40B4-BE49-F238E27FC236}">
                <a16:creationId xmlns:a16="http://schemas.microsoft.com/office/drawing/2014/main" id="{43A0F5CE-A4D4-4C4B-B1DF-A892A515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7BD8F8EC-D7A2-4E94-A2B9-45699E4E4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Keramologie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B7CD530C-1AB0-4E07-956C-57A6D1D180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2225" y="1690688"/>
            <a:ext cx="11006619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000" dirty="0"/>
              <a:t>Vědní disciplína zabývající se komplexním poznáním keramiky z hlediska: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</a:t>
            </a:r>
            <a:r>
              <a:rPr lang="cs-CZ" altLang="cs-CZ" sz="2000" b="1" dirty="0"/>
              <a:t>a)  společenských věd  </a:t>
            </a:r>
            <a:r>
              <a:rPr lang="cs-CZ" altLang="cs-CZ" sz="2000" dirty="0"/>
              <a:t>–  historie, archeologie, etnografie, uměnověda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</a:t>
            </a:r>
            <a:r>
              <a:rPr lang="cs-CZ" altLang="cs-CZ" sz="2000" b="1" dirty="0"/>
              <a:t>b)  přírodních </a:t>
            </a:r>
            <a:r>
              <a:rPr lang="cs-CZ" altLang="cs-CZ" sz="2000" b="1"/>
              <a:t>věd  </a:t>
            </a:r>
            <a:r>
              <a:rPr lang="cs-CZ" altLang="cs-CZ" sz="2000"/>
              <a:t>–  výrobní </a:t>
            </a:r>
            <a:r>
              <a:rPr lang="cs-CZ" altLang="cs-CZ" sz="2000" dirty="0"/>
              <a:t>a technologické aspekty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 eaLnBrk="1" hangingPunct="1">
              <a:defRPr/>
            </a:pPr>
            <a:r>
              <a:rPr lang="cs-CZ" altLang="cs-CZ" sz="2000" dirty="0"/>
              <a:t>Poznatky  –  archeologické, etnologické, uměnovědné, historické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–  technické a technologické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2215A10-375C-40F9-822F-4609FE67B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6593" y="739738"/>
            <a:ext cx="11195407" cy="611826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Ivan Pavlů</a:t>
            </a:r>
            <a:r>
              <a:rPr lang="cs-CZ" altLang="cs-CZ" sz="1800" dirty="0"/>
              <a:t>  </a:t>
            </a:r>
            <a:r>
              <a:rPr lang="cs-CZ" altLang="cs-CZ" sz="2000" dirty="0"/>
              <a:t>–  2011: Analýza artefaktů. Archeologická studia univerzity HK.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–  definoval základní způsoby analytického popisu na: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1. </a:t>
            </a:r>
            <a:r>
              <a:rPr lang="cs-CZ" altLang="cs-CZ" sz="2000" b="1" dirty="0"/>
              <a:t>Situační  </a:t>
            </a:r>
            <a:r>
              <a:rPr lang="cs-CZ" altLang="cs-CZ" sz="2000" dirty="0"/>
              <a:t>–  analýza pozorovatelných </a:t>
            </a:r>
            <a:r>
              <a:rPr lang="cs-CZ" altLang="cs-CZ" sz="2000" b="1" dirty="0"/>
              <a:t>znaků</a:t>
            </a:r>
            <a:r>
              <a:rPr lang="cs-CZ" altLang="cs-CZ" sz="2000" dirty="0"/>
              <a:t>:   formální a funkční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2. </a:t>
            </a:r>
            <a:r>
              <a:rPr lang="cs-CZ" altLang="cs-CZ" sz="2000" b="1" dirty="0"/>
              <a:t>Operační  </a:t>
            </a:r>
            <a:r>
              <a:rPr lang="cs-CZ" altLang="cs-CZ" sz="2000" dirty="0"/>
              <a:t>–  popis výrobních technologických a stylistických postupů při vytváření keramiky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od získání a přípravy suroviny až po výpal.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                             </a:t>
            </a:r>
            <a:r>
              <a:rPr lang="cs-CZ" altLang="cs-CZ" sz="2000" dirty="0"/>
              <a:t>–  teorii vývoje artefaktů rozvíjela od 70. l. behaviorální archeologie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(studium lidského chování:  artefakt – člověk) Michaela </a:t>
            </a:r>
            <a:r>
              <a:rPr lang="cs-CZ" altLang="cs-CZ" sz="2000" dirty="0" err="1"/>
              <a:t>Schiffera</a:t>
            </a:r>
            <a:r>
              <a:rPr lang="cs-CZ" altLang="cs-CZ" sz="20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v systémovém („živém“) i v </a:t>
            </a:r>
            <a:r>
              <a:rPr lang="cs-CZ" altLang="cs-CZ" sz="2000" dirty="0" err="1"/>
              <a:t>postsystémovém</a:t>
            </a:r>
            <a:r>
              <a:rPr lang="cs-CZ" altLang="cs-CZ" sz="2000" dirty="0"/>
              <a:t> („mrtvém“) kontextu: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a)  systémový kontext:          výroba a užití v dřívější kultuře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b)  </a:t>
            </a:r>
            <a:r>
              <a:rPr lang="cs-CZ" altLang="cs-CZ" sz="2000" dirty="0" err="1"/>
              <a:t>postsystémový</a:t>
            </a:r>
            <a:r>
              <a:rPr lang="cs-CZ" altLang="cs-CZ" sz="2000" dirty="0"/>
              <a:t> kontext:   způsoby depozice keramiky v konkrétní nálezové situaci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9116</Words>
  <Application>Microsoft Office PowerPoint</Application>
  <PresentationFormat>Širokoúhlá obrazovka</PresentationFormat>
  <Paragraphs>1052</Paragraphs>
  <Slides>83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7" baseType="lpstr">
      <vt:lpstr>Arial</vt:lpstr>
      <vt:lpstr>Calibri</vt:lpstr>
      <vt:lpstr>Calibri Light</vt:lpstr>
      <vt:lpstr>Motiv Office</vt:lpstr>
      <vt:lpstr>Hmotná kultura v archeologii středověku a novověku </vt:lpstr>
      <vt:lpstr>                                                                 Klasifikace                  </vt:lpstr>
      <vt:lpstr>                                  Klasifikace </vt:lpstr>
      <vt:lpstr>        Archeologické metody výzkumu středověké keramiky</vt:lpstr>
      <vt:lpstr> Třídění středověké keramiky podle funkce </vt:lpstr>
      <vt:lpstr>                      Deskripční systémy keramiky</vt:lpstr>
      <vt:lpstr>                        Deskripční systémy</vt:lpstr>
      <vt:lpstr>Prezentace aplikace PowerPoint</vt:lpstr>
      <vt:lpstr>Prezentace aplikace PowerPoint</vt:lpstr>
      <vt:lpstr>Prezentace aplikace PowerPoint</vt:lpstr>
      <vt:lpstr>Prezentace aplikace PowerPoint</vt:lpstr>
      <vt:lpstr>                  Popis artefaktů a tvorba dat</vt:lpstr>
      <vt:lpstr>                          Popisné systémy</vt:lpstr>
      <vt:lpstr>                                    Situační popis</vt:lpstr>
      <vt:lpstr>                                    Operační popis</vt:lpstr>
      <vt:lpstr>                   Deskripční systémy keramiky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Keramická třída</vt:lpstr>
      <vt:lpstr>Prezentace aplikace PowerPoint</vt:lpstr>
      <vt:lpstr>                          Keramické skupiny</vt:lpstr>
      <vt:lpstr>Prezentace aplikace PowerPoint</vt:lpstr>
      <vt:lpstr>                    Deskripční terminologie </vt:lpstr>
      <vt:lpstr>Prezentace aplikace PowerPoint</vt:lpstr>
      <vt:lpstr>                                      Keramika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Nové přístupy</vt:lpstr>
      <vt:lpstr>Prezentace aplikace PowerPoint</vt:lpstr>
      <vt:lpstr>Prezentace aplikace PowerPoint</vt:lpstr>
      <vt:lpstr>                      Metodologické přístupy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    Bádání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Experimentální výzkum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                        Keramologie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Hmotná kultura v archeologii středověku a novověku </dc:title>
  <dc:creator>Markéta Tymonová</dc:creator>
  <cp:lastModifiedBy>tym0001</cp:lastModifiedBy>
  <cp:revision>70</cp:revision>
  <dcterms:created xsi:type="dcterms:W3CDTF">2024-02-04T07:40:52Z</dcterms:created>
  <dcterms:modified xsi:type="dcterms:W3CDTF">2025-02-17T20:21:14Z</dcterms:modified>
</cp:coreProperties>
</file>