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13" r:id="rId3"/>
    <p:sldId id="617" r:id="rId4"/>
    <p:sldId id="616" r:id="rId5"/>
    <p:sldId id="258" r:id="rId6"/>
    <p:sldId id="618" r:id="rId7"/>
    <p:sldId id="260" r:id="rId8"/>
    <p:sldId id="261" r:id="rId9"/>
    <p:sldId id="426" r:id="rId10"/>
    <p:sldId id="262" r:id="rId11"/>
    <p:sldId id="285" r:id="rId12"/>
    <p:sldId id="427" r:id="rId13"/>
    <p:sldId id="590" r:id="rId14"/>
    <p:sldId id="594" r:id="rId15"/>
    <p:sldId id="257" r:id="rId16"/>
    <p:sldId id="603" r:id="rId17"/>
    <p:sldId id="591" r:id="rId18"/>
    <p:sldId id="595" r:id="rId19"/>
    <p:sldId id="606" r:id="rId20"/>
    <p:sldId id="598" r:id="rId21"/>
    <p:sldId id="284" r:id="rId22"/>
    <p:sldId id="607" r:id="rId23"/>
    <p:sldId id="608" r:id="rId24"/>
    <p:sldId id="605" r:id="rId25"/>
    <p:sldId id="609" r:id="rId26"/>
    <p:sldId id="612" r:id="rId27"/>
    <p:sldId id="604" r:id="rId28"/>
    <p:sldId id="599" r:id="rId29"/>
    <p:sldId id="602" r:id="rId30"/>
    <p:sldId id="610" r:id="rId31"/>
    <p:sldId id="276" r:id="rId32"/>
    <p:sldId id="259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40023-9650-4882-A7FA-543586699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FED2EE-4C27-4AE7-8088-809E6D701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7E5490-82E3-4B13-BB63-A8D7B356D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E050A0-4C48-4D84-BB20-361610EE4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52EA33-AF32-43C7-ACB4-506AC355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928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D5BA7-6702-4268-8D56-4AB24CFE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61B2A92-8B53-4108-B923-ED96F92C2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7839B6-0713-4EE8-B026-8771A65C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CD1FD6-03E4-4724-BD49-82ABB27C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A59593-2F53-4955-9AD3-6F6BA3FC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04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65E6E9E-5B04-458B-A277-90C32D79F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432A92A-699D-4013-9756-DCD8F2294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7C7CBE-FA47-4F0C-B0D7-64E35BF0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298DA9-EFE3-4436-A8AB-D1733B3F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B7DC8D-3627-4907-A398-12862628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02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0367A6-9FC7-4589-BE79-001091F3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6B617F-5813-41ED-84EF-77868199E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B421C8-EBBA-4E49-A6EF-EE354BED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69F54E-37BC-470B-9502-8FEB6720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802CEA-2BB2-43E5-810C-D18B1EAE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61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38AA2-2830-4516-9E31-87578D8B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1E51D6-1D71-41B6-B3EF-6C697DBB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518785-19A0-4C72-86B8-A4859D80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0B8466-1E4C-479D-86B6-7D12EB19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63212E-7EEE-4114-A814-D7B7A43C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63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E89F0-CCBA-4A8D-A8F1-93EE2946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79485-74B4-4FF5-97AF-72CA9E4D0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78027B-011A-466F-A9A8-45906331E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31999B-87B2-4643-9E26-54195F97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DE84054-B07C-4FCE-94EA-2261D046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953AD4-9328-4A31-A576-836C2A42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51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0FB7A3-7F7C-443E-8064-2240C5FB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88598A-9C60-413D-9D0E-9F6CE983D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83415E-1880-47D0-8B19-17FDD258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F3EE2CB-DCE8-4E12-8AF7-E6EF05387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6549589-3B93-4C9F-8AF3-279EE16CC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C2ED2AA-19F8-4705-940F-83311796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90215BE-D8CC-4019-A718-36184B70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C7448EE-456C-4730-8A87-D4B225E9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333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2A944-B38F-4187-9BB8-0F97DAD26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F346FDB-06EC-4CEB-94A8-C26094F1C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CF240D-7EB6-4B63-B8AD-1CDF1D815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D9F448-FE2D-4BF4-AC90-B9A556556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05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1636D8D-40A9-428B-9998-6D61E89D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93E872D-B2D6-4F7F-B4CB-D2414F2C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49264C-AFD1-427A-968D-A1E4B391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98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D2841-800D-4167-BE4F-21DCFC09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EACECE-C0BE-4E56-A179-457948E20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FFA385-10FC-43FB-9A7C-4B8C142DA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53F518-099B-4084-817A-7F294774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A56787-8B40-4218-9A3E-E87DF6D1E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75D9397-C707-4475-A805-25B98158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27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4FE99-3B7F-4741-910B-7C393F6B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5F23363-4E47-46A4-9C73-A7D8DD367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294789-4DC9-4EC3-9BCF-CA740B8DD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FE9948-4FC2-4E89-893A-C29DC8D5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958E66-F51D-4A73-A2DD-AEB19685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AA0351-94FE-4988-BB98-0A383AF4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45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EDECF48-E534-4CA2-BA06-BDA611B7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172DCB-1987-4EC0-BB8D-2F1E9F2BC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05ABC-7F4E-48C4-9D9B-6388C0BD48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007F1-A42F-4828-BABE-D79B26A13940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195996-06BA-4F96-A341-2CE81FF62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CAA68F-E94B-482E-9B7F-D5122EA6E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A4607-E4A0-4D61-8A4E-76C98880D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02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0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33.jp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5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microsoft.com/office/2007/relationships/hdphoto" Target="../media/hdphoto4.wdp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07D70-79A9-412E-8F82-309BB0B7BE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/>
              <a:t>Hmotná kultura v archeologii středověku a novověku</a:t>
            </a:r>
            <a:br>
              <a:rPr lang="cs-CZ" b="1"/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E939CA-723A-4B88-80D4-59A0034F49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3200" b="1"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cs-CZ" sz="3200" b="1">
                <a:effectLst/>
                <a:latin typeface="+mj-lt"/>
                <a:ea typeface="Times New Roman" panose="02020603050405020304" pitchFamily="18" charset="0"/>
              </a:rPr>
              <a:t>8</a:t>
            </a:r>
            <a:r>
              <a:rPr lang="cs-CZ" sz="3200" b="1" dirty="0">
                <a:effectLst/>
                <a:latin typeface="+mj-lt"/>
                <a:ea typeface="Times New Roman" panose="02020603050405020304" pitchFamily="18" charset="0"/>
              </a:rPr>
              <a:t>.    Vybavení domácnosti a součásti vozu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016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6044" b="5499"/>
          <a:stretch/>
        </p:blipFill>
        <p:spPr>
          <a:xfrm rot="5400000">
            <a:off x="2801799" y="-1243169"/>
            <a:ext cx="6724758" cy="947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017058" y="1860880"/>
            <a:ext cx="3442693" cy="239929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24877" y="761651"/>
            <a:ext cx="5665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H )  Mobiliář usedlosti a provozní vybavení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334993" y="4764997"/>
            <a:ext cx="5861533" cy="18677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255049" y="492786"/>
            <a:ext cx="4780067" cy="376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5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CACECB-4AF2-B27D-2F7E-DC617451D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24" y="150471"/>
            <a:ext cx="3611301" cy="65570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CC34E7-EA0E-7A7B-CBFF-265BF13E9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99" y="1756216"/>
            <a:ext cx="6138925" cy="42135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F08B2A-B711-6830-92A6-6E95AA794DB6}"/>
              </a:ext>
            </a:extLst>
          </p:cNvPr>
          <p:cNvSpPr txBox="1"/>
          <p:nvPr/>
        </p:nvSpPr>
        <p:spPr>
          <a:xfrm>
            <a:off x="606005" y="638175"/>
            <a:ext cx="7004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Pozdně gotický závorkový zámek z Přibyslavské městské věže, kol. 1500.</a:t>
            </a:r>
          </a:p>
        </p:txBody>
      </p:sp>
    </p:spTree>
    <p:extLst>
      <p:ext uri="{BB962C8B-B14F-4D97-AF65-F5344CB8AC3E}">
        <p14:creationId xmlns:p14="http://schemas.microsoft.com/office/powerpoint/2010/main" val="1304271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ACA49-766B-4177-B9AB-F48A4E3A5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2" y="-71919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Vůz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F94C9A-798E-44D9-BD90-E4FC9EB9E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13" y="1033287"/>
            <a:ext cx="11945420" cy="5732980"/>
          </a:xfrm>
        </p:spPr>
        <p:txBody>
          <a:bodyPr>
            <a:normAutofit lnSpcReduction="10000"/>
          </a:bodyPr>
          <a:lstStyle/>
          <a:p>
            <a:r>
              <a:rPr lang="cs-CZ" sz="1800" b="1" i="0" u="none" strike="noStrike" baseline="0" dirty="0">
                <a:solidFill>
                  <a:srgbClr val="FF0000"/>
                </a:solidFill>
              </a:rPr>
              <a:t>Využití</a:t>
            </a:r>
            <a:r>
              <a:rPr lang="cs-CZ" sz="1800" b="0" i="0" u="none" strike="noStrike" baseline="0" dirty="0">
                <a:solidFill>
                  <a:srgbClr val="FF0000"/>
                </a:solidFill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–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1.  civilní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dopravní prostředek:  převoz materiálu nebo lidí  (zvířat?)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2.  vojenské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bojový prostředek:  součást vozové hradby a převoz ženijního materiálu  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FF0000"/>
                </a:solidFill>
              </a:rPr>
              <a:t>R</a:t>
            </a:r>
            <a:r>
              <a:rPr lang="cs-CZ" sz="1800" b="1" i="0" u="none" strike="noStrike" baseline="0" dirty="0">
                <a:solidFill>
                  <a:srgbClr val="FF0000"/>
                </a:solidFill>
              </a:rPr>
              <a:t>ekonstrukce podoby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–   prameny:   archeologické, písemné a ikonografické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                        </a:t>
            </a:r>
            <a:r>
              <a:rPr lang="cs-CZ" sz="1800" b="0" i="0" u="none" strike="noStrike" baseline="0" dirty="0"/>
              <a:t>zmínky o přepravě, vyobrazení prostředků  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a)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do 13. – 14. stol.:  dvoukolový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v zimě saně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–   b)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od 14. stol.:  čtyřkolový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–  2 osy spojené břevny</a:t>
            </a:r>
            <a:r>
              <a:rPr lang="cs-CZ" sz="1800" dirty="0">
                <a:solidFill>
                  <a:srgbClr val="000000"/>
                </a:solidFill>
              </a:rPr>
              <a:t> s korbou </a:t>
            </a:r>
          </a:p>
          <a:p>
            <a:pPr marL="0" indent="0">
              <a:buNone/>
            </a:pPr>
            <a:endParaRPr lang="cs-CZ" sz="1800" b="1" i="0" u="none" strike="noStrike" baseline="0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FF0000"/>
                </a:solidFill>
              </a:rPr>
              <a:t>Typy</a:t>
            </a:r>
            <a:r>
              <a:rPr lang="cs-CZ" sz="1800" b="1" dirty="0">
                <a:solidFill>
                  <a:srgbClr val="000000"/>
                </a:solidFill>
              </a:rPr>
              <a:t>  –   1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.  Dvoukolová kára   </a:t>
            </a:r>
            <a:r>
              <a:rPr lang="cs-CZ" sz="1800" i="0" u="none" strike="noStrike" baseline="0" dirty="0">
                <a:solidFill>
                  <a:srgbClr val="000000"/>
                </a:solidFill>
              </a:rPr>
              <a:t>–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  </a:t>
            </a:r>
            <a:r>
              <a:rPr lang="cs-CZ" sz="1800" i="0" u="none" strike="noStrike" baseline="0" dirty="0">
                <a:solidFill>
                  <a:srgbClr val="000000"/>
                </a:solidFill>
              </a:rPr>
              <a:t>a)   s jednou osou:  raně středověká </a:t>
            </a:r>
          </a:p>
          <a:p>
            <a:pPr marL="0" indent="0">
              <a:buNone/>
            </a:pPr>
            <a:r>
              <a:rPr lang="cs-CZ" sz="1800" i="0" u="none" strike="noStrike" baseline="0" dirty="0">
                <a:solidFill>
                  <a:srgbClr val="000000"/>
                </a:solidFill>
              </a:rPr>
              <a:t>                                                          –   b)  s dvěma osami:  vrcholně středověká</a:t>
            </a:r>
          </a:p>
          <a:p>
            <a:pPr marL="0" indent="0">
              <a:buNone/>
            </a:pPr>
            <a:r>
              <a:rPr lang="cs-CZ" sz="1800" i="0" u="none" strike="noStrike" baseline="0" dirty="0">
                <a:solidFill>
                  <a:srgbClr val="00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                    2.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 Fasuňkový </a:t>
            </a:r>
            <a:r>
              <a:rPr lang="cs-CZ" sz="1800" dirty="0">
                <a:solidFill>
                  <a:srgbClr val="000000"/>
                </a:solidFill>
              </a:rPr>
              <a:t>  –  uzavřená korba:  p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ostranice z fošen, někdy kryla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košina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(košatina)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–   základ pozdějšího bojového vozu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                   3.  Žebřinový  </a:t>
            </a:r>
            <a:r>
              <a:rPr lang="cs-CZ" sz="1800" dirty="0">
                <a:solidFill>
                  <a:srgbClr val="000000"/>
                </a:solidFill>
              </a:rPr>
              <a:t>–  otevřená korba:  postranice z žebříků (někdy vyplétané proutím)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–   převoz materiálu, který nepropadl skrze laťky:  dřevo, sena</a:t>
            </a:r>
          </a:p>
          <a:p>
            <a:endParaRPr lang="cs-CZ" sz="1800" dirty="0">
              <a:solidFill>
                <a:srgbClr val="00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182439-A209-410C-8C32-7A49A6223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65" y="2020157"/>
            <a:ext cx="1775192" cy="105124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C9BABC-FDB0-4B4D-B361-34A64CE12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t="28314" r="15099" b="6217"/>
          <a:stretch/>
        </p:blipFill>
        <p:spPr>
          <a:xfrm>
            <a:off x="10219979" y="2020157"/>
            <a:ext cx="1736424" cy="218679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D79E8A1-7B89-4931-A734-E73028DC22B1}"/>
              </a:ext>
            </a:extLst>
          </p:cNvPr>
          <p:cNvSpPr txBox="1"/>
          <p:nvPr/>
        </p:nvSpPr>
        <p:spPr>
          <a:xfrm>
            <a:off x="10741725" y="2101015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Kára, 1554.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F513C27-78EC-4901-BF51-0C36841462D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 contrast="40000"/>
          </a:blip>
          <a:stretch>
            <a:fillRect/>
          </a:stretch>
        </p:blipFill>
        <p:spPr>
          <a:xfrm>
            <a:off x="9983611" y="5096716"/>
            <a:ext cx="1961809" cy="135246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149B5C2-D9AB-47A8-A2E2-F4BA66DD21AE}"/>
              </a:ext>
            </a:extLst>
          </p:cNvPr>
          <p:cNvSpPr txBox="1"/>
          <p:nvPr/>
        </p:nvSpPr>
        <p:spPr>
          <a:xfrm flipH="1">
            <a:off x="10219979" y="6484311"/>
            <a:ext cx="1775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Bible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historiale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 </a:t>
            </a:r>
            <a:endParaRPr lang="cs-CZ" sz="1600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69CD6D-1976-4989-B36E-BF5761E34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6203" y="100455"/>
            <a:ext cx="2148428" cy="151249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8C4351A-B351-44D6-9EBB-D172E8AAFC87}"/>
              </a:ext>
            </a:extLst>
          </p:cNvPr>
          <p:cNvSpPr txBox="1"/>
          <p:nvPr/>
        </p:nvSpPr>
        <p:spPr>
          <a:xfrm>
            <a:off x="10128083" y="1542244"/>
            <a:ext cx="1570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Bible Václava IV 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755925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A9C504-061A-4B37-BD25-85D4A8049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908" y="585627"/>
            <a:ext cx="11774183" cy="6272373"/>
          </a:xfrm>
        </p:spPr>
        <p:txBody>
          <a:bodyPr>
            <a:norm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Vozáci</a:t>
            </a:r>
            <a:r>
              <a:rPr lang="cs-CZ" sz="1800" b="1" dirty="0"/>
              <a:t> </a:t>
            </a:r>
            <a:r>
              <a:rPr lang="cs-CZ" sz="1800" dirty="0"/>
              <a:t> –  lat. </a:t>
            </a:r>
            <a:r>
              <a:rPr lang="pt-BR" sz="1800" b="0" u="none" strike="noStrike" baseline="0" dirty="0"/>
              <a:t>currifices</a:t>
            </a:r>
            <a:r>
              <a:rPr lang="cs-CZ" sz="1800" b="0" u="none" strike="noStrike" baseline="0" dirty="0"/>
              <a:t>: zhotovovali celý vůz </a:t>
            </a:r>
          </a:p>
          <a:p>
            <a:pPr marL="0" indent="0">
              <a:buNone/>
            </a:pPr>
            <a:r>
              <a:rPr lang="cs-CZ" sz="1800" dirty="0"/>
              <a:t>                   </a:t>
            </a:r>
            <a:r>
              <a:rPr lang="cs-CZ" sz="1800" b="0" u="none" strike="noStrike" baseline="0" dirty="0"/>
              <a:t>–  </a:t>
            </a:r>
            <a:r>
              <a:rPr lang="cs-CZ" sz="1800" b="0" i="0" u="none" strike="noStrike" baseline="0" dirty="0"/>
              <a:t>1391:  na Starém Městě pražském působil </a:t>
            </a:r>
            <a:r>
              <a:rPr lang="cs-CZ" sz="1800" b="0" u="none" strike="noStrike" baseline="0" dirty="0" err="1"/>
              <a:t>wegenmacher</a:t>
            </a:r>
            <a:endParaRPr lang="cs-CZ" sz="1800" b="0" u="none" strike="noStrike" baseline="0" dirty="0"/>
          </a:p>
          <a:p>
            <a:endParaRPr lang="cs-CZ" sz="1800" dirty="0"/>
          </a:p>
          <a:p>
            <a:r>
              <a:rPr lang="cs-CZ" sz="2000" b="1" i="0" u="none" strike="noStrike" baseline="0" dirty="0">
                <a:solidFill>
                  <a:srgbClr val="FF0000"/>
                </a:solidFill>
              </a:rPr>
              <a:t>Koláři</a:t>
            </a:r>
            <a:r>
              <a:rPr lang="cs-CZ" sz="1800" b="1" i="0" u="none" strike="noStrike" baseline="0" dirty="0"/>
              <a:t>  </a:t>
            </a:r>
            <a:r>
              <a:rPr lang="cs-CZ" sz="1800" b="0" i="0" u="none" strike="noStrike" baseline="0" dirty="0"/>
              <a:t> –  </a:t>
            </a:r>
            <a:r>
              <a:rPr lang="cs-CZ" sz="1800" b="0" u="none" strike="noStrike" baseline="0" dirty="0"/>
              <a:t>lat. </a:t>
            </a:r>
            <a:r>
              <a:rPr lang="cs-CZ" sz="1800" b="0" u="none" strike="noStrike" baseline="0" dirty="0" err="1"/>
              <a:t>plaustrifices</a:t>
            </a:r>
            <a:r>
              <a:rPr lang="cs-CZ" sz="1800" b="0" u="none" strike="noStrike" baseline="0" dirty="0"/>
              <a:t>, koloději či </a:t>
            </a:r>
            <a:r>
              <a:rPr lang="cs-CZ" sz="1800" b="0" u="none" strike="noStrike" baseline="0" dirty="0" err="1"/>
              <a:t>nápravníci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–</a:t>
            </a:r>
            <a:r>
              <a:rPr lang="cs-CZ" sz="1800" b="0" u="none" strike="noStrike" baseline="0" dirty="0"/>
              <a:t>   vážené </a:t>
            </a:r>
            <a:r>
              <a:rPr lang="cs-CZ" sz="1800" b="0" i="0" u="none" strike="noStrike" baseline="0" dirty="0"/>
              <a:t>cechovně organizované řemeslo </a:t>
            </a:r>
          </a:p>
          <a:p>
            <a:pPr marL="0" indent="0" algn="l">
              <a:buNone/>
            </a:pPr>
            <a:r>
              <a:rPr lang="cs-CZ" sz="1800" dirty="0"/>
              <a:t>                   </a:t>
            </a:r>
            <a:r>
              <a:rPr lang="cs-CZ" sz="1800" b="0" i="0" u="none" strike="noStrike" baseline="0" dirty="0"/>
              <a:t>–   </a:t>
            </a:r>
            <a:r>
              <a:rPr lang="cs-CZ" sz="1800" dirty="0"/>
              <a:t>vyráběli:  </a:t>
            </a:r>
            <a:r>
              <a:rPr lang="cs-CZ" sz="1800" b="0" i="0" u="none" strike="noStrike" baseline="0" dirty="0"/>
              <a:t> vozy všech druhů, dopravní sáně, loukoťová kola,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hospodářské nářadí (pluhy, brány, trakaře, kolečka)</a:t>
            </a:r>
          </a:p>
          <a:p>
            <a:pPr marL="0" indent="0">
              <a:buNone/>
            </a:pPr>
            <a:r>
              <a:rPr lang="cs-CZ" sz="1800" dirty="0"/>
              <a:t>                   </a:t>
            </a:r>
            <a:r>
              <a:rPr lang="cs-CZ" sz="1800" b="0" i="0" u="none" strike="noStrike" baseline="0" dirty="0"/>
              <a:t>–   spojovaní s kováři:  v </a:t>
            </a:r>
            <a:r>
              <a:rPr lang="pl-PL" sz="1800" b="0" i="0" u="none" strike="noStrike" baseline="0" dirty="0"/>
              <a:t>Jihlavě před 1349 nebo Turnově 1519 </a:t>
            </a:r>
          </a:p>
          <a:p>
            <a:pPr marL="0" indent="0">
              <a:buNone/>
            </a:pPr>
            <a:r>
              <a:rPr lang="pl-PL" sz="1800" dirty="0"/>
              <a:t>                   </a:t>
            </a:r>
            <a:r>
              <a:rPr lang="pl-PL" sz="1800" b="0" i="0" u="none" strike="noStrike" baseline="0" dirty="0"/>
              <a:t>–   Praha:   1419 podle Z. Wintera 43 kolářů</a:t>
            </a:r>
            <a:endParaRPr lang="cs-CZ" sz="1800" dirty="0"/>
          </a:p>
          <a:p>
            <a:pPr marL="0" indent="0">
              <a:buNone/>
            </a:pPr>
            <a:r>
              <a:rPr lang="cs-CZ" sz="1800" b="0" u="none" strike="noStrike" baseline="0" dirty="0"/>
              <a:t>                                       </a:t>
            </a:r>
            <a:r>
              <a:rPr lang="cs-CZ" sz="1800" b="0" u="none" strike="noStrike" baseline="0" dirty="0" err="1"/>
              <a:t>kolečníci</a:t>
            </a:r>
            <a:r>
              <a:rPr lang="cs-CZ" sz="1800" b="0" u="none" strike="noStrike" baseline="0" dirty="0"/>
              <a:t> (lat. </a:t>
            </a:r>
            <a:r>
              <a:rPr lang="cs-CZ" sz="1800" b="0" u="none" strike="noStrike" baseline="0" dirty="0" err="1"/>
              <a:t>rotulifices</a:t>
            </a:r>
            <a:r>
              <a:rPr lang="cs-CZ" sz="1800" b="0" u="none" strike="noStrike" baseline="0" dirty="0"/>
              <a:t>)</a:t>
            </a:r>
            <a:r>
              <a:rPr lang="cs-CZ" sz="1800" b="0" i="0" u="none" strike="noStrike" baseline="0" dirty="0"/>
              <a:t>  –  zhotovovali trakaře a kolečka</a:t>
            </a:r>
          </a:p>
          <a:p>
            <a:pPr marL="0" indent="0">
              <a:buNone/>
            </a:pPr>
            <a:endParaRPr lang="cs-CZ" sz="1800" b="0" i="0" u="none" strike="noStrike" baseline="0" dirty="0"/>
          </a:p>
          <a:p>
            <a:r>
              <a:rPr lang="cs-CZ" sz="1800" b="1" i="0" u="none" strike="noStrike" baseline="0" dirty="0">
                <a:solidFill>
                  <a:srgbClr val="FF0000"/>
                </a:solidFill>
              </a:rPr>
              <a:t>Kolářská dílna</a:t>
            </a:r>
            <a:r>
              <a:rPr lang="cs-CZ" sz="1800" b="1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</a:t>
            </a:r>
            <a:r>
              <a:rPr lang="cs-CZ" sz="1800" b="1" i="0" u="none" strike="noStrike" baseline="0" dirty="0">
                <a:solidFill>
                  <a:srgbClr val="FF0000"/>
                </a:solidFill>
              </a:rPr>
              <a:t>  </a:t>
            </a:r>
            <a:r>
              <a:rPr lang="cs-CZ" sz="1800" b="0" i="0" u="none" strike="noStrike" baseline="0" dirty="0"/>
              <a:t>tesařská stolice (koník):  strouhání paprsků a loukotí 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–  kolářská stolice (koza):  sesazování kola a dlabání hlavy </a:t>
            </a:r>
          </a:p>
          <a:p>
            <a:pPr marL="0" indent="0">
              <a:buNone/>
            </a:pPr>
            <a:r>
              <a:rPr lang="cs-CZ" sz="1800" dirty="0"/>
              <a:t>                                </a:t>
            </a:r>
            <a:r>
              <a:rPr lang="cs-CZ" sz="1800" b="0" i="0" u="none" strike="noStrike" baseline="0" dirty="0"/>
              <a:t>–  jednoduchý soustruh a hoblice </a:t>
            </a:r>
          </a:p>
          <a:p>
            <a:pPr marL="0" indent="0">
              <a:buNone/>
            </a:pPr>
            <a:r>
              <a:rPr lang="cs-CZ" sz="1800" dirty="0"/>
              <a:t>                                </a:t>
            </a:r>
            <a:r>
              <a:rPr lang="cs-CZ" sz="1800" b="0" i="0" u="none" strike="noStrike" baseline="0" dirty="0"/>
              <a:t>–  několik seker, nebozezy a vrtáky, hoblíky </a:t>
            </a:r>
          </a:p>
          <a:p>
            <a:pPr marL="0" indent="0">
              <a:buNone/>
            </a:pPr>
            <a:r>
              <a:rPr lang="cs-CZ" sz="1800" dirty="0"/>
              <a:t>                                </a:t>
            </a:r>
            <a:r>
              <a:rPr lang="cs-CZ" sz="1800" b="0" i="0" u="none" strike="noStrike" baseline="0" dirty="0"/>
              <a:t>–  dřevo:  jasan, jilm, javor, buk, dub, habr </a:t>
            </a:r>
            <a:endParaRPr lang="cs-CZ" sz="1800" b="0" u="none" strike="noStrike" baseline="0" dirty="0"/>
          </a:p>
          <a:p>
            <a:pPr algn="l"/>
            <a:endParaRPr lang="cs-CZ" sz="1800" b="0" i="0" u="none" strike="noStrike" baseline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278AD3-D0FC-4C33-9345-7E8E9203F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26816" r="14899" b="7865"/>
          <a:stretch/>
        </p:blipFill>
        <p:spPr>
          <a:xfrm>
            <a:off x="7649217" y="328773"/>
            <a:ext cx="4244832" cy="52133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8202681-52E5-474E-A45D-E104FD30A6EA}"/>
              </a:ext>
            </a:extLst>
          </p:cNvPr>
          <p:cNvSpPr txBox="1"/>
          <p:nvPr/>
        </p:nvSpPr>
        <p:spPr>
          <a:xfrm>
            <a:off x="7649218" y="5605897"/>
            <a:ext cx="4669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>
                <a:effectLst/>
              </a:rPr>
              <a:t>Vozácký</a:t>
            </a:r>
            <a:r>
              <a:rPr lang="cs-CZ" sz="1800" b="1" dirty="0">
                <a:effectLst/>
              </a:rPr>
              <a:t> mistr v dílně</a:t>
            </a:r>
            <a:r>
              <a:rPr lang="cs-CZ" sz="1800" dirty="0">
                <a:effectLst/>
              </a:rPr>
              <a:t>:  vlevo je kolo s paprsky a nábojem. Na  zdi visí nářadí: sekera, dva vrtáky </a:t>
            </a:r>
          </a:p>
          <a:p>
            <a:r>
              <a:rPr lang="cs-CZ" sz="1800" dirty="0">
                <a:effectLst/>
              </a:rPr>
              <a:t>a dva nože. Na dvoře stojí </a:t>
            </a:r>
            <a:r>
              <a:rPr lang="cs-CZ" dirty="0"/>
              <a:t>vozík,</a:t>
            </a:r>
            <a:r>
              <a:rPr lang="cs-CZ" sz="1800" dirty="0">
                <a:effectLst/>
              </a:rPr>
              <a:t> 1584.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1879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7F8CB5D-9AD9-41D3-9BE9-A5D7D5EB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76" y="1603109"/>
            <a:ext cx="4774750" cy="23519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32FB300-A060-4DB3-BB68-DB14AFB428DD}"/>
              </a:ext>
            </a:extLst>
          </p:cNvPr>
          <p:cNvSpPr txBox="1"/>
          <p:nvPr/>
        </p:nvSpPr>
        <p:spPr>
          <a:xfrm>
            <a:off x="942764" y="489717"/>
            <a:ext cx="45717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Sv. Ludmila odjíždí na Tetín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pol. 14. stol.</a:t>
            </a:r>
            <a:endParaRPr lang="cs-CZ" sz="2000" b="1" i="0" u="none" strike="noStrike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b="1" dirty="0"/>
              <a:t>     Liber </a:t>
            </a:r>
            <a:r>
              <a:rPr lang="cs-CZ" sz="1600" b="1" dirty="0" err="1"/>
              <a:t>depictus</a:t>
            </a:r>
            <a:r>
              <a:rPr lang="cs-CZ" sz="1600" b="1" dirty="0"/>
              <a:t> (Krumlovský obrazový kodex) </a:t>
            </a:r>
          </a:p>
          <a:p>
            <a:r>
              <a:rPr lang="cs-CZ" sz="1600" b="1"/>
              <a:t>       </a:t>
            </a:r>
            <a:r>
              <a:rPr lang="cs-CZ" sz="1600" b="1" dirty="0"/>
              <a:t>pro klášter minoritů v ̟Českém Krumlově.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FB60EB-817B-42D2-A904-3D52CD377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75" y="4199825"/>
            <a:ext cx="4774751" cy="21101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3D7C625-3CFB-4510-A702-308322783C17}"/>
              </a:ext>
            </a:extLst>
          </p:cNvPr>
          <p:cNvSpPr txBox="1"/>
          <p:nvPr/>
        </p:nvSpPr>
        <p:spPr>
          <a:xfrm>
            <a:off x="7110730" y="1202999"/>
            <a:ext cx="3347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Vůz</a:t>
            </a:r>
            <a:r>
              <a:rPr lang="de-DE" sz="2000" b="1" i="0" u="none" strike="noStrike" baseline="0" dirty="0">
                <a:solidFill>
                  <a:srgbClr val="FF0000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z </a:t>
            </a:r>
            <a:r>
              <a:rPr lang="cs-CZ" sz="2000" b="1" i="0" u="none" strike="noStrike" baseline="0" dirty="0" err="1">
                <a:solidFill>
                  <a:srgbClr val="FF0000"/>
                </a:solidFill>
              </a:rPr>
              <a:t>Velislavovy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 bible 1340. </a:t>
            </a:r>
            <a:r>
              <a:rPr lang="de-DE" sz="2000" b="1" i="0" u="none" strike="noStrike" baseline="0" dirty="0">
                <a:solidFill>
                  <a:srgbClr val="FF0000"/>
                </a:solidFill>
              </a:rPr>
              <a:t> 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F7B00A1-87B6-4B31-91F1-4EEA5A8E9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690" y="1945154"/>
            <a:ext cx="6349473" cy="34790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44ADC3-F58A-4D11-98CF-F19A315649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1482" r="56717" b="25328"/>
          <a:stretch/>
        </p:blipFill>
        <p:spPr>
          <a:xfrm>
            <a:off x="10458121" y="390214"/>
            <a:ext cx="1305555" cy="138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59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6ECF92B-D5C3-4D3C-A254-B30017127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1011" r="11502" b="6591"/>
          <a:stretch/>
        </p:blipFill>
        <p:spPr>
          <a:xfrm>
            <a:off x="1697896" y="1109935"/>
            <a:ext cx="3911794" cy="537871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18A0E7D-0455-496C-A35B-A73684388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t="10038" r="15515" b="7566"/>
          <a:stretch/>
        </p:blipFill>
        <p:spPr>
          <a:xfrm>
            <a:off x="6582312" y="1109935"/>
            <a:ext cx="3842534" cy="53787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B5567A0-0677-468F-87DB-6636E3304625}"/>
              </a:ext>
            </a:extLst>
          </p:cNvPr>
          <p:cNvSpPr txBox="1"/>
          <p:nvPr/>
        </p:nvSpPr>
        <p:spPr>
          <a:xfrm>
            <a:off x="3996098" y="401074"/>
            <a:ext cx="4199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Norimberská kniha řemesel, kol. 1425</a:t>
            </a:r>
          </a:p>
        </p:txBody>
      </p:sp>
    </p:spTree>
    <p:extLst>
      <p:ext uri="{BB962C8B-B14F-4D97-AF65-F5344CB8AC3E}">
        <p14:creationId xmlns:p14="http://schemas.microsoft.com/office/powerpoint/2010/main" val="3732677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CBD39C-FC5F-4ECC-9FC4-49F8DC767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43" y="472610"/>
            <a:ext cx="11755401" cy="6385389"/>
          </a:xfrm>
        </p:spPr>
        <p:txBody>
          <a:bodyPr>
            <a:norm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Konstrukce</a:t>
            </a:r>
            <a:r>
              <a:rPr lang="cs-CZ" sz="2000" b="0" i="0" u="none" strike="noStrike" baseline="0" dirty="0">
                <a:solidFill>
                  <a:srgbClr val="FF0000"/>
                </a:solidFill>
              </a:rPr>
              <a:t> </a:t>
            </a:r>
            <a:r>
              <a:rPr lang="cs-CZ" sz="1800" b="0" i="0" u="none" strike="noStrike" baseline="0" dirty="0">
                <a:solidFill>
                  <a:srgbClr val="FF0000"/>
                </a:solidFill>
              </a:rPr>
              <a:t>   –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 </a:t>
            </a:r>
            <a:r>
              <a:rPr lang="cs-CZ" sz="1800" b="1" i="0" u="none" strike="noStrike" baseline="0" dirty="0">
                <a:solidFill>
                  <a:srgbClr val="FF0000"/>
                </a:solidFill>
              </a:rPr>
              <a:t>1.  kolo</a:t>
            </a:r>
            <a:r>
              <a:rPr lang="cs-CZ" sz="1800" b="1" dirty="0">
                <a:solidFill>
                  <a:srgbClr val="000000"/>
                </a:solidFill>
              </a:rPr>
              <a:t>   </a:t>
            </a:r>
            <a:r>
              <a:rPr lang="cs-CZ" sz="1800" b="0" i="0" u="none" strike="noStrike" baseline="0" dirty="0"/>
              <a:t>–   </a:t>
            </a:r>
            <a:r>
              <a:rPr lang="cs-CZ" sz="1800" b="1" i="0" u="none" strike="noStrike" baseline="0" dirty="0"/>
              <a:t>hlava:   </a:t>
            </a:r>
            <a:r>
              <a:rPr lang="cs-CZ" sz="1800" b="0" i="0" u="none" strike="noStrike" baseline="0" dirty="0"/>
              <a:t>středová část s vyvrtaným otvorem pro osu</a:t>
            </a:r>
            <a:r>
              <a:rPr lang="cs-CZ" sz="1800" dirty="0"/>
              <a:t> s kruhovou zděří  (od pol. 15. stol.)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z půlky nebo čtvrtky kulatiny  (kvůli popraskání), mazání kolomazí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</a:t>
            </a:r>
            <a:r>
              <a:rPr lang="cs-CZ" sz="1800" b="0" i="0" u="none" strike="noStrike" baseline="0" dirty="0"/>
              <a:t>–   </a:t>
            </a:r>
            <a:r>
              <a:rPr lang="cs-CZ" sz="1800" b="1" i="0" u="none" strike="noStrike" baseline="0" dirty="0"/>
              <a:t>paprsky</a:t>
            </a:r>
            <a:r>
              <a:rPr lang="cs-CZ" sz="1800" b="0" i="0" u="none" strike="noStrike" baseline="0" dirty="0"/>
              <a:t> (špice):  4 až 10, začepovány do hlavy a loukotí (někdy zešikmeny)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v otvorech lepidlo  (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tvaroh a hašené vápno 2 : 1) 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–   </a:t>
            </a:r>
            <a:r>
              <a:rPr lang="cs-CZ" sz="1800" b="1" i="0" u="none" strike="noStrike" baseline="0" dirty="0"/>
              <a:t>loukoť</a:t>
            </a:r>
            <a:r>
              <a:rPr lang="cs-CZ" sz="1800" b="0" i="0" u="none" strike="noStrike" baseline="0" dirty="0"/>
              <a:t>:  vnější obvod kola vyráběný z</a:t>
            </a:r>
            <a:r>
              <a:rPr lang="cs-CZ" sz="1800" dirty="0"/>
              <a:t>e čtvrtí kulatin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chráněn </a:t>
            </a:r>
            <a:r>
              <a:rPr lang="cs-CZ" sz="1800" b="0" i="0" u="none" strike="noStrike" baseline="0" dirty="0"/>
              <a:t>okovaným ráfk</a:t>
            </a:r>
            <a:r>
              <a:rPr lang="cs-CZ" sz="1800" dirty="0"/>
              <a:t>em – tzv. šíny  (přes spoje loukotí)</a:t>
            </a:r>
          </a:p>
          <a:p>
            <a:pPr marL="0" indent="0" algn="l">
              <a:buNone/>
            </a:pPr>
            <a:r>
              <a:rPr lang="cs-CZ" sz="1800" dirty="0"/>
              <a:t>                             </a:t>
            </a:r>
            <a:r>
              <a:rPr lang="cs-CZ" sz="1800" dirty="0">
                <a:solidFill>
                  <a:srgbClr val="FF0000"/>
                </a:solidFill>
              </a:rPr>
              <a:t>– </a:t>
            </a:r>
            <a:r>
              <a:rPr lang="cs-CZ" sz="1800" dirty="0"/>
              <a:t>  </a:t>
            </a:r>
            <a:r>
              <a:rPr lang="cs-CZ" sz="1800" b="1" dirty="0">
                <a:solidFill>
                  <a:srgbClr val="FF0000"/>
                </a:solidFill>
              </a:rPr>
              <a:t>2.  osy   </a:t>
            </a:r>
            <a:r>
              <a:rPr lang="cs-CZ" sz="1800" dirty="0"/>
              <a:t>–   spojnice kol (dubové):  čtvercové uprostřed, na konci kónické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–   od 15. stol. okované zděře s výstupkem proti protáčení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–   okovaný konec </a:t>
            </a:r>
            <a:r>
              <a:rPr lang="cs-CZ" sz="1800" dirty="0">
                <a:solidFill>
                  <a:srgbClr val="000000"/>
                </a:solidFill>
              </a:rPr>
              <a:t>(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„srážek) s otvorem pro dřevěný nebo železný zákolník  (15. stol.)</a:t>
            </a: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DAA797D-6CE5-4E1B-B49D-C5C38AE86CD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060311" y="4602976"/>
            <a:ext cx="3236971" cy="173300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CB0EECA-9BDE-45A2-8974-52E4F5D60FB3}"/>
              </a:ext>
            </a:extLst>
          </p:cNvPr>
          <p:cNvSpPr txBox="1"/>
          <p:nvPr/>
        </p:nvSpPr>
        <p:spPr>
          <a:xfrm>
            <a:off x="10599438" y="4629336"/>
            <a:ext cx="96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zákolník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6FC4E48-B63C-4F50-845D-A934F709F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6" r="23334" b="75256"/>
          <a:stretch/>
        </p:blipFill>
        <p:spPr>
          <a:xfrm>
            <a:off x="3844791" y="4400002"/>
            <a:ext cx="3236971" cy="204842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55E5515-36D7-4715-9AEC-1547711ED0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3" t="37413" r="4006" b="18383"/>
          <a:stretch/>
        </p:blipFill>
        <p:spPr>
          <a:xfrm>
            <a:off x="273827" y="4100688"/>
            <a:ext cx="3809081" cy="24081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FF9730-E20E-4344-B522-6727418F09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208" t="25618" r="7052" b="58651"/>
          <a:stretch/>
        </p:blipFill>
        <p:spPr>
          <a:xfrm>
            <a:off x="10382368" y="5957807"/>
            <a:ext cx="1656741" cy="7563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90A6E8-21E7-48F2-A52C-C5E6869EA047}"/>
              </a:ext>
            </a:extLst>
          </p:cNvPr>
          <p:cNvSpPr txBox="1"/>
          <p:nvPr/>
        </p:nvSpPr>
        <p:spPr>
          <a:xfrm>
            <a:off x="8177773" y="4267817"/>
            <a:ext cx="69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hlava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CA0654-929C-433C-A8A5-642BDA913216}"/>
              </a:ext>
            </a:extLst>
          </p:cNvPr>
          <p:cNvSpPr txBox="1"/>
          <p:nvPr/>
        </p:nvSpPr>
        <p:spPr>
          <a:xfrm>
            <a:off x="4743062" y="4507894"/>
            <a:ext cx="93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paprský</a:t>
            </a:r>
            <a:endParaRPr lang="cs-CZ" b="1" dirty="0"/>
          </a:p>
          <a:p>
            <a:r>
              <a:rPr lang="cs-CZ" b="1" dirty="0"/>
              <a:t> (špice)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CD15B7A-DE74-4072-B975-5AD0F8A0E8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59" t="2186" r="27184" b="68449"/>
          <a:stretch/>
        </p:blipFill>
        <p:spPr>
          <a:xfrm rot="5400000">
            <a:off x="10434869" y="4286950"/>
            <a:ext cx="1364321" cy="121983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C5369-4F6B-4B04-BD91-B82CFBC87333}"/>
              </a:ext>
            </a:extLst>
          </p:cNvPr>
          <p:cNvSpPr txBox="1"/>
          <p:nvPr/>
        </p:nvSpPr>
        <p:spPr>
          <a:xfrm>
            <a:off x="10712255" y="5684540"/>
            <a:ext cx="96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zákolník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0B40E51-BDB4-434E-AA2A-025E5A66F9BA}"/>
              </a:ext>
            </a:extLst>
          </p:cNvPr>
          <p:cNvSpPr txBox="1"/>
          <p:nvPr/>
        </p:nvSpPr>
        <p:spPr>
          <a:xfrm>
            <a:off x="11138708" y="3977284"/>
            <a:ext cx="58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zděř</a:t>
            </a:r>
          </a:p>
        </p:txBody>
      </p:sp>
    </p:spTree>
    <p:extLst>
      <p:ext uri="{BB962C8B-B14F-4D97-AF65-F5344CB8AC3E}">
        <p14:creationId xmlns:p14="http://schemas.microsoft.com/office/powerpoint/2010/main" val="1517673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18F1B4-01FE-45D6-AC68-2C73D6B3B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1" t="1822" r="17824" b="79750"/>
          <a:stretch/>
        </p:blipFill>
        <p:spPr>
          <a:xfrm>
            <a:off x="6565187" y="309523"/>
            <a:ext cx="5544620" cy="226574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C4758B2-084D-40BB-9DB6-0C11247ED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40000"/>
          </a:blip>
          <a:srcRect r="29959"/>
          <a:stretch/>
        </p:blipFill>
        <p:spPr>
          <a:xfrm>
            <a:off x="1250696" y="2402487"/>
            <a:ext cx="5176509" cy="41394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F00692F-1D6F-4A89-94B0-84ADD3BA1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77" t="60075" r="17464" b="4119"/>
          <a:stretch/>
        </p:blipFill>
        <p:spPr>
          <a:xfrm>
            <a:off x="6735993" y="2718546"/>
            <a:ext cx="5203008" cy="413945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2A34027-9D83-488B-9ECD-82AC9E58DAE6}"/>
              </a:ext>
            </a:extLst>
          </p:cNvPr>
          <p:cNvSpPr txBox="1"/>
          <p:nvPr/>
        </p:nvSpPr>
        <p:spPr>
          <a:xfrm>
            <a:off x="4145210" y="580864"/>
            <a:ext cx="1950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Výroba kola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1FFFCC-B7C8-4AE8-BDC0-6D616217B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40000"/>
          </a:blip>
          <a:srcRect l="70417" t="7170" r="-868" b="19069"/>
          <a:stretch/>
        </p:blipFill>
        <p:spPr>
          <a:xfrm>
            <a:off x="246579" y="313265"/>
            <a:ext cx="2433559" cy="33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86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229A08C-BFD4-4C2C-8C92-D1C52A1EB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95" t="71609" r="19185" b="4199"/>
          <a:stretch/>
        </p:blipFill>
        <p:spPr>
          <a:xfrm>
            <a:off x="3843612" y="93748"/>
            <a:ext cx="4260986" cy="229540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E90FE51-DDF3-4387-B36B-EFB859B71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428" y="2558971"/>
            <a:ext cx="5619355" cy="363224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99AF38-ADAD-4094-9E15-884B9C039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860" y="1105446"/>
            <a:ext cx="3169754" cy="45513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FEFE93-B4A4-4CD0-8FE9-26AC46760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31" y="1120718"/>
            <a:ext cx="2504776" cy="30874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056482-20BB-46D9-ABB0-6D0EC9B6AB75}"/>
              </a:ext>
            </a:extLst>
          </p:cNvPr>
          <p:cNvSpPr txBox="1"/>
          <p:nvPr/>
        </p:nvSpPr>
        <p:spPr>
          <a:xfrm>
            <a:off x="524710" y="4426608"/>
            <a:ext cx="2401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000000"/>
                </a:solidFill>
              </a:rPr>
              <a:t>Železné k</a:t>
            </a:r>
            <a:r>
              <a:rPr lang="en-US" sz="1600" b="1" i="0" u="none" strike="noStrike" baseline="0" dirty="0" err="1">
                <a:solidFill>
                  <a:srgbClr val="000000"/>
                </a:solidFill>
              </a:rPr>
              <a:t>ování</a:t>
            </a:r>
            <a:r>
              <a:rPr lang="en-US" sz="16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(šíny).</a:t>
            </a:r>
          </a:p>
          <a:p>
            <a:r>
              <a:rPr lang="cs-CZ" sz="1600" b="1" dirty="0">
                <a:solidFill>
                  <a:srgbClr val="000000"/>
                </a:solidFill>
              </a:rPr>
              <a:t>Výřez</a:t>
            </a:r>
            <a:r>
              <a:rPr lang="en-US" sz="1600" b="1" i="0" u="none" strike="noStrike" baseline="0" dirty="0">
                <a:solidFill>
                  <a:srgbClr val="000000"/>
                </a:solidFill>
              </a:rPr>
              <a:t> z </a:t>
            </a:r>
            <a:r>
              <a:rPr lang="en-US" sz="1600" b="1" i="0" u="none" strike="noStrike" baseline="0" dirty="0" err="1">
                <a:solidFill>
                  <a:srgbClr val="000000"/>
                </a:solidFill>
              </a:rPr>
              <a:t>obrazu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600" b="1" i="0" u="none" strike="noStrike" baseline="0" dirty="0" err="1">
                <a:solidFill>
                  <a:srgbClr val="000000"/>
                </a:solidFill>
              </a:rPr>
              <a:t>Cantianus</a:t>
            </a:r>
            <a:r>
              <a:rPr lang="en-US" sz="1600" b="1" i="0" u="none" strike="noStrike" baseline="0" dirty="0">
                <a:solidFill>
                  <a:srgbClr val="000000"/>
                </a:solidFill>
              </a:rPr>
              <a:t>, </a:t>
            </a:r>
            <a:endParaRPr lang="cs-CZ" sz="1600" b="1" i="0" u="none" strike="noStrike" baseline="0" dirty="0">
              <a:solidFill>
                <a:srgbClr val="000000"/>
              </a:solidFill>
            </a:endParaRPr>
          </a:p>
          <a:p>
            <a:r>
              <a:rPr lang="cs-CZ" sz="1600" b="1" dirty="0">
                <a:solidFill>
                  <a:srgbClr val="000000"/>
                </a:solidFill>
              </a:rPr>
              <a:t>          </a:t>
            </a:r>
            <a:r>
              <a:rPr lang="en-US" sz="1600" b="1" i="0" u="none" strike="noStrike" baseline="0" dirty="0">
                <a:solidFill>
                  <a:srgbClr val="000000"/>
                </a:solidFill>
              </a:rPr>
              <a:t>1505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–</a:t>
            </a:r>
            <a:r>
              <a:rPr lang="en-US" sz="1600" b="1" i="0" u="none" strike="noStrike" baseline="0" dirty="0">
                <a:solidFill>
                  <a:srgbClr val="000000"/>
                </a:solidFill>
              </a:rPr>
              <a:t>1515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.</a:t>
            </a:r>
            <a:r>
              <a:rPr lang="en-US" sz="1600" b="1" i="0" u="none" strike="noStrike" baseline="0" dirty="0">
                <a:solidFill>
                  <a:srgbClr val="000000"/>
                </a:solidFill>
              </a:rPr>
              <a:t> </a:t>
            </a:r>
            <a:endParaRPr lang="cs-CZ" sz="16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7289AB2-2415-47DE-8FF1-ED14D5CDD28C}"/>
              </a:ext>
            </a:extLst>
          </p:cNvPr>
          <p:cNvSpPr txBox="1"/>
          <p:nvPr/>
        </p:nvSpPr>
        <p:spPr>
          <a:xfrm>
            <a:off x="3286322" y="6179477"/>
            <a:ext cx="459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Kování loukotí (šíny):  1, 2, 6, 11 – 14 hrad Lopata,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3 – 5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Mstěnice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7, 8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Somkút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9, 10 Zalužany </a:t>
            </a:r>
            <a:endParaRPr lang="cs-CZ" sz="16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19AEA21-00A6-4A0A-98B5-F27876785C1D}"/>
              </a:ext>
            </a:extLst>
          </p:cNvPr>
          <p:cNvSpPr txBox="1"/>
          <p:nvPr/>
        </p:nvSpPr>
        <p:spPr>
          <a:xfrm>
            <a:off x="9571194" y="5943168"/>
            <a:ext cx="2265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Kování loukotí kol (šíny):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 1 – 6 Sezimovo Ústí 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92593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085F3D-B31A-4F9E-A5F3-8187B3BEF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0" y="642136"/>
            <a:ext cx="11647470" cy="6215864"/>
          </a:xfrm>
        </p:spPr>
        <p:txBody>
          <a:bodyPr>
            <a:norm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Vybavení a provoz domácnosti   </a:t>
            </a:r>
            <a:r>
              <a:rPr lang="cs-CZ" sz="1800" b="1" i="0" u="none" strike="noStrike" baseline="0" dirty="0"/>
              <a:t>–   </a:t>
            </a:r>
            <a:r>
              <a:rPr lang="cs-CZ" sz="1800" b="1" dirty="0"/>
              <a:t>R. Krajíc:  </a:t>
            </a:r>
            <a:r>
              <a:rPr lang="cs-CZ" sz="1800" dirty="0"/>
              <a:t>typologie a datace </a:t>
            </a:r>
            <a:r>
              <a:rPr lang="cs-CZ" sz="1800" b="0" i="0" u="none" strike="noStrike" baseline="0" dirty="0"/>
              <a:t>stavebního kování z Táborska   (cca 13 500 ks.)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</a:t>
            </a:r>
            <a:r>
              <a:rPr lang="cs-CZ" sz="1800" b="1" i="0" u="none" strike="noStrike" baseline="0" dirty="0"/>
              <a:t>13. —15. stol.: </a:t>
            </a:r>
            <a:r>
              <a:rPr lang="cs-CZ" sz="1800" b="0" i="0" u="none" strike="noStrike" baseline="0" dirty="0"/>
              <a:t> předměty z různých sociálních prostředí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        Tábor, Kozí Hrádek, zaniklé středověké vesnice (Kravín, </a:t>
            </a:r>
            <a:r>
              <a:rPr lang="cs-CZ" sz="1800" b="0" i="0" u="none" strike="noStrike" baseline="0" dirty="0" err="1"/>
              <a:t>Potálov</a:t>
            </a:r>
            <a:r>
              <a:rPr lang="cs-CZ" sz="1800" b="0" i="0" u="none" strike="noStrike" baseline="0" dirty="0"/>
              <a:t>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</a:t>
            </a:r>
            <a:r>
              <a:rPr lang="cs-CZ" sz="1800" b="0" i="0" u="none" strike="noStrike" baseline="0" dirty="0"/>
              <a:t> levobřežní předměstí Sezimova Ústí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</a:t>
            </a:r>
          </a:p>
          <a:p>
            <a:r>
              <a:rPr lang="cs-CZ" sz="1800" b="1" i="0" u="none" strike="noStrike" baseline="0" dirty="0"/>
              <a:t>12 skupin výrobků  </a:t>
            </a:r>
            <a:r>
              <a:rPr lang="cs-CZ" sz="1800" b="0" i="0" u="none" strike="noStrike" baseline="0" dirty="0"/>
              <a:t>–  třídění:   podle tvaru, způsobu výroby a užití (funkce)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dirty="0"/>
              <a:t>staveb</a:t>
            </a:r>
            <a:r>
              <a:rPr lang="cs-CZ" sz="1800" b="0" i="0" u="none" strike="noStrike" baseline="0" dirty="0"/>
              <a:t>ní železo a uzavírací mechanismy cca 90 % </a:t>
            </a:r>
            <a:r>
              <a:rPr lang="cs-CZ" sz="1800" dirty="0"/>
              <a:t> </a:t>
            </a:r>
          </a:p>
          <a:p>
            <a:pPr algn="l"/>
            <a:endParaRPr lang="cs-CZ" sz="1800" dirty="0"/>
          </a:p>
          <a:p>
            <a:pPr algn="l"/>
            <a:endParaRPr lang="cs-CZ" sz="1800" dirty="0"/>
          </a:p>
          <a:p>
            <a:pPr marL="0" indent="0" algn="l"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75ABA2-CCA1-474A-9D85-450503B3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134" y="3346436"/>
            <a:ext cx="5188449" cy="34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20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F3BC330-4245-44CA-9466-0F181032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906" y="3226495"/>
            <a:ext cx="2479838" cy="258423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3CE7992-B04A-4E26-92A8-88EACB7FF271}"/>
              </a:ext>
            </a:extLst>
          </p:cNvPr>
          <p:cNvSpPr txBox="1"/>
          <p:nvPr/>
        </p:nvSpPr>
        <p:spPr>
          <a:xfrm>
            <a:off x="3964184" y="5823897"/>
            <a:ext cx="42194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Náboje a zděře hlav kolo, Koncové kování osy: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1 – 3 – Bystřec, 4 –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Gajary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5, 6 –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Mstěnice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7 – 9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Pfaffenschlag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. </a:t>
            </a:r>
            <a:endParaRPr lang="cs-CZ" sz="1600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167C3A0-784A-4291-AD06-14D55D8D6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09" y="3270504"/>
            <a:ext cx="2802982" cy="228469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F6DD6CD-18C8-411E-B7FE-748812EC7161}"/>
              </a:ext>
            </a:extLst>
          </p:cNvPr>
          <p:cNvSpPr txBox="1"/>
          <p:nvPr/>
        </p:nvSpPr>
        <p:spPr>
          <a:xfrm>
            <a:off x="656415" y="5823897"/>
            <a:ext cx="331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Hraněné zděře os:1 – Bystřec,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2, 3 –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Mstěnice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4 – Sezimovo Ústí,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5 –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Zaluţany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 </a:t>
            </a:r>
            <a:endParaRPr lang="cs-CZ" sz="1600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217B7DD-6F94-4C3F-B1C4-E439D93A46AA}"/>
              </a:ext>
            </a:extLst>
          </p:cNvPr>
          <p:cNvSpPr txBox="1"/>
          <p:nvPr/>
        </p:nvSpPr>
        <p:spPr>
          <a:xfrm>
            <a:off x="7390872" y="207268"/>
            <a:ext cx="298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Konstrukce  –  osy kol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A71CB2B-9AA7-40E8-8758-D6EE4F5DB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815" y="1307178"/>
            <a:ext cx="3678435" cy="451671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A84F9D-2542-49E6-BB90-BFE533A43D9D}"/>
              </a:ext>
            </a:extLst>
          </p:cNvPr>
          <p:cNvSpPr txBox="1"/>
          <p:nvPr/>
        </p:nvSpPr>
        <p:spPr>
          <a:xfrm>
            <a:off x="8173815" y="5823898"/>
            <a:ext cx="4114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Plátové kování os: 1, 3 –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Pfaffenschlag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2 - Sezimovo Ústí, 4 -7 – Bystřec, 9 –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Zaluţany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8, 10 - Lopata </a:t>
            </a:r>
            <a:endParaRPr lang="cs-CZ" sz="1600" b="1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724DDBE-64AD-4DDB-B286-2B443AA3D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49" y="203106"/>
            <a:ext cx="6039798" cy="26834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7421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-663" b="46287"/>
          <a:stretch/>
        </p:blipFill>
        <p:spPr>
          <a:xfrm>
            <a:off x="124708" y="1942590"/>
            <a:ext cx="5037020" cy="37524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58310" y="794777"/>
            <a:ext cx="10438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arenR" startAt="7"/>
            </a:pPr>
            <a:r>
              <a:rPr lang="cs-CZ" sz="2400" b="1" dirty="0">
                <a:solidFill>
                  <a:srgbClr val="FF0000"/>
                </a:solidFill>
              </a:rPr>
              <a:t>Dopravní prostředky   </a:t>
            </a:r>
            <a:r>
              <a:rPr lang="cs-CZ" sz="2000" b="1" dirty="0"/>
              <a:t>–   součásti vozu:  </a:t>
            </a:r>
            <a:r>
              <a:rPr lang="cs-CZ" sz="2000" dirty="0"/>
              <a:t>kování os, kol, ojí, zákolníky, zděře kol (náboje) </a:t>
            </a:r>
          </a:p>
          <a:p>
            <a:r>
              <a:rPr lang="cs-CZ" sz="2000" dirty="0"/>
              <a:t>                                                         –   Klanice:  vzpěry podpírající boky vozu o nápravy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53582" r="11264"/>
          <a:stretch/>
        </p:blipFill>
        <p:spPr>
          <a:xfrm>
            <a:off x="7798677" y="2636448"/>
            <a:ext cx="4140399" cy="29673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AD45979-180B-4DF8-A802-52729995C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73" y="2590187"/>
            <a:ext cx="2542354" cy="301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4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D9607BC-CAA8-4089-8A6B-0FC92A0B95BC}"/>
              </a:ext>
            </a:extLst>
          </p:cNvPr>
          <p:cNvSpPr txBox="1"/>
          <p:nvPr/>
        </p:nvSpPr>
        <p:spPr>
          <a:xfrm>
            <a:off x="588930" y="245233"/>
            <a:ext cx="6999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FF0000"/>
                </a:solidFill>
              </a:rPr>
              <a:t>Odrazníky (patníky)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–  instalované v průjezdech bran a na nárožích budov zabraňovaly ulomení konce osy se zákolníkem. </a:t>
            </a:r>
            <a:endParaRPr lang="cs-CZ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98FAEF-88D7-48B7-99D2-EAB373EB5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4" y="1407397"/>
            <a:ext cx="6896528" cy="50539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FDFE81-83EC-4481-B3E5-678283C69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843" y="2180753"/>
            <a:ext cx="3479734" cy="33142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9A62BF-4E22-4736-A16E-4A48C64A31F1}"/>
              </a:ext>
            </a:extLst>
          </p:cNvPr>
          <p:cNvSpPr txBox="1"/>
          <p:nvPr/>
        </p:nvSpPr>
        <p:spPr>
          <a:xfrm>
            <a:off x="7670394" y="5630344"/>
            <a:ext cx="4726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Zákolníky: 1 – 9 Sezimovo Ústí, 10 – 15 hrad Lopata,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6 – 18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Pfaffenschlag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19 – hrad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Edelštejn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20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Zaluţany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</a:rPr>
              <a:t>21 – 24 </a:t>
            </a:r>
            <a:r>
              <a:rPr lang="cs-CZ" sz="1600" b="1" i="0" u="none" strike="noStrike" baseline="0" dirty="0" err="1">
                <a:solidFill>
                  <a:srgbClr val="000000"/>
                </a:solidFill>
              </a:rPr>
              <a:t>Gajary</a:t>
            </a:r>
            <a:r>
              <a:rPr lang="cs-CZ" sz="1600" b="1" i="0" u="none" strike="noStrike" baseline="0" dirty="0">
                <a:solidFill>
                  <a:srgbClr val="000000"/>
                </a:solidFill>
              </a:rPr>
              <a:t>, 25 – 28 Bystřec.</a:t>
            </a:r>
            <a:endParaRPr lang="cs-CZ" sz="16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F2FD57-D2D6-4F07-B59D-1E33F6DAD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4324" r="3137" b="59053"/>
          <a:stretch/>
        </p:blipFill>
        <p:spPr>
          <a:xfrm>
            <a:off x="9955765" y="214248"/>
            <a:ext cx="1798477" cy="170788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B73AD71-FCBE-4835-B431-C8EA482EA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1482" r="56717" b="25328"/>
          <a:stretch/>
        </p:blipFill>
        <p:spPr>
          <a:xfrm>
            <a:off x="8093021" y="214248"/>
            <a:ext cx="1660689" cy="176036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B78546C-447B-4BE2-B35F-4CE113816D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289" t="65736" r="8570" b="4994"/>
          <a:stretch/>
        </p:blipFill>
        <p:spPr>
          <a:xfrm>
            <a:off x="9154274" y="1922136"/>
            <a:ext cx="3113070" cy="285534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0365826-21A9-4D97-8449-7CBD6843BE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59" r="26548" b="75096"/>
          <a:stretch/>
        </p:blipFill>
        <p:spPr>
          <a:xfrm>
            <a:off x="125122" y="1094432"/>
            <a:ext cx="1961294" cy="14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02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B64B05-2CC5-4B5E-B087-CBA036843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3" y="176506"/>
            <a:ext cx="9393485" cy="65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67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D7928C-54EF-461A-889C-A554366FA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15" y="934947"/>
            <a:ext cx="11760485" cy="612853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1800" dirty="0"/>
              <a:t>                         </a:t>
            </a:r>
            <a:r>
              <a:rPr lang="cs-CZ" sz="1800" dirty="0">
                <a:solidFill>
                  <a:srgbClr val="FF0000"/>
                </a:solidFill>
              </a:rPr>
              <a:t>– </a:t>
            </a:r>
            <a:r>
              <a:rPr lang="cs-CZ" sz="1800" dirty="0"/>
              <a:t>  </a:t>
            </a:r>
            <a:r>
              <a:rPr lang="cs-CZ" sz="1800" b="1" dirty="0">
                <a:solidFill>
                  <a:srgbClr val="FF0000"/>
                </a:solidFill>
              </a:rPr>
              <a:t>3.  Podvozek  </a:t>
            </a:r>
            <a:r>
              <a:rPr lang="cs-CZ" sz="1800" dirty="0"/>
              <a:t>–  </a:t>
            </a:r>
            <a:r>
              <a:rPr lang="cs-CZ" sz="1800" b="1" dirty="0"/>
              <a:t>nápravy:</a:t>
            </a:r>
            <a:r>
              <a:rPr lang="cs-CZ" sz="1800" dirty="0"/>
              <a:t>  přední a zadní osy kol spojené dlouhým břevnem (rozvorou)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–  </a:t>
            </a:r>
            <a:r>
              <a:rPr lang="cs-CZ" sz="1800" b="1" dirty="0"/>
              <a:t>rozvora:</a:t>
            </a:r>
            <a:r>
              <a:rPr lang="cs-CZ" sz="1800" dirty="0"/>
              <a:t>  čepem uchycena v přední nápravě  (otáčení a zatáčení)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–  </a:t>
            </a:r>
            <a:r>
              <a:rPr lang="cs-CZ" sz="1800" b="1" dirty="0"/>
              <a:t>o</a:t>
            </a:r>
            <a:r>
              <a:rPr lang="cs-CZ" sz="1800" b="1" i="0" u="none" strike="noStrike" baseline="0" dirty="0"/>
              <a:t>j:  </a:t>
            </a:r>
            <a:r>
              <a:rPr lang="cs-CZ" sz="1800" i="0" u="none" strike="noStrike" baseline="0" dirty="0"/>
              <a:t>prodloužené táhlo podvozku (původně 2 oje)</a:t>
            </a:r>
          </a:p>
          <a:p>
            <a:pPr marL="0" indent="0" algn="l">
              <a:buNone/>
            </a:pPr>
            <a:endParaRPr lang="cs-CZ" sz="180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imes-Roman"/>
              </a:rPr>
              <a:t>                                                             9. – 12. stol.:  jho a chomout </a:t>
            </a:r>
          </a:p>
          <a:p>
            <a:pPr marL="0" indent="0" algn="l">
              <a:buNone/>
            </a:pPr>
            <a:r>
              <a:rPr lang="cs-CZ" sz="1800" dirty="0">
                <a:latin typeface="Times-Roman"/>
              </a:rPr>
              <a:t>                                                            </a:t>
            </a:r>
            <a:r>
              <a:rPr lang="cs-CZ" sz="1800" b="0" i="0" u="none" strike="noStrike" baseline="0" dirty="0">
                <a:latin typeface="Times-Roman"/>
              </a:rPr>
              <a:t>13. a 14.:  </a:t>
            </a:r>
            <a:r>
              <a:rPr lang="cs-CZ" sz="1800" b="1" dirty="0" err="1"/>
              <a:t>postraňkový</a:t>
            </a:r>
            <a:r>
              <a:rPr lang="cs-CZ" sz="1800" b="1" dirty="0"/>
              <a:t> zápřah  </a:t>
            </a:r>
            <a:r>
              <a:rPr lang="cs-CZ" sz="1800" dirty="0"/>
              <a:t>–   1 oj pro dva koně: 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</a:t>
            </a:r>
            <a:r>
              <a:rPr lang="cs-CZ" sz="1800" dirty="0" err="1"/>
              <a:t>náojník</a:t>
            </a:r>
            <a:r>
              <a:rPr lang="cs-CZ" sz="1800" dirty="0"/>
              <a:t> (držák)  –  řetěz spojený s ojí a zvláštní popruh k brždění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–  14/15. stol.:  nález z </a:t>
            </a:r>
            <a:r>
              <a:rPr lang="cs-CZ" sz="1800" dirty="0" err="1"/>
              <a:t>kartuzie</a:t>
            </a:r>
            <a:r>
              <a:rPr lang="cs-CZ" sz="1800" dirty="0"/>
              <a:t> v Dolanech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</a:t>
            </a:r>
            <a:r>
              <a:rPr lang="cs-CZ" sz="1800" b="0" i="0" u="none" strike="noStrike" baseline="0" dirty="0">
                <a:latin typeface="Times-Roman"/>
              </a:rPr>
              <a:t>p</a:t>
            </a:r>
            <a:r>
              <a:rPr lang="cs-CZ" sz="1800" b="0" i="0" u="none" strike="noStrike" baseline="0" dirty="0">
                <a:latin typeface="TimesNewRoman"/>
              </a:rPr>
              <a:t>ř</a:t>
            </a:r>
            <a:r>
              <a:rPr lang="cs-CZ" sz="1800" b="0" i="0" u="none" strike="noStrike" baseline="0" dirty="0">
                <a:latin typeface="Times-Roman"/>
              </a:rPr>
              <a:t>í</a:t>
            </a:r>
            <a:r>
              <a:rPr lang="cs-CZ" sz="1800" b="0" i="0" u="none" strike="noStrike" baseline="0" dirty="0">
                <a:latin typeface="TimesNewRoman"/>
              </a:rPr>
              <a:t>č</a:t>
            </a:r>
            <a:r>
              <a:rPr lang="cs-CZ" sz="1800" b="0" i="0" u="none" strike="noStrike" baseline="0" dirty="0">
                <a:latin typeface="Times-Roman"/>
              </a:rPr>
              <a:t>né b</a:t>
            </a:r>
            <a:r>
              <a:rPr lang="cs-CZ" sz="1800" b="0" i="0" u="none" strike="noStrike" baseline="0" dirty="0">
                <a:latin typeface="TimesNewRoman"/>
              </a:rPr>
              <a:t>ř</a:t>
            </a:r>
            <a:r>
              <a:rPr lang="cs-CZ" sz="1800" b="0" i="0" u="none" strike="noStrike" baseline="0" dirty="0">
                <a:latin typeface="Times-Roman"/>
              </a:rPr>
              <a:t>evno (tzv. </a:t>
            </a:r>
            <a:r>
              <a:rPr lang="cs-CZ" sz="1800" b="0" i="0" u="none" strike="noStrike" baseline="0" dirty="0" err="1">
                <a:latin typeface="Times-Roman"/>
              </a:rPr>
              <a:t>brcata</a:t>
            </a:r>
            <a:r>
              <a:rPr lang="cs-CZ" sz="1800" b="0" i="0" u="none" strike="noStrike" baseline="0" dirty="0">
                <a:latin typeface="Times-Roman"/>
              </a:rPr>
              <a:t>)  –  vzadu zavěšené na oj (k zadržování z kopce)</a:t>
            </a:r>
          </a:p>
          <a:p>
            <a:pPr marL="0" indent="0" algn="l">
              <a:buNone/>
            </a:pPr>
            <a:r>
              <a:rPr lang="cs-CZ" sz="1800" dirty="0">
                <a:latin typeface="Times-Roman"/>
              </a:rPr>
              <a:t>                                                                              svorník:  spojující rozporku s ojí </a:t>
            </a:r>
          </a:p>
          <a:p>
            <a:pPr marL="0" indent="0" algn="l">
              <a:buNone/>
            </a:pPr>
            <a:endParaRPr lang="cs-CZ" sz="1800" b="1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cs-CZ" sz="1800" b="1" i="0" u="none" strike="noStrike" baseline="0" dirty="0">
                <a:solidFill>
                  <a:srgbClr val="FF0000"/>
                </a:solidFill>
              </a:rPr>
              <a:t>                           –  4.  Korba   </a:t>
            </a:r>
            <a:r>
              <a:rPr lang="cs-CZ" sz="1800" i="0" u="none" strike="noStrike" baseline="0" dirty="0"/>
              <a:t>–   postranice:  z opracovaného dřeva (desky, fošny), přitesané </a:t>
            </a:r>
            <a:r>
              <a:rPr lang="cs-CZ" sz="1800" i="0" u="none" strike="noStrike" baseline="0" dirty="0" err="1"/>
              <a:t>ráhoviny</a:t>
            </a:r>
            <a:r>
              <a:rPr lang="cs-CZ" sz="1800" i="0" u="none" strike="noStrike" baseline="0" dirty="0"/>
              <a:t>, proutí (košatiny)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</a:t>
            </a:r>
            <a:r>
              <a:rPr lang="cs-CZ" sz="1800" i="0" u="none" strike="noStrike" baseline="0" dirty="0"/>
              <a:t>–    tzv. </a:t>
            </a:r>
            <a:r>
              <a:rPr lang="cs-CZ" sz="1800" i="0" u="none" strike="noStrike" baseline="0" dirty="0" err="1"/>
              <a:t>líšně</a:t>
            </a:r>
            <a:r>
              <a:rPr lang="cs-CZ" sz="1800" dirty="0"/>
              <a:t>: zpevnění korby pomocí</a:t>
            </a:r>
            <a:r>
              <a:rPr lang="cs-CZ" sz="1800" i="0" u="none" strike="noStrike" baseline="0" dirty="0"/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dřevěných podpěr  (vrchní okraj postranice s osou vozu)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             na osu upevněny pomocí klanice (kruh s tulejí)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  <a:endParaRPr lang="cs-CZ" sz="1800" i="0" u="none" strike="noStrike" baseline="0" dirty="0"/>
          </a:p>
          <a:p>
            <a:pPr marL="0" indent="0" algn="l">
              <a:buNone/>
            </a:pPr>
            <a:r>
              <a:rPr lang="cs-CZ" sz="1800" b="1" dirty="0">
                <a:solidFill>
                  <a:srgbClr val="FF0000"/>
                </a:solidFill>
              </a:rPr>
              <a:t>                                                   </a:t>
            </a:r>
            <a:r>
              <a:rPr lang="cs-CZ" sz="1800" b="0" i="0" u="none" strike="noStrike" baseline="0" dirty="0"/>
              <a:t>–   </a:t>
            </a:r>
            <a:r>
              <a:rPr lang="cs-CZ" sz="1800" dirty="0"/>
              <a:t>k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ozlík:  řídící stolice od 16. stol.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</a:t>
            </a: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6042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85DB716-43D4-41D0-B13D-EB33ABAEE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4" t="2914" r="6713"/>
          <a:stretch/>
        </p:blipFill>
        <p:spPr>
          <a:xfrm>
            <a:off x="906108" y="1129670"/>
            <a:ext cx="3591674" cy="54406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581D70-A41D-4DCD-A9FB-FBAF9100E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1" y="287677"/>
            <a:ext cx="1123586" cy="12542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1396A87-A8D7-4740-AAAC-E03300AA6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014" y="287677"/>
            <a:ext cx="5212584" cy="28995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30B2A07-39F1-4B5C-A6E2-DAED1B1E5945}"/>
              </a:ext>
            </a:extLst>
          </p:cNvPr>
          <p:cNvSpPr txBox="1"/>
          <p:nvPr/>
        </p:nvSpPr>
        <p:spPr>
          <a:xfrm>
            <a:off x="5290404" y="3301492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Konstrukce podvozku žebřinového vozu (</a:t>
            </a:r>
            <a:r>
              <a:rPr lang="cs-CZ" sz="18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Šimša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2009).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98B90CF-0E79-44C8-B555-18F7ADCFBB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445" t="65736" r="10677" b="10903"/>
          <a:stretch/>
        </p:blipFill>
        <p:spPr>
          <a:xfrm>
            <a:off x="6178193" y="3785139"/>
            <a:ext cx="3667875" cy="28942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A314766-0417-4634-A496-9F57A9E4FFF9}"/>
              </a:ext>
            </a:extLst>
          </p:cNvPr>
          <p:cNvSpPr txBox="1"/>
          <p:nvPr/>
        </p:nvSpPr>
        <p:spPr>
          <a:xfrm>
            <a:off x="9935110" y="5732980"/>
            <a:ext cx="189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Převrácený vůz </a:t>
            </a:r>
          </a:p>
          <a:p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papeže Jana XXIII.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49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E2886E-B888-4AAB-A03F-39D09C9D8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4" y="269610"/>
            <a:ext cx="6700839" cy="61773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432F5F-DDFE-45AA-B554-7E83B24F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645" y="131381"/>
            <a:ext cx="3625686" cy="27620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4EC327B-CC17-4612-8332-5F0E7F9AD09F}"/>
              </a:ext>
            </a:extLst>
          </p:cNvPr>
          <p:cNvSpPr txBox="1"/>
          <p:nvPr/>
        </p:nvSpPr>
        <p:spPr>
          <a:xfrm>
            <a:off x="6995670" y="2893469"/>
            <a:ext cx="414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solidFill>
                  <a:srgbClr val="000000"/>
                </a:solidFill>
              </a:rPr>
              <a:t>    Oj vozu z Landauer Hausbuch, 1542.</a:t>
            </a:r>
          </a:p>
          <a:p>
            <a:r>
              <a:rPr lang="pl-PL" b="1" dirty="0">
                <a:solidFill>
                  <a:srgbClr val="000000"/>
                </a:solidFill>
              </a:rPr>
              <a:t>              (brždění </a:t>
            </a:r>
            <a:r>
              <a:rPr lang="pl-PL" sz="1800" b="1" i="0" u="none" strike="noStrike" baseline="0" dirty="0">
                <a:solidFill>
                  <a:srgbClr val="000000"/>
                </a:solidFill>
              </a:rPr>
              <a:t>držákem-</a:t>
            </a:r>
            <a:r>
              <a:rPr lang="pl-PL" b="1" dirty="0">
                <a:solidFill>
                  <a:srgbClr val="000000"/>
                </a:solidFill>
              </a:rPr>
              <a:t>řetězem)</a:t>
            </a:r>
            <a:endParaRPr lang="cs-CZ" b="1" dirty="0"/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BE3D37-7CC3-4982-805A-D8754329F81E}"/>
              </a:ext>
            </a:extLst>
          </p:cNvPr>
          <p:cNvSpPr txBox="1"/>
          <p:nvPr/>
        </p:nvSpPr>
        <p:spPr>
          <a:xfrm>
            <a:off x="5475095" y="6403724"/>
            <a:ext cx="687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</a:rPr>
              <a:t>Koncová kování oje: 1 Sezimovo Ústí, 2 </a:t>
            </a:r>
            <a:r>
              <a:rPr lang="cs-CZ" b="1" i="0" u="none" strike="noStrike" baseline="0" dirty="0" err="1">
                <a:solidFill>
                  <a:srgbClr val="000000"/>
                </a:solidFill>
              </a:rPr>
              <a:t>Gajary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, 3 </a:t>
            </a:r>
            <a:r>
              <a:rPr lang="cs-CZ" b="1" i="0" u="none" strike="noStrike" baseline="0" dirty="0" err="1">
                <a:solidFill>
                  <a:srgbClr val="000000"/>
                </a:solidFill>
              </a:rPr>
              <a:t>Mstěnice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, 4 Bystřec. </a:t>
            </a:r>
            <a:endParaRPr lang="cs-CZ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316F773-4191-4C32-A941-54A674524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976" y="3703152"/>
            <a:ext cx="3311355" cy="27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11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819E695-15AF-46B7-915F-EA79A79B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24" y="2030146"/>
            <a:ext cx="3721540" cy="27977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2E061E1-E2E1-4F05-B349-DB064E46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010" y="1345609"/>
            <a:ext cx="2450052" cy="326673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C874296-C727-4428-883D-82556EA0D9B4}"/>
              </a:ext>
            </a:extLst>
          </p:cNvPr>
          <p:cNvSpPr txBox="1"/>
          <p:nvPr/>
        </p:nvSpPr>
        <p:spPr>
          <a:xfrm>
            <a:off x="838088" y="375269"/>
            <a:ext cx="10784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Brždění vozu  </a:t>
            </a:r>
            <a:r>
              <a:rPr lang="cs-CZ" sz="2000" dirty="0"/>
              <a:t>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zvířetem: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držákem (řetězem) oje spojeným s postrojem  </a:t>
            </a:r>
          </a:p>
          <a:p>
            <a:r>
              <a:rPr lang="cs-CZ" sz="2000" dirty="0">
                <a:solidFill>
                  <a:srgbClr val="000000"/>
                </a:solidFill>
              </a:rPr>
              <a:t>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mechanicky: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omezení otáčení kola: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natupo  –  smykem po obruči  (</a:t>
            </a:r>
            <a:r>
              <a:rPr lang="cs-CZ" sz="1800" b="0" i="0" u="none" strike="noStrike" baseline="0" dirty="0"/>
              <a:t>„zavírat na kolo„) </a:t>
            </a:r>
          </a:p>
          <a:p>
            <a:r>
              <a:rPr lang="cs-CZ" dirty="0"/>
              <a:t>               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naostro  –  řetězem </a:t>
            </a:r>
            <a:endParaRPr lang="cs-CZ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836515-4C0D-4564-B0C7-F88FF76A09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09" t="72509" r="7688" b="5472"/>
          <a:stretch/>
        </p:blipFill>
        <p:spPr>
          <a:xfrm>
            <a:off x="8713768" y="3779735"/>
            <a:ext cx="3072266" cy="21795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B43C0B4-37CB-4294-9EB7-97EB4BD1C460}"/>
              </a:ext>
            </a:extLst>
          </p:cNvPr>
          <p:cNvSpPr txBox="1"/>
          <p:nvPr/>
        </p:nvSpPr>
        <p:spPr>
          <a:xfrm>
            <a:off x="4632201" y="5066703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0" u="none" strike="noStrike" baseline="0" dirty="0"/>
              <a:t>Blokování kola vozu z</a:t>
            </a:r>
            <a:r>
              <a:rPr lang="de-DE" b="1" i="0" u="none" strike="noStrike" baseline="0" dirty="0"/>
              <a:t> Zeughausinventar</a:t>
            </a:r>
            <a:endParaRPr lang="cs-CZ" b="1" i="0" u="none" strike="noStrike" baseline="0" dirty="0"/>
          </a:p>
          <a:p>
            <a:r>
              <a:rPr lang="de-DE" b="1" i="0" u="none" strike="noStrike" baseline="0" dirty="0"/>
              <a:t> von Landshut, 1485</a:t>
            </a:r>
            <a:r>
              <a:rPr lang="cs-CZ" b="1" dirty="0"/>
              <a:t> (brždění smykem).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A9DDCCF-244C-4B56-B87D-3F5DE9478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71" t="72509" r="52160" b="5472"/>
          <a:stretch/>
        </p:blipFill>
        <p:spPr>
          <a:xfrm>
            <a:off x="8655428" y="1345609"/>
            <a:ext cx="2810104" cy="21952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39BA39F-3532-405A-8079-D91D94F17FB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651765" y="4869504"/>
            <a:ext cx="2455798" cy="185464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A40C79-43A4-4EDF-AF83-403709B8B376}"/>
              </a:ext>
            </a:extLst>
          </p:cNvPr>
          <p:cNvSpPr txBox="1"/>
          <p:nvPr/>
        </p:nvSpPr>
        <p:spPr>
          <a:xfrm>
            <a:off x="439726" y="6282676"/>
            <a:ext cx="1630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Koňská pouta</a:t>
            </a:r>
          </a:p>
        </p:txBody>
      </p:sp>
    </p:spTree>
    <p:extLst>
      <p:ext uri="{BB962C8B-B14F-4D97-AF65-F5344CB8AC3E}">
        <p14:creationId xmlns:p14="http://schemas.microsoft.com/office/powerpoint/2010/main" val="3781262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71C4815-107C-4149-9FD1-EE636577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610" y="489710"/>
            <a:ext cx="3805430" cy="508296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200D86A-81A5-43F0-9FF6-EE3A0D7FBA6E}"/>
              </a:ext>
            </a:extLst>
          </p:cNvPr>
          <p:cNvSpPr txBox="1"/>
          <p:nvPr/>
        </p:nvSpPr>
        <p:spPr>
          <a:xfrm>
            <a:off x="7186441" y="5656281"/>
            <a:ext cx="6698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K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lanice: 1 – 2 </a:t>
            </a:r>
            <a:r>
              <a:rPr lang="cs-CZ" sz="1800" b="1" i="0" u="none" strike="noStrike" baseline="0" dirty="0" err="1">
                <a:solidFill>
                  <a:srgbClr val="000000"/>
                </a:solidFill>
              </a:rPr>
              <a:t>Gajary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, 3 Sezimovo Ústí, 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4 </a:t>
            </a:r>
            <a:r>
              <a:rPr lang="cs-CZ" sz="1800" b="1" i="0" u="none" strike="noStrike" baseline="0" dirty="0" err="1">
                <a:solidFill>
                  <a:srgbClr val="000000"/>
                </a:solidFill>
              </a:rPr>
              <a:t>Mstěnice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, 5 – 6 </a:t>
            </a:r>
            <a:r>
              <a:rPr lang="cs-CZ" sz="1800" b="1" i="0" u="none" strike="noStrike" baseline="0" dirty="0" err="1">
                <a:solidFill>
                  <a:srgbClr val="000000"/>
                </a:solidFill>
              </a:rPr>
              <a:t>Zaluţany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, 7 Nedakonice, 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8 </a:t>
            </a:r>
            <a:r>
              <a:rPr lang="cs-CZ" sz="1800" b="1" i="0" u="none" strike="noStrike" baseline="0" dirty="0" err="1">
                <a:solidFill>
                  <a:srgbClr val="000000"/>
                </a:solidFill>
              </a:rPr>
              <a:t>Somút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. </a:t>
            </a:r>
            <a:endParaRPr lang="cs-CZ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E972BC1-2F4D-44F7-8A64-25E29D981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532" y="435742"/>
            <a:ext cx="3179245" cy="200430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6A5EEDF-9BB7-4A02-B56C-EBD3CC4C3F8D}"/>
              </a:ext>
            </a:extLst>
          </p:cNvPr>
          <p:cNvSpPr txBox="1"/>
          <p:nvPr/>
        </p:nvSpPr>
        <p:spPr>
          <a:xfrm>
            <a:off x="1633199" y="2554255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</a:rPr>
              <a:t>Svorníky:1 Bystřec, 2 </a:t>
            </a:r>
            <a:r>
              <a:rPr lang="cs-CZ" b="1" i="0" u="none" strike="noStrike" baseline="0" dirty="0" err="1">
                <a:solidFill>
                  <a:srgbClr val="000000"/>
                </a:solidFill>
              </a:rPr>
              <a:t>Gajary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, 3 hrad Lopata, </a:t>
            </a:r>
          </a:p>
          <a:p>
            <a:r>
              <a:rPr lang="cs-CZ" b="1" i="0" u="none" strike="noStrike" baseline="0" dirty="0">
                <a:solidFill>
                  <a:srgbClr val="000000"/>
                </a:solidFill>
              </a:rPr>
              <a:t>4 </a:t>
            </a:r>
            <a:r>
              <a:rPr lang="cs-CZ" b="1" i="0" u="none" strike="noStrike" baseline="0" dirty="0" err="1">
                <a:solidFill>
                  <a:srgbClr val="000000"/>
                </a:solidFill>
              </a:rPr>
              <a:t>Mstěnice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, 5 Sezimovo Ústí, 6 </a:t>
            </a:r>
            <a:r>
              <a:rPr lang="cs-CZ" b="1" i="0" u="none" strike="noStrike" baseline="0" dirty="0" err="1">
                <a:solidFill>
                  <a:srgbClr val="000000"/>
                </a:solidFill>
              </a:rPr>
              <a:t>Zaluţany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. </a:t>
            </a:r>
            <a:endParaRPr lang="cs-CZ" b="1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258E0D1-178B-48F4-9D8D-8FAB706ED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073" y="3314793"/>
            <a:ext cx="4359359" cy="269310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615CB8-6FBF-4BFE-89CE-5FC5D679B42D}"/>
              </a:ext>
            </a:extLst>
          </p:cNvPr>
          <p:cNvSpPr txBox="1"/>
          <p:nvPr/>
        </p:nvSpPr>
        <p:spPr>
          <a:xfrm>
            <a:off x="797783" y="6099092"/>
            <a:ext cx="5562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Kování vah: 1 - 2 Bystřec, 3 – 4 hrad Lopata, 5 </a:t>
            </a:r>
            <a:r>
              <a:rPr lang="cs-CZ" sz="1800" b="1" i="0" u="none" strike="noStrike" baseline="0" dirty="0" err="1">
                <a:solidFill>
                  <a:srgbClr val="000000"/>
                </a:solidFill>
              </a:rPr>
              <a:t>Mstěnice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, </a:t>
            </a:r>
          </a:p>
          <a:p>
            <a:r>
              <a:rPr lang="cs-CZ" b="1" dirty="0">
                <a:solidFill>
                  <a:srgbClr val="000000"/>
                </a:solidFill>
              </a:rPr>
              <a:t>                    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6 – 7 Sezimovo Ústí, 8 – 10 Zalužany.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93311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106225-216D-46AC-943C-FB239D93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19" y="410964"/>
            <a:ext cx="3548524" cy="538298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E7CE289-3335-4C41-ACB4-3613697430F1}"/>
              </a:ext>
            </a:extLst>
          </p:cNvPr>
          <p:cNvSpPr txBox="1"/>
          <p:nvPr/>
        </p:nvSpPr>
        <p:spPr>
          <a:xfrm>
            <a:off x="637858" y="5907640"/>
            <a:ext cx="508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Obléhací tábor Sión: 1- 3 zákolníky, 4, 5 náboje kol, 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6 svorník, 7, 8 háky řetězu, 9 – 11 šíny kol, 12 řetěz </a:t>
            </a:r>
            <a:endParaRPr lang="cs-CZ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8C08119-E324-4044-AE48-FF897CB05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87" y="544531"/>
            <a:ext cx="5441608" cy="492868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D3C597E-A9E1-4896-9C15-D3F477588E36}"/>
              </a:ext>
            </a:extLst>
          </p:cNvPr>
          <p:cNvSpPr txBox="1"/>
          <p:nvPr/>
        </p:nvSpPr>
        <p:spPr>
          <a:xfrm>
            <a:off x="6246687" y="5658558"/>
            <a:ext cx="561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O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bléhací tábor u kláštera Kladruby: 1 zděř hlavy kola, 2, 3 náboje kol, 4 zákolník, 5, 6 šíny kol, 7 – plátové kování osy, 8, 9 – hraněná zděř osy (kresba </a:t>
            </a:r>
            <a:r>
              <a:rPr lang="cs-CZ" sz="1800" b="1" i="0" u="none" strike="noStrike" baseline="0" dirty="0" err="1">
                <a:solidFill>
                  <a:srgbClr val="000000"/>
                </a:solidFill>
              </a:rPr>
              <a:t>Visingr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).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4690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Typologie železných artefaktů podle R. Krajíce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826034"/>
          </a:xfrm>
        </p:spPr>
        <p:txBody>
          <a:bodyPr>
            <a:no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A)  Stavební kování </a:t>
            </a:r>
            <a:r>
              <a:rPr lang="cs-CZ" sz="1600" b="1" dirty="0"/>
              <a:t>  </a:t>
            </a:r>
            <a:r>
              <a:rPr lang="cs-CZ" sz="1600" dirty="0"/>
              <a:t>–   1.  </a:t>
            </a:r>
            <a:r>
              <a:rPr lang="cs-CZ" sz="1600" b="1" dirty="0"/>
              <a:t>hřebíky</a:t>
            </a:r>
            <a:r>
              <a:rPr lang="cs-CZ" sz="1600" dirty="0"/>
              <a:t> (s hlavou, bez hlavy)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2.  </a:t>
            </a:r>
            <a:r>
              <a:rPr lang="cs-CZ" sz="1600" b="1" dirty="0"/>
              <a:t>oko s trnem </a:t>
            </a:r>
            <a:r>
              <a:rPr lang="cs-CZ" sz="1600" dirty="0"/>
              <a:t>(součást uzavíracího mechanismu)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3.  </a:t>
            </a:r>
            <a:r>
              <a:rPr lang="cs-CZ" sz="1600" b="1" dirty="0"/>
              <a:t>petlice - řetěz </a:t>
            </a:r>
            <a:r>
              <a:rPr lang="cs-CZ" sz="1600" dirty="0"/>
              <a:t>(součást uzavíracího mechanismu)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4.  </a:t>
            </a:r>
            <a:r>
              <a:rPr lang="cs-CZ" sz="1600" b="1" dirty="0"/>
              <a:t>kotva řetězu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5.  </a:t>
            </a:r>
            <a:r>
              <a:rPr lang="cs-CZ" sz="1600" b="1" dirty="0"/>
              <a:t>skoba dvouramenná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6.  </a:t>
            </a:r>
            <a:r>
              <a:rPr lang="cs-CZ" sz="1600" b="1" dirty="0"/>
              <a:t>skoba jednoramenná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7.  </a:t>
            </a:r>
            <a:r>
              <a:rPr lang="cs-CZ" sz="1600" b="1" dirty="0"/>
              <a:t>závěs – pant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8.  </a:t>
            </a:r>
            <a:r>
              <a:rPr lang="cs-CZ" sz="1600" b="1" dirty="0"/>
              <a:t>objímky dveří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9.  </a:t>
            </a:r>
            <a:r>
              <a:rPr lang="cs-CZ" sz="1600" b="1" dirty="0"/>
              <a:t>pant dvouramenný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10.  </a:t>
            </a:r>
            <a:r>
              <a:rPr lang="cs-CZ" sz="1600" b="1" dirty="0"/>
              <a:t>zámek</a:t>
            </a:r>
            <a:r>
              <a:rPr lang="cs-CZ" sz="1600" dirty="0"/>
              <a:t>  –  2 základní skupiny: nepřenosný (pevná součást dveří), přenosný (volný)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–   zámková skříň s krycím štítem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–   kování klíčového otvoru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–   zavírací skoba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–   závora (k uzavírání vrat a dveří) a petlicová závora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11.  </a:t>
            </a:r>
            <a:r>
              <a:rPr lang="cs-CZ" sz="1600" b="1" dirty="0"/>
              <a:t>klíče</a:t>
            </a:r>
            <a:r>
              <a:rPr lang="cs-CZ" sz="1600" dirty="0"/>
              <a:t>   –   1.  hákovité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–   2.  zásuvné  (po pol. 14.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–   3.  otočné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00540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98B1C911-FF1E-498A-BDC8-504EE69B4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9" y="766763"/>
            <a:ext cx="11873501" cy="6486792"/>
          </a:xfrm>
        </p:spPr>
        <p:txBody>
          <a:bodyPr>
            <a:normAutofit/>
          </a:bodyPr>
          <a:lstStyle/>
          <a:p>
            <a:r>
              <a:rPr lang="cs-CZ" sz="2000" b="1" i="0" u="none" strike="noStrike" baseline="0" dirty="0">
                <a:solidFill>
                  <a:srgbClr val="FF0000"/>
                </a:solidFill>
              </a:rPr>
              <a:t>Bojový vůz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–  okovaný:  deska z pevných fošen  a prkno se střílnami zavěšované pod vůz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–   vybavení:  taras s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berlú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:  štít ke krytí proluk mezi vozy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řetěz s kruhem a hákem:  spojování vozů („kolo na kolo“)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ž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enijní nářadí:  dvě lopaty, sekyry,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kratce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(motyky)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–   náklad:  potraviny (čtvrtka hovězího, uzeného masa, chleba, sýra a vína)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píce pro koně:  nakládala se na vozy „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placní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“ (uvnitř vozové hradby) </a:t>
            </a: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organizační jednotka husitské armády: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hejtman:  velitel posádky vozu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posádka:  2 bojovníci s ručnicemi (hákovnice či píšťaly), 6 střelců s kušemi, 4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sudličníci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4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cepníci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2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pavézníci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2 vozatajové 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FF0000"/>
                </a:solidFill>
              </a:rPr>
              <a:t>Vozová hradba  </a:t>
            </a:r>
            <a:r>
              <a:rPr lang="cs-CZ" sz="1800" dirty="0">
                <a:solidFill>
                  <a:srgbClr val="000000"/>
                </a:solidFill>
              </a:rPr>
              <a:t>–  </a:t>
            </a:r>
            <a:r>
              <a:rPr lang="cs-CZ" sz="1800" dirty="0"/>
              <a:t>Flavius </a:t>
            </a:r>
            <a:r>
              <a:rPr lang="cs-CZ" sz="1800" dirty="0" err="1"/>
              <a:t>Vegetius</a:t>
            </a:r>
            <a:r>
              <a:rPr lang="cs-CZ" sz="1800" dirty="0"/>
              <a:t> </a:t>
            </a:r>
            <a:r>
              <a:rPr lang="cs-CZ" sz="1800" dirty="0" err="1"/>
              <a:t>Renatus</a:t>
            </a:r>
            <a:r>
              <a:rPr lang="cs-CZ" sz="1800" dirty="0"/>
              <a:t> (383 – 450):  spis o vojenství (</a:t>
            </a:r>
            <a:r>
              <a:rPr lang="cs-CZ" sz="1800" dirty="0" err="1"/>
              <a:t>Epitoma</a:t>
            </a:r>
            <a:r>
              <a:rPr lang="cs-CZ" sz="1800" dirty="0"/>
              <a:t> </a:t>
            </a:r>
            <a:r>
              <a:rPr lang="cs-CZ" sz="1800" dirty="0" err="1"/>
              <a:t>rei</a:t>
            </a:r>
            <a:r>
              <a:rPr lang="cs-CZ" sz="1800" dirty="0"/>
              <a:t> </a:t>
            </a:r>
            <a:r>
              <a:rPr lang="cs-CZ" sz="1800" dirty="0" err="1"/>
              <a:t>militantes</a:t>
            </a:r>
            <a:r>
              <a:rPr lang="cs-CZ" sz="1800" dirty="0"/>
              <a:t>):  od starověku </a:t>
            </a:r>
          </a:p>
          <a:p>
            <a:pPr marL="0" indent="0">
              <a:buNone/>
            </a:pPr>
            <a:r>
              <a:rPr lang="cs-CZ" sz="1800" dirty="0"/>
              <a:t>                                    –  husité: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vnější hradba jako ochrana pěchoty před obrněnou jízdou   (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na 6 až 7 tis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. p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ěších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300 voz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ů)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–  zázemí pro palné zbraně  (5 vozů 1 dělo), ochrana ležení a obléhacích táborů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příkop před hradbou:   Klučov  –  ležení polních vojsk:   d.  1220,5 m, 10ha, pro cca 370 vozů</a:t>
            </a: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7E81D4-5941-4278-9F83-284C6A2CC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341" y="446247"/>
            <a:ext cx="2527628" cy="28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8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66E934-11F0-485F-B1E3-9AD8E1CAD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5" y="882536"/>
            <a:ext cx="7426632" cy="50759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8E857D4-2F6F-4727-B40F-F9DCA6AD2FF1}"/>
              </a:ext>
            </a:extLst>
          </p:cNvPr>
          <p:cNvSpPr txBox="1"/>
          <p:nvPr/>
        </p:nvSpPr>
        <p:spPr>
          <a:xfrm>
            <a:off x="905056" y="6162857"/>
            <a:ext cx="702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Husitská vozová hradba, podle anonymního </a:t>
            </a:r>
            <a:r>
              <a:rPr lang="cs-CZ" sz="1800" b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Kriegsbuchu</a:t>
            </a:r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z roku 1437.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A1B156-450D-4751-950C-E96AB7F4C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503" y="309962"/>
            <a:ext cx="3558284" cy="32246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27C211-ABFD-4E44-B39C-92CAB248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883" y="3666358"/>
            <a:ext cx="2665523" cy="22262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475901C-9E4A-4F1A-89CE-40803C21C7AF}"/>
              </a:ext>
            </a:extLst>
          </p:cNvPr>
          <p:cNvSpPr txBox="1"/>
          <p:nvPr/>
        </p:nvSpPr>
        <p:spPr>
          <a:xfrm>
            <a:off x="7593202" y="6024358"/>
            <a:ext cx="448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</a:t>
            </a:r>
            <a:r>
              <a:rPr lang="cs-CZ" b="1" dirty="0">
                <a:solidFill>
                  <a:srgbClr val="000000"/>
                </a:solidFill>
              </a:rPr>
              <a:t>V</a:t>
            </a:r>
            <a:r>
              <a:rPr lang="de-DE" b="1" i="0" u="none" strike="noStrike" baseline="0" dirty="0" err="1">
                <a:solidFill>
                  <a:srgbClr val="000000"/>
                </a:solidFill>
              </a:rPr>
              <a:t>ozov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á</a:t>
            </a:r>
            <a:r>
              <a:rPr lang="de-DE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de-DE" b="1" i="0" u="none" strike="noStrike" baseline="0" dirty="0" err="1">
                <a:solidFill>
                  <a:srgbClr val="000000"/>
                </a:solidFill>
              </a:rPr>
              <a:t>hradb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a</a:t>
            </a:r>
            <a:r>
              <a:rPr lang="de-DE" b="1" i="0" u="none" strike="noStrike" baseline="0" dirty="0">
                <a:solidFill>
                  <a:srgbClr val="000000"/>
                </a:solidFill>
              </a:rPr>
              <a:t> </a:t>
            </a:r>
            <a:endParaRPr lang="cs-CZ" b="1" i="0" u="none" strike="noStrike" baseline="0" dirty="0">
              <a:solidFill>
                <a:srgbClr val="000000"/>
              </a:solidFill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</a:rPr>
              <a:t>        </a:t>
            </a:r>
            <a:r>
              <a:rPr lang="de-DE" b="1" i="0" u="none" strike="noStrike" baseline="0" dirty="0">
                <a:solidFill>
                  <a:srgbClr val="000000"/>
                </a:solidFill>
              </a:rPr>
              <a:t>Buch von den probierten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de-DE" b="1" i="0" u="none" strike="noStrike" baseline="0" dirty="0">
                <a:solidFill>
                  <a:srgbClr val="000000"/>
                </a:solidFill>
              </a:rPr>
              <a:t>Künsten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, </a:t>
            </a:r>
            <a:r>
              <a:rPr lang="de-DE" b="1" i="0" u="none" strike="noStrike" baseline="0" dirty="0">
                <a:solidFill>
                  <a:srgbClr val="000000"/>
                </a:solidFill>
              </a:rPr>
              <a:t>1535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.</a:t>
            </a:r>
            <a:r>
              <a:rPr lang="de-DE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79596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B7E63125-7F28-4F90-B8DD-13E7F40D2DFD}"/>
              </a:ext>
            </a:extLst>
          </p:cNvPr>
          <p:cNvSpPr txBox="1"/>
          <p:nvPr/>
        </p:nvSpPr>
        <p:spPr>
          <a:xfrm>
            <a:off x="4128501" y="6212495"/>
            <a:ext cx="509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ozová hradba od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Josta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Ammana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1531-1591. 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C3F9E2-3044-4CE2-B06A-BB2B0D29B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023" y="460839"/>
            <a:ext cx="8167954" cy="556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28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00B48B-1DFA-4D51-89B2-B44B86962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7" r="19149" b="12013"/>
          <a:stretch/>
        </p:blipFill>
        <p:spPr>
          <a:xfrm>
            <a:off x="174778" y="135525"/>
            <a:ext cx="8661115" cy="629265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E3961ED-01D8-4142-AA78-31C13E384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083" y="809296"/>
            <a:ext cx="3147526" cy="45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78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61257" y="79589"/>
            <a:ext cx="4689566" cy="67784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329644" y="629014"/>
            <a:ext cx="2662843" cy="3054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9104810" y="537572"/>
            <a:ext cx="2663789" cy="56542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145579" y="4404178"/>
            <a:ext cx="3764475" cy="178761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91349" y="168240"/>
            <a:ext cx="261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A)</a:t>
            </a:r>
            <a:r>
              <a:rPr lang="cs-CZ" sz="2400" dirty="0">
                <a:solidFill>
                  <a:srgbClr val="FF0000"/>
                </a:solidFill>
              </a:rPr>
              <a:t>  </a:t>
            </a:r>
            <a:r>
              <a:rPr lang="cs-CZ" sz="2400" b="1" dirty="0">
                <a:solidFill>
                  <a:srgbClr val="FF0000"/>
                </a:solidFill>
              </a:rPr>
              <a:t>Stavební kování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5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299893" y="652344"/>
            <a:ext cx="5892107" cy="31772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46098" y="652344"/>
            <a:ext cx="5918717" cy="602059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50378" y="113195"/>
            <a:ext cx="2533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A)  Stavební kování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170040" y="4305095"/>
            <a:ext cx="2849751" cy="21637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9298197" y="4305095"/>
            <a:ext cx="2667380" cy="22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8940"/>
          <a:stretch/>
        </p:blipFill>
        <p:spPr>
          <a:xfrm>
            <a:off x="6003250" y="1456178"/>
            <a:ext cx="6188750" cy="39456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1719" r="5056"/>
          <a:stretch/>
        </p:blipFill>
        <p:spPr>
          <a:xfrm>
            <a:off x="98677" y="953948"/>
            <a:ext cx="5558130" cy="528131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98126" y="229159"/>
            <a:ext cx="261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A)</a:t>
            </a:r>
            <a:r>
              <a:rPr lang="cs-CZ" sz="2400" dirty="0">
                <a:solidFill>
                  <a:srgbClr val="FF0000"/>
                </a:solidFill>
              </a:rPr>
              <a:t>  </a:t>
            </a:r>
            <a:r>
              <a:rPr lang="cs-CZ" sz="2400" b="1" dirty="0">
                <a:solidFill>
                  <a:srgbClr val="FF0000"/>
                </a:solidFill>
              </a:rPr>
              <a:t>Stavební kování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794698F-821E-4091-99A2-8C0F350B563D}"/>
              </a:ext>
            </a:extLst>
          </p:cNvPr>
          <p:cNvSpPr txBox="1"/>
          <p:nvPr/>
        </p:nvSpPr>
        <p:spPr>
          <a:xfrm>
            <a:off x="8807669" y="839398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Zámky</a:t>
            </a:r>
          </a:p>
        </p:txBody>
      </p:sp>
    </p:spTree>
    <p:extLst>
      <p:ext uri="{BB962C8B-B14F-4D97-AF65-F5344CB8AC3E}">
        <p14:creationId xmlns:p14="http://schemas.microsoft.com/office/powerpoint/2010/main" val="334454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240127" y="458929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Klíče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23181" y="2309"/>
            <a:ext cx="3128547" cy="51382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23182" y="5140578"/>
            <a:ext cx="2991321" cy="17174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245429" y="920594"/>
            <a:ext cx="7130783" cy="5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0D53DD-40AA-1E73-6491-5EDD968A8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4" t="4000" b="29158"/>
          <a:stretch/>
        </p:blipFill>
        <p:spPr>
          <a:xfrm>
            <a:off x="5819357" y="213360"/>
            <a:ext cx="6196875" cy="64617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FE2867-A520-1EFA-F89C-D83481F39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29" b="10518"/>
          <a:stretch/>
        </p:blipFill>
        <p:spPr>
          <a:xfrm>
            <a:off x="175768" y="213360"/>
            <a:ext cx="5483983" cy="570547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FCAB903-8019-F8B9-87DA-410A0BCD83C9}"/>
              </a:ext>
            </a:extLst>
          </p:cNvPr>
          <p:cNvSpPr txBox="1"/>
          <p:nvPr/>
        </p:nvSpPr>
        <p:spPr>
          <a:xfrm>
            <a:off x="571500" y="6067425"/>
            <a:ext cx="477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 –  válečkový zámek:  pružinový</a:t>
            </a:r>
          </a:p>
          <a:p>
            <a:r>
              <a:rPr lang="cs-CZ" dirty="0"/>
              <a:t>b  –  válečkový zámek:  pérový     </a:t>
            </a:r>
          </a:p>
        </p:txBody>
      </p:sp>
    </p:spTree>
    <p:extLst>
      <p:ext uri="{BB962C8B-B14F-4D97-AF65-F5344CB8AC3E}">
        <p14:creationId xmlns:p14="http://schemas.microsoft.com/office/powerpoint/2010/main" val="37443334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1773</Words>
  <Application>Microsoft Office PowerPoint</Application>
  <PresentationFormat>Širokoúhlá obrazovka</PresentationFormat>
  <Paragraphs>180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TimesNewRoman</vt:lpstr>
      <vt:lpstr>Times-Roman</vt:lpstr>
      <vt:lpstr>Motiv Office</vt:lpstr>
      <vt:lpstr>Hmotná kultura v archeologii středověku a novověku </vt:lpstr>
      <vt:lpstr>Prezentace aplikace PowerPoint</vt:lpstr>
      <vt:lpstr>             Typologie železných artefaktů podle R. Krajíce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Vůz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Hmotná kultura v archeologii středověku a novověku </dc:title>
  <dc:creator>Markéta Tymonová</dc:creator>
  <cp:lastModifiedBy>tym0001</cp:lastModifiedBy>
  <cp:revision>109</cp:revision>
  <dcterms:created xsi:type="dcterms:W3CDTF">2024-02-04T07:42:33Z</dcterms:created>
  <dcterms:modified xsi:type="dcterms:W3CDTF">2025-05-25T15:13:36Z</dcterms:modified>
</cp:coreProperties>
</file>