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271" r:id="rId3"/>
    <p:sldId id="285" r:id="rId4"/>
    <p:sldId id="286" r:id="rId5"/>
    <p:sldId id="287" r:id="rId6"/>
    <p:sldId id="275" r:id="rId7"/>
    <p:sldId id="276" r:id="rId8"/>
    <p:sldId id="277" r:id="rId9"/>
    <p:sldId id="279" r:id="rId10"/>
    <p:sldId id="280" r:id="rId11"/>
    <p:sldId id="282" r:id="rId12"/>
    <p:sldId id="281" r:id="rId13"/>
    <p:sldId id="283" r:id="rId14"/>
    <p:sldId id="28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5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52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4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7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58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96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68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47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56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34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08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DADDE3A-EDDD-4611-9FC2-C3FD92109F50}" type="datetimeFigureOut">
              <a:rPr lang="cs-CZ" smtClean="0"/>
              <a:t>26.03.2024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24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katerinaseda.cz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unes-co.cz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1D62-64C5-41AF-96A9-DC98A494E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1) ČLENĚNÍ A TYPY PROJEKTŮ</a:t>
            </a:r>
            <a:endParaRPr lang="cs-CZ" sz="4000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3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52178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celá řada různých projektů → různé typy a členění (velké množství kritérií, různá hlediska)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proč členit? → každý typ projektu vyžaduje specifické plánování i řízení:</a:t>
            </a:r>
          </a:p>
          <a:p>
            <a:pPr marL="45720" indent="0">
              <a:lnSpc>
                <a:spcPct val="100000"/>
              </a:lnSpc>
              <a:spcBef>
                <a:spcPts val="30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interní x externí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velký x střední x malý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hard (tvrdý) x soft (měkký)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projekty s 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jednoduchým x vícezdrojovým financováním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dle 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geografické působnosti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dle 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různého obsahu, účelu a cíle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jen pro základní orientaci → více variant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05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cs-CZ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1)    interní x externí projekt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pro koho je určen výstup projektu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interní projekt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výstup určen vlastní organizaci</a:t>
            </a: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př. zvyšování jazykových znalostí zaměstnanců muzea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externí projekt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určeno vnějšímu příjemci = veřejnosti, návštěvníkovi, zákazníkovi</a:t>
            </a: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př. realizace projektu prohlídek muzea v cizích jazycích netradiční metodou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2)    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velký x střední x malý projekt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odvozeno od množství činností a financí či rozsahu akce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malý projekt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= prezentace studentského projektu inscenovaného čtení divadelní hry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střední projekt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= třídenní Festival Na cestě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velký projekt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= mezinárodní festival divadelních škol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50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51129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cs-CZ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3)    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hard (tvrdý) x soft (měkký) projekt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odvozeno od náročnosti výsledků projektu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hard projekt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sz="2200" dirty="0">
                <a:latin typeface="Arial Narrow" panose="020B0606020202030204" pitchFamily="34" charset="0"/>
                <a:ea typeface="Calibri" panose="020F0502020204030204" pitchFamily="34" charset="0"/>
              </a:rPr>
              <a:t>projekty investičního charakteru = cíl: získat hmotný i nehmotný majetek</a:t>
            </a:r>
            <a:endParaRPr lang="cs-CZ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2200" dirty="0">
                <a:latin typeface="Arial Narrow" panose="020B0606020202030204" pitchFamily="34" charset="0"/>
                <a:ea typeface="Calibri" panose="020F0502020204030204" pitchFamily="34" charset="0"/>
              </a:rPr>
              <a:t>snadněji měřitelné –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př. rekonstrukce divadelního sálu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soft projekt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projekty neinvestiční povahy (ne pořizování, budování či rekonstrukce majetku)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hůře měřitelné – př. projekty vzdělávacího nebo sociálního charakteru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4)    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projekty s jednoduchým x vícezdrojovým financováním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jednoduché financování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kryto z jednoho zdroje</a:t>
            </a: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př. projekt hradí jen zákazník (necháte si vypracovat webovou prezentaci)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vícezdrojové financování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kryto ze dvou a více zdrojů</a:t>
            </a: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př. festival je hrazen z dotací, grantů, sponzorských darů, vstupného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45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97" y="1197735"/>
            <a:ext cx="11204620" cy="51901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5)     hledisko různé geografické působnosti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podle počtu lokalit, ve kterých projekty působí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</a:rPr>
              <a:t>pro</a:t>
            </a: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 jednu lokalitu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 instituci, podnik, univerzitu, síť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př. na univerzitě – interní grantový systém/projekt (jen pro akademiky, studenty)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pro více lokalit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vymezen i min, či max. počet partnerů z různých lokalit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př. projekty bilaterální (pro dvě strany – národní i mezinárodní partneři), projekty vícečetné…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podle zadavatele a jeho dosahu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lokální, regionální</a:t>
            </a:r>
            <a:r>
              <a:rPr lang="cs-CZ" sz="22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realizované v určitém místě, vztahují se k němu, organizátoři či jednotlivci působící v daném místě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národní projekty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→ zadavatelem jsou národní instituce (ministerstva, velké podniky či nadace)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mezinárodní projekty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zadavatelem jsou nadnárodní sítě, do nichž přispívají jednotlivé země (státy) na základě mezinárodních dohod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př. Visegrádské fondy, fondy Evropské Unie (ESF) zaměřené na vymezené cíle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9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97" y="1197735"/>
            <a:ext cx="11204620" cy="51901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cs-CZ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6)    projekty dle různého obsahu, účelu a cíle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rozvojové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tvorba programů, jejich ověřování, doporučení pro praxi a praxi ovlivňující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výzkumné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účel = výzkum na různé úrovni (hlavně VŠ a výzkumné organizace, stáže)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vzdělávací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→ inovace vzdělávacích programů a předmětů, podporují vzdělávací akce </a:t>
            </a:r>
          </a:p>
          <a:p>
            <a:pPr marL="274320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	př. projekty sítě v Erasmu PLUS…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projekty různého významu</a:t>
            </a:r>
            <a:endParaRPr lang="cs-CZ" sz="2200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neziskový projekt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→ dopředu plánované výdaje vyšší než příjmy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komerční projekt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→ plánuje zisk</a:t>
            </a:r>
          </a:p>
        </p:txBody>
      </p:sp>
    </p:spTree>
    <p:extLst>
      <p:ext uri="{BB962C8B-B14F-4D97-AF65-F5344CB8AC3E}">
        <p14:creationId xmlns:p14="http://schemas.microsoft.com/office/powerpoint/2010/main" val="130081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5" y="286872"/>
            <a:ext cx="11627223" cy="7305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Obecná definice projektu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62635"/>
            <a:ext cx="11277601" cy="50112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Co je to projekt?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jedinečné, soustředěné, plánované a časově ohraničené úsilí se záměrem dosáhnout stanovených cílů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vytváří unikátní produkt nebo službu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na realizaci se podílí více lidí, spojených do tvůrčího týmu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využívá vymezené, předem určené zdroje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Ne vše je ale projekt!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ne činnost, která se děje bez cíle a plánu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ne činnost, u které není definován začátek a konec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jak z pohledu času (kdy skončí)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tak z pohledu výstupu (čeho bude dosaženo)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0837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5" y="286872"/>
            <a:ext cx="11627223" cy="7305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Projekt v obecném slova smyslu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62635"/>
            <a:ext cx="11277601" cy="50112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U každého projektu sledujeme a vyhodnocujeme následující skutečnosti: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1) cíl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– jasně a dostatečně přesně definovaný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představa o výsledku, kterého chceme dosáhnout (popis v projektu)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ukotveno v místě a čase = jedinečnost (např. v jednom místě a čase - ne podobné festivaly)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sz="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2) kvalita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–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jedinečnost, s jakou má být cíl/výsledek realizován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na začátku nastavit minimální požadovanou kvalitu + kontrolovat ji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sz="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3) čas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– projekt je časově ohraničen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trvání projektu, termíny plánu projektu (nutné dodržovat)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sz="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4) náklady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 – jasný rozpočet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sz="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5) zdroje –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jasné zdroje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sz="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6) rizika a omezení –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nutno definovat rizika a omezení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7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5" y="286872"/>
            <a:ext cx="11627223" cy="7305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Vymezení pojmů kulturní a umělecký projekt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62635"/>
            <a:ext cx="11277601" cy="50112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b="1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kulturní</a:t>
            </a:r>
            <a:r>
              <a:rPr lang="cs-CZ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X </a:t>
            </a:r>
            <a:r>
              <a:rPr lang="cs-CZ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umělecké </a:t>
            </a:r>
            <a:r>
              <a:rPr lang="cs-CZ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projekty</a:t>
            </a:r>
            <a:r>
              <a:rPr lang="cs-CZ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 </a:t>
            </a:r>
            <a:r>
              <a:rPr lang="cs-CZ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jaký je mezi nimi rozdíl???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kultura = pojem nadřazený pojmu umění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projekty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= obecnější pojmenování pro danou oblast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2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umělecké projekty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= umělecký záměr = samotný akt vzniku (tvorba)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kulturní a umělecké projekty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tvůrčí aktivity z oblasti kultury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výsledek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i vznik uměleckého díla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tým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tvořen mj. i zástupci uměleckých profesí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rozdílů je ale mnohem víc!</a:t>
            </a:r>
            <a:endParaRPr lang="cs-CZ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7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5" y="286872"/>
            <a:ext cx="11627223" cy="7305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Tradiční x netradiční kulturní a umělecký projekt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62635"/>
            <a:ext cx="11277601" cy="50112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Tradiční kulturní a umělecké projekty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realizace divadelního, filmového, literárního, multikulturního či jinak zaměřeného festivalu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příprava katalogu k výstavě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vybudování multikulturního centra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realizace série přednášek o architektuře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série koncertů vážné hudby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realizace městských slavností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Netradiční kulturní a umělecké projekty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méně tradiční aktivity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ovlivněno novými formami umělecké tvorby a netradičními způsoby prezentace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př. aktivity umělkyně </a:t>
            </a:r>
            <a:r>
              <a:rPr 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Kateřiny Šedé </a:t>
            </a: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(1977) 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sz="2200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sz="2000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6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Kateřina Šedá</a:t>
            </a:r>
            <a:r>
              <a:rPr lang="cs-CZ" sz="4000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(1977)</a:t>
            </a:r>
            <a:endParaRPr lang="cs-CZ" sz="4000" b="1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518" y="1378038"/>
            <a:ext cx="6766964" cy="50406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oceňovaná výtvarnice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2011: sólová výstava v 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Tate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Modern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v Londýně (teprve 2. český umělec)</a:t>
            </a:r>
            <a:endParaRPr lang="cs-CZ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tzv. „sociální architektura“ → práce s obyvateli v různých lokalitách (přepychové městečko v Kalifornii, sídliště, vesnice, sociálně vyloučené lokality…)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téma: mezilidské vztahy → vyvést zúčastněné ze zažitých stereotypů či izolace skrze vlastní aktivity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snaha probudit trvalou změnu v chování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			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  <a:hlinkClick r:id="rId2"/>
              </a:rPr>
              <a:t>https://www.katerinaseda.cz/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CB90F59A-2363-4A19-B2AA-03B4691544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3"/>
          <a:stretch/>
        </p:blipFill>
        <p:spPr>
          <a:xfrm>
            <a:off x="7367789" y="2050301"/>
            <a:ext cx="4347693" cy="3454400"/>
          </a:xfrm>
        </p:spPr>
      </p:pic>
    </p:spTree>
    <p:extLst>
      <p:ext uri="{BB962C8B-B14F-4D97-AF65-F5344CB8AC3E}">
        <p14:creationId xmlns:p14="http://schemas.microsoft.com/office/powerpoint/2010/main" val="255080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878" y="331597"/>
            <a:ext cx="9380013" cy="74344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Kateřina Šedá – projekty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197" y="1524771"/>
            <a:ext cx="7300798" cy="4948440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2007: </a:t>
            </a:r>
            <a:r>
              <a:rPr lang="cs-CZ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Každej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pes, jiná ves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(Nová Líšeň)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zaslala dle adresáře získaného ze zvonků tisícovce rodin sídliště Nová Líšeň košile s motivy podle fasád paneláků, kde bydleli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2011: 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Bedřichovice nad Temží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Tate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Modern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, Londýn)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konfrontace života vesnice Bedřichovice u Brna a světové metropole Londýn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2017–2019: </a:t>
            </a:r>
            <a:r>
              <a:rPr lang="cs-CZ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UNES-CO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(Český Krumlov, Benátky)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vylidňování historických center měst a stěhování obyvatel na okraj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založila organizaci UNES-CO – má vše zvrátit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historické centrum Českého Krumlova – ubytovala několik rodin, které tam po tři měsíce vykonávali běžné činnosti</a:t>
            </a:r>
          </a:p>
          <a:p>
            <a:pPr marL="4572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</a:t>
            </a:r>
            <a:r>
              <a:rPr lang="cs-CZ" dirty="0">
                <a:solidFill>
                  <a:srgbClr val="F59E00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https://www.unes-co.cz/</a:t>
            </a: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8193593-32FE-4063-859E-7BB65A161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042" y="1582994"/>
            <a:ext cx="2422238" cy="1826341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0C9202D5-B566-47A4-9F99-0A822CA687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t="8955" r="1627" b="11007"/>
          <a:stretch/>
        </p:blipFill>
        <p:spPr>
          <a:xfrm>
            <a:off x="8877338" y="3520154"/>
            <a:ext cx="2984822" cy="286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8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365126"/>
            <a:ext cx="11609294" cy="88412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Specifika kulturních a uměleckých projektů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517" y="1519707"/>
            <a:ext cx="7206236" cy="4657255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při realizace kulturních projektů: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uplatnit postupy obecného projektového řízení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nutno upřesnit specifika kulturních projektů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možnosti vymezení kulturních projektů → různé úhly pohledu: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1) 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Giep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Hagoort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cs-CZ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Umělecký management v podnikatelském stylu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kulturní projekty = výstupy činnosti kulturní organizace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vlastnosti: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umělecké vedení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odborné hledisko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menší pracovní týmy s neformálními pracovními vztahy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dynamické prostředí ovlivněné (digitálním) vlivem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2EE57F60-DD32-4DE1-A722-32E0C1E023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8" t="3399" r="18177" b="-3399"/>
          <a:stretch/>
        </p:blipFill>
        <p:spPr>
          <a:xfrm>
            <a:off x="8050306" y="1909481"/>
            <a:ext cx="3747247" cy="3737721"/>
          </a:xfrm>
        </p:spPr>
      </p:pic>
    </p:spTree>
    <p:extLst>
      <p:ext uri="{BB962C8B-B14F-4D97-AF65-F5344CB8AC3E}">
        <p14:creationId xmlns:p14="http://schemas.microsoft.com/office/powerpoint/2010/main" val="347158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Specifika kulturních projektů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3" y="1210614"/>
            <a:ext cx="11127347" cy="5282260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vznik kulturního projektu → </a:t>
            </a:r>
            <a:r>
              <a:rPr lang="cs-CZ" b="1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dynamické prostředí </a:t>
            </a:r>
            <a:r>
              <a:rPr lang="cs-CZ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(složení účastníků = vkus, kreativita a invence)</a:t>
            </a:r>
          </a:p>
          <a:p>
            <a:pPr marL="4572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500" b="1" i="1" dirty="0">
              <a:latin typeface="Arial Narrow" panose="020B060602020203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účastníci</a:t>
            </a:r>
            <a:r>
              <a:rPr lang="cs-CZ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→ umělecké, technické a produkční profese (kreativita + racionální postupy)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menší pracovní týmy </a:t>
            </a:r>
            <a:r>
              <a:rPr lang="cs-CZ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→ neformální pracovní vztahy (týmová spolupráce)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přítomnost umělecké složky </a:t>
            </a:r>
            <a:r>
              <a:rPr lang="cs-CZ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→ tvůrčí proces + využití umělecké koncepce + dramaturgický plán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organizační struktura </a:t>
            </a:r>
            <a:r>
              <a:rPr lang="cs-CZ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projektu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2200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náročné na komunikaci, koordinaci, zpětnou vazbu, racionální postupy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2200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vyvažování umělecké svobody a seberealizace a technické a produkční činnosti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výstupy</a:t>
            </a:r>
            <a:r>
              <a:rPr lang="cs-CZ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projektu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2200" b="1" i="1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hmotné = </a:t>
            </a:r>
            <a:r>
              <a:rPr lang="cs-CZ" sz="2200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definovatelné i měřitelné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2200" b="1" i="1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nehmotné</a:t>
            </a:r>
            <a:r>
              <a:rPr lang="cs-CZ" sz="2200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= dojmy, pocity, zážitky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b="1" i="1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nejednoznačná kontrola </a:t>
            </a:r>
            <a:r>
              <a:rPr lang="cs-CZ" dirty="0">
                <a:latin typeface="Arial Narrow" panose="020B060602020203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kvality výstupů během realizace → zpětná kontrola (hodnocení, kritika apod.)</a:t>
            </a:r>
          </a:p>
          <a:p>
            <a:pPr marL="4572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34618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</Template>
  <TotalTime>1676</TotalTime>
  <Words>1269</Words>
  <Application>Microsoft Office PowerPoint</Application>
  <PresentationFormat>Širokoúhlá obrazovka</PresentationFormat>
  <Paragraphs>175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 Narrow</vt:lpstr>
      <vt:lpstr>Corbel</vt:lpstr>
      <vt:lpstr>Times New Roman</vt:lpstr>
      <vt:lpstr>Wingdings</vt:lpstr>
      <vt:lpstr>Základ</vt:lpstr>
      <vt:lpstr>1) ČLENĚNÍ A TYPY PROJEKTŮ</vt:lpstr>
      <vt:lpstr>Obecná definice projektu</vt:lpstr>
      <vt:lpstr>Projekt v obecném slova smyslu</vt:lpstr>
      <vt:lpstr>Vymezení pojmů kulturní a umělecký projekt</vt:lpstr>
      <vt:lpstr>Tradiční x netradiční kulturní a umělecký projekt</vt:lpstr>
      <vt:lpstr>Kateřina Šedá (1977)</vt:lpstr>
      <vt:lpstr>Kateřina Šedá – projekty</vt:lpstr>
      <vt:lpstr>Specifika kulturních a uměleckých projektů</vt:lpstr>
      <vt:lpstr>Specifika kulturních projektů</vt:lpstr>
      <vt:lpstr>Klasifikace (členění) projektů</vt:lpstr>
      <vt:lpstr>Klasifikace (členění) projektů</vt:lpstr>
      <vt:lpstr>Klasifikace (členění) projektů</vt:lpstr>
      <vt:lpstr>Klasifikace (členění) projektů</vt:lpstr>
      <vt:lpstr>Klasifikace (členění) projektů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ÚVOD DO DRAMATURGIE KULTURNÍCH PROJEKTŮ</dc:title>
  <dc:creator>Počítač</dc:creator>
  <cp:lastModifiedBy>Pavla Bergmannová</cp:lastModifiedBy>
  <cp:revision>59</cp:revision>
  <dcterms:created xsi:type="dcterms:W3CDTF">2021-03-02T10:08:11Z</dcterms:created>
  <dcterms:modified xsi:type="dcterms:W3CDTF">2024-03-26T07:35:54Z</dcterms:modified>
</cp:coreProperties>
</file>