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7589A57-6CCD-41D3-8BCB-44A4956BAE6E}" type="datetimeFigureOut">
              <a:rPr lang="cs-CZ" smtClean="0"/>
              <a:t>09.05.2024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FEC093D-AAA8-4B59-B78D-424A306FE33D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4754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9A57-6CCD-41D3-8BCB-44A4956BAE6E}" type="datetimeFigureOut">
              <a:rPr lang="cs-CZ" smtClean="0"/>
              <a:t>09.05.2024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093D-AAA8-4B59-B78D-424A306FE3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77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9A57-6CCD-41D3-8BCB-44A4956BAE6E}" type="datetimeFigureOut">
              <a:rPr lang="cs-CZ" smtClean="0"/>
              <a:t>09.05.2024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093D-AAA8-4B59-B78D-424A306FE3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4928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9A57-6CCD-41D3-8BCB-44A4956BAE6E}" type="datetimeFigureOut">
              <a:rPr lang="cs-CZ" smtClean="0"/>
              <a:t>09.05.2024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093D-AAA8-4B59-B78D-424A306FE3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0188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9A57-6CCD-41D3-8BCB-44A4956BAE6E}" type="datetimeFigureOut">
              <a:rPr lang="cs-CZ" smtClean="0"/>
              <a:t>09.05.2024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093D-AAA8-4B59-B78D-424A306FE33D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4905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9A57-6CCD-41D3-8BCB-44A4956BAE6E}" type="datetimeFigureOut">
              <a:rPr lang="cs-CZ" smtClean="0"/>
              <a:t>09.05.2024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093D-AAA8-4B59-B78D-424A306FE3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830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9A57-6CCD-41D3-8BCB-44A4956BAE6E}" type="datetimeFigureOut">
              <a:rPr lang="cs-CZ" smtClean="0"/>
              <a:t>09.05.2024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093D-AAA8-4B59-B78D-424A306FE3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7559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9A57-6CCD-41D3-8BCB-44A4956BAE6E}" type="datetimeFigureOut">
              <a:rPr lang="cs-CZ" smtClean="0"/>
              <a:t>09.05.2024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093D-AAA8-4B59-B78D-424A306FE3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3674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9A57-6CCD-41D3-8BCB-44A4956BAE6E}" type="datetimeFigureOut">
              <a:rPr lang="cs-CZ" smtClean="0"/>
              <a:t>09.05.2024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093D-AAA8-4B59-B78D-424A306FE3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0018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9A57-6CCD-41D3-8BCB-44A4956BAE6E}" type="datetimeFigureOut">
              <a:rPr lang="cs-CZ" smtClean="0"/>
              <a:t>09.05.2024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093D-AAA8-4B59-B78D-424A306FE3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1403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9A57-6CCD-41D3-8BCB-44A4956BAE6E}" type="datetimeFigureOut">
              <a:rPr lang="cs-CZ" smtClean="0"/>
              <a:t>09.05.2024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093D-AAA8-4B59-B78D-424A306FE3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6434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47589A57-6CCD-41D3-8BCB-44A4956BAE6E}" type="datetimeFigureOut">
              <a:rPr lang="cs-CZ" smtClean="0"/>
              <a:t>09.05.2024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AFEC093D-AAA8-4B59-B78D-424A306FE3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8147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8505E3-7CF4-4D25-8560-685E7E542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915" y="1122363"/>
            <a:ext cx="10084157" cy="2387600"/>
          </a:xfrm>
        </p:spPr>
        <p:txBody>
          <a:bodyPr>
            <a:noAutofit/>
          </a:bodyPr>
          <a:lstStyle/>
          <a:p>
            <a:br>
              <a:rPr lang="cs-CZ" sz="4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cs-CZ" sz="4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cs-CZ" sz="40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INSTITUCE, ORGANIZACE A  SPOLKY </a:t>
            </a:r>
            <a:endParaRPr lang="cs-CZ" sz="4000" dirty="0">
              <a:latin typeface="Arial Narrow" panose="020B0606020202030204" pitchFamily="34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306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174A09-9736-47E3-9192-95A9980EE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517" y="365125"/>
            <a:ext cx="11165983" cy="639427"/>
          </a:xfrm>
        </p:spPr>
        <p:txBody>
          <a:bodyPr>
            <a:normAutofit/>
          </a:bodyPr>
          <a:lstStyle/>
          <a:p>
            <a:pPr algn="ctr"/>
            <a:r>
              <a:rPr lang="cs-CZ" sz="33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Příklady </a:t>
            </a:r>
            <a:r>
              <a:rPr lang="cs-CZ" sz="33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zřizovatelů kulturních institucí:</a:t>
            </a:r>
            <a:endParaRPr lang="cs-CZ" sz="33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09AC460-B091-45EC-929D-1CC510B17EB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20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Město Opava</a:t>
            </a:r>
            <a:endParaRPr lang="cs-CZ" sz="2000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Knihovna Petra Bezruče v Opavě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OKO Opava – Opavská kulturní organizace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Slezské divadlo Opava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Středisko volného času Opava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E3E35DBE-CD02-4C7D-8572-FA31DCBC793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Moravskoslezský kraj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Těšínské divadlo Český Těšín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Moravskoslezská vědecká knihovna v Ostravě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Galerie výtvarného umění v Ostravě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Muzeum Novojičínska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Muzeum Těšínska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Muzeum v Bruntále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Muzeum Beskyd Frýdek-Místek</a:t>
            </a:r>
            <a:endParaRPr lang="cs-CZ" sz="20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20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508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05E368-BCB5-437D-8817-294A5712D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1247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cs-CZ" sz="3300" b="1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b</a:t>
            </a:r>
            <a:r>
              <a:rPr lang="cs-CZ" sz="33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) </a:t>
            </a:r>
            <a:r>
              <a:rPr lang="cs-CZ" sz="3300" b="1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N</a:t>
            </a:r>
            <a:r>
              <a:rPr lang="cs-CZ" sz="33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estátní neziskové (soukromé) organizace – NNO</a:t>
            </a:r>
            <a:endParaRPr lang="cs-CZ" sz="33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D5E642-7351-4E85-A6A3-3B52C48DE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0260" y="1640541"/>
            <a:ext cx="10403540" cy="466164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zakládány a zřizovány ne státem, ale soukromými subjekty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→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 z potřeb občanů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neziskový = z anglického „</a:t>
            </a:r>
            <a:r>
              <a:rPr lang="cs-CZ" b="1" i="1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non-</a:t>
            </a:r>
            <a:r>
              <a:rPr lang="cs-CZ" b="1" i="1" u="none" strike="noStrike" baseline="0" dirty="0" err="1">
                <a:solidFill>
                  <a:srgbClr val="000000"/>
                </a:solidFill>
                <a:latin typeface="Arial Narrow" panose="020B0606020202030204" pitchFamily="34" charset="0"/>
              </a:rPr>
              <a:t>for</a:t>
            </a:r>
            <a:r>
              <a:rPr lang="cs-CZ" b="1" i="1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-profit </a:t>
            </a:r>
            <a:r>
              <a:rPr lang="cs-CZ" b="1" i="1" u="none" strike="noStrike" baseline="0" dirty="0" err="1">
                <a:solidFill>
                  <a:srgbClr val="000000"/>
                </a:solidFill>
                <a:latin typeface="Arial Narrow" panose="020B0606020202030204" pitchFamily="34" charset="0"/>
              </a:rPr>
              <a:t>organizations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“ = činnost </a:t>
            </a:r>
            <a:r>
              <a:rPr lang="cs-CZ" b="0" i="0" u="sng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ne za účelem finančního zisku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dirty="0">
                <a:solidFill>
                  <a:srgbClr val="000000"/>
                </a:solidFill>
                <a:latin typeface="Arial Narrow" panose="020B0606020202030204" pitchFamily="34" charset="0"/>
              </a:rPr>
              <a:t>nejsou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ale prodělečné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→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„neziskový“ = cíle organizací přesahují ekonomické zájmy (vytváření hodnot ne finančního charakteru)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oblast kultury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→ 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umělecké a kulturní hodnoty (široký dopad na společenské vědomí)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b="1" i="0" u="none" strike="noStrike" baseline="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Dělení – dle právní formy </a:t>
            </a:r>
            <a:r>
              <a:rPr lang="cs-CZ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(c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elá řada)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1" i="1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spolky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1" i="1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obecně prospěšné společnosti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1" i="1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ústavy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1" i="1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nadace a nadační fondy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případně evidované </a:t>
            </a:r>
            <a:r>
              <a:rPr lang="cs-CZ" b="1" i="1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právnické osoby církví a náboženských společností</a:t>
            </a:r>
            <a:endParaRPr lang="cs-CZ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V kulturním kontextu se ale nejčastěji uplatňují tři:</a:t>
            </a:r>
            <a:endParaRPr lang="cs-CZ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089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7D2DF-D8D5-4FFE-BDD8-C4F3C7006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0790"/>
          </a:xfrm>
        </p:spPr>
        <p:txBody>
          <a:bodyPr>
            <a:normAutofit/>
          </a:bodyPr>
          <a:lstStyle/>
          <a:p>
            <a:pPr algn="ctr"/>
            <a:r>
              <a:rPr lang="pl-PL" sz="3300" b="1" dirty="0">
                <a:solidFill>
                  <a:srgbClr val="000000"/>
                </a:solidFill>
                <a:latin typeface="Arial Narrow" panose="020B0606020202030204" pitchFamily="34" charset="0"/>
              </a:rPr>
              <a:t>a) Spolky a pobočné spolky</a:t>
            </a:r>
            <a:endParaRPr lang="cs-CZ" sz="3300" dirty="0">
              <a:latin typeface="Arial Narrow" panose="020B060602020203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C54020-8EFC-4AA9-8D48-9CE682C20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7887"/>
            <a:ext cx="10515600" cy="488907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zvláštní forma právnické osoby – samosprávné a dobrovolné sdružení osob vedených společným zájmem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založeno nejméně třemi osobami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účel: vzájemně prospěšné cíle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22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společné aktivity zaměřené jen na členy spolku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22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veřejně prospěšné cíle směřující vůči veřejnosti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22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cíle smíšené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sz="2200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nepolitický charakter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může podnikat, ale nesmí to být jeho hlavní činnost a případný zisk musí použít na podporu dosažení vlastních cílů spolku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dirty="0">
                <a:solidFill>
                  <a:srgbClr val="000000"/>
                </a:solidFill>
                <a:latin typeface="Arial Narrow" panose="020B0606020202030204" pitchFamily="34" charset="0"/>
              </a:rPr>
              <a:t>n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ázev musí obsahovat slova „</a:t>
            </a:r>
            <a:r>
              <a:rPr lang="cs-CZ" b="0" i="1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spolek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“ nebo „</a:t>
            </a:r>
            <a:r>
              <a:rPr lang="cs-CZ" b="0" i="1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zapsaný spolek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“, případně zkratku „</a:t>
            </a:r>
            <a:r>
              <a:rPr lang="cs-CZ" b="0" i="1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z. s.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“ (spolkový rejstřík)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činnost spolků navazuje na formu občanských sdružení a jejich organizačních jednotek (1990-2013)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5716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A6E96-73D8-4910-9C71-0C9863ED1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6852"/>
          </a:xfrm>
        </p:spPr>
        <p:txBody>
          <a:bodyPr>
            <a:noAutofit/>
          </a:bodyPr>
          <a:lstStyle/>
          <a:p>
            <a:pPr algn="ctr"/>
            <a:r>
              <a:rPr lang="cs-CZ" sz="3300" b="1" dirty="0">
                <a:solidFill>
                  <a:srgbClr val="000000"/>
                </a:solidFill>
                <a:latin typeface="Arial Narrow" panose="020B0606020202030204" pitchFamily="34" charset="0"/>
              </a:rPr>
              <a:t>b) O</a:t>
            </a:r>
            <a:r>
              <a:rPr lang="cs-CZ" sz="33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becně prospěšná společnost (o. P. S.) </a:t>
            </a:r>
            <a:endParaRPr lang="cs-CZ" sz="3300" dirty="0">
              <a:latin typeface="Arial Narrow" panose="020B060602020203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CBD2DF-B9FA-472B-83DE-8E0A73E48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účel: poskytování obecně prospěšných služeb uvedených v zakládací listině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o. p. s. vznikla dnem zápisu do </a:t>
            </a:r>
            <a:r>
              <a:rPr lang="cs-CZ" b="0" i="1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rejstříku obecně prospěšných společností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vedeným příslušným soudem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dirty="0">
                <a:solidFill>
                  <a:srgbClr val="000000"/>
                </a:solidFill>
                <a:latin typeface="Arial Narrow" panose="020B0606020202030204" pitchFamily="34" charset="0"/>
              </a:rPr>
              <a:t>p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rávní forma o. p. s. umožňuje subjektu užívat zisku z vlastní doplňkové činnosti pro svoji hlavní neziskovou činnost, zároveň splňuje podmínky pro získávání dotací a grantů (tedy veřejnou prospěšnost, transparentnost a zvláštní účetní režim)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dirty="0">
                <a:solidFill>
                  <a:srgbClr val="000000"/>
                </a:solidFill>
                <a:latin typeface="Arial Narrow" panose="020B0606020202030204" pitchFamily="34" charset="0"/>
              </a:rPr>
              <a:t>vznikaly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do roku 2013 dle zákona č. 248/1995 Sb., ten byl k 1. lednu 2014 zrušen novým občanským zá-koníkem</a:t>
            </a:r>
            <a:endParaRPr lang="cs-CZ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pokud u obecně prospěšné společnosti nedošlo k transformaci na jinou právní formu, řídí se tímto zákonem i nadále</a:t>
            </a:r>
            <a:endParaRPr lang="cs-CZ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nové obecně prospěšné společnosti ale již nevznikají</a:t>
            </a:r>
            <a:endParaRPr lang="cs-CZ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085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F545CF-28AE-4CC3-85AE-A6A7F2690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3821"/>
          </a:xfrm>
        </p:spPr>
        <p:txBody>
          <a:bodyPr>
            <a:normAutofit/>
          </a:bodyPr>
          <a:lstStyle/>
          <a:p>
            <a:pPr algn="ctr"/>
            <a:r>
              <a:rPr lang="cs-CZ" sz="3300" b="1" dirty="0">
                <a:solidFill>
                  <a:srgbClr val="000000"/>
                </a:solidFill>
                <a:latin typeface="Arial Narrow" panose="020B0606020202030204" pitchFamily="34" charset="0"/>
              </a:rPr>
              <a:t>c) </a:t>
            </a:r>
            <a:r>
              <a:rPr lang="pt-BR" sz="3300" b="1" dirty="0">
                <a:solidFill>
                  <a:srgbClr val="000000"/>
                </a:solidFill>
                <a:latin typeface="Arial Narrow" panose="020B0606020202030204" pitchFamily="34" charset="0"/>
              </a:rPr>
              <a:t>Nadace a nadační fondy</a:t>
            </a:r>
            <a:endParaRPr lang="cs-CZ" sz="3300" dirty="0">
              <a:latin typeface="Arial Narrow" panose="020B060602020203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4EB5A2A-3CEC-4852-935E-144369FB7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8496"/>
            <a:ext cx="10515600" cy="452846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Nadace (angl. </a:t>
            </a:r>
            <a:r>
              <a:rPr lang="cs-CZ" b="0" i="0" u="none" strike="noStrike" baseline="0" dirty="0" err="1">
                <a:solidFill>
                  <a:srgbClr val="000000"/>
                </a:solidFill>
                <a:latin typeface="Arial Narrow" panose="020B0606020202030204" pitchFamily="34" charset="0"/>
              </a:rPr>
              <a:t>foundation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, něm. </a:t>
            </a:r>
            <a:r>
              <a:rPr lang="cs-CZ" b="0" i="0" u="none" strike="noStrike" baseline="0" dirty="0" err="1">
                <a:solidFill>
                  <a:srgbClr val="000000"/>
                </a:solidFill>
                <a:latin typeface="Arial Narrow" panose="020B0606020202030204" pitchFamily="34" charset="0"/>
              </a:rPr>
              <a:t>Stiftung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)/nadační fond = účelové sdružení majetku, zřízené zakladatelem k dosahování veřejně prospěšných cílů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dirty="0">
                <a:solidFill>
                  <a:srgbClr val="000000"/>
                </a:solidFill>
                <a:latin typeface="Arial Narrow" panose="020B0606020202030204" pitchFamily="34" charset="0"/>
              </a:rPr>
              <a:t>n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ázev musí obsahovat slovo „nadace“ a zpravidla také označení, poukazující na její účel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dirty="0">
                <a:solidFill>
                  <a:srgbClr val="000000"/>
                </a:solidFill>
                <a:latin typeface="Arial Narrow" panose="020B0606020202030204" pitchFamily="34" charset="0"/>
              </a:rPr>
              <a:t>č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innost nadací a nadačních fondů je regulována na základě zákona, což zajišťuje transparentnost organizací a osvobozuje zisky z nadačního jmění od daňových povinností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1" i="1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organizace, které pouze distribuují finanční zdroje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v oblasti kultury </a:t>
            </a:r>
            <a:r>
              <a:rPr lang="cs-CZ" dirty="0">
                <a:solidFill>
                  <a:srgbClr val="000000"/>
                </a:solidFill>
                <a:latin typeface="Arial Narrow" panose="020B0606020202030204" pitchFamily="34" charset="0"/>
              </a:rPr>
              <a:t>=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řada nadací a nadačních fondů zaměřených na její podporu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dirty="0">
                <a:solidFill>
                  <a:srgbClr val="000000"/>
                </a:solidFill>
                <a:latin typeface="Arial Narrow" panose="020B0606020202030204" pitchFamily="34" charset="0"/>
              </a:rPr>
              <a:t>nutno je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sledovat a aktivně oslovovat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1206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3F6FA5-9D01-454D-87E6-42FFE9847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algn="ctr"/>
            <a:r>
              <a:rPr lang="cs-CZ" sz="3300" b="1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2) Komerční organizace</a:t>
            </a:r>
            <a:endParaRPr lang="cs-CZ" sz="33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8E1020-C70F-4ACD-A925-C9A1C1B70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487" y="1094704"/>
            <a:ext cx="11346288" cy="5398171"/>
          </a:xfrm>
        </p:spPr>
        <p:txBody>
          <a:bodyPr>
            <a:noAutofit/>
          </a:bodyPr>
          <a:lstStyle/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kulturní instituce zřizované podnikatelskými subjekty → za účelem podnikání (tvorby zisku skrze uměleckou činnost)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a) SPOLEČNOST S RUČENÍM OMEZENÝM (S. R. O.) </a:t>
            </a:r>
            <a:endParaRPr lang="cs-CZ" sz="2000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obchodní korporace/společnost → nejvhodnější právní forma pro komerční kulturu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podřízena režimu obchodního zákoníku → i pro zajištění kulturní činnosti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základní kapitál 200.000,- Kč, podvojné účetnictví + může být příjemcem dotací z veřejných zdrojů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b) AKCIOVÁ SPOLEČNOST </a:t>
            </a:r>
            <a:endParaRPr lang="cs-CZ" sz="2000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jmění rozvrženo na určitý počet akcií o určité jmenovité hodnotě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založena </a:t>
            </a:r>
            <a:r>
              <a:rPr lang="cs-CZ" sz="200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buď </a:t>
            </a:r>
            <a:r>
              <a:rPr lang="cs-CZ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jedním zakladatelem (právnická osoba), nebo dvěma nebo více zakladateli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h</a:t>
            </a:r>
            <a:r>
              <a:rPr lang="cs-CZ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odnota základního jmění musí činit alespoň 2 000 000,- Kč (pro podnikání v kultuře omezující)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c) OSTATNÍ SPOLEČNOSTI </a:t>
            </a:r>
            <a:endParaRPr lang="cs-CZ" sz="2000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např. </a:t>
            </a:r>
            <a:r>
              <a:rPr lang="cs-CZ" sz="2000" b="1" i="1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zájmová sdružení právnických osob</a:t>
            </a:r>
            <a:r>
              <a:rPr lang="cs-CZ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d) FYZICKÁ OSOBA (JAKO ŽIVNOST VOLNÁ) </a:t>
            </a:r>
            <a:endParaRPr lang="cs-CZ" sz="2000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živnost = soustavná činnost provozovaná samostatně, vlastním jménem a na vlastní odpovědnost za účelem dosažení zisku a za podmínek stanovených živnostenským zákonem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podmínky provozování: dosažení věku 18 let, způsobilost k právním úkonům, bezúhonnost, prokázání odborné způsobilosti není podmínkou, provozování je podmíněno ohlášením a zapsáním u příslušného živnostenského úřadu</a:t>
            </a:r>
            <a:endParaRPr lang="cs-CZ" sz="20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57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8A4817-F782-4ADE-8C4C-9F9AD54D8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941" y="259976"/>
            <a:ext cx="11672047" cy="1013012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>
                <a:latin typeface="Arial Narrow" panose="020B0606020202030204" pitchFamily="34" charset="0"/>
              </a:rPr>
              <a:t>Kulturní sektor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CCB603-58DE-46A9-9701-7DB798DCB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7859" y="1586753"/>
            <a:ext cx="10632141" cy="4527176"/>
          </a:xfrm>
        </p:spPr>
        <p:txBody>
          <a:bodyPr>
            <a:normAutofit/>
          </a:bodyPr>
          <a:lstStyle/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pestrá oblast + široké spektrum aktivit → mohou je organizovat: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2200" b="0" i="0" u="none" strike="noStrike" baseline="0" dirty="0">
                <a:solidFill>
                  <a:srgbClr val="FF0000"/>
                </a:solidFill>
                <a:latin typeface="Arial Narrow" panose="020B0606020202030204" pitchFamily="34" charset="0"/>
              </a:rPr>
              <a:t>jedinci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22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za tím účelem zřízené </a:t>
            </a:r>
            <a:r>
              <a:rPr lang="cs-CZ" sz="2200" b="0" i="0" u="none" strike="noStrike" baseline="0" dirty="0">
                <a:solidFill>
                  <a:srgbClr val="FF0000"/>
                </a:solidFill>
                <a:latin typeface="Arial Narrow" panose="020B0606020202030204" pitchFamily="34" charset="0"/>
              </a:rPr>
              <a:t>organizace a sdružení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>
                <a:solidFill>
                  <a:srgbClr val="000000"/>
                </a:solidFill>
                <a:latin typeface="Arial Narrow" panose="020B0606020202030204" pitchFamily="34" charset="0"/>
              </a:rPr>
              <a:t>musí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být </a:t>
            </a:r>
            <a:r>
              <a:rPr lang="cs-CZ" b="1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legislativně ukotveny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= dle našich právních předpisů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v oblasti kultury a umění → řada možností působnosti organizací = různá </a:t>
            </a:r>
            <a:r>
              <a:rPr lang="cs-CZ" b="0" i="0" u="sng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právní subjektivita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: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2200" b="0" i="0" u="none" strike="noStrike" baseline="0" dirty="0">
                <a:solidFill>
                  <a:srgbClr val="FF0000"/>
                </a:solidFill>
                <a:latin typeface="Arial Narrow" panose="020B0606020202030204" pitchFamily="34" charset="0"/>
              </a:rPr>
              <a:t>komerční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2200" b="0" i="0" u="none" strike="noStrike" baseline="0" dirty="0">
                <a:solidFill>
                  <a:srgbClr val="FF0000"/>
                </a:solidFill>
                <a:latin typeface="Arial Narrow" panose="020B0606020202030204" pitchFamily="34" charset="0"/>
              </a:rPr>
              <a:t>neziskové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forma </a:t>
            </a:r>
            <a:r>
              <a:rPr lang="cs-CZ" b="1" i="1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právní subjektivity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= vymezuje možnosti </a:t>
            </a:r>
            <a:r>
              <a:rPr lang="cs-CZ" b="0" i="0" u="sng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fungování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 a </a:t>
            </a:r>
            <a:r>
              <a:rPr lang="cs-CZ" b="0" i="0" u="sng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financování organizací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!</a:t>
            </a:r>
            <a:endParaRPr lang="cs-CZ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767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7FCA58-54DB-4B54-B004-9735B181E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730" y="365125"/>
            <a:ext cx="11487955" cy="1000036"/>
          </a:xfrm>
        </p:spPr>
        <p:txBody>
          <a:bodyPr>
            <a:noAutofit/>
          </a:bodyPr>
          <a:lstStyle/>
          <a:p>
            <a:pPr algn="ctr"/>
            <a:r>
              <a:rPr lang="cs-CZ" sz="38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Právní formy organizací </a:t>
            </a:r>
            <a:br>
              <a:rPr lang="cs-CZ" sz="38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cs-CZ" sz="380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působících v oblasti kultury a umění</a:t>
            </a:r>
            <a:endParaRPr lang="cs-CZ" sz="38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1264B1-B3C5-4EED-820E-7900D1CD5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186" y="1365161"/>
            <a:ext cx="10998558" cy="486821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Char char="-"/>
            </a:pPr>
            <a:endParaRPr lang="cs-CZ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různé subjekty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Char char="-"/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různé právní formy = vycházející z naší legislativy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Char char="-"/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základní východisko členění = dle účelu tvorby zisku: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b="1" i="0" u="none" strike="noStrike" baseline="0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22860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200" b="1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1) </a:t>
            </a:r>
            <a:r>
              <a:rPr lang="cs-CZ" sz="2200" b="1" u="sng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n</a:t>
            </a:r>
            <a:r>
              <a:rPr lang="cs-CZ" sz="2200" b="1" i="0" u="sng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eziskové organizace </a:t>
            </a:r>
            <a:r>
              <a:rPr lang="cs-CZ" sz="220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=</a:t>
            </a:r>
            <a:r>
              <a:rPr lang="cs-CZ" sz="22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su</a:t>
            </a:r>
            <a:r>
              <a:rPr lang="cs-CZ" sz="22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bjekty nezřizované za účelem zisku</a:t>
            </a:r>
          </a:p>
          <a:p>
            <a:pPr marL="502920" lvl="2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200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502920" lvl="2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2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a) </a:t>
            </a:r>
            <a:r>
              <a:rPr lang="cs-CZ" sz="2200" b="1" i="1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státní neziskové organizace </a:t>
            </a:r>
            <a:r>
              <a:rPr lang="cs-CZ" sz="22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– příspěvkové organizace</a:t>
            </a:r>
          </a:p>
          <a:p>
            <a:pPr marL="502920" lvl="2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2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b) </a:t>
            </a:r>
            <a:r>
              <a:rPr lang="cs-CZ" sz="2200" b="1" i="1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nestátní neziskové organizace </a:t>
            </a:r>
            <a:r>
              <a:rPr lang="cs-CZ" sz="22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– soukromoprávní organizace zakládané soukromými subjekty </a:t>
            </a:r>
          </a:p>
          <a:p>
            <a:pPr marL="22860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200" b="1" i="0" u="none" strike="noStrike" baseline="0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22860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200" b="1" i="0" u="none" strike="noStrike" baseline="0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22860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2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2) </a:t>
            </a:r>
            <a:r>
              <a:rPr lang="cs-CZ" sz="2200" b="1" u="sng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k</a:t>
            </a:r>
            <a:r>
              <a:rPr lang="cs-CZ" sz="2200" b="1" i="0" u="sng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omerční (ziskové) organizace </a:t>
            </a:r>
            <a:r>
              <a:rPr lang="cs-CZ" sz="220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= </a:t>
            </a:r>
            <a:r>
              <a:rPr lang="cs-CZ" sz="22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instituce zřizované podnikateli a subjekty za účelem zisku</a:t>
            </a:r>
          </a:p>
        </p:txBody>
      </p:sp>
    </p:spTree>
    <p:extLst>
      <p:ext uri="{BB962C8B-B14F-4D97-AF65-F5344CB8AC3E}">
        <p14:creationId xmlns:p14="http://schemas.microsoft.com/office/powerpoint/2010/main" val="4237200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A3D76E-BB3A-47A9-BE35-D725834B8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694" y="365126"/>
            <a:ext cx="11528612" cy="716700"/>
          </a:xfrm>
        </p:spPr>
        <p:txBody>
          <a:bodyPr>
            <a:normAutofit/>
          </a:bodyPr>
          <a:lstStyle/>
          <a:p>
            <a:pPr algn="ctr"/>
            <a:r>
              <a:rPr lang="cs-CZ" sz="40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1) Neziskové organizace </a:t>
            </a:r>
            <a:endParaRPr lang="cs-CZ" sz="40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A266D7-C014-439D-879B-6466E0342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276" y="1506071"/>
            <a:ext cx="11178862" cy="498680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Neziskový sektor = součást každé vyspělé země!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Arial Narrow" panose="020B0606020202030204" pitchFamily="34" charset="0"/>
              </a:rPr>
              <a:t>spektrum služeb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→</a:t>
            </a:r>
            <a:r>
              <a:rPr lang="cs-CZ" dirty="0">
                <a:solidFill>
                  <a:srgbClr val="000000"/>
                </a:solidFill>
                <a:latin typeface="Arial Narrow" panose="020B0606020202030204" pitchFamily="34" charset="0"/>
              </a:rPr>
              <a:t> které nedokáže zajišťovat trh a ziskový sektor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Arial Narrow" panose="020B0606020202030204" pitchFamily="34" charset="0"/>
              </a:rPr>
              <a:t>zakládány za účelem uspokojení potřeb občanů a komunit = </a:t>
            </a:r>
            <a:r>
              <a:rPr lang="cs-CZ" b="1" i="1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ukazatel rozvinutosti občanské společnosti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u nás v oblasti kultury převažují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0" i="0" u="sng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nezřizovány za účelem zisku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X svou činností mohou zisk generovat (</a:t>
            </a:r>
            <a:r>
              <a:rPr lang="cs-CZ" dirty="0">
                <a:solidFill>
                  <a:srgbClr val="000000"/>
                </a:solidFill>
                <a:latin typeface="Arial Narrow" panose="020B0606020202030204" pitchFamily="34" charset="0"/>
              </a:rPr>
              <a:t>m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usí ho vložit zpět do svého rozvoje)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kultura a umění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→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realizace veřejné kulturní služby (např. provozování divadla, hudebního festivalu, vydávání knih)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endParaRPr lang="cs-CZ" dirty="0">
              <a:latin typeface="Arial Narrow" panose="020B0606020202030204" pitchFamily="34" charset="0"/>
            </a:endParaRP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endParaRPr lang="cs-CZ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235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67BC78-12C5-43C8-97AD-077D1F34B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941" y="304801"/>
            <a:ext cx="11636188" cy="699246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cs-CZ" sz="3300" b="1" dirty="0">
                <a:solidFill>
                  <a:srgbClr val="000000"/>
                </a:solidFill>
                <a:latin typeface="Arial Narrow" panose="020B0606020202030204" pitchFamily="34" charset="0"/>
              </a:rPr>
              <a:t>Dělení neziskových organizací </a:t>
            </a:r>
            <a:endParaRPr lang="cs-CZ" dirty="0">
              <a:latin typeface="Arial Narrow" panose="020B060602020203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F4FD2EE-8627-4650-9ADD-3F30BCC71D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676"/>
            <a:ext cx="10515600" cy="476028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a) </a:t>
            </a:r>
            <a:r>
              <a:rPr lang="cs-CZ" b="1" i="1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státní neziskové organizace (veřejnoprávní) </a:t>
            </a:r>
            <a:r>
              <a:rPr lang="cs-CZ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– příspěvkové organizace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zřizované státem (Ministerstvo kultury ČR)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zřizované územně samosprávným celkem (obec, město nebo kraj)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b) </a:t>
            </a:r>
            <a:r>
              <a:rPr lang="cs-CZ" b="1" i="1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nestátní neziskové organizace („non-</a:t>
            </a:r>
            <a:r>
              <a:rPr lang="cs-CZ" b="1" i="1" u="none" strike="noStrike" baseline="0" dirty="0" err="1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governmental</a:t>
            </a:r>
            <a:r>
              <a:rPr lang="cs-CZ" b="1" i="1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“)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– soukromoprávní, fungují bez vlivu státu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spolky (dříve občanská sdružení)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obecně prospěšné společnosti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nadace a nadační fondy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550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B9F55E-313E-4050-BC20-7069A7E8C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729" y="365125"/>
            <a:ext cx="11546541" cy="639427"/>
          </a:xfrm>
        </p:spPr>
        <p:txBody>
          <a:bodyPr>
            <a:noAutofit/>
          </a:bodyPr>
          <a:lstStyle/>
          <a:p>
            <a:pPr algn="ctr"/>
            <a:r>
              <a:rPr lang="cs-CZ" sz="35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a) Státní neziskové organizace – příspěvkové veřejnoprávní </a:t>
            </a:r>
            <a:endParaRPr lang="cs-CZ" sz="3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87FF9F-B22B-424C-AA64-AAD167606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0158" y="1455313"/>
            <a:ext cx="10413642" cy="472165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Příspěvkové organizace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tzv. veřejné ústavy = veřejnoprávního charakter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zakládány a zřizovány ne za účelem dosažení zisku, ale k </a:t>
            </a:r>
            <a:r>
              <a:rPr lang="cs-CZ" b="1" i="1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plnění specifických veřejných služeb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(to není z ekonomických důvodů zajímavé pro soukromý sektor)</a:t>
            </a:r>
            <a:endParaRPr lang="cs-CZ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samostatná právní subjektivita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Financování: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ze zákona právní nárok na poskytnutí provozní dotace (z veřejných financí) od zřizovatele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dirty="0">
                <a:solidFill>
                  <a:srgbClr val="000000"/>
                </a:solidFill>
                <a:latin typeface="Arial Narrow" panose="020B0606020202030204" pitchFamily="34" charset="0"/>
              </a:rPr>
              <a:t>v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ýše příspěvku → dle předložených plánů činností, výsledků činnosti za minulý rok a návrhu rozpočtu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hospodaří s příjmy z </a:t>
            </a:r>
            <a:r>
              <a:rPr lang="cs-CZ" b="1" i="1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vlastní hlavní činnosti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(stanovena zřizovací listinou) + </a:t>
            </a:r>
            <a:r>
              <a:rPr lang="cs-CZ" b="1" i="1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peněžní fondy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lze se ucházet o dotace z jiných veřejných rozpočtů (musí splňovat dotační podmínky)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mohou získávat prostředky z vedlejších činností (vymezeny ve zřizovací listině) = použít ve prospěch hlavní činnosti</a:t>
            </a:r>
            <a:endParaRPr lang="cs-CZ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563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72AB7B-A3FA-4CC6-A66C-0F46AF9D7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0789"/>
          </a:xfrm>
        </p:spPr>
        <p:txBody>
          <a:bodyPr>
            <a:noAutofit/>
          </a:bodyPr>
          <a:lstStyle/>
          <a:p>
            <a:pPr algn="ctr"/>
            <a:r>
              <a:rPr lang="cs-CZ" sz="33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Zřizované státem = Ministerstvo kultury ČR (MKČR)</a:t>
            </a:r>
            <a:endParaRPr lang="cs-CZ" sz="3300" dirty="0">
              <a:latin typeface="Arial Narrow" panose="020B060602020203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29A39A-401D-4014-9398-456FEC23C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9403"/>
            <a:ext cx="10515600" cy="483756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status právnické osoby (v právních vztazích vystupují svým jménem a na svou odpovědnost)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státní příspěvkové organizace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→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Ministerstvo kultury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do roku 2002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→ asi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80 kulturních příspěvkových organizací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dirty="0">
                <a:solidFill>
                  <a:srgbClr val="000000"/>
                </a:solidFill>
                <a:latin typeface="Arial Narrow" panose="020B0606020202030204" pitchFamily="34" charset="0"/>
              </a:rPr>
              <a:t>pak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transformace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→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některé instituce převedeny pod kraje a obce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dirty="0">
                <a:solidFill>
                  <a:srgbClr val="000000"/>
                </a:solidFill>
                <a:latin typeface="Arial Narrow" panose="020B0606020202030204" pitchFamily="34" charset="0"/>
              </a:rPr>
              <a:t>pod </a:t>
            </a:r>
            <a:r>
              <a:rPr lang="cs-CZ" dirty="0" err="1">
                <a:solidFill>
                  <a:srgbClr val="000000"/>
                </a:solidFill>
                <a:latin typeface="Arial Narrow" panose="020B0606020202030204" pitchFamily="34" charset="0"/>
              </a:rPr>
              <a:t>MKČR</a:t>
            </a:r>
            <a:r>
              <a:rPr lang="cs-CZ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→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jen významné organizace národního charakteru a instituce plnící důležitou roli v péči o kulturní dědictví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ředitelé jmenováni ministerstvem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dirty="0">
                <a:solidFill>
                  <a:srgbClr val="000000"/>
                </a:solidFill>
                <a:latin typeface="Arial Narrow" panose="020B0606020202030204" pitchFamily="34" charset="0"/>
              </a:rPr>
              <a:t>f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inanční zdroje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→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přidělovány z rozpočtu </a:t>
            </a:r>
            <a:r>
              <a:rPr lang="cs-CZ" b="0" i="0" u="none" strike="noStrike" baseline="0" dirty="0" err="1">
                <a:solidFill>
                  <a:srgbClr val="000000"/>
                </a:solidFill>
                <a:latin typeface="Arial Narrow" panose="020B0606020202030204" pitchFamily="34" charset="0"/>
              </a:rPr>
              <a:t>MKČR</a:t>
            </a:r>
            <a:endParaRPr lang="cs-CZ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nemají způsobilost vlastnit majetek, jen příslušnost hospodařit s majetkem státu </a:t>
            </a:r>
          </a:p>
        </p:txBody>
      </p:sp>
    </p:spTree>
    <p:extLst>
      <p:ext uri="{BB962C8B-B14F-4D97-AF65-F5344CB8AC3E}">
        <p14:creationId xmlns:p14="http://schemas.microsoft.com/office/powerpoint/2010/main" val="1860636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F288CE-AB85-4609-A952-FAEF2C7BD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55" y="365125"/>
            <a:ext cx="11333408" cy="987157"/>
          </a:xfrm>
        </p:spPr>
        <p:txBody>
          <a:bodyPr>
            <a:noAutofit/>
          </a:bodyPr>
          <a:lstStyle/>
          <a:p>
            <a:pPr algn="ctr"/>
            <a:r>
              <a:rPr lang="cs-CZ" sz="33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MKČR spravuje příspěvkové organizace – rezortní instituce: </a:t>
            </a:r>
            <a:r>
              <a:rPr lang="cs-CZ" sz="20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https://www.mkcr.cz/rezortni-instituce-76.html</a:t>
            </a:r>
            <a:endParaRPr lang="cs-CZ" sz="2000" b="1" dirty="0">
              <a:latin typeface="Arial Narrow" panose="020B060602020203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9E5FECE-8C37-447E-A6B5-7E1A96F968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5155" y="1352282"/>
            <a:ext cx="5504645" cy="535761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1. Památky </a:t>
            </a:r>
            <a:endParaRPr lang="cs-CZ" sz="1800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Národní památkový ústav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2. Muzea </a:t>
            </a:r>
            <a:endParaRPr lang="cs-CZ" sz="1800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Husitské muzeum v Táboře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Moravské zemské muzeum Brno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Muzeum Jana Amose Komenského v Uherském Brodě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Muzeum loutkářských kultur v Chrudimi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Muzeum romské kultury v Brně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Muzeum skla a bižuterie Jablonec nad Nisou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Muzeum umění Olomouc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Národní muzeum Praha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Národní technické muzeum Praha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Památník Lidice</a:t>
            </a:r>
            <a:endParaRPr lang="cs-CZ" sz="1800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Památník národního písemnictví Praha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Památník Terezín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Slezské zemské muzeum Opava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Technické muzeum v Brně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Uměleckoprůmyslové museum v Praze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Národní muzeum v přírodě Rožnov pod Radhoštěm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800" dirty="0">
              <a:latin typeface="Arial Narrow" panose="020B0606020202030204" pitchFamily="34" charset="0"/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F9B8B59-BE2F-41B2-A761-A8042EED8B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352282"/>
            <a:ext cx="5676361" cy="535761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3. Galerie </a:t>
            </a:r>
            <a:endParaRPr lang="cs-CZ" sz="1800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Moravská galerie v Brně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Národní galerie v Praze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4. Knihovny </a:t>
            </a:r>
            <a:endParaRPr lang="cs-CZ" sz="1800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Knihovna a tiskárna pro nevidomé K. E. </a:t>
            </a:r>
            <a:r>
              <a:rPr lang="cs-CZ" sz="1800" b="0" i="0" u="none" strike="noStrike" baseline="0" dirty="0" err="1">
                <a:solidFill>
                  <a:srgbClr val="000000"/>
                </a:solidFill>
                <a:latin typeface="Arial Narrow" panose="020B0606020202030204" pitchFamily="34" charset="0"/>
              </a:rPr>
              <a:t>Macana</a:t>
            </a:r>
            <a:r>
              <a:rPr lang="cs-CZ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Moravská zemská knihovna v Brně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Národní knihovna ČR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5. Divadlo a hudba </a:t>
            </a:r>
            <a:endParaRPr lang="cs-CZ" sz="1800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Česká filharmonie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Institut umění – Divadelní ústav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Národní divadlo Praha – rozpočet 2020 – 1,29 mld./dotace 900 mil.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Pražský filharmonický sbor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6. Ostatní </a:t>
            </a:r>
            <a:endParaRPr lang="cs-CZ" sz="1800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Národní filmový archiv Praha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Národní informační a poradenské středisko pro kulturu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8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Národní ústav lidové kultury Strážnice</a:t>
            </a:r>
            <a:endParaRPr lang="cs-CZ" sz="1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462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1DA0BB-6DBF-4AC0-92A4-E67225A4C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093" y="365125"/>
            <a:ext cx="11359166" cy="703821"/>
          </a:xfrm>
        </p:spPr>
        <p:txBody>
          <a:bodyPr>
            <a:noAutofit/>
          </a:bodyPr>
          <a:lstStyle/>
          <a:p>
            <a:pPr algn="ctr"/>
            <a:r>
              <a:rPr lang="cs-CZ" sz="3300" b="1" dirty="0">
                <a:solidFill>
                  <a:srgbClr val="000000"/>
                </a:solidFill>
                <a:latin typeface="Arial Narrow" panose="020B0606020202030204" pitchFamily="34" charset="0"/>
              </a:rPr>
              <a:t>Z</a:t>
            </a:r>
            <a:r>
              <a:rPr lang="cs-CZ" sz="33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řizované územně samosprávnými celky (obec, město, kraj) </a:t>
            </a:r>
            <a:endParaRPr lang="cs-CZ" sz="3300" dirty="0">
              <a:latin typeface="Arial Narrow" panose="020B060602020203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145EAD5-AB85-42E8-8C0A-A6EC2F811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7887"/>
            <a:ext cx="10515600" cy="488907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příspěvkové organizace spadající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do samostatné působnosti územně samosprávného celku (obce/města + samosprávný kraj + hlavní město Praha včetně jeho městských částí)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dirty="0">
                <a:solidFill>
                  <a:srgbClr val="000000"/>
                </a:solidFill>
                <a:latin typeface="Arial Narrow" panose="020B0606020202030204" pitchFamily="34" charset="0"/>
              </a:rPr>
              <a:t>v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pravomoci zastupitelstva územního samosprávného celku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právnické osoby:</a:t>
            </a:r>
            <a:endParaRPr lang="cs-CZ" b="0" i="0" u="none" strike="noStrike" baseline="0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22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za účelem hospodářského využívání majetku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2200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k zabezpečení veřejně prospěšných činností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každý územně samosprávný celek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→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různé množství a typy příspěvkových organizací</a:t>
            </a: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2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515717"/>
      </p:ext>
    </p:extLst>
  </p:cSld>
  <p:clrMapOvr>
    <a:masterClrMapping/>
  </p:clrMapOvr>
</p:sld>
</file>

<file path=ppt/theme/theme1.xml><?xml version="1.0" encoding="utf-8"?>
<a:theme xmlns:a="http://schemas.openxmlformats.org/drawingml/2006/main" name="Základ">
  <a:themeElements>
    <a:clrScheme name="Základ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Zákla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Základ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Základ</Template>
  <TotalTime>321</TotalTime>
  <Words>1410</Words>
  <Application>Microsoft Office PowerPoint</Application>
  <PresentationFormat>Širokoúhlá obrazovka</PresentationFormat>
  <Paragraphs>179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Arial</vt:lpstr>
      <vt:lpstr>Arial Narrow</vt:lpstr>
      <vt:lpstr>Corbel</vt:lpstr>
      <vt:lpstr>Times New Roman</vt:lpstr>
      <vt:lpstr>Základ</vt:lpstr>
      <vt:lpstr>  INSTITUCE, ORGANIZACE A  SPOLKY </vt:lpstr>
      <vt:lpstr>Kulturní sektor</vt:lpstr>
      <vt:lpstr>Právní formy organizací  působících v oblasti kultury a umění</vt:lpstr>
      <vt:lpstr>1) Neziskové organizace </vt:lpstr>
      <vt:lpstr>Dělení neziskových organizací </vt:lpstr>
      <vt:lpstr>a) Státní neziskové organizace – příspěvkové veřejnoprávní </vt:lpstr>
      <vt:lpstr>Zřizované státem = Ministerstvo kultury ČR (MKČR)</vt:lpstr>
      <vt:lpstr>MKČR spravuje příspěvkové organizace – rezortní instituce: https://www.mkcr.cz/rezortni-instituce-76.html</vt:lpstr>
      <vt:lpstr>Zřizované územně samosprávnými celky (obec, město, kraj) </vt:lpstr>
      <vt:lpstr>Příklady zřizovatelů kulturních institucí:</vt:lpstr>
      <vt:lpstr>b) Nestátní neziskové (soukromé) organizace – NNO</vt:lpstr>
      <vt:lpstr>a) Spolky a pobočné spolky</vt:lpstr>
      <vt:lpstr>b) Obecně prospěšná společnost (o. P. S.) </vt:lpstr>
      <vt:lpstr>c) Nadace a nadační fondy</vt:lpstr>
      <vt:lpstr>2) Komerční organizace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INSTITUCE, ORGANIZACE  A SPOLKY</dc:title>
  <dc:creator>Pavla Bergmannová</dc:creator>
  <cp:lastModifiedBy>Pavla Bergmannová</cp:lastModifiedBy>
  <cp:revision>30</cp:revision>
  <dcterms:created xsi:type="dcterms:W3CDTF">2021-05-10T21:03:37Z</dcterms:created>
  <dcterms:modified xsi:type="dcterms:W3CDTF">2024-05-09T00:17:47Z</dcterms:modified>
</cp:coreProperties>
</file>