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3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91" r:id="rId14"/>
    <p:sldId id="292" r:id="rId15"/>
    <p:sldId id="293" r:id="rId16"/>
    <p:sldId id="295" r:id="rId17"/>
    <p:sldId id="294" r:id="rId18"/>
    <p:sldId id="289" r:id="rId19"/>
    <p:sldId id="288" r:id="rId20"/>
    <p:sldId id="258" r:id="rId21"/>
    <p:sldId id="259" r:id="rId22"/>
    <p:sldId id="290" r:id="rId23"/>
    <p:sldId id="260" r:id="rId24"/>
    <p:sldId id="261" r:id="rId25"/>
    <p:sldId id="264" r:id="rId26"/>
    <p:sldId id="274" r:id="rId27"/>
    <p:sldId id="273" r:id="rId28"/>
    <p:sldId id="262" r:id="rId29"/>
    <p:sldId id="267" r:id="rId30"/>
    <p:sldId id="272" r:id="rId31"/>
    <p:sldId id="268" r:id="rId32"/>
    <p:sldId id="275" r:id="rId33"/>
    <p:sldId id="269" r:id="rId34"/>
    <p:sldId id="270" r:id="rId35"/>
    <p:sldId id="285" r:id="rId36"/>
    <p:sldId id="286" r:id="rId37"/>
    <p:sldId id="271" r:id="rId38"/>
    <p:sldId id="265" r:id="rId39"/>
    <p:sldId id="266" r:id="rId40"/>
    <p:sldId id="27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69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56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22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16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9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6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00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7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45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93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34A8-C6BE-4B30-AFD7-6EB2D890EEC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39AD-0DEB-43A0-8B5E-2F5F2192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5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7fvsDoP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Ad Tiskový mluvčí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09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7F19E-3BAA-4DA6-98E7-C7CACF5D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486558-4B00-49F1-B6BA-B5F15F515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672431"/>
            <a:ext cx="6572250" cy="4381500"/>
          </a:xfrm>
        </p:spPr>
      </p:pic>
    </p:spTree>
    <p:extLst>
      <p:ext uri="{BB962C8B-B14F-4D97-AF65-F5344CB8AC3E}">
        <p14:creationId xmlns:p14="http://schemas.microsoft.com/office/powerpoint/2010/main" val="160732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CF0A8-B42F-4C96-ACA6-6F9FA93B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754327-AD60-4DEA-9329-E726C088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672431"/>
            <a:ext cx="6572250" cy="4381500"/>
          </a:xfrm>
        </p:spPr>
      </p:pic>
    </p:spTree>
    <p:extLst>
      <p:ext uri="{BB962C8B-B14F-4D97-AF65-F5344CB8AC3E}">
        <p14:creationId xmlns:p14="http://schemas.microsoft.com/office/powerpoint/2010/main" val="271179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EEB70-71AF-4986-B983-046D1E52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 „kauza“ Řeháková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DD299-4086-438A-982E-807BAAE5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Postoje uživatelů Twitteru vůči vystoupení tiskové mluvčí prezidenta Pavla</a:t>
            </a:r>
          </a:p>
          <a:p>
            <a:r>
              <a:rPr lang="cs-CZ" sz="1800" b="1" dirty="0">
                <a:solidFill>
                  <a:srgbClr val="404040"/>
                </a:solidFill>
                <a:latin typeface="Calibri" panose="020F0502020204030204" pitchFamily="34" charset="0"/>
              </a:rPr>
              <a:t>32 % podpořilo</a:t>
            </a:r>
          </a:p>
          <a:p>
            <a:r>
              <a:rPr lang="cs-CZ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42 % podpořilo, ale mluvilo o chybě </a:t>
            </a:r>
          </a:p>
          <a:p>
            <a:r>
              <a:rPr lang="cs-CZ" sz="1800" b="1" dirty="0">
                <a:solidFill>
                  <a:srgbClr val="404040"/>
                </a:solidFill>
                <a:latin typeface="Calibri" panose="020F0502020204030204" pitchFamily="34" charset="0"/>
              </a:rPr>
              <a:t>12 % </a:t>
            </a:r>
            <a:r>
              <a:rPr lang="cs-CZ" sz="1800" b="1" dirty="0" err="1">
                <a:solidFill>
                  <a:srgbClr val="404040"/>
                </a:solidFill>
                <a:latin typeface="Calibri" panose="020F0502020204030204" pitchFamily="34" charset="0"/>
              </a:rPr>
              <a:t>odsudilo</a:t>
            </a:r>
            <a:endParaRPr lang="cs-CZ" sz="18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cs-CZ" sz="18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Plenković, M. (2018). </a:t>
            </a:r>
            <a:r>
              <a:rPr lang="cs-CZ" sz="1800" b="0" i="1" u="none" strike="noStrike" baseline="0" dirty="0" err="1">
                <a:solidFill>
                  <a:srgbClr val="000000"/>
                </a:solidFill>
              </a:rPr>
              <a:t>Spokesperson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 - New </a:t>
            </a:r>
            <a:r>
              <a:rPr lang="cs-CZ" sz="1800" b="0" i="1" u="none" strike="noStrike" baseline="0" dirty="0" err="1">
                <a:solidFill>
                  <a:srgbClr val="000000"/>
                </a:solidFill>
              </a:rPr>
              <a:t>Profession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 in Public </a:t>
            </a:r>
            <a:r>
              <a:rPr lang="cs-CZ" sz="1800" b="0" i="1" u="none" strike="noStrike" baseline="0" dirty="0" err="1">
                <a:solidFill>
                  <a:srgbClr val="000000"/>
                </a:solidFill>
              </a:rPr>
              <a:t>Communication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Informatologia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51(3/4), 225-228. </a:t>
            </a:r>
            <a:endParaRPr lang="cs-CZ" sz="1800" b="1" i="0" u="none" strike="noStrike" baseline="0" dirty="0">
              <a:solidFill>
                <a:srgbClr val="40404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69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3B19F-5CF8-48B2-BFCD-252D7954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vystoupení</a:t>
            </a:r>
            <a:br>
              <a:rPr lang="cs-CZ" dirty="0"/>
            </a:br>
            <a:r>
              <a:rPr lang="cs-CZ" dirty="0"/>
              <a:t>markething.cz, Ema Čapková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3325D-2A7D-4FBB-94ED-6A855EB6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Již při vstupu na pódium je vidět, že má z vítězství svého nadřízeného velkou radost. S úsměvem od ucha k uchu vítá novináře na tiskové konferenci, hihňá se, relativně neformálně reaguje, hlasitě dýchá do mikrofonu. Působí velmi neklidně, přešlapuje z nohy na nohu, neustále hekticky přikládá mikrofon k ústům a mluví do něj zvýšeným hlasem. Internet a sociální sítě téměř okamžitě zaplavují příspěvky o tom, že je její chování naprosto nevhodné. Někteří dokonce přisuzují její roztržité chování konzumaci alkoholu. </a:t>
            </a:r>
          </a:p>
        </p:txBody>
      </p:sp>
    </p:spTree>
    <p:extLst>
      <p:ext uri="{BB962C8B-B14F-4D97-AF65-F5344CB8AC3E}">
        <p14:creationId xmlns:p14="http://schemas.microsoft.com/office/powerpoint/2010/main" val="429032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8AE74-23F0-495F-A11F-370C3971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121496-B82A-4799-A679-036D11291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6756"/>
            <a:ext cx="7315200" cy="3752850"/>
          </a:xfrm>
        </p:spPr>
      </p:pic>
    </p:spTree>
    <p:extLst>
      <p:ext uri="{BB962C8B-B14F-4D97-AF65-F5344CB8AC3E}">
        <p14:creationId xmlns:p14="http://schemas.microsoft.com/office/powerpoint/2010/main" val="92147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58B8D-E169-4BA7-81DE-22E344CE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9636E79-9A34-4116-8687-A5478CE5A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67744"/>
            <a:ext cx="7315200" cy="3190875"/>
          </a:xfrm>
        </p:spPr>
      </p:pic>
    </p:spTree>
    <p:extLst>
      <p:ext uri="{BB962C8B-B14F-4D97-AF65-F5344CB8AC3E}">
        <p14:creationId xmlns:p14="http://schemas.microsoft.com/office/powerpoint/2010/main" val="195542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2116E-F489-4E51-9C80-68C8A2CB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354A88-B576-43BE-BE32-43315AA8E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05869"/>
            <a:ext cx="7315200" cy="2714625"/>
          </a:xfrm>
        </p:spPr>
      </p:pic>
    </p:spTree>
    <p:extLst>
      <p:ext uri="{BB962C8B-B14F-4D97-AF65-F5344CB8AC3E}">
        <p14:creationId xmlns:p14="http://schemas.microsoft.com/office/powerpoint/2010/main" val="401288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49DBB-94B0-4F4A-A446-FDD3A64C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BE81C-1F54-417F-BF86-056F45025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D. Hejlová: „</a:t>
            </a:r>
            <a:r>
              <a:rPr lang="cs-CZ" i="1" dirty="0"/>
              <a:t>Rozumím euforii z dnešního dne. Ale i novináři říkají, že Markéta Řeháková se musí ještě hodně učit</a:t>
            </a:r>
            <a:r>
              <a:rPr lang="cs-CZ" dirty="0"/>
              <a:t>,…” Lukáš Novák z komunikačního týmu STAN se také vyjádřil na Twitteru: „</a:t>
            </a:r>
            <a:r>
              <a:rPr lang="cs-CZ" i="1" dirty="0"/>
              <a:t>Markéta Řeháková možná odvedla kus práce na kampani, ale teď mám pocit, jako by nepochopila, že party je </a:t>
            </a:r>
            <a:r>
              <a:rPr lang="cs-CZ" i="1" dirty="0" err="1"/>
              <a:t>over</a:t>
            </a:r>
            <a:r>
              <a:rPr lang="cs-CZ" i="1" dirty="0"/>
              <a:t> a začíná vážná práce. Emoce jsou fajn. Jejich nezvládání je faul. Oslovování ,pane generále je absolutní </a:t>
            </a:r>
            <a:r>
              <a:rPr lang="cs-CZ" i="1" dirty="0" err="1"/>
              <a:t>fail</a:t>
            </a:r>
            <a:r>
              <a:rPr lang="cs-CZ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341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328E9-1BDE-45B4-B3D3-FA6E214F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EFE61E-6F3C-404E-95F6-57F5D36B93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6" y="1669779"/>
            <a:ext cx="7384648" cy="4386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860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3EC37-4A40-4E9D-8F49-C5F103FB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833EF0-BE5F-429F-94F7-968443F24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ysoké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nároky na osobnost mluvčího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Podle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Plenkoviće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(2018, s. 227) musí být trpělivý, vhodně, ne teatrálně, oblečený, s laskavým hlasem (kdo nemá standardní barvu hlasu, neměl by se této profesi věnovat), 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vystupování má být profesionální,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divadelní. </a:t>
            </a:r>
          </a:p>
          <a:p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usí velice dobře znát rozhodnutí a informace, které bude sdělovat veřejnosti (Plenković, 2018) a jeho úkolem bývá zabezpečovat (příznivé) pokrytí pro organizace nebo osoby, které zastupuje a udržuje ve společenské debatě a v povědomí lidí (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Kocks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2016). Nesmí zastiňovat osoby, jež zastupuje.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Tiskový mluvčí – je výhoda i pro menší organizace.</a:t>
            </a:r>
          </a:p>
          <a:p>
            <a:r>
              <a:rPr lang="cs-CZ" dirty="0"/>
              <a:t>Buduje spolupráci s novináři. </a:t>
            </a:r>
          </a:p>
          <a:p>
            <a:r>
              <a:rPr lang="cs-CZ" dirty="0"/>
              <a:t>„Vizitka“ organizace. </a:t>
            </a:r>
          </a:p>
          <a:p>
            <a:r>
              <a:rPr lang="cs-CZ" dirty="0"/>
              <a:t>Má určitý styl, na který si novináři zvyknou (není dobré měnit tiskového mluvčího často) – důležitá postava ve </a:t>
            </a:r>
            <a:r>
              <a:rPr lang="cs-CZ" b="1" dirty="0"/>
              <a:t>strategické komunikaci </a:t>
            </a:r>
            <a:r>
              <a:rPr lang="cs-CZ" dirty="0"/>
              <a:t>– dlouhodobě vytváří </a:t>
            </a:r>
            <a:r>
              <a:rPr lang="cs-CZ" b="1" dirty="0"/>
              <a:t>konzistentní styl </a:t>
            </a:r>
            <a:r>
              <a:rPr lang="cs-CZ" dirty="0"/>
              <a:t>komunikace. </a:t>
            </a:r>
          </a:p>
        </p:txBody>
      </p:sp>
    </p:spTree>
    <p:extLst>
      <p:ext uri="{BB962C8B-B14F-4D97-AF65-F5344CB8AC3E}">
        <p14:creationId xmlns:p14="http://schemas.microsoft.com/office/powerpoint/2010/main" val="278345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Tiskový mluvčí „poskytuje informace“ novináři i v případě, že informace nezná, nemůže je poskytnout. </a:t>
            </a:r>
          </a:p>
          <a:p>
            <a:pPr marL="0" indent="0">
              <a:buNone/>
            </a:pPr>
            <a:r>
              <a:rPr lang="cs-CZ" i="1" dirty="0"/>
              <a:t>"Ne, touto problematikou se naše organizace  nezabývá, ale dám vám kontakty na několik lidí, kteří by vám snad mohli pomoci."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Zdroj: https://press-servis.ecn.cz/manual/co-potrebujeme-k-pra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22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i="1" dirty="0"/>
              <a:t>Nemohu vám v této chvíli poskytnout podrobné informace, protože jednání ještě nejsou u konce. Až budu znát výsledky jednání, určitě budete s nimi seznámeni/určitě vás s nimi seznámím.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Posiluje se tím dojem, že je TM opravdu zdrojem informací.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31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91995-29AB-4472-91FE-F18074FE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53D2282-6237-42B7-A6BF-3EEFD66F43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2" y="1756589"/>
            <a:ext cx="7500395" cy="421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35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Ad odborná témata:</a:t>
            </a:r>
          </a:p>
          <a:p>
            <a:r>
              <a:rPr lang="cs-CZ" dirty="0"/>
              <a:t>Jestliže očekává otázky k náročnějším, odborným tématům, je možné spojit novináře s kompetentní osobou  - vedoucí projektu, výzkumu atd.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710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Verbálně pohotový – </a:t>
            </a:r>
          </a:p>
          <a:p>
            <a:pPr marL="0" indent="0">
              <a:buNone/>
            </a:pPr>
            <a:r>
              <a:rPr lang="cs-CZ" dirty="0"/>
              <a:t>mj. je schopen formulovat tzv. zlaté věty, tzn. umí „zobecnit složitější skutečnost do jedné srozumitelné a snadno zapamatovatelné věty“.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Zdroj: https://press-servis.ecn.cz/manual/co-potrebujeme-k-pra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72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Etiketa, ceremoniální a protokolární náležitosti, ev. diplomatický protokol. Zdvořilost – …</a:t>
            </a:r>
          </a:p>
        </p:txBody>
      </p:sp>
    </p:spTree>
    <p:extLst>
      <p:ext uri="{BB962C8B-B14F-4D97-AF65-F5344CB8AC3E}">
        <p14:creationId xmlns:p14="http://schemas.microsoft.com/office/powerpoint/2010/main" val="586156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 pozdravu, oslovení; </a:t>
            </a:r>
            <a:r>
              <a:rPr lang="cs-CZ" dirty="0" err="1"/>
              <a:t>remediální</a:t>
            </a:r>
            <a:r>
              <a:rPr lang="cs-CZ" dirty="0"/>
              <a:t> výpovědi - </a:t>
            </a:r>
            <a:r>
              <a:rPr lang="cs-CZ" b="1" dirty="0"/>
              <a:t> </a:t>
            </a:r>
            <a:r>
              <a:rPr lang="cs-CZ" i="1" dirty="0"/>
              <a:t>omluva, vysvětlení, prosba, žádost </a:t>
            </a:r>
            <a:r>
              <a:rPr lang="cs-CZ" dirty="0"/>
              <a:t>aj.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766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Tzv. omezené (</a:t>
            </a:r>
            <a:r>
              <a:rPr lang="cs-CZ" b="1" dirty="0" err="1"/>
              <a:t>hedged</a:t>
            </a:r>
            <a:r>
              <a:rPr lang="cs-CZ" b="1" dirty="0"/>
              <a:t>) výpovědi</a:t>
            </a:r>
            <a:r>
              <a:rPr lang="cs-CZ" dirty="0"/>
              <a:t>; oslabení, „ohraničení“ výpovědi, resp. výhrad – formou větných adverbií, komentujících vsuvek nebo závislých vět. </a:t>
            </a:r>
          </a:p>
          <a:p>
            <a:r>
              <a:rPr lang="cs-CZ" i="1" strike="sngStrike" dirty="0"/>
              <a:t>Pravděpodobně; obávám se, poněkud</a:t>
            </a:r>
            <a:r>
              <a:rPr lang="cs-CZ" i="1" dirty="0"/>
              <a:t>; Musím vám sdělit, že…. Dovoluji si vás požádat, abyste…Musím </a:t>
            </a:r>
            <a:r>
              <a:rPr lang="cs-CZ" i="1" strike="sngStrike" dirty="0"/>
              <a:t>bohužel</a:t>
            </a:r>
            <a:r>
              <a:rPr lang="cs-CZ" i="1" dirty="0"/>
              <a:t> odmítnout. Nemohu slíbit, že…</a:t>
            </a:r>
            <a:endParaRPr lang="cs-CZ" dirty="0"/>
          </a:p>
          <a:p>
            <a:r>
              <a:rPr lang="cs-CZ" dirty="0"/>
              <a:t>Výhrady/omezení toho, co říkám se týkají konverzačních maxim – jsou to obraty jako  </a:t>
            </a:r>
            <a:r>
              <a:rPr lang="cs-CZ" b="1" i="1" dirty="0"/>
              <a:t>pokud vím, podle mých informací, pokud je mi známo, jak mi bylo řečeno</a:t>
            </a:r>
            <a:r>
              <a:rPr lang="cs-CZ" b="1" dirty="0"/>
              <a:t> (maxima kvality)</a:t>
            </a:r>
            <a:r>
              <a:rPr lang="cs-CZ" dirty="0"/>
              <a:t>, </a:t>
            </a:r>
            <a:r>
              <a:rPr lang="cs-CZ" i="1" strike="sngStrike" dirty="0"/>
              <a:t>abych to zkrátil</a:t>
            </a:r>
            <a:r>
              <a:rPr lang="cs-CZ" i="1" dirty="0"/>
              <a:t>, stručně řečeno, nechci vás unavovat podrobnostmi, ale …</a:t>
            </a:r>
            <a:r>
              <a:rPr lang="cs-CZ" dirty="0"/>
              <a:t>(</a:t>
            </a:r>
            <a:r>
              <a:rPr lang="cs-CZ" b="1" dirty="0"/>
              <a:t>maxima kvantity</a:t>
            </a:r>
            <a:r>
              <a:rPr lang="cs-CZ" dirty="0"/>
              <a:t>), </a:t>
            </a:r>
            <a:r>
              <a:rPr lang="cs-CZ" i="1" strike="sngStrike" dirty="0"/>
              <a:t>snad bude </a:t>
            </a:r>
            <a:r>
              <a:rPr lang="cs-CZ" i="1" dirty="0"/>
              <a:t>je vhodné připomenout, že…nechci odbíhat od tématu, ale…abychom se vrátili k našemu tématu, mimochodem</a:t>
            </a:r>
            <a:r>
              <a:rPr lang="cs-CZ" dirty="0"/>
              <a:t> </a:t>
            </a:r>
            <a:r>
              <a:rPr lang="cs-CZ" b="1" dirty="0"/>
              <a:t>(maxima relevance</a:t>
            </a:r>
            <a:r>
              <a:rPr lang="cs-CZ" dirty="0"/>
              <a:t>), </a:t>
            </a:r>
            <a:r>
              <a:rPr lang="cs-CZ" i="1" dirty="0"/>
              <a:t>stručně řečeno, abych se vyjádřil jednoznačně, nejdřív musím uvést, že…dovolte mi předeslat </a:t>
            </a:r>
            <a:r>
              <a:rPr lang="cs-CZ" dirty="0"/>
              <a:t>(</a:t>
            </a:r>
            <a:r>
              <a:rPr lang="cs-CZ" b="1" dirty="0"/>
              <a:t>maxima způsobu)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35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Dbá etických pravidel – </a:t>
            </a:r>
          </a:p>
          <a:p>
            <a:r>
              <a:rPr lang="cs-CZ" dirty="0"/>
              <a:t>Pozitivní prezentace a obhajoba činnosti organizace/společnosti.</a:t>
            </a:r>
          </a:p>
          <a:p>
            <a:r>
              <a:rPr lang="cs-CZ" dirty="0"/>
              <a:t>Minimalizuje krizové situace a komunikuje o nich.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68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TM ale často dává tisková vyjádření, která reagují na nějaká pochybení organizace/společnosti. 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dirty="0"/>
              <a:t>Poskytuje opravu dříve zveřejněné nepravdivé nebo nepřesné informace o organizaci/společnosti.</a:t>
            </a:r>
          </a:p>
        </p:txBody>
      </p:sp>
    </p:spTree>
    <p:extLst>
      <p:ext uri="{BB962C8B-B14F-4D97-AF65-F5344CB8AC3E}">
        <p14:creationId xmlns:p14="http://schemas.microsoft.com/office/powerpoint/2010/main" val="42351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FA313-2866-4657-90FE-D4BB9366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5E6D9-2394-445E-907B-5B72064BE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ociální role je vnímána jako </a:t>
            </a:r>
            <a:r>
              <a:rPr lang="cs-CZ" sz="2400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reprezentativní</a:t>
            </a:r>
            <a:r>
              <a:rPr lang="cs-CZ" sz="24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S tím je spojena představa veřejnosti, jak má mluvčí vypadat, jak má vystupovat, jak se má projevovat.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této profesi se vážou společenská očekávání, která jsou pro danou společnost a kulturu přijatelná. </a:t>
            </a:r>
            <a:endParaRPr lang="cs-CZ" sz="2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34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Etické standardy tiskových mluvčích stanoví jak profesní sdružení, např. </a:t>
            </a:r>
            <a:r>
              <a:rPr lang="cs-CZ" dirty="0" err="1"/>
              <a:t>KoPR</a:t>
            </a:r>
            <a:r>
              <a:rPr lang="cs-CZ" dirty="0"/>
              <a:t>, Klub PR, tak  jednotlivé společnosti a organizace, které mluvčí zastupuje.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503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Status </a:t>
            </a:r>
            <a:r>
              <a:rPr lang="cs-CZ" b="1" dirty="0"/>
              <a:t>omluvy</a:t>
            </a:r>
            <a:r>
              <a:rPr lang="cs-CZ" dirty="0"/>
              <a:t>. Není snadná. </a:t>
            </a:r>
          </a:p>
          <a:p>
            <a:r>
              <a:rPr lang="cs-CZ" dirty="0"/>
              <a:t>Omluva je z hlediska zdvořilostní teorie – </a:t>
            </a:r>
            <a:r>
              <a:rPr lang="cs-CZ" u="sng" dirty="0"/>
              <a:t>ohrožením pozitivní tváře mluvčího</a:t>
            </a:r>
            <a:r>
              <a:rPr lang="cs-CZ" dirty="0"/>
              <a:t>. Musí výslovně uznat, že jeho slova nebo jednání nemohou být/nejsou pozitivně hodnoceny.</a:t>
            </a:r>
          </a:p>
          <a:p>
            <a:pPr marL="0" indent="0">
              <a:buNone/>
            </a:pPr>
            <a:r>
              <a:rPr lang="cs-CZ" dirty="0"/>
              <a:t>(tady míněno samozřejmě jako zástupce organizace)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396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aktu omluvy je také </a:t>
            </a:r>
            <a:r>
              <a:rPr lang="cs-CZ" b="1" dirty="0"/>
              <a:t>vysvětlení </a:t>
            </a:r>
            <a:r>
              <a:rPr lang="cs-CZ" dirty="0"/>
              <a:t>– cílem - zmírnit míru provinění. Rozlišuje se ale omluva a výmluva (vysvětlení nepravdivé).</a:t>
            </a:r>
          </a:p>
          <a:p>
            <a:endParaRPr lang="cs-CZ" dirty="0"/>
          </a:p>
          <a:p>
            <a:r>
              <a:rPr lang="cs-CZ" i="1" dirty="0"/>
              <a:t>Omlouváme se za vzniklou situaci, nedostatek komunikace byl způsobem nedostatečným propojením našich dvou organizací. </a:t>
            </a:r>
          </a:p>
        </p:txBody>
      </p:sp>
    </p:spTree>
    <p:extLst>
      <p:ext uri="{BB962C8B-B14F-4D97-AF65-F5344CB8AC3E}">
        <p14:creationId xmlns:p14="http://schemas.microsoft.com/office/powerpoint/2010/main" val="196032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Asertivita</a:t>
            </a:r>
            <a:r>
              <a:rPr lang="cs-CZ" dirty="0"/>
              <a:t> je součástí role tiskového mluvčího a jedním z předpokladů práce TM a úspěšné komunikace vůbec. </a:t>
            </a:r>
          </a:p>
          <a:p>
            <a:r>
              <a:rPr lang="cs-CZ" dirty="0"/>
              <a:t>Přiměřené a sebejisté vystupování a obrana. Respektování komunikačního partnera.  </a:t>
            </a:r>
          </a:p>
        </p:txBody>
      </p:sp>
    </p:spTree>
    <p:extLst>
      <p:ext uri="{BB962C8B-B14F-4D97-AF65-F5344CB8AC3E}">
        <p14:creationId xmlns:p14="http://schemas.microsoft.com/office/powerpoint/2010/main" val="2095776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s nadřízeným – </a:t>
            </a:r>
          </a:p>
          <a:p>
            <a:r>
              <a:rPr lang="cs-CZ" dirty="0"/>
              <a:t>Přesvědčení o první reakci ze strany organizace, která má možnost vysvětlit situaci a komentovat ji ještě ve chvíli, kdy média nemají tolik informací a mohou poskytovat zkreslené 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653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A8325-2CE9-489A-8692-A58A9F9C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 „kauza Řeháková“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6D015-2339-4BAE-8E8B-27CE304D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ékař Tomáš Šebek: </a:t>
            </a:r>
            <a:r>
              <a:rPr lang="cs-CZ" sz="1800" b="0" i="1" u="none" strike="noStrike" baseline="0" dirty="0">
                <a:solidFill>
                  <a:srgbClr val="4D5155"/>
                </a:solidFill>
                <a:latin typeface="Times New Roman" panose="02020603050405020304" pitchFamily="18" charset="0"/>
              </a:rPr>
              <a:t>„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Byla jsi skvělá, @RehakovaMarketa, takhle autentickou tiskovku jsem nezažil! Děkuji za ni, jen to dokresluje,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proc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̌ tolik podporuji @general_pavel. Vybírá si srdcaře, dává svému týmu prostor, je v tom konzistentní. Já měl privilegium první řady. Díky! #mluvciprezidentapavla.”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999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6C1BA-6171-4251-BCD6-4A9A1EAF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4D916-F220-4327-BEC4-9865A4E84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1" u="none" strike="noStrike" baseline="0" dirty="0">
                <a:solidFill>
                  <a:srgbClr val="4D5155"/>
                </a:solidFill>
                <a:latin typeface="Times New Roman" panose="02020603050405020304" pitchFamily="18" charset="0"/>
              </a:rPr>
              <a:t>Osoba 1 (starší) „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Její projev mi nevadí. Ale byla jsem v tu chvíli zvědavá na názory prezidenta po 20 letech bez prezidenta. A ona ho zastínila, to je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fail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jako prase.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Mluvčí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(ani novinář) nemá exhibovat, má dát prostor té osobě.“</a:t>
            </a:r>
          </a:p>
          <a:p>
            <a:r>
              <a:rPr lang="cs-CZ" sz="1800" b="0" i="1" u="none" strike="noStrike" baseline="0" dirty="0">
                <a:solidFill>
                  <a:srgbClr val="4D5155"/>
                </a:solidFill>
                <a:latin typeface="Times New Roman" panose="02020603050405020304" pitchFamily="18" charset="0"/>
              </a:rPr>
              <a:t>Osoba 2 (mladší) „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Kritika byla v minulosti i na jiné a nyní oprávněně na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slečnu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/paní tiskovou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mluvčí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Jednoduše si vybrala velmi, velmi slabou chvilku a musím napsat, že jsem se za ni hodně styděl a nutno podotknout, že jsem nebyl zdaleka sám. Kritika je bohužel na místě. ” </a:t>
            </a:r>
          </a:p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ovinář Čeněk Lorenc: </a:t>
            </a:r>
            <a:r>
              <a:rPr lang="cs-CZ" sz="1800" b="0" i="1" u="none" strike="noStrike" baseline="0" dirty="0">
                <a:solidFill>
                  <a:srgbClr val="4D5155"/>
                </a:solidFill>
                <a:latin typeface="Times New Roman" panose="02020603050405020304" pitchFamily="18" charset="0"/>
              </a:rPr>
              <a:t>„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Byl to průser.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Mluvčí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nemá co slavit a projevovat emoce, když je v práci. Tak jako každý jiný zaměstnanec a profesionál. Jakmile práce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skončí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ať si třeba plete Petra a Pavla.”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382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TM dělá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cs-CZ" sz="4800" b="1" dirty="0"/>
          </a:p>
          <a:p>
            <a:pPr lvl="0"/>
            <a:r>
              <a:rPr lang="cs-CZ" sz="4800" b="1" dirty="0"/>
              <a:t>Prezentace v médiích.</a:t>
            </a:r>
            <a:r>
              <a:rPr lang="cs-CZ" sz="4800" dirty="0"/>
              <a:t> Vystupuje jménem organizace v médiích (rozhovory pro tisk, rádia, televize).</a:t>
            </a:r>
          </a:p>
          <a:p>
            <a:pPr lvl="0"/>
            <a:r>
              <a:rPr lang="cs-CZ" sz="4800" b="1" dirty="0"/>
              <a:t>Tiskové zprávy.</a:t>
            </a:r>
            <a:r>
              <a:rPr lang="cs-CZ" sz="4800" dirty="0"/>
              <a:t> Píše tiskové zprávy a dohlíží na jejich konečnou podobu. Kontroluje zejména jejich úroveň, jazyk, styl a spolu s odborným pracovníkem i věcnou správnost. Rozesílá TZ médiím.</a:t>
            </a:r>
          </a:p>
          <a:p>
            <a:pPr lvl="0"/>
            <a:r>
              <a:rPr lang="cs-CZ" sz="4800" b="1" dirty="0"/>
              <a:t>Tiskové konference.</a:t>
            </a:r>
            <a:r>
              <a:rPr lang="cs-CZ" sz="4800" dirty="0"/>
              <a:t> Připravuje a vede tiskové konference (oznamování médiím, místnost, občerstvení, tiskové materiály, audiovizuální technika, foto, video atd.).</a:t>
            </a:r>
          </a:p>
          <a:p>
            <a:pPr lvl="0"/>
            <a:r>
              <a:rPr lang="cs-CZ" sz="4800" b="1" dirty="0"/>
              <a:t>Korektury.</a:t>
            </a:r>
            <a:r>
              <a:rPr lang="cs-CZ" sz="4800" dirty="0"/>
              <a:t> Má dohled nad konečnou podobou tiskových materiálů, které jdou na veřejnost (úroveň, jazyk, styl, grafická úprava). Zajišťuje pro ostatní korektury důležitých textů (dopisy významným osobnostem atd.).</a:t>
            </a:r>
          </a:p>
          <a:p>
            <a:pPr lvl="0"/>
            <a:r>
              <a:rPr lang="cs-CZ" sz="4800" b="1" dirty="0"/>
              <a:t>Seznam médií.</a:t>
            </a:r>
            <a:r>
              <a:rPr lang="cs-CZ" sz="4800" dirty="0"/>
              <a:t> Vytváří a udržuje kvalitní seznam novinářů. Jedním z klíčových úkolů tiskového mluvčího je shromažďovat kontakty na novináře a udržovat přehled o tom, která média se na organizaci obracela a s jakými otázkami.</a:t>
            </a:r>
          </a:p>
          <a:p>
            <a:pPr lvl="0"/>
            <a:r>
              <a:rPr lang="cs-CZ" sz="4800" b="1" dirty="0"/>
              <a:t>Vztahy.</a:t>
            </a:r>
            <a:r>
              <a:rPr lang="cs-CZ" sz="4800" dirty="0"/>
              <a:t> Utváří dobré vztahy s novináři (osobní kontakty).</a:t>
            </a:r>
          </a:p>
          <a:p>
            <a:pPr lvl="0"/>
            <a:r>
              <a:rPr lang="cs-CZ" sz="4800" b="1" dirty="0"/>
              <a:t>Mediální výstupy.</a:t>
            </a:r>
            <a:r>
              <a:rPr lang="cs-CZ" sz="4800" dirty="0"/>
              <a:t> Domlouvá konkrétní výstupy pro tisk, rádia, televize atd.</a:t>
            </a:r>
          </a:p>
          <a:p>
            <a:pPr lvl="0"/>
            <a:r>
              <a:rPr lang="cs-CZ" sz="4800" b="1" dirty="0"/>
              <a:t>Monitoring médií.</a:t>
            </a:r>
            <a:r>
              <a:rPr lang="cs-CZ" sz="4800" dirty="0"/>
              <a:t> Udržuje přehled o tom, jak se o organizaci píše, upozorňuje na zajímavé věci kolegy, reaguje na nesprávné údaje a fakta. Dle potřeby kampaní, projektů (eventuálně </a:t>
            </a:r>
            <a:r>
              <a:rPr lang="cs-CZ" sz="4800" dirty="0" err="1"/>
              <a:t>fundraisingu</a:t>
            </a:r>
            <a:r>
              <a:rPr lang="cs-CZ" sz="4800" dirty="0"/>
              <a:t>) vytváří výtahy a hodnocení mediálních ohlasů.</a:t>
            </a:r>
          </a:p>
          <a:p>
            <a:pPr lvl="0"/>
            <a:r>
              <a:rPr lang="cs-CZ" sz="4800" b="1" dirty="0"/>
              <a:t>Publikace.</a:t>
            </a:r>
            <a:r>
              <a:rPr lang="cs-CZ" sz="4800" dirty="0"/>
              <a:t> Podílí se na vydávání časopisu, letáků a dalších tiskovin, které organizace vydává. Mluvčí často bývá také jejich hlavním (a většinou jediným) redaktorem.</a:t>
            </a:r>
            <a:endParaRPr lang="cs-CZ" sz="4800" b="1" dirty="0"/>
          </a:p>
          <a:p>
            <a:pPr lvl="0"/>
            <a:r>
              <a:rPr lang="cs-CZ" sz="4800" b="1" dirty="0"/>
              <a:t>Foto a video.</a:t>
            </a:r>
            <a:r>
              <a:rPr lang="cs-CZ" sz="4800" dirty="0"/>
              <a:t> Má na starosti vše, co se týká fotografie, videa a obrazového archivu. Organizuje práce spojené s vytvářením obrazových a zvukových materiálů, spolupracuje s redakcemi a nabízí jim materiál pro jejich vlastní články a pořady, zajišťuje smlouvy, spravuje foto a </a:t>
            </a:r>
            <a:r>
              <a:rPr lang="cs-CZ" sz="4800" dirty="0" err="1"/>
              <a:t>videoarchiv</a:t>
            </a:r>
            <a:r>
              <a:rPr lang="cs-CZ" sz="4800" dirty="0"/>
              <a:t> atd.</a:t>
            </a:r>
            <a:endParaRPr lang="cs-CZ" sz="4800" b="1" dirty="0"/>
          </a:p>
          <a:p>
            <a:pPr lvl="0"/>
            <a:r>
              <a:rPr lang="cs-CZ" sz="4800" b="1" dirty="0"/>
              <a:t>Internet.</a:t>
            </a:r>
            <a:r>
              <a:rPr lang="cs-CZ" sz="4800" dirty="0"/>
              <a:t> Tiskový mluvčí někdy mívá na starosti rovněž internetové stránky. Stará se přitom hlavně o aktualizaci jejich obsahu, plní je texty a fotografiemi, dohlíží na jejich funkčnost (fungující odkazy) a kontinuitu.</a:t>
            </a:r>
            <a:endParaRPr lang="cs-CZ" sz="4800" b="1" dirty="0"/>
          </a:p>
          <a:p>
            <a:r>
              <a:rPr lang="cs-CZ" sz="4800" b="1" dirty="0"/>
              <a:t>Pomoc při projektech, kampaních a </a:t>
            </a:r>
            <a:r>
              <a:rPr lang="cs-CZ" sz="4800" b="1" dirty="0" err="1"/>
              <a:t>fundraisingu</a:t>
            </a:r>
            <a:r>
              <a:rPr lang="cs-CZ" sz="4800" b="1" dirty="0"/>
              <a:t>.</a:t>
            </a:r>
            <a:r>
              <a:rPr lang="cs-CZ" sz="4800" dirty="0"/>
              <a:t> Vytváří mediální strategie k jednotlivým projektům, kampaním a programům. Pomáhá při přípravě nejrůznějších akcí a organizuje jejich mediální zajištění. Pomáhá při hledání vhodných fundraisingových strategií. V případě potřeby pomáhá též při fundraisingových a reklamních kampaních.</a:t>
            </a:r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r>
              <a:rPr lang="cs-CZ" sz="4800" dirty="0"/>
              <a:t>Zdroj: https://press-servis.ecn.cz/manual/co-potrebujeme-k-pra</a:t>
            </a:r>
          </a:p>
        </p:txBody>
      </p:sp>
    </p:spTree>
    <p:extLst>
      <p:ext uri="{BB962C8B-B14F-4D97-AF65-F5344CB8AC3E}">
        <p14:creationId xmlns:p14="http://schemas.microsoft.com/office/powerpoint/2010/main" val="2762030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pPr lvl="0"/>
            <a:r>
              <a:rPr lang="cs-CZ" b="1" dirty="0"/>
              <a:t>BAJČAN, Roman. </a:t>
            </a:r>
            <a:r>
              <a:rPr lang="cs-CZ" b="1" i="1" dirty="0"/>
              <a:t>Techniky public relations, aneb, Jak pracovat s médii</a:t>
            </a:r>
            <a:r>
              <a:rPr lang="cs-CZ" b="1" dirty="0"/>
              <a:t>. Vyd. 1. Praha: Management </a:t>
            </a:r>
            <a:r>
              <a:rPr lang="cs-CZ" b="1" dirty="0" err="1"/>
              <a:t>Press</a:t>
            </a:r>
            <a:r>
              <a:rPr lang="cs-CZ" b="1" dirty="0"/>
              <a:t>, 2003. 147 s. ISBN 8072610961. </a:t>
            </a:r>
          </a:p>
          <a:p>
            <a:r>
              <a:rPr lang="cs-CZ" b="1" dirty="0"/>
              <a:t>BEDNÁŘ, V. </a:t>
            </a:r>
            <a:r>
              <a:rPr lang="cs-CZ" b="1" i="1" dirty="0"/>
              <a:t>Mediální komunikace pro management</a:t>
            </a:r>
            <a:r>
              <a:rPr lang="cs-CZ" b="1" dirty="0"/>
              <a:t>. 1. vyd. Praha: </a:t>
            </a:r>
            <a:r>
              <a:rPr lang="cs-CZ" b="1" dirty="0" err="1"/>
              <a:t>Grada</a:t>
            </a:r>
            <a:r>
              <a:rPr lang="cs-CZ" b="1" dirty="0"/>
              <a:t> </a:t>
            </a:r>
            <a:r>
              <a:rPr lang="cs-CZ" b="1" dirty="0" err="1"/>
              <a:t>Publishing</a:t>
            </a:r>
            <a:r>
              <a:rPr lang="cs-CZ" b="1" dirty="0"/>
              <a:t>, 2011. 153 s. ISBN 978-80-247-3629-7</a:t>
            </a:r>
            <a:r>
              <a:rPr lang="cs-CZ" dirty="0"/>
              <a:t>. </a:t>
            </a:r>
          </a:p>
          <a:p>
            <a:r>
              <a:rPr lang="cs-CZ" dirty="0"/>
              <a:t>HIRSCHOVÁ, M. </a:t>
            </a:r>
            <a:r>
              <a:rPr lang="cs-CZ" i="1" dirty="0"/>
              <a:t>Pragmatika v češtině</a:t>
            </a:r>
            <a:r>
              <a:rPr lang="cs-CZ" dirty="0"/>
              <a:t>. Praha: </a:t>
            </a:r>
            <a:r>
              <a:rPr lang="cs-CZ"/>
              <a:t>Karolinum 2013. </a:t>
            </a:r>
            <a:endParaRPr lang="cs-CZ" dirty="0"/>
          </a:p>
          <a:p>
            <a:pPr lvl="0"/>
            <a:r>
              <a:rPr lang="cs-CZ" b="1" dirty="0"/>
              <a:t>CHUDINOVÁ, Eva a Andrej </a:t>
            </a:r>
            <a:r>
              <a:rPr lang="cs-CZ" b="1" dirty="0" err="1"/>
              <a:t>Tušer</a:t>
            </a:r>
            <a:r>
              <a:rPr lang="cs-CZ" b="1" dirty="0"/>
              <a:t>. </a:t>
            </a:r>
            <a:r>
              <a:rPr lang="cs-CZ" b="1" dirty="0" err="1"/>
              <a:t>Kompetentný</a:t>
            </a:r>
            <a:r>
              <a:rPr lang="cs-CZ" b="1" dirty="0"/>
              <a:t> </a:t>
            </a:r>
            <a:r>
              <a:rPr lang="cs-CZ" b="1" dirty="0" err="1"/>
              <a:t>hovorca</a:t>
            </a:r>
            <a:r>
              <a:rPr lang="cs-CZ" b="1" dirty="0"/>
              <a:t>. </a:t>
            </a:r>
            <a:r>
              <a:rPr lang="cs-CZ" b="1" dirty="0" err="1"/>
              <a:t>Bratiskava</a:t>
            </a:r>
            <a:r>
              <a:rPr lang="cs-CZ" b="1" dirty="0"/>
              <a:t>: </a:t>
            </a:r>
            <a:r>
              <a:rPr lang="cs-CZ" b="1" dirty="0" err="1"/>
              <a:t>Eurokódex</a:t>
            </a:r>
            <a:r>
              <a:rPr lang="cs-CZ" b="1" dirty="0"/>
              <a:t>, 2013. ISBN 978-80-8155-019-5.</a:t>
            </a:r>
          </a:p>
          <a:p>
            <a:r>
              <a:rPr lang="cs-CZ" dirty="0"/>
              <a:t>FTOREK, Jozef. </a:t>
            </a:r>
            <a:r>
              <a:rPr lang="cs-CZ" i="1" dirty="0"/>
              <a:t>Public relations jako ovlivňování mínění : jak úspěšně ovlivňovat a nenechat se zmanipulovat</a:t>
            </a:r>
            <a:r>
              <a:rPr lang="cs-CZ" dirty="0"/>
              <a:t>. 3., </a:t>
            </a:r>
            <a:r>
              <a:rPr lang="cs-CZ" dirty="0" err="1"/>
              <a:t>rozš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2012. 214 s. ISBN 9788024739267. </a:t>
            </a:r>
          </a:p>
          <a:p>
            <a:pPr lvl="0"/>
            <a:r>
              <a:rPr lang="cs-CZ" b="1" dirty="0"/>
              <a:t>POSPÍŠIL, Pavel. </a:t>
            </a:r>
            <a:r>
              <a:rPr lang="cs-CZ" b="1" i="1" dirty="0"/>
              <a:t>Efektivní public relations a media relations</a:t>
            </a:r>
            <a:r>
              <a:rPr lang="cs-CZ" b="1" dirty="0"/>
              <a:t>. 1. vyd. Praha: </a:t>
            </a:r>
            <a:r>
              <a:rPr lang="cs-CZ" b="1" dirty="0" err="1"/>
              <a:t>Computer</a:t>
            </a:r>
            <a:r>
              <a:rPr lang="cs-CZ" b="1" dirty="0"/>
              <a:t> </a:t>
            </a:r>
            <a:r>
              <a:rPr lang="cs-CZ" b="1" dirty="0" err="1"/>
              <a:t>Press</a:t>
            </a:r>
            <a:r>
              <a:rPr lang="cs-CZ" b="1" dirty="0"/>
              <a:t>, 2002. </a:t>
            </a:r>
            <a:r>
              <a:rPr lang="cs-CZ" b="1" dirty="0" err="1"/>
              <a:t>xvii</a:t>
            </a:r>
            <a:r>
              <a:rPr lang="cs-CZ" b="1" dirty="0"/>
              <a:t>, 153. ISBN 8072268236.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2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SVOBODA, Václav. </a:t>
            </a:r>
            <a:r>
              <a:rPr lang="cs-CZ" i="1" dirty="0"/>
              <a:t>Public relations : moderně a účinně</a:t>
            </a:r>
            <a:r>
              <a:rPr lang="cs-CZ" dirty="0"/>
              <a:t>. 2., </a:t>
            </a:r>
            <a:r>
              <a:rPr lang="cs-CZ" dirty="0" err="1"/>
              <a:t>aktualiz</a:t>
            </a:r>
            <a:r>
              <a:rPr lang="cs-CZ" dirty="0"/>
              <a:t>. a dopl. vyd. Praha: </a:t>
            </a:r>
            <a:r>
              <a:rPr lang="cs-CZ" dirty="0" err="1"/>
              <a:t>Grada</a:t>
            </a:r>
            <a:r>
              <a:rPr lang="cs-CZ" dirty="0"/>
              <a:t>, 2009. 239 s. ISBN 9788024728667. </a:t>
            </a:r>
          </a:p>
          <a:p>
            <a:pPr lvl="0"/>
            <a:r>
              <a:rPr lang="cs-CZ" b="1" dirty="0"/>
              <a:t>ŠVEHLA, Martin a Milan KAŠÍK. </a:t>
            </a:r>
            <a:r>
              <a:rPr lang="cs-CZ" b="1" i="1" dirty="0"/>
              <a:t>Tiskový mluvčí : řízená komunikace s veřejností</a:t>
            </a:r>
            <a:r>
              <a:rPr lang="cs-CZ" b="1" dirty="0"/>
              <a:t>. 1. vyd. Praha: Vysoká škola finanční a správní, 2013. 134 s. ISBN 9788074080951.</a:t>
            </a:r>
            <a:r>
              <a:rPr lang="cs-CZ" dirty="0"/>
              <a:t> </a:t>
            </a:r>
          </a:p>
          <a:p>
            <a:pPr lvl="0"/>
            <a:r>
              <a:rPr lang="cs-CZ" dirty="0"/>
              <a:t>ŠPAČEK, Ladislav. </a:t>
            </a:r>
            <a:r>
              <a:rPr lang="cs-CZ" i="1" dirty="0"/>
              <a:t>Nová velká kniha etikety</a:t>
            </a:r>
            <a:r>
              <a:rPr lang="cs-CZ" dirty="0"/>
              <a:t>. </a:t>
            </a:r>
            <a:r>
              <a:rPr lang="cs-CZ" dirty="0" err="1"/>
              <a:t>Photo</a:t>
            </a:r>
            <a:r>
              <a:rPr lang="cs-CZ" dirty="0"/>
              <a:t> by Filip Habart. 2. </a:t>
            </a:r>
            <a:r>
              <a:rPr lang="cs-CZ" dirty="0" err="1"/>
              <a:t>rozš</a:t>
            </a:r>
            <a:r>
              <a:rPr lang="cs-CZ" dirty="0"/>
              <a:t>. vyd. Praha: Mladá fronta, 2008. 268 s. ISBN 9788020419545.</a:t>
            </a:r>
            <a:endParaRPr lang="cs-CZ" b="1" dirty="0"/>
          </a:p>
          <a:p>
            <a:pPr lvl="0"/>
            <a:r>
              <a:rPr lang="cs-CZ" b="1" dirty="0"/>
              <a:t>VĚRČÁK, Vladimír, Jana GIRGAŠOVÁ a Renata LIŠKAŘOVÁ. </a:t>
            </a:r>
            <a:r>
              <a:rPr lang="cs-CZ" b="1" i="1" dirty="0"/>
              <a:t>Media relations není manipulace</a:t>
            </a:r>
            <a:r>
              <a:rPr lang="cs-CZ" b="1" dirty="0"/>
              <a:t>. Vyd. 1. Praha: </a:t>
            </a:r>
            <a:r>
              <a:rPr lang="cs-CZ" b="1" dirty="0" err="1"/>
              <a:t>Ekopress</a:t>
            </a:r>
            <a:r>
              <a:rPr lang="cs-CZ" b="1" dirty="0"/>
              <a:t>, 2004. 136 s. ISBN 8086119432. </a:t>
            </a:r>
          </a:p>
          <a:p>
            <a:pPr lvl="0"/>
            <a:r>
              <a:rPr lang="cs-CZ" dirty="0"/>
              <a:t>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6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Vhodné vnější vystupování.  </a:t>
            </a:r>
          </a:p>
          <a:p>
            <a:r>
              <a:rPr lang="cs-CZ" dirty="0"/>
              <a:t>Výzkum: Z 20 % se na vytvářeném obrazu podílí to, co mluvčí říká, 80 % tvoří to, jak vypadá a jakým působí dojmem.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Zdroj: https://press-servis.ecn.cz/manual/co-potrebujeme-k-pra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171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D0A2D-A582-4BF7-9735-0F760C2E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mluví mluvčí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89F431-FD60-4602-B098-BE744F56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i="1"/>
              <a:t>„Nebylo </a:t>
            </a:r>
            <a:r>
              <a:rPr lang="cs-CZ" i="1" dirty="0"/>
              <a:t>to o tom, že by had utekl a někoho kousnul," upozornil mluvčí policie Pavel Truxa s tím, že šlo o pouze chybnou manipulaci majitele s hadem, a tak případ ani nebude nijak prošetřován. </a:t>
            </a:r>
            <a:r>
              <a:rPr lang="cs-CZ" dirty="0"/>
              <a:t>(TN.cz, 18. 6. 2018)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42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48BDD-0B74-4593-9B9F-FC398632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Karin Jean-</a:t>
            </a:r>
            <a:r>
              <a:rPr lang="cs-CZ" dirty="0" err="1"/>
              <a:t>Pierreová</a:t>
            </a:r>
            <a:r>
              <a:rPr lang="cs-CZ" dirty="0"/>
              <a:t>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1BB718-D906-4EDC-8940-7DF16BD8AE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392" y="1600200"/>
            <a:ext cx="679921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8D33D-BA7F-4269-ADCF-AF710929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E676FB8-F423-4DCB-B1E5-80FCCBA4F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2091"/>
            <a:ext cx="8229600" cy="4282181"/>
          </a:xfrm>
        </p:spPr>
      </p:pic>
    </p:spTree>
    <p:extLst>
      <p:ext uri="{BB962C8B-B14F-4D97-AF65-F5344CB8AC3E}">
        <p14:creationId xmlns:p14="http://schemas.microsoft.com/office/powerpoint/2010/main" val="4036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16E61-FB8B-4AC2-806E-95D8E88D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364A69-D2B4-4554-B03F-675F3909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https://www.youtube.com/watch?v=M67fvsDoP18</a:t>
            </a:r>
            <a:endParaRPr lang="cs-CZ" dirty="0"/>
          </a:p>
          <a:p>
            <a:r>
              <a:rPr lang="en-US" b="1" dirty="0"/>
              <a:t>10/04/23: Press Briefing by Press Secretary </a:t>
            </a:r>
            <a:r>
              <a:rPr lang="en-US" b="1" dirty="0" err="1"/>
              <a:t>Karine</a:t>
            </a:r>
            <a:r>
              <a:rPr lang="en-US" b="1" dirty="0"/>
              <a:t> Jean-Pierre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10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2989D-F6EA-41F7-B8AC-95FAFECA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Markéta Řeháková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A5FD8D-0D2B-4844-9CE0-30C3CF802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204864"/>
            <a:ext cx="4968552" cy="3384376"/>
          </a:xfrm>
        </p:spPr>
      </p:pic>
    </p:spTree>
    <p:extLst>
      <p:ext uri="{BB962C8B-B14F-4D97-AF65-F5344CB8AC3E}">
        <p14:creationId xmlns:p14="http://schemas.microsoft.com/office/powerpoint/2010/main" val="415517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9A856-F74B-41D0-8443-F85AB2FA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AD80C0-57F5-449B-9516-0C12B837B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161545" cy="2890465"/>
          </a:xfrm>
        </p:spPr>
      </p:pic>
    </p:spTree>
    <p:extLst>
      <p:ext uri="{BB962C8B-B14F-4D97-AF65-F5344CB8AC3E}">
        <p14:creationId xmlns:p14="http://schemas.microsoft.com/office/powerpoint/2010/main" val="1438031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2066</Words>
  <Application>Microsoft Office PowerPoint</Application>
  <PresentationFormat>Předvádění na obrazovce (4:3)</PresentationFormat>
  <Paragraphs>101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Motiv systému Office</vt:lpstr>
      <vt:lpstr>Ad Tiskový mluvčí</vt:lpstr>
      <vt:lpstr>Prezentace aplikace PowerPoint</vt:lpstr>
      <vt:lpstr>Prezentace aplikace PowerPoint</vt:lpstr>
      <vt:lpstr>Prezentace aplikace PowerPoint</vt:lpstr>
      <vt:lpstr>Karin Jean-Pierreová </vt:lpstr>
      <vt:lpstr>Prezentace aplikace PowerPoint</vt:lpstr>
      <vt:lpstr>Prezentace aplikace PowerPoint</vt:lpstr>
      <vt:lpstr>Markéta Řeháková</vt:lpstr>
      <vt:lpstr>Prezentace aplikace PowerPoint</vt:lpstr>
      <vt:lpstr>Prezentace aplikace PowerPoint</vt:lpstr>
      <vt:lpstr>Prezentace aplikace PowerPoint</vt:lpstr>
      <vt:lpstr>Ad „kauza“ Řeháková</vt:lpstr>
      <vt:lpstr>Analýza vystoupení markething.cz, Ema Čapková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 „kauza Řeháková“</vt:lpstr>
      <vt:lpstr>Prezentace aplikace PowerPoint</vt:lpstr>
      <vt:lpstr>CO TM dělá</vt:lpstr>
      <vt:lpstr>Literatura:</vt:lpstr>
      <vt:lpstr>Prezentace aplikace PowerPoint</vt:lpstr>
      <vt:lpstr>Jak mluví mluvčí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Tiskový mluvčí</dc:title>
  <dc:creator>JmenoSiNepamatuju</dc:creator>
  <cp:lastModifiedBy>Soňa Schneiderová</cp:lastModifiedBy>
  <cp:revision>28</cp:revision>
  <dcterms:created xsi:type="dcterms:W3CDTF">2020-12-02T19:00:24Z</dcterms:created>
  <dcterms:modified xsi:type="dcterms:W3CDTF">2024-11-06T12:52:27Z</dcterms:modified>
</cp:coreProperties>
</file>