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71" r:id="rId9"/>
    <p:sldId id="262" r:id="rId10"/>
    <p:sldId id="269" r:id="rId11"/>
    <p:sldId id="272" r:id="rId12"/>
    <p:sldId id="270" r:id="rId13"/>
    <p:sldId id="267" r:id="rId14"/>
    <p:sldId id="263" r:id="rId15"/>
    <p:sldId id="264" r:id="rId16"/>
    <p:sldId id="266" r:id="rId17"/>
    <p:sldId id="26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6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4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20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23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5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42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9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2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7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21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16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9B48-9DC8-44BD-8A92-497499F223E2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701E-5F67-43A8-A06E-BD1BDC263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8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brno/zpravy/vyhybava-odpoved-taky-odpoved.A111123_1689351_brno-zpravy_dm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Dialog v komunikaci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89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A71A3-A8EE-40A5-8544-DC414E52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Vyhýbavé odpovědi, ev. odmítavé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88AD5-7ABB-4C58-BF17-394633E9E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politice je to </a:t>
            </a:r>
            <a:r>
              <a:rPr lang="cs-CZ" sz="2400" dirty="0"/>
              <a:t>tzv. </a:t>
            </a:r>
            <a:r>
              <a:rPr lang="cs-CZ" sz="2400" i="1" dirty="0"/>
              <a:t>agenda-</a:t>
            </a:r>
            <a:r>
              <a:rPr lang="cs-CZ" sz="2400" i="1" dirty="0" err="1"/>
              <a:t>shifting</a:t>
            </a:r>
            <a:r>
              <a:rPr lang="cs-CZ" sz="2400" i="1" dirty="0"/>
              <a:t> </a:t>
            </a:r>
            <a:r>
              <a:rPr lang="cs-CZ" sz="2400" i="1" dirty="0" err="1"/>
              <a:t>procedures</a:t>
            </a:r>
            <a:endParaRPr lang="cs-CZ" sz="2400" i="1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Příklad 1: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/>
              <a:t>Na otázku, zda má (hejtman Hašek) již hotové posudky ke své práci</a:t>
            </a:r>
            <a:r>
              <a:rPr lang="cs-CZ" sz="2800" dirty="0"/>
              <a:t>.</a:t>
            </a:r>
            <a:endParaRPr lang="cs-CZ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„Protože se moje rigorózní práce stala předmětem mnoha spekulací, nehodlám nadále toto téma podporovat," dodal Hašek.</a:t>
            </a: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Zdroj: </a:t>
            </a:r>
            <a:r>
              <a:rPr lang="cs-CZ" sz="16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https://www.idnes.cz/brno/zpravy/vyhybava-odpoved-taky-odpoved.A111123_1689351_brno-zpravy_dmk</a:t>
            </a:r>
            <a:endParaRPr lang="cs-CZ" sz="2400" dirty="0"/>
          </a:p>
          <a:p>
            <a:r>
              <a:rPr lang="cs-CZ" sz="1600" dirty="0"/>
              <a:t>Následující replika je předurčena předchozí replikou a každé odchýlení od předpokládaného mechanismu vystupuje zřetelně do popředí. Řečníkovo vybočení z očekávaného rámce se nazývá vyhýbavostí.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814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CBA695-97AC-4E00-A643-88BCE1A4A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D5C1F-E3B0-46C8-810B-BDE711F0A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Příklad 2: </a:t>
            </a:r>
          </a:p>
          <a:p>
            <a:r>
              <a:rPr lang="cs-CZ" dirty="0"/>
              <a:t>A: Poškozuje dobrou pověst těchto akademických pracovišť? </a:t>
            </a:r>
          </a:p>
          <a:p>
            <a:r>
              <a:rPr lang="cs-CZ" dirty="0"/>
              <a:t>B: „Ivo Budil na své členství ve Vědecké radě Jihočeské univerzity v Českých Budějovicích nerezignoval a v posledních dvou letech se zúčastnil pouze poloviny pravidelných zasedání. Více se ke zmíněnému dotazu nebudeme vyjadřovat,“ píše tisková mluvčí Jihočeské univerzity Hana Bumbová.</a:t>
            </a:r>
          </a:p>
          <a:p>
            <a:endParaRPr lang="cs-CZ" dirty="0"/>
          </a:p>
          <a:p>
            <a:r>
              <a:rPr lang="cs-CZ" sz="1700" dirty="0"/>
              <a:t>Ivo Budil byl na podzim 2007 očištěn z obvinění z plagiátorství, přestože evidentně neuváděl ve svých textech zdroje. Během aféry dále vyšlo najevo, že jeho habilitační práce neobsahuje žádný poznámkový aparát, takže by za normálních okolností nemohla být vůbec přijata k obhajobě.</a:t>
            </a:r>
          </a:p>
        </p:txBody>
      </p:sp>
    </p:spTree>
    <p:extLst>
      <p:ext uri="{BB962C8B-B14F-4D97-AF65-F5344CB8AC3E}">
        <p14:creationId xmlns:p14="http://schemas.microsoft.com/office/powerpoint/2010/main" val="3032656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7C426-E772-44E9-B3FC-512B86C0D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A90E14-560C-43BF-85CF-3478FD0F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117"/>
            <a:ext cx="10515600" cy="4351338"/>
          </a:xfrm>
        </p:spPr>
        <p:txBody>
          <a:bodyPr/>
          <a:lstStyle/>
          <a:p>
            <a:r>
              <a:rPr lang="cs-CZ" dirty="0"/>
              <a:t>Příklad 3: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1D83075-0619-4001-BD2D-E47C63BE5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962930"/>
              </p:ext>
            </p:extLst>
          </p:nvPr>
        </p:nvGraphicFramePr>
        <p:xfrm>
          <a:off x="3171190" y="2081054"/>
          <a:ext cx="5849620" cy="3840480"/>
        </p:xfrm>
        <a:graphic>
          <a:graphicData uri="http://schemas.openxmlformats.org/drawingml/2006/table">
            <a:tbl>
              <a:tblPr/>
              <a:tblGrid>
                <a:gridCol w="339090">
                  <a:extLst>
                    <a:ext uri="{9D8B030D-6E8A-4147-A177-3AD203B41FA5}">
                      <a16:colId xmlns:a16="http://schemas.microsoft.com/office/drawing/2014/main" val="1519974189"/>
                    </a:ext>
                  </a:extLst>
                </a:gridCol>
                <a:gridCol w="5510530">
                  <a:extLst>
                    <a:ext uri="{9D8B030D-6E8A-4147-A177-3AD203B41FA5}">
                      <a16:colId xmlns:a16="http://schemas.microsoft.com/office/drawing/2014/main" val="17923118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pane ministře – snažíte se vybudovat policejní stát?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971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to jsem rád že se mi dáváte tuhle otázku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029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takže pane ministře – můžete nám odpovědět?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20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jistě – dostanu se k tomu – jestli dovolíte – uh – ano – jak jsem řekl jsem rád že se mě na to ptáte protože to je otázka na kterou se ptá hodně lidí a hodně lidí si přeje znát odpověď – a ať je v tom jednou pro vždy jasno – nechoďme kolem toho jako kolem horké kaše – je jisté že je to opravdu zásadní otázka – a občané mají právo znát odpověď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138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pane ministře – ještě jste nám neodpověděl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2942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promiňte – jak zněla otázka?</a:t>
                      </a:r>
                    </a:p>
                    <a:p>
                      <a:endParaRPr lang="cs-CZ" dirty="0">
                        <a:effectLst/>
                      </a:endParaRPr>
                    </a:p>
                    <a:p>
                      <a:r>
                        <a:rPr lang="cs-CZ" dirty="0"/>
                        <a:t>Harrisová, 1991, s. 76 – parodická scénka</a:t>
                      </a:r>
                      <a:endParaRPr lang="cs-CZ" dirty="0">
                        <a:effectLst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324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790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FE066-3AEC-4E50-B314-92F41C3B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808823-2371-494E-94A7-6EDBDF459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otázku se snažte odpovědět tak, abyste naplnili informační požadavek otázky. Pokud možno přímo: přeberte tematické slovo otázky, odpovídejte k jádru (požadavek nové informace). </a:t>
            </a:r>
            <a:r>
              <a:rPr lang="cs-CZ" i="1" dirty="0"/>
              <a:t>Jaká bude tedy nová struktura vaší organizace? </a:t>
            </a:r>
            <a:r>
              <a:rPr lang="cs-CZ" dirty="0"/>
              <a:t>Odpovězte: </a:t>
            </a:r>
            <a:r>
              <a:rPr lang="cs-CZ" dirty="0">
                <a:solidFill>
                  <a:srgbClr val="FF0000"/>
                </a:solidFill>
              </a:rPr>
              <a:t>Nová struktura naší organizace bude…</a:t>
            </a:r>
          </a:p>
          <a:p>
            <a:r>
              <a:rPr lang="cs-CZ" dirty="0"/>
              <a:t>Vyhněte se na začátku slovům „takže“, „tak“, „podívejte se“ (pane redaktore). </a:t>
            </a:r>
          </a:p>
        </p:txBody>
      </p:sp>
    </p:spTree>
    <p:extLst>
      <p:ext uri="{BB962C8B-B14F-4D97-AF65-F5344CB8AC3E}">
        <p14:creationId xmlns:p14="http://schemas.microsoft.com/office/powerpoint/2010/main" val="308049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muž vs. žena v dialogu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7141"/>
            <a:ext cx="10515600" cy="4351338"/>
          </a:xfrm>
        </p:spPr>
        <p:txBody>
          <a:bodyPr/>
          <a:lstStyle/>
          <a:p>
            <a:r>
              <a:rPr lang="cs-CZ" dirty="0"/>
              <a:t>ukázka</a:t>
            </a:r>
          </a:p>
        </p:txBody>
      </p:sp>
    </p:spTree>
    <p:extLst>
      <p:ext uri="{BB962C8B-B14F-4D97-AF65-F5344CB8AC3E}">
        <p14:creationId xmlns:p14="http://schemas.microsoft.com/office/powerpoint/2010/main" val="2157828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Mluvení za druhého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institucionální komunikaci běžný jev (rodič u lékaře, učitel za žáka atd.), ale jinak v podstatě společensky nepřijatelné.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847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Setkání přátel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Muž1</a:t>
            </a:r>
            <a:r>
              <a:rPr lang="cs-CZ" dirty="0"/>
              <a:t>: Jak to u vás vypadá blbě?</a:t>
            </a:r>
          </a:p>
          <a:p>
            <a:pPr marL="0" indent="0">
              <a:buNone/>
            </a:pPr>
            <a:r>
              <a:rPr lang="cs-CZ" b="1" dirty="0"/>
              <a:t>Žena</a:t>
            </a:r>
            <a:r>
              <a:rPr lang="cs-CZ" dirty="0"/>
              <a:t>: Hele furt jednají s </a:t>
            </a:r>
            <a:r>
              <a:rPr lang="cs-CZ" dirty="0" err="1"/>
              <a:t>nějakejma</a:t>
            </a:r>
            <a:r>
              <a:rPr lang="cs-CZ" dirty="0"/>
              <a:t> zahraničníma </a:t>
            </a:r>
            <a:r>
              <a:rPr lang="cs-CZ" dirty="0" err="1"/>
              <a:t>firmama</a:t>
            </a:r>
            <a:r>
              <a:rPr lang="cs-CZ" dirty="0"/>
              <a:t> jo </a:t>
            </a:r>
            <a:r>
              <a:rPr lang="cs-CZ" dirty="0" err="1"/>
              <a:t>dycky</a:t>
            </a:r>
            <a:r>
              <a:rPr lang="cs-CZ" dirty="0"/>
              <a:t> de</a:t>
            </a:r>
          </a:p>
          <a:p>
            <a:pPr marL="0" indent="0">
              <a:buNone/>
            </a:pPr>
            <a:r>
              <a:rPr lang="cs-CZ" dirty="0"/>
              <a:t>   s </a:t>
            </a:r>
            <a:r>
              <a:rPr lang="cs-CZ" dirty="0" err="1"/>
              <a:t>nima</a:t>
            </a:r>
            <a:r>
              <a:rPr lang="cs-CZ" dirty="0"/>
              <a:t> někam jednat do hotelu do Fóra </a:t>
            </a:r>
            <a:r>
              <a:rPr lang="cs-CZ" dirty="0" err="1"/>
              <a:t>celej</a:t>
            </a:r>
            <a:r>
              <a:rPr lang="cs-CZ" dirty="0"/>
              <a:t> den je tam ty</a:t>
            </a:r>
          </a:p>
          <a:p>
            <a:pPr marL="0" indent="0">
              <a:buNone/>
            </a:pPr>
            <a:r>
              <a:rPr lang="cs-CZ" dirty="0"/>
              <a:t>   zahraniční firmy jim nabízej </a:t>
            </a:r>
            <a:r>
              <a:rPr lang="cs-CZ" dirty="0" err="1"/>
              <a:t>svý</a:t>
            </a:r>
            <a:r>
              <a:rPr lang="cs-CZ" dirty="0"/>
              <a:t> služby zakázky jenže (…) pak z toho nic      není mám pravdu?</a:t>
            </a:r>
          </a:p>
          <a:p>
            <a:pPr marL="0" indent="0">
              <a:buNone/>
            </a:pPr>
            <a:r>
              <a:rPr lang="cs-CZ" b="1" dirty="0"/>
              <a:t>Muž2</a:t>
            </a:r>
            <a:r>
              <a:rPr lang="cs-CZ" dirty="0"/>
              <a:t> (manžel): no nemáš ale to jedno</a:t>
            </a:r>
          </a:p>
          <a:p>
            <a:pPr marL="0" indent="0">
              <a:buNone/>
            </a:pPr>
            <a:r>
              <a:rPr lang="cs-CZ" b="1" dirty="0"/>
              <a:t>Žena:</a:t>
            </a:r>
            <a:r>
              <a:rPr lang="cs-CZ" dirty="0"/>
              <a:t> no tak jak to že nemám pravdu když mám? </a:t>
            </a:r>
            <a:r>
              <a:rPr lang="cs-CZ" dirty="0" err="1"/>
              <a:t>dyt´s</a:t>
            </a:r>
            <a:r>
              <a:rPr lang="cs-CZ" dirty="0"/>
              <a:t> to tak říkal</a:t>
            </a:r>
          </a:p>
          <a:p>
            <a:pPr marL="0" indent="0">
              <a:buNone/>
            </a:pPr>
            <a:r>
              <a:rPr lang="cs-CZ" b="1" dirty="0"/>
              <a:t>Muž2:</a:t>
            </a:r>
            <a:r>
              <a:rPr lang="cs-CZ" dirty="0"/>
              <a:t> ale no tak prostě to co tady říkáš neplatí všeobecně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974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Přizpůsobení v komunikaci tomu druhému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Společensky nadřazenějšímu (učitel vs. žák; nadřízený vs. podřízený); </a:t>
            </a:r>
          </a:p>
          <a:p>
            <a:r>
              <a:rPr lang="cs-CZ" dirty="0"/>
              <a:t>Vzhledem ke specifiku KS – odborný styl, publicistické interview; talk show atd. (viz materiály). </a:t>
            </a:r>
          </a:p>
        </p:txBody>
      </p:sp>
    </p:spTree>
    <p:extLst>
      <p:ext uri="{BB962C8B-B14F-4D97-AF65-F5344CB8AC3E}">
        <p14:creationId xmlns:p14="http://schemas.microsoft.com/office/powerpoint/2010/main" val="368591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dvou a více lidí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dialogu:</a:t>
            </a:r>
          </a:p>
          <a:p>
            <a:pPr marL="514350" indent="-514350">
              <a:buAutoNum type="arabicParenR"/>
            </a:pPr>
            <a:r>
              <a:rPr lang="cs-CZ" dirty="0"/>
              <a:t>přirozený;</a:t>
            </a:r>
          </a:p>
          <a:p>
            <a:pPr marL="514350" indent="-514350">
              <a:buAutoNum type="arabicParenR"/>
            </a:pPr>
            <a:r>
              <a:rPr lang="cs-CZ" dirty="0"/>
              <a:t>institucionální – mediální, na úřadě, u lékaře, v obchodě (nákupní dialog) atd., specifický případ – školský dialog;</a:t>
            </a:r>
          </a:p>
          <a:p>
            <a:pPr marL="0" indent="0">
              <a:buNone/>
            </a:pPr>
            <a:r>
              <a:rPr lang="cs-CZ" dirty="0"/>
              <a:t>3) literární, jevištní;</a:t>
            </a:r>
          </a:p>
          <a:p>
            <a:pPr marL="0" indent="0">
              <a:buNone/>
            </a:pPr>
            <a:r>
              <a:rPr lang="cs-CZ" dirty="0"/>
              <a:t>4) fatický.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88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Není to jen otázka a odpověď, ba naopak tato dvojice se vyskytuje minimálně, a to v případě operativního dialogu: </a:t>
            </a:r>
          </a:p>
          <a:p>
            <a:pPr marL="0" indent="0">
              <a:buNone/>
            </a:pPr>
            <a:r>
              <a:rPr lang="cs-CZ" dirty="0"/>
              <a:t>   A: </a:t>
            </a:r>
            <a:r>
              <a:rPr lang="cs-CZ" i="1" dirty="0"/>
              <a:t>Dalas tam cukr</a:t>
            </a:r>
            <a:r>
              <a:rPr lang="cs-CZ" dirty="0"/>
              <a:t>? – B: </a:t>
            </a:r>
            <a:r>
              <a:rPr lang="cs-CZ" i="1" dirty="0"/>
              <a:t>Dala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Většinou se střídá: </a:t>
            </a:r>
          </a:p>
          <a:p>
            <a:pPr marL="0" indent="0">
              <a:buNone/>
            </a:pPr>
            <a:r>
              <a:rPr lang="cs-CZ" dirty="0"/>
              <a:t>iniciace (podnět) a reakce</a:t>
            </a:r>
          </a:p>
          <a:p>
            <a:pPr marL="0" indent="0">
              <a:buNone/>
            </a:pPr>
            <a:r>
              <a:rPr lang="cs-CZ" dirty="0"/>
              <a:t>A:</a:t>
            </a:r>
            <a:r>
              <a:rPr lang="cs-CZ" i="1" dirty="0"/>
              <a:t> Půjdeš večer do kina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B: </a:t>
            </a:r>
            <a:r>
              <a:rPr lang="cs-CZ" i="1" dirty="0"/>
              <a:t>Jsem v Brně/musím se učit </a:t>
            </a:r>
            <a:r>
              <a:rPr lang="cs-CZ" dirty="0"/>
              <a:t>atd. </a:t>
            </a:r>
          </a:p>
          <a:p>
            <a:pPr marL="0" indent="0">
              <a:buNone/>
            </a:pPr>
            <a:r>
              <a:rPr lang="cs-CZ" dirty="0"/>
              <a:t>A: </a:t>
            </a:r>
            <a:r>
              <a:rPr lang="cs-CZ" i="1" dirty="0"/>
              <a:t>Je to </a:t>
            </a:r>
            <a:r>
              <a:rPr lang="cs-CZ" i="1" dirty="0" err="1"/>
              <a:t>dobrej</a:t>
            </a:r>
            <a:r>
              <a:rPr lang="cs-CZ" i="1" dirty="0"/>
              <a:t> film…</a:t>
            </a:r>
          </a:p>
          <a:p>
            <a:pPr marL="0" indent="0">
              <a:buNone/>
            </a:pPr>
            <a:r>
              <a:rPr lang="cs-CZ" dirty="0"/>
              <a:t>B: </a:t>
            </a:r>
            <a:r>
              <a:rPr lang="cs-CZ" i="1" dirty="0"/>
              <a:t>Nemám čas</a:t>
            </a:r>
            <a:r>
              <a:rPr lang="cs-CZ" dirty="0"/>
              <a:t>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88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Reakce – zčásti nebo vůbec nesplňují informační požadavky otázky (iniciace), přesto rozumíme („komunikační kompetence“). </a:t>
            </a:r>
          </a:p>
          <a:p>
            <a:pPr marL="0" indent="0">
              <a:buNone/>
            </a:pPr>
            <a:r>
              <a:rPr lang="cs-CZ" dirty="0"/>
              <a:t>Rovněž →→</a:t>
            </a:r>
          </a:p>
          <a:p>
            <a:r>
              <a:rPr lang="cs-CZ" dirty="0"/>
              <a:t>Minimální odpovědi společensky nepřijatelné:</a:t>
            </a:r>
          </a:p>
          <a:p>
            <a:pPr marL="0" indent="0">
              <a:buNone/>
            </a:pPr>
            <a:r>
              <a:rPr lang="cs-CZ" dirty="0"/>
              <a:t>A: </a:t>
            </a:r>
            <a:r>
              <a:rPr lang="cs-CZ" i="1" dirty="0"/>
              <a:t>Půjdeš do kina?</a:t>
            </a:r>
          </a:p>
          <a:p>
            <a:pPr marL="0" indent="0">
              <a:buNone/>
            </a:pPr>
            <a:r>
              <a:rPr lang="cs-CZ" dirty="0"/>
              <a:t>B: </a:t>
            </a:r>
            <a:r>
              <a:rPr lang="cs-CZ" i="1" dirty="0"/>
              <a:t>Nepůjdu. </a:t>
            </a:r>
          </a:p>
        </p:txBody>
      </p:sp>
    </p:spTree>
    <p:extLst>
      <p:ext uri="{BB962C8B-B14F-4D97-AF65-F5344CB8AC3E}">
        <p14:creationId xmlns:p14="http://schemas.microsoft.com/office/powerpoint/2010/main" val="37742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odpovědí: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plně informativní </a:t>
            </a:r>
            <a:r>
              <a:rPr lang="cs-CZ" dirty="0"/>
              <a:t>– přinášejí všechnu informaci požadovanou otázkou (ale jen tu); takových docílíme zejména doplňovací otázkou (</a:t>
            </a:r>
            <a:r>
              <a:rPr lang="cs-CZ" b="1" i="1" dirty="0"/>
              <a:t>Kdy</a:t>
            </a:r>
            <a:r>
              <a:rPr lang="cs-CZ" i="1" dirty="0"/>
              <a:t> plánujete schůzku s premiérem? </a:t>
            </a:r>
            <a:r>
              <a:rPr lang="cs-CZ" b="1" i="1" dirty="0"/>
              <a:t>Kdo</a:t>
            </a:r>
            <a:r>
              <a:rPr lang="cs-CZ" i="1" dirty="0"/>
              <a:t> plánuje …? </a:t>
            </a:r>
            <a:r>
              <a:rPr lang="cs-CZ" b="1" i="1" dirty="0"/>
              <a:t>Kde</a:t>
            </a:r>
            <a:r>
              <a:rPr lang="cs-CZ" i="1" dirty="0"/>
              <a:t> plánujete …) </a:t>
            </a:r>
            <a:r>
              <a:rPr lang="cs-CZ" dirty="0"/>
              <a:t>(viz Typy otázek</a:t>
            </a:r>
            <a:r>
              <a:rPr lang="cs-CZ" i="1" dirty="0"/>
              <a:t>);</a:t>
            </a:r>
          </a:p>
          <a:p>
            <a:pPr marL="0" indent="0">
              <a:buNone/>
            </a:pPr>
            <a:r>
              <a:rPr lang="cs-CZ" i="1" dirty="0"/>
              <a:t>A Zúčastníte schůzky? </a:t>
            </a:r>
            <a:r>
              <a:rPr lang="cs-CZ" dirty="0"/>
              <a:t>(ale i zjišťovací otázka ano/ne)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B Zúčastním. </a:t>
            </a:r>
            <a:r>
              <a:rPr lang="cs-CZ" dirty="0"/>
              <a:t>(odpověď ano/ne; je potřeba odpovědět alespoň plnovýznamově)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                                        Ale: Minimální odpovědi společensky nepřijatelné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                                         A: </a:t>
            </a:r>
            <a:r>
              <a:rPr lang="cs-CZ" sz="2600" i="1" dirty="0"/>
              <a:t>Půjdeš do kina?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                                         B: </a:t>
            </a:r>
            <a:r>
              <a:rPr lang="cs-CZ" sz="2600" i="1" dirty="0"/>
              <a:t>Nepůjdu. </a:t>
            </a:r>
          </a:p>
          <a:p>
            <a:pPr marL="0" indent="0">
              <a:buNone/>
            </a:pPr>
            <a:endParaRPr lang="cs-CZ" i="1" dirty="0"/>
          </a:p>
          <a:p>
            <a:r>
              <a:rPr lang="cs-CZ" b="1" dirty="0" err="1"/>
              <a:t>superinformatiní</a:t>
            </a:r>
            <a:r>
              <a:rPr lang="cs-CZ" b="1" dirty="0"/>
              <a:t> – </a:t>
            </a:r>
            <a:r>
              <a:rPr lang="cs-CZ" dirty="0"/>
              <a:t>všechnu informaci, ale i něco navíc, informace další explicitně otázkou nevyžadované; většinou takové, na které –  předpokládáme – by se mohl partner později zeptat</a:t>
            </a:r>
            <a:r>
              <a:rPr lang="cs-CZ" i="1" dirty="0"/>
              <a:t> (přiměřená předvídavost);</a:t>
            </a:r>
          </a:p>
          <a:p>
            <a:r>
              <a:rPr lang="cs-CZ" i="1" dirty="0"/>
              <a:t>A Zúčastníte se schůzky?</a:t>
            </a:r>
          </a:p>
          <a:p>
            <a:r>
              <a:rPr lang="cs-CZ" i="1" dirty="0"/>
              <a:t>B Zúčastníme, ale jednat rozhodně nebudeme.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80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subinformativní</a:t>
            </a:r>
            <a:r>
              <a:rPr lang="cs-CZ" b="1" dirty="0"/>
              <a:t> </a:t>
            </a:r>
            <a:r>
              <a:rPr lang="cs-CZ" dirty="0"/>
              <a:t>– poskytují méně informace než vyžaduje otázka – nemůžeme nebo nechceme sdělit;  </a:t>
            </a:r>
          </a:p>
          <a:p>
            <a:pPr marL="0" indent="0">
              <a:buNone/>
            </a:pPr>
            <a:r>
              <a:rPr lang="cs-CZ" dirty="0"/>
              <a:t>  2 typy – a) </a:t>
            </a:r>
            <a:r>
              <a:rPr lang="cs-CZ" dirty="0" err="1"/>
              <a:t>adispoziční</a:t>
            </a:r>
            <a:r>
              <a:rPr lang="cs-CZ" dirty="0"/>
              <a:t> – neumíme odpovědět;</a:t>
            </a:r>
          </a:p>
          <a:p>
            <a:pPr marL="0" indent="0">
              <a:buNone/>
            </a:pPr>
            <a:r>
              <a:rPr lang="cs-CZ" dirty="0"/>
              <a:t>                 b) nekooperativní – nechceme, nesmíme, nemůžeme, ačkoliv            bychom to dokázali; politici/političky; tiskoví mluvčí:  ne „</a:t>
            </a:r>
            <a:r>
              <a:rPr lang="cs-CZ" i="1" dirty="0"/>
              <a:t>no comment“.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A Zúčastníte se schůzky? </a:t>
            </a:r>
          </a:p>
          <a:p>
            <a:pPr marL="0" indent="0">
              <a:buNone/>
            </a:pPr>
            <a:r>
              <a:rPr lang="cs-CZ" i="1" dirty="0"/>
              <a:t>B Nevím. </a:t>
            </a:r>
            <a:r>
              <a:rPr lang="cs-CZ" dirty="0"/>
              <a:t>(pro média méně přijatelné; PR sděluje </a:t>
            </a:r>
            <a:r>
              <a:rPr lang="cs-CZ" i="1" dirty="0"/>
              <a:t>Ještě jsme se nerozhodli; Nezúčastníme, </a:t>
            </a:r>
            <a:r>
              <a:rPr lang="cs-CZ" i="1" dirty="0" err="1"/>
              <a:t>ptz</a:t>
            </a:r>
            <a:r>
              <a:rPr lang="cs-CZ" i="1" dirty="0"/>
              <a:t> nemáme dostatek podkladů …)</a:t>
            </a:r>
          </a:p>
        </p:txBody>
      </p:sp>
    </p:spTree>
    <p:extLst>
      <p:ext uri="{BB962C8B-B14F-4D97-AF65-F5344CB8AC3E}">
        <p14:creationId xmlns:p14="http://schemas.microsoft.com/office/powerpoint/2010/main" val="270969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2BD98-3207-4B9F-A5CD-6B72217C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Nepoužívejte „no comment“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F89B2-23B9-4FBD-92C0-763C1FD63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Odmítněte odpověď jinak, např. </a:t>
            </a:r>
            <a:r>
              <a:rPr lang="cs-CZ" i="1" dirty="0"/>
              <a:t>Kdybych vám odpověděl, jednalo by se o spekulaci. – Vyjádřit se k této  věci mi nepřísluší, není to záležitost naší organizace/našeho úřadu – </a:t>
            </a:r>
            <a:r>
              <a:rPr lang="cs-CZ" i="1" dirty="0">
                <a:solidFill>
                  <a:srgbClr val="FF0000"/>
                </a:solidFill>
              </a:rPr>
              <a:t>Rád bych odpověděl/a, ale v této chvíli vám odpovědět nemohu</a:t>
            </a:r>
            <a:r>
              <a:rPr lang="cs-CZ" i="1" dirty="0"/>
              <a:t>, protože nemáme dostatek informací. </a:t>
            </a:r>
          </a:p>
          <a:p>
            <a:r>
              <a:rPr lang="cs-CZ" i="1" dirty="0"/>
              <a:t>Hodnotit situaci vysokých škol nám nepřísluší. – Nemůžeme to posoudit…</a:t>
            </a:r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01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A55A94-B6A6-4A53-A572-5C69833F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Tautologické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A7EA1-EDEA-420E-A522-DF7BA65E3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A: </a:t>
            </a:r>
            <a:r>
              <a:rPr lang="cs-CZ" i="1" dirty="0"/>
              <a:t>Jak dopadla schůzka? </a:t>
            </a:r>
          </a:p>
          <a:p>
            <a:pPr marL="0" indent="0">
              <a:buNone/>
            </a:pPr>
            <a:r>
              <a:rPr lang="cs-CZ" dirty="0"/>
              <a:t>B: </a:t>
            </a:r>
            <a:r>
              <a:rPr lang="cs-CZ" i="1" dirty="0"/>
              <a:t>Schůzka dopadla, jak dopadla. </a:t>
            </a:r>
          </a:p>
        </p:txBody>
      </p:sp>
    </p:spTree>
    <p:extLst>
      <p:ext uri="{BB962C8B-B14F-4D97-AF65-F5344CB8AC3E}">
        <p14:creationId xmlns:p14="http://schemas.microsoft.com/office/powerpoint/2010/main" val="380741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subinformativně</a:t>
            </a:r>
            <a:r>
              <a:rPr lang="cs-CZ" b="1" dirty="0"/>
              <a:t> – </a:t>
            </a:r>
            <a:r>
              <a:rPr lang="cs-CZ" b="1" dirty="0" err="1"/>
              <a:t>superinformativní</a:t>
            </a:r>
            <a:r>
              <a:rPr lang="cs-CZ" b="1" dirty="0"/>
              <a:t> – </a:t>
            </a:r>
            <a:r>
              <a:rPr lang="cs-CZ" dirty="0"/>
              <a:t>neposkytují informaci požadovanou otázkou, ale mnoho informací navíc; typické pro přirozené dialogy v rámci zkušenostní kompetence; typické ale také pro řeč politiků (vyhýbavost) aj. 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A: </a:t>
            </a:r>
            <a:r>
              <a:rPr lang="cs-CZ" i="1" dirty="0"/>
              <a:t>Zúčastníte se schůzky?</a:t>
            </a:r>
          </a:p>
          <a:p>
            <a:pPr marL="0" indent="0">
              <a:buNone/>
            </a:pPr>
            <a:r>
              <a:rPr lang="cs-CZ" dirty="0"/>
              <a:t>B: </a:t>
            </a:r>
            <a:r>
              <a:rPr lang="cs-CZ" i="1" dirty="0"/>
              <a:t>Naše jednání jsou nekonstruktivní, proto bych rád zdůraznil, že je nutné se zabývat otázkami důležitějšími než naši kolegové předjednali. </a:t>
            </a:r>
          </a:p>
        </p:txBody>
      </p:sp>
    </p:spTree>
    <p:extLst>
      <p:ext uri="{BB962C8B-B14F-4D97-AF65-F5344CB8AC3E}">
        <p14:creationId xmlns:p14="http://schemas.microsoft.com/office/powerpoint/2010/main" val="1187387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1088</Words>
  <Application>Microsoft Office PowerPoint</Application>
  <PresentationFormat>Širokoúhlá obrazovka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Dialog v komunikaci</vt:lpstr>
      <vt:lpstr>Komunikace dvou a více lidí</vt:lpstr>
      <vt:lpstr>Prezentace aplikace PowerPoint</vt:lpstr>
      <vt:lpstr>Prezentace aplikace PowerPoint</vt:lpstr>
      <vt:lpstr>Typy odpovědí:</vt:lpstr>
      <vt:lpstr>Prezentace aplikace PowerPoint</vt:lpstr>
      <vt:lpstr>Nepoužívejte „no comment“.</vt:lpstr>
      <vt:lpstr>Tautologické odpovědi</vt:lpstr>
      <vt:lpstr>Prezentace aplikace PowerPoint</vt:lpstr>
      <vt:lpstr>Vyhýbavé odpovědi, ev. odmítavé odpovědi</vt:lpstr>
      <vt:lpstr>Prezentace aplikace PowerPoint</vt:lpstr>
      <vt:lpstr>Prezentace aplikace PowerPoint</vt:lpstr>
      <vt:lpstr>Prezentace aplikace PowerPoint</vt:lpstr>
      <vt:lpstr>Příklad muž vs. žena v dialogu</vt:lpstr>
      <vt:lpstr>Mluvení za druhého</vt:lpstr>
      <vt:lpstr>Setkání přátel</vt:lpstr>
      <vt:lpstr>Přizpůsobení v komunikaci tomu druhému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 v komunikaci</dc:title>
  <dc:creator>Sonja</dc:creator>
  <cp:lastModifiedBy>Soňa Schneiderová</cp:lastModifiedBy>
  <cp:revision>27</cp:revision>
  <dcterms:created xsi:type="dcterms:W3CDTF">2017-10-15T09:43:29Z</dcterms:created>
  <dcterms:modified xsi:type="dcterms:W3CDTF">2025-03-21T12:54:08Z</dcterms:modified>
</cp:coreProperties>
</file>