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57" r:id="rId4"/>
    <p:sldId id="279" r:id="rId5"/>
    <p:sldId id="265" r:id="rId6"/>
    <p:sldId id="258" r:id="rId7"/>
    <p:sldId id="260" r:id="rId8"/>
    <p:sldId id="262" r:id="rId9"/>
    <p:sldId id="267" r:id="rId10"/>
    <p:sldId id="263" r:id="rId11"/>
    <p:sldId id="266" r:id="rId12"/>
    <p:sldId id="264" r:id="rId13"/>
    <p:sldId id="270" r:id="rId14"/>
    <p:sldId id="269" r:id="rId15"/>
    <p:sldId id="272" r:id="rId16"/>
    <p:sldId id="273" r:id="rId17"/>
    <p:sldId id="276" r:id="rId18"/>
    <p:sldId id="274" r:id="rId19"/>
    <p:sldId id="275" r:id="rId20"/>
    <p:sldId id="271" r:id="rId21"/>
    <p:sldId id="281" r:id="rId22"/>
    <p:sldId id="280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12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58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29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91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29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19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39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31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42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2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3102-FC1C-4722-ACF8-C319D8650D22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236A9-4448-46B6-9E50-B3C99934B9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546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Tisková konference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 media relations</a:t>
            </a:r>
          </a:p>
        </p:txBody>
      </p:sp>
    </p:spTree>
    <p:extLst>
      <p:ext uri="{BB962C8B-B14F-4D97-AF65-F5344CB8AC3E}">
        <p14:creationId xmlns:p14="http://schemas.microsoft.com/office/powerpoint/2010/main" val="3536138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Dostupnost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centru, v blízkosti redakcí, výjimečně v terénu. </a:t>
            </a:r>
          </a:p>
          <a:p>
            <a:r>
              <a:rPr lang="cs-CZ" dirty="0"/>
              <a:t>Nutné zabezpečit příjezdové cesty a místa na parkování, informovat vrátné, ostrahu i zaměstnance. Vytvořit šipky, cedule – v místě. </a:t>
            </a:r>
          </a:p>
        </p:txBody>
      </p:sp>
    </p:spTree>
    <p:extLst>
      <p:ext uri="{BB962C8B-B14F-4D97-AF65-F5344CB8AC3E}">
        <p14:creationId xmlns:p14="http://schemas.microsoft.com/office/powerpoint/2010/main" val="564902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Připravenost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Perfektní, občerstvení, ale ne okázalé, aby nezastiňovalo důležitost tématu TK. Častá je otázka, kdo opulentní občerstvení platí. </a:t>
            </a:r>
          </a:p>
          <a:p>
            <a:r>
              <a:rPr lang="cs-CZ" dirty="0"/>
              <a:t>Opulentnost je tolerována: banka, vstup nové strany do parlamentu atd. </a:t>
            </a:r>
          </a:p>
          <a:p>
            <a:r>
              <a:rPr lang="cs-CZ" dirty="0"/>
              <a:t>TK = pracovní setkání. </a:t>
            </a:r>
          </a:p>
          <a:p>
            <a:r>
              <a:rPr lang="cs-CZ" dirty="0"/>
              <a:t>Technika, dostatek zásuvek pro notebooky, připojení k internetu.</a:t>
            </a:r>
          </a:p>
        </p:txBody>
      </p:sp>
    </p:spTree>
    <p:extLst>
      <p:ext uri="{BB962C8B-B14F-4D97-AF65-F5344CB8AC3E}">
        <p14:creationId xmlns:p14="http://schemas.microsoft.com/office/powerpoint/2010/main" val="4049383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Pozvánka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Neposíláme ji brzo, třeba měsíc dopředu. </a:t>
            </a:r>
            <a:r>
              <a:rPr lang="cs-CZ" dirty="0">
                <a:solidFill>
                  <a:srgbClr val="FF0000"/>
                </a:solidFill>
              </a:rPr>
              <a:t>Týden před akcí, den předem e-mail.</a:t>
            </a:r>
          </a:p>
          <a:p>
            <a:r>
              <a:rPr lang="cs-CZ" dirty="0"/>
              <a:t>Grafická podoba by měla být upravená v souladu s korporátní identitou. </a:t>
            </a:r>
          </a:p>
          <a:p>
            <a:r>
              <a:rPr lang="cs-CZ" dirty="0"/>
              <a:t>Místo, poschodí, číslo místnosti, vhodné je doplnit GPS souřadnice, pokud není místo notoricky známé.  </a:t>
            </a:r>
          </a:p>
          <a:p>
            <a:r>
              <a:rPr lang="cs-CZ" dirty="0"/>
              <a:t>Téma, jména a funkce řečníků.</a:t>
            </a:r>
          </a:p>
          <a:p>
            <a:r>
              <a:rPr lang="cs-CZ" dirty="0">
                <a:solidFill>
                  <a:srgbClr val="FF0000"/>
                </a:solidFill>
              </a:rPr>
              <a:t>Nedotazujeme se novinářů, zda přijdou telefonem, e-mailem. Nezjišťujeme účast pod záminkou objednání občerstvení. </a:t>
            </a:r>
          </a:p>
        </p:txBody>
      </p:sp>
    </p:spTree>
    <p:extLst>
      <p:ext uri="{BB962C8B-B14F-4D97-AF65-F5344CB8AC3E}">
        <p14:creationId xmlns:p14="http://schemas.microsoft.com/office/powerpoint/2010/main" val="211495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Můžeme na pozvánku dodat formuli o „případné laskavé potvrzení účasti“.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3857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Samotné konání TK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Dodržíme čas. </a:t>
            </a:r>
            <a:r>
              <a:rPr lang="cs-CZ" dirty="0">
                <a:solidFill>
                  <a:srgbClr val="FF0000"/>
                </a:solidFill>
              </a:rPr>
              <a:t>Nečekáme na opozdilce z řad novinářů. </a:t>
            </a:r>
          </a:p>
          <a:p>
            <a:r>
              <a:rPr lang="cs-CZ" dirty="0"/>
              <a:t>Většinou je připravena dostupně </a:t>
            </a:r>
            <a:r>
              <a:rPr lang="cs-CZ" b="1" dirty="0"/>
              <a:t>prezenční listina. </a:t>
            </a:r>
          </a:p>
          <a:p>
            <a:r>
              <a:rPr lang="cs-CZ" b="1" dirty="0" err="1"/>
              <a:t>Press</a:t>
            </a:r>
            <a:r>
              <a:rPr lang="cs-CZ" b="1" dirty="0"/>
              <a:t> </a:t>
            </a:r>
            <a:r>
              <a:rPr lang="cs-CZ" b="1" dirty="0" err="1"/>
              <a:t>kit</a:t>
            </a:r>
            <a:r>
              <a:rPr lang="cs-CZ" dirty="0"/>
              <a:t> – balíček/složka informačních materiálů.  Nepřeceňujme zájem novinářů o propagační materiály firmy, ty minimalizujeme. Jen ty funkční – statistiky, výroční zpráva, harmonogram činností, </a:t>
            </a:r>
            <a:r>
              <a:rPr lang="cs-CZ" b="1" dirty="0"/>
              <a:t>vytištěná </a:t>
            </a:r>
            <a:r>
              <a:rPr lang="cs-CZ" b="1" dirty="0" err="1"/>
              <a:t>power</a:t>
            </a:r>
            <a:r>
              <a:rPr lang="cs-CZ" b="1" dirty="0"/>
              <a:t>-pointová prezentace </a:t>
            </a:r>
            <a:r>
              <a:rPr lang="cs-CZ" dirty="0"/>
              <a:t>- fakta, čísla, data; </a:t>
            </a:r>
            <a:r>
              <a:rPr lang="cs-CZ" b="1" dirty="0" err="1"/>
              <a:t>fact</a:t>
            </a:r>
            <a:r>
              <a:rPr lang="cs-CZ" b="1" dirty="0"/>
              <a:t> </a:t>
            </a:r>
            <a:r>
              <a:rPr lang="cs-CZ" b="1" dirty="0" err="1"/>
              <a:t>sheet</a:t>
            </a:r>
            <a:r>
              <a:rPr lang="cs-CZ" b="1" dirty="0"/>
              <a:t>, </a:t>
            </a:r>
            <a:r>
              <a:rPr lang="cs-CZ" b="1" dirty="0" err="1"/>
              <a:t>backgrounder</a:t>
            </a:r>
            <a:r>
              <a:rPr lang="cs-CZ" b="1" dirty="0"/>
              <a:t> </a:t>
            </a:r>
            <a:r>
              <a:rPr lang="cs-CZ" dirty="0"/>
              <a:t>atd. Materiály v digitální podobě, např. </a:t>
            </a:r>
            <a:r>
              <a:rPr lang="cs-CZ" dirty="0" err="1"/>
              <a:t>flash</a:t>
            </a:r>
            <a:r>
              <a:rPr lang="cs-CZ" dirty="0"/>
              <a:t> s logem firmy. Zpřístupnit na webových stránkách v sekci „pro média“. Materiály poskytujeme ve všech formách – </a:t>
            </a:r>
            <a:r>
              <a:rPr lang="cs-CZ" dirty="0" err="1"/>
              <a:t>tištěně</a:t>
            </a:r>
            <a:r>
              <a:rPr lang="cs-CZ" dirty="0"/>
              <a:t>, elektronicky, vyvěšením na web atd. (vše dohromady).</a:t>
            </a:r>
          </a:p>
          <a:p>
            <a:r>
              <a:rPr lang="cs-CZ" b="1" dirty="0"/>
              <a:t>Novinář není zákazník nebo obchodní partner</a:t>
            </a:r>
            <a:r>
              <a:rPr lang="cs-CZ" dirty="0"/>
              <a:t>, chce to, co má pro něj informační hodnotu; NE PROPAGAČNÍ MATERIÁLY</a:t>
            </a:r>
          </a:p>
          <a:p>
            <a:r>
              <a:rPr lang="cs-CZ" dirty="0"/>
              <a:t>Viz např. http://www.navstevapapeze.cz/press/press-kit</a:t>
            </a:r>
          </a:p>
        </p:txBody>
      </p:sp>
    </p:spTree>
    <p:extLst>
      <p:ext uri="{BB962C8B-B14F-4D97-AF65-F5344CB8AC3E}">
        <p14:creationId xmlns:p14="http://schemas.microsoft.com/office/powerpoint/2010/main" val="2831595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30 - 45 minut + dotazy + individuální rozhovory novinářů s řečníky (+ 30 min) = max. 1 a 1/2 hodiny</a:t>
            </a:r>
          </a:p>
          <a:p>
            <a:r>
              <a:rPr lang="cs-CZ" dirty="0"/>
              <a:t>Točení materiálů – řečníci musí zůstat a ev. </a:t>
            </a:r>
            <a:r>
              <a:rPr lang="cs-CZ" dirty="0">
                <a:solidFill>
                  <a:srgbClr val="FF0000"/>
                </a:solidFill>
              </a:rPr>
              <a:t>zopakovat totéž, co řekli na TK; neopakujeme, „jak jste slyšeli na tiskovce</a:t>
            </a:r>
            <a:r>
              <a:rPr lang="cs-CZ" dirty="0"/>
              <a:t>“. </a:t>
            </a:r>
          </a:p>
          <a:p>
            <a:r>
              <a:rPr lang="cs-CZ" dirty="0">
                <a:solidFill>
                  <a:srgbClr val="FF0000"/>
                </a:solidFill>
              </a:rPr>
              <a:t>Opakujeme pro různá média trpělivě totéž.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8556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TK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Bodový scénář </a:t>
            </a:r>
            <a:r>
              <a:rPr lang="cs-CZ" dirty="0"/>
              <a:t>– role, čas, pořadí. Rozvrh včetně časových limitů do tabulky. </a:t>
            </a:r>
          </a:p>
          <a:p>
            <a:r>
              <a:rPr lang="cs-CZ" dirty="0"/>
              <a:t>Ve spolupráci s tiskovou mluvčí, s moderátorem; úloha organizační, musí znát „žánr“ a jak se podle něj chovat, musí znát problematiku. </a:t>
            </a:r>
            <a:r>
              <a:rPr lang="cs-CZ" dirty="0">
                <a:solidFill>
                  <a:srgbClr val="FF0000"/>
                </a:solidFill>
              </a:rPr>
              <a:t>Proto si spíše nenajímáme PR agentury, ale pověříme vlastní oddělení PR. </a:t>
            </a:r>
          </a:p>
          <a:p>
            <a:r>
              <a:rPr lang="cs-CZ" dirty="0"/>
              <a:t> Limit 5 řečníků, novináři preferují 3 a méně.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239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Pořizujeme vlastní audiozáznam. </a:t>
            </a:r>
          </a:p>
          <a:p>
            <a:r>
              <a:rPr lang="cs-CZ" dirty="0" err="1"/>
              <a:t>Webcasting</a:t>
            </a:r>
            <a:r>
              <a:rPr lang="cs-CZ" dirty="0"/>
              <a:t> TK. </a:t>
            </a:r>
            <a:r>
              <a:rPr lang="cs-CZ"/>
              <a:t>Vlastní vysílání. </a:t>
            </a:r>
          </a:p>
        </p:txBody>
      </p:sp>
    </p:spTree>
    <p:extLst>
      <p:ext uri="{BB962C8B-B14F-4D97-AF65-F5344CB8AC3E}">
        <p14:creationId xmlns:p14="http://schemas.microsoft.com/office/powerpoint/2010/main" val="3916231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Dotazy novinářů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Kdo má přednost?</a:t>
            </a:r>
          </a:p>
        </p:txBody>
      </p:sp>
    </p:spTree>
    <p:extLst>
      <p:ext uri="{BB962C8B-B14F-4D97-AF65-F5344CB8AC3E}">
        <p14:creationId xmlns:p14="http://schemas.microsoft.com/office/powerpoint/2010/main" val="1701028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Brífink – specifická forma TK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Press</a:t>
            </a:r>
            <a:r>
              <a:rPr lang="cs-CZ" dirty="0"/>
              <a:t> foyer; předsálí</a:t>
            </a:r>
          </a:p>
          <a:p>
            <a:r>
              <a:rPr lang="cs-CZ" dirty="0"/>
              <a:t>Svolává se operativně e-mailem, často na tentýž den. </a:t>
            </a:r>
          </a:p>
        </p:txBody>
      </p:sp>
    </p:spTree>
    <p:extLst>
      <p:ext uri="{BB962C8B-B14F-4D97-AF65-F5344CB8AC3E}">
        <p14:creationId xmlns:p14="http://schemas.microsoft.com/office/powerpoint/2010/main" val="5677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https://press-servis.ecn.cz/manual/jak-usporadat-tiskovou-konferenci/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411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 Tisková zpráva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Ihned</a:t>
            </a:r>
            <a:r>
              <a:rPr lang="cs-CZ" dirty="0"/>
              <a:t> </a:t>
            </a:r>
            <a:r>
              <a:rPr lang="cs-CZ" b="1" dirty="0"/>
              <a:t>po skončení </a:t>
            </a:r>
            <a:r>
              <a:rPr lang="cs-CZ" b="1"/>
              <a:t>nebo ještě před TK </a:t>
            </a:r>
            <a:r>
              <a:rPr lang="cs-CZ" dirty="0"/>
              <a:t>posíláme také tiskovou zprávu; e-mailem; dnes před TK – novináři si doplní, co potřebují na místě. </a:t>
            </a:r>
          </a:p>
          <a:p>
            <a:r>
              <a:rPr lang="cs-CZ" dirty="0"/>
              <a:t>Vhodné zaslat i těm, kteří se nedostavili.  </a:t>
            </a:r>
          </a:p>
          <a:p>
            <a:r>
              <a:rPr lang="cs-CZ" dirty="0"/>
              <a:t>Někdy žádají předem – agenturní novináři a internetoví; v rámci možností jim vyhovíme; trváme však na embargu – nevydat před skončením TK. </a:t>
            </a:r>
          </a:p>
        </p:txBody>
      </p:sp>
    </p:spTree>
    <p:extLst>
      <p:ext uri="{BB962C8B-B14F-4D97-AF65-F5344CB8AC3E}">
        <p14:creationId xmlns:p14="http://schemas.microsoft.com/office/powerpoint/2010/main" val="334700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89CF2-1C7B-4AF5-85A2-8A9955CAD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Tisková konference 2022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C321AA-BF28-4072-B6BA-1A5114BE1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46602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94F4D-19D4-43BC-904D-C932E7DA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92DAEC-353B-448A-BDD4-01C72C170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9125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považována za „královskou disciplínu“ v media relations.</a:t>
            </a:r>
          </a:p>
          <a:p>
            <a:r>
              <a:rPr lang="cs-CZ" dirty="0"/>
              <a:t>Trend je – úbytek, novináři vybírají, dělají mnohdy práci „od stolu“, nemají tolik času, co dříve. Hledají atraktivitu a exkluzivitu (na TK více novinářů – informace se dostane do více médií, není tedy zaručena exkluzivita</a:t>
            </a:r>
            <a:r>
              <a:rPr lang="cs-CZ" dirty="0">
                <a:solidFill>
                  <a:srgbClr val="FF0000"/>
                </a:solidFill>
              </a:rPr>
              <a:t>; vhodné je proto zajistit možnost individuálních rozhovorů po TK a diferencovaných informací pro jednotlivá média</a:t>
            </a:r>
            <a:r>
              <a:rPr lang="cs-CZ" dirty="0"/>
              <a:t>). Pozvat novináře výběrově. </a:t>
            </a:r>
          </a:p>
          <a:p>
            <a:r>
              <a:rPr lang="cs-CZ" dirty="0"/>
              <a:t>Měsíčně se v Česku koná v průměru 600 TK a více.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7036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6CFC2-9BF3-4E9E-8216-448C617A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52D533-47F2-45F3-A02E-D63492D56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Neplést si s propagací firmy; cílem je </a:t>
            </a:r>
            <a:r>
              <a:rPr lang="cs-CZ" b="1" dirty="0"/>
              <a:t>předat informace dobře uchopitelné pro novináře. </a:t>
            </a:r>
          </a:p>
        </p:txBody>
      </p:sp>
    </p:spTree>
    <p:extLst>
      <p:ext uri="{BB962C8B-B14F-4D97-AF65-F5344CB8AC3E}">
        <p14:creationId xmlns:p14="http://schemas.microsoft.com/office/powerpoint/2010/main" val="3382636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+ osobní kontakt s novináři, atmosféra, emoce, konkretizace informací</a:t>
            </a:r>
          </a:p>
          <a:p>
            <a:pPr marL="0" indent="0">
              <a:buNone/>
            </a:pPr>
            <a:r>
              <a:rPr lang="cs-CZ" dirty="0"/>
              <a:t>- negativní dotazy novinářů, nepřipravenost odpovědět; nákladnost</a:t>
            </a:r>
          </a:p>
        </p:txBody>
      </p:sp>
    </p:spTree>
    <p:extLst>
      <p:ext uri="{BB962C8B-B14F-4D97-AF65-F5344CB8AC3E}">
        <p14:creationId xmlns:p14="http://schemas.microsoft.com/office/powerpoint/2010/main" val="133223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Důvod pro její konání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Pečlivě zvažovat:</a:t>
            </a:r>
          </a:p>
          <a:p>
            <a:r>
              <a:rPr lang="cs-CZ" dirty="0"/>
              <a:t>1. vztahuje se k aktuálnímu dění (aby téma, než dojde na TK, nebylo passé);</a:t>
            </a:r>
          </a:p>
          <a:p>
            <a:r>
              <a:rPr lang="cs-CZ" dirty="0"/>
              <a:t>2. </a:t>
            </a:r>
            <a:r>
              <a:rPr lang="cs-CZ" dirty="0">
                <a:solidFill>
                  <a:srgbClr val="FF0000"/>
                </a:solidFill>
              </a:rPr>
              <a:t>představuje zásadní zvrat; obrat ve vývoji;</a:t>
            </a:r>
          </a:p>
          <a:p>
            <a:r>
              <a:rPr lang="cs-CZ" dirty="0"/>
              <a:t>3. reakce na závažné obvinění. (viz TK hejtmanky Jaroslavy Pokorné Jermanové) - příklad nevhodně pojaté TK)</a:t>
            </a:r>
          </a:p>
          <a:p>
            <a:pPr marL="0" indent="0">
              <a:buNone/>
            </a:pPr>
            <a:r>
              <a:rPr lang="cs-CZ" dirty="0"/>
              <a:t>Viz TV Seznam: https://www.seznamzpravy.cz/clanek/primy-prenos-hejtmanka-jermanova-vysvetluje-proc-jeji-manzel-jezdi-sup</a:t>
            </a:r>
          </a:p>
        </p:txBody>
      </p:sp>
    </p:spTree>
    <p:extLst>
      <p:ext uri="{BB962C8B-B14F-4D97-AF65-F5344CB8AC3E}">
        <p14:creationId xmlns:p14="http://schemas.microsoft.com/office/powerpoint/2010/main" val="1214324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jakých oblastech se nejvíce TK objevují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Státní správa, samospráva (vláda, magistrát). </a:t>
            </a:r>
          </a:p>
          <a:p>
            <a:r>
              <a:rPr lang="cs-CZ" dirty="0"/>
              <a:t>Kultura.</a:t>
            </a:r>
          </a:p>
          <a:p>
            <a:r>
              <a:rPr lang="cs-CZ" dirty="0"/>
              <a:t>Ekonomika, byznys (nadnárodní firma).</a:t>
            </a:r>
          </a:p>
          <a:p>
            <a:r>
              <a:rPr lang="cs-CZ" dirty="0"/>
              <a:t>Politika. </a:t>
            </a:r>
          </a:p>
        </p:txBody>
      </p:sp>
    </p:spTree>
    <p:extLst>
      <p:ext uri="{BB962C8B-B14F-4D97-AF65-F5344CB8AC3E}">
        <p14:creationId xmlns:p14="http://schemas.microsoft.com/office/powerpoint/2010/main" val="222877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Čas. Kdy?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Vynechávány jsou pondělky a pátky. </a:t>
            </a:r>
          </a:p>
          <a:p>
            <a:r>
              <a:rPr lang="cs-CZ" dirty="0">
                <a:solidFill>
                  <a:srgbClr val="FF0000"/>
                </a:solidFill>
              </a:rPr>
              <a:t>Nejvyhledávanější den je úterý</a:t>
            </a:r>
            <a:r>
              <a:rPr lang="cs-CZ" dirty="0"/>
              <a:t>. </a:t>
            </a:r>
          </a:p>
          <a:p>
            <a:r>
              <a:rPr lang="cs-CZ" dirty="0"/>
              <a:t>Není důvod vynechat pondělek (</a:t>
            </a:r>
            <a:r>
              <a:rPr lang="cs-CZ" dirty="0">
                <a:solidFill>
                  <a:srgbClr val="FF0000"/>
                </a:solidFill>
              </a:rPr>
              <a:t>dobrý je pondělek odpoledne, po obědě</a:t>
            </a:r>
            <a:r>
              <a:rPr lang="cs-CZ" dirty="0"/>
              <a:t>; obecně ne později než v 15:00), na začátku týdne vyhledávají novináři informace pro dodání do médií; pátek není vhodný – lidé se médiím ke konci týdne nevěnují.</a:t>
            </a:r>
          </a:p>
          <a:p>
            <a:r>
              <a:rPr lang="cs-CZ" dirty="0"/>
              <a:t>Vhodný čas </a:t>
            </a:r>
            <a:r>
              <a:rPr lang="cs-CZ" dirty="0">
                <a:solidFill>
                  <a:srgbClr val="FF0000"/>
                </a:solidFill>
              </a:rPr>
              <a:t>10.00–12.00; 13.00–15.00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0241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Aby TK nekolidovala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ČTK – přehled ohlášených TK (databáze), na vyžádání vám dají přehled. </a:t>
            </a:r>
          </a:p>
          <a:p>
            <a:r>
              <a:rPr lang="cs-CZ" dirty="0"/>
              <a:t>ČTK neshromažďuje jen informace, ale pomáhá – rešerše, dodávání zpráv podle tematického hesla, slova atd.</a:t>
            </a:r>
          </a:p>
          <a:p>
            <a:r>
              <a:rPr lang="cs-CZ" dirty="0"/>
              <a:t>Dostane-li ČTK pozvánku, zařadí ji do seznamu plánovaných akcí, ten se rozesílá všem médiím. Je potřeba zvážit.</a:t>
            </a:r>
          </a:p>
        </p:txBody>
      </p:sp>
    </p:spTree>
    <p:extLst>
      <p:ext uri="{BB962C8B-B14F-4D97-AF65-F5344CB8AC3E}">
        <p14:creationId xmlns:p14="http://schemas.microsoft.com/office/powerpoint/2010/main" val="7727213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907</Words>
  <Application>Microsoft Office PowerPoint</Application>
  <PresentationFormat>Širokoúhlá obrazovka</PresentationFormat>
  <Paragraphs>70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Tisková konference</vt:lpstr>
      <vt:lpstr>Prezentace aplikace PowerPoint</vt:lpstr>
      <vt:lpstr>Prezentace aplikace PowerPoint</vt:lpstr>
      <vt:lpstr>Prezentace aplikace PowerPoint</vt:lpstr>
      <vt:lpstr>Výhody a nevýhody</vt:lpstr>
      <vt:lpstr>Důvod pro její konání</vt:lpstr>
      <vt:lpstr>V jakých oblastech se nejvíce TK objevují</vt:lpstr>
      <vt:lpstr>Čas. Kdy?</vt:lpstr>
      <vt:lpstr>Aby TK nekolidovala</vt:lpstr>
      <vt:lpstr>Dostupnost</vt:lpstr>
      <vt:lpstr>Připravenost</vt:lpstr>
      <vt:lpstr>Pozvánka</vt:lpstr>
      <vt:lpstr>Prezentace aplikace PowerPoint</vt:lpstr>
      <vt:lpstr>Samotné konání TK</vt:lpstr>
      <vt:lpstr>Prezentace aplikace PowerPoint</vt:lpstr>
      <vt:lpstr>Struktura TK</vt:lpstr>
      <vt:lpstr>Prezentace aplikace PowerPoint</vt:lpstr>
      <vt:lpstr>Dotazy novinářů</vt:lpstr>
      <vt:lpstr>Brífink – specifická forma TK</vt:lpstr>
      <vt:lpstr>Ad Tisková zpráva</vt:lpstr>
      <vt:lpstr>Tisková konference 2022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Tisková konference</dc:title>
  <dc:creator>Sonja</dc:creator>
  <cp:lastModifiedBy>Soňa Schneiderová</cp:lastModifiedBy>
  <cp:revision>23</cp:revision>
  <dcterms:created xsi:type="dcterms:W3CDTF">2018-10-25T08:33:35Z</dcterms:created>
  <dcterms:modified xsi:type="dcterms:W3CDTF">2024-11-20T18:51:34Z</dcterms:modified>
</cp:coreProperties>
</file>