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78" r:id="rId9"/>
    <p:sldId id="279" r:id="rId10"/>
    <p:sldId id="262" r:id="rId11"/>
    <p:sldId id="263" r:id="rId12"/>
    <p:sldId id="264" r:id="rId13"/>
    <p:sldId id="266" r:id="rId14"/>
    <p:sldId id="265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5" r:id="rId23"/>
    <p:sldId id="276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8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6ED2-F62C-4312-9CDF-3F72EAD1F773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BFA6-E57A-4675-9473-E1211F8EEB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54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6ED2-F62C-4312-9CDF-3F72EAD1F773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BFA6-E57A-4675-9473-E1211F8EEB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73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6ED2-F62C-4312-9CDF-3F72EAD1F773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BFA6-E57A-4675-9473-E1211F8EEB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01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6ED2-F62C-4312-9CDF-3F72EAD1F773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BFA6-E57A-4675-9473-E1211F8EEB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69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6ED2-F62C-4312-9CDF-3F72EAD1F773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BFA6-E57A-4675-9473-E1211F8EEB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3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6ED2-F62C-4312-9CDF-3F72EAD1F773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BFA6-E57A-4675-9473-E1211F8EEB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35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6ED2-F62C-4312-9CDF-3F72EAD1F773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BFA6-E57A-4675-9473-E1211F8EEB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489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6ED2-F62C-4312-9CDF-3F72EAD1F773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BFA6-E57A-4675-9473-E1211F8EEB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57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6ED2-F62C-4312-9CDF-3F72EAD1F773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BFA6-E57A-4675-9473-E1211F8EEB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27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6ED2-F62C-4312-9CDF-3F72EAD1F773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BFA6-E57A-4675-9473-E1211F8EEB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116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6ED2-F62C-4312-9CDF-3F72EAD1F773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BFA6-E57A-4675-9473-E1211F8EEB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03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A6ED2-F62C-4312-9CDF-3F72EAD1F773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DBFA6-E57A-4675-9473-E1211F8EEB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33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Tisková konference </a:t>
            </a:r>
            <a:br>
              <a:rPr lang="cs-CZ" dirty="0"/>
            </a:br>
            <a:r>
              <a:rPr lang="cs-CZ" dirty="0"/>
              <a:t>a jiná  setkání novináři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2. část</a:t>
            </a:r>
          </a:p>
        </p:txBody>
      </p:sp>
    </p:spTree>
    <p:extLst>
      <p:ext uri="{BB962C8B-B14F-4D97-AF65-F5344CB8AC3E}">
        <p14:creationId xmlns:p14="http://schemas.microsoft.com/office/powerpoint/2010/main" val="19975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Promo</a:t>
            </a:r>
            <a:r>
              <a:rPr lang="cs-CZ" dirty="0"/>
              <a:t> </a:t>
            </a:r>
            <a:r>
              <a:rPr lang="cs-CZ" dirty="0" err="1"/>
              <a:t>day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Využívá se v showbusinessu, ale i u firem. (Nemusí to být </a:t>
            </a:r>
            <a:r>
              <a:rPr lang="cs-CZ" dirty="0" err="1"/>
              <a:t>day</a:t>
            </a:r>
            <a:r>
              <a:rPr lang="cs-CZ" dirty="0"/>
              <a:t>, ale „</a:t>
            </a:r>
            <a:r>
              <a:rPr lang="cs-CZ" dirty="0" err="1"/>
              <a:t>půlday</a:t>
            </a:r>
            <a:r>
              <a:rPr lang="cs-CZ" dirty="0"/>
              <a:t>“…)</a:t>
            </a:r>
          </a:p>
        </p:txBody>
      </p:sp>
    </p:spTree>
    <p:extLst>
      <p:ext uri="{BB962C8B-B14F-4D97-AF65-F5344CB8AC3E}">
        <p14:creationId xmlns:p14="http://schemas.microsoft.com/office/powerpoint/2010/main" val="3282074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Veletrhy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Důležitý zejména pro publicitu značky. </a:t>
            </a:r>
          </a:p>
          <a:p>
            <a:r>
              <a:rPr lang="cs-CZ" dirty="0"/>
              <a:t>Prezentuje se zde více firem → konkurence v komunikaci s médii.</a:t>
            </a:r>
          </a:p>
          <a:p>
            <a:r>
              <a:rPr lang="cs-CZ" dirty="0"/>
              <a:t>Je potřeba se dobře připravit a nějak se snažit odlišit. </a:t>
            </a:r>
          </a:p>
          <a:p>
            <a:r>
              <a:rPr lang="cs-CZ" dirty="0"/>
              <a:t>Speciální příručky, jak prezentovat firmu, značku na veletrhu. </a:t>
            </a:r>
          </a:p>
        </p:txBody>
      </p:sp>
    </p:spTree>
    <p:extLst>
      <p:ext uri="{BB962C8B-B14F-4D97-AF65-F5344CB8AC3E}">
        <p14:creationId xmlns:p14="http://schemas.microsoft.com/office/powerpoint/2010/main" val="974633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</a:t>
            </a:r>
            <a:r>
              <a:rPr lang="cs-CZ" dirty="0" err="1"/>
              <a:t>newsroom</a:t>
            </a:r>
            <a:r>
              <a:rPr lang="cs-CZ" dirty="0"/>
              <a:t>/</a:t>
            </a:r>
            <a:r>
              <a:rPr lang="cs-CZ" dirty="0" err="1"/>
              <a:t>press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/Média centrum = </a:t>
            </a:r>
            <a:r>
              <a:rPr lang="cs-CZ" b="1" dirty="0"/>
              <a:t>sekce pro média </a:t>
            </a:r>
            <a:r>
              <a:rPr lang="cs-CZ" dirty="0"/>
              <a:t>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Ukázka webové stránky Vlády ČR; Ministerstvo životního prostředí </a:t>
            </a:r>
          </a:p>
          <a:p>
            <a:r>
              <a:rPr lang="cs-CZ" dirty="0"/>
              <a:t>Informace pro média „z první ruky“.</a:t>
            </a:r>
          </a:p>
          <a:p>
            <a:r>
              <a:rPr lang="cs-CZ" dirty="0">
                <a:solidFill>
                  <a:srgbClr val="FF0000"/>
                </a:solidFill>
              </a:rPr>
              <a:t>Důležitá je struktura webu; je potřeba omezit zbytečné funkce </a:t>
            </a:r>
            <a:r>
              <a:rPr lang="cs-CZ" dirty="0"/>
              <a:t>atd. </a:t>
            </a:r>
          </a:p>
          <a:p>
            <a:r>
              <a:rPr lang="cs-CZ" dirty="0"/>
              <a:t>Rozdíly jsou propastné. </a:t>
            </a:r>
          </a:p>
          <a:p>
            <a:pPr marL="0" indent="0">
              <a:buNone/>
            </a:pPr>
            <a:r>
              <a:rPr lang="cs-CZ" dirty="0"/>
              <a:t>Novináři se vyjadřují k: </a:t>
            </a:r>
          </a:p>
          <a:p>
            <a:r>
              <a:rPr lang="cs-CZ" dirty="0"/>
              <a:t>Chybí kontakty – k jednotlivým tématům. </a:t>
            </a:r>
          </a:p>
          <a:p>
            <a:r>
              <a:rPr lang="cs-CZ" dirty="0"/>
              <a:t>Viditelná, nemusí hledat v podsložkách, nejlépe na horní liště (bývají však dole).</a:t>
            </a:r>
          </a:p>
          <a:p>
            <a:r>
              <a:rPr lang="cs-CZ" dirty="0"/>
              <a:t>Tiskový mluvčí + telefonní číslo; kontaktní osoba, </a:t>
            </a:r>
            <a:r>
              <a:rPr lang="cs-CZ" b="1" dirty="0"/>
              <a:t>ne webový kontaktní formulář. </a:t>
            </a:r>
          </a:p>
          <a:p>
            <a:r>
              <a:rPr lang="cs-CZ" dirty="0"/>
              <a:t>Viditelný přehled tiskových zpráv.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627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Rubriky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Napsali o nás. </a:t>
            </a:r>
          </a:p>
          <a:p>
            <a:r>
              <a:rPr lang="cs-CZ" b="1" dirty="0"/>
              <a:t>FAQ (</a:t>
            </a:r>
            <a:r>
              <a:rPr lang="cs-CZ" b="1" dirty="0" err="1"/>
              <a:t>frequently</a:t>
            </a:r>
            <a:r>
              <a:rPr lang="cs-CZ" b="1" dirty="0"/>
              <a:t> </a:t>
            </a:r>
            <a:r>
              <a:rPr lang="cs-CZ" b="1" dirty="0" err="1"/>
              <a:t>asked</a:t>
            </a:r>
            <a:r>
              <a:rPr lang="cs-CZ" b="1" dirty="0"/>
              <a:t> </a:t>
            </a:r>
            <a:r>
              <a:rPr lang="cs-CZ" b="1" dirty="0" err="1"/>
              <a:t>questions</a:t>
            </a:r>
            <a:r>
              <a:rPr lang="cs-CZ" b="1" dirty="0"/>
              <a:t>) = Na co se nás nejčastěji ptáte (+ odpovědi).</a:t>
            </a:r>
          </a:p>
          <a:p>
            <a:r>
              <a:rPr lang="cs-CZ" dirty="0"/>
              <a:t>Rubriky, např. („dementi“) </a:t>
            </a:r>
            <a:r>
              <a:rPr lang="cs-CZ" i="1" dirty="0"/>
              <a:t>Co V. Klaus neřekl</a:t>
            </a:r>
            <a:r>
              <a:rPr lang="cs-CZ" dirty="0"/>
              <a:t>; </a:t>
            </a:r>
            <a:r>
              <a:rPr lang="cs-CZ" i="1" dirty="0"/>
              <a:t>Na pravou míru </a:t>
            </a:r>
            <a:r>
              <a:rPr lang="cs-CZ" dirty="0"/>
              <a:t>(ministerstvo obrany), </a:t>
            </a:r>
            <a:r>
              <a:rPr lang="cs-CZ" b="1" dirty="0"/>
              <a:t>„</a:t>
            </a:r>
            <a:r>
              <a:rPr lang="cs-CZ" b="1" dirty="0" err="1"/>
              <a:t>opravníky</a:t>
            </a:r>
            <a:r>
              <a:rPr lang="cs-CZ" b="1" dirty="0"/>
              <a:t>“ </a:t>
            </a:r>
          </a:p>
          <a:p>
            <a:r>
              <a:rPr lang="cs-CZ" dirty="0"/>
              <a:t>doporučuji také </a:t>
            </a:r>
            <a:r>
              <a:rPr lang="cs-CZ" b="1" dirty="0"/>
              <a:t>výběr</a:t>
            </a:r>
            <a:r>
              <a:rPr lang="cs-CZ" dirty="0"/>
              <a:t> aktuálních a </a:t>
            </a:r>
            <a:r>
              <a:rPr lang="cs-CZ" dirty="0">
                <a:solidFill>
                  <a:srgbClr val="FF0000"/>
                </a:solidFill>
              </a:rPr>
              <a:t>důležitých </a:t>
            </a:r>
            <a:r>
              <a:rPr lang="cs-CZ" b="1" dirty="0">
                <a:solidFill>
                  <a:srgbClr val="FF0000"/>
                </a:solidFill>
              </a:rPr>
              <a:t>citací</a:t>
            </a:r>
            <a:r>
              <a:rPr lang="cs-CZ" dirty="0">
                <a:solidFill>
                  <a:srgbClr val="FF0000"/>
                </a:solidFill>
              </a:rPr>
              <a:t>, co prohlásil ředitel, obchodní partner (u velkých firem), např. při nějakém důležitém jednání, ze zápisů a důležitých jednání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87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Jednoduchost a účelnost; žádné animace, které se líbí grafikovi, ale „zdržují“. </a:t>
            </a:r>
          </a:p>
          <a:p>
            <a:r>
              <a:rPr lang="cs-CZ" b="1" dirty="0">
                <a:solidFill>
                  <a:srgbClr val="FF0000"/>
                </a:solidFill>
              </a:rPr>
              <a:t>Aktuálnost.</a:t>
            </a:r>
          </a:p>
          <a:p>
            <a:r>
              <a:rPr lang="cs-CZ" b="1" dirty="0"/>
              <a:t>Přístupnost</a:t>
            </a:r>
            <a:r>
              <a:rPr lang="cs-CZ" dirty="0"/>
              <a:t> – ne registrace, ne schvalování přístupu.</a:t>
            </a:r>
          </a:p>
          <a:p>
            <a:r>
              <a:rPr lang="cs-CZ" dirty="0"/>
              <a:t>U položek uvádět </a:t>
            </a:r>
            <a:r>
              <a:rPr lang="cs-CZ" b="1" dirty="0"/>
              <a:t>datum zveřejnění</a:t>
            </a:r>
            <a:r>
              <a:rPr lang="cs-CZ" dirty="0"/>
              <a:t>. </a:t>
            </a:r>
          </a:p>
          <a:p>
            <a:r>
              <a:rPr lang="cs-CZ" b="1" dirty="0" err="1"/>
              <a:t>Multimedialita</a:t>
            </a:r>
            <a:r>
              <a:rPr lang="cs-CZ" dirty="0"/>
              <a:t> – videa, </a:t>
            </a:r>
            <a:r>
              <a:rPr lang="cs-CZ" b="1" dirty="0"/>
              <a:t>fotografie</a:t>
            </a:r>
            <a:r>
              <a:rPr lang="cs-CZ" dirty="0"/>
              <a:t>, audio, záběry z organizace (ilustrační); logo firmy, </a:t>
            </a:r>
            <a:r>
              <a:rPr lang="cs-CZ" b="1" dirty="0"/>
              <a:t>fotografie mluvčí </a:t>
            </a:r>
            <a:r>
              <a:rPr lang="cs-CZ" dirty="0"/>
              <a:t>atd. – ke stažení. </a:t>
            </a:r>
            <a:r>
              <a:rPr lang="cs-CZ" dirty="0">
                <a:solidFill>
                  <a:srgbClr val="FF0000"/>
                </a:solidFill>
              </a:rPr>
              <a:t>Dnes velmi žádané.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357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Kontrolu nad obsahem a funkčností má PR</a:t>
            </a:r>
            <a:r>
              <a:rPr lang="cs-CZ" dirty="0"/>
              <a:t>; </a:t>
            </a:r>
            <a:r>
              <a:rPr lang="cs-CZ" dirty="0">
                <a:solidFill>
                  <a:srgbClr val="FF0000"/>
                </a:solidFill>
              </a:rPr>
              <a:t>má mít možnost sám obsluhovat.</a:t>
            </a:r>
          </a:p>
          <a:p>
            <a:r>
              <a:rPr lang="cs-CZ" dirty="0"/>
              <a:t>Existuje softwarová aplikace, která umožňuje sledovat, kterou část webu novináři nejčastěji prohlížejí a co stahují. Sleduje, odkud se přihlašují.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012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setkání/telefonický kontakt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Neobtěžujeme – nevoláme pořád, neptáme, zda přijde na tiskovou konferenci, jestli dostal TZ.</a:t>
            </a:r>
          </a:p>
          <a:p>
            <a:r>
              <a:rPr lang="cs-CZ" dirty="0"/>
              <a:t>Výběr novináře podle tématu, mít co nabídnout. </a:t>
            </a:r>
          </a:p>
          <a:p>
            <a:r>
              <a:rPr lang="cs-CZ" dirty="0"/>
              <a:t>Představím se, jednou větou dvěma větami nabídnu téma: Proč je téma důležité, proč to veřejnost bude zajímat</a:t>
            </a:r>
          </a:p>
          <a:p>
            <a:r>
              <a:rPr lang="cs-CZ" dirty="0"/>
              <a:t>zeptám se, zda je čas to probrat, jestli ne, tak kdy čas bude novinář mít. Nemá-li zájem, zeptám se, kdo by z redakce zájem mít mohl. </a:t>
            </a:r>
          </a:p>
          <a:p>
            <a:r>
              <a:rPr lang="cs-CZ" dirty="0"/>
              <a:t>Možná je i </a:t>
            </a:r>
            <a:r>
              <a:rPr lang="cs-CZ" b="1" dirty="0"/>
              <a:t>osobní schůzka </a:t>
            </a:r>
            <a:r>
              <a:rPr lang="cs-CZ" dirty="0"/>
              <a:t>– v případě zájmu ji vyvolávají sami novináři. </a:t>
            </a:r>
          </a:p>
        </p:txBody>
      </p:sp>
    </p:spTree>
    <p:extLst>
      <p:ext uri="{BB962C8B-B14F-4D97-AF65-F5344CB8AC3E}">
        <p14:creationId xmlns:p14="http://schemas.microsoft.com/office/powerpoint/2010/main" val="1064968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Exkluzivita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svá plus i mínus.</a:t>
            </a:r>
          </a:p>
        </p:txBody>
      </p:sp>
    </p:spTree>
    <p:extLst>
      <p:ext uri="{BB962C8B-B14F-4D97-AF65-F5344CB8AC3E}">
        <p14:creationId xmlns:p14="http://schemas.microsoft.com/office/powerpoint/2010/main" val="2768958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Mediální partnerství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Dohody o speciálních tarifech inzerce, dohoda o exkluzivitě.</a:t>
            </a:r>
          </a:p>
          <a:p>
            <a:r>
              <a:rPr lang="cs-CZ" dirty="0"/>
              <a:t>Ideální stav – jedno rádio, jedna televize, jedny noviny. </a:t>
            </a:r>
          </a:p>
          <a:p>
            <a:r>
              <a:rPr lang="cs-CZ" dirty="0"/>
              <a:t>Média často spolupracují s charitativními, neziskovými organizacemi, významnými společenskými a sportovními akcemi. </a:t>
            </a:r>
            <a:r>
              <a:rPr lang="cs-CZ" dirty="0">
                <a:solidFill>
                  <a:srgbClr val="FF0000"/>
                </a:solidFill>
              </a:rPr>
              <a:t>S komerčním sektorem neradi vzhledem k možnému závazku vůči firmě. </a:t>
            </a:r>
          </a:p>
          <a:p>
            <a:r>
              <a:rPr lang="cs-CZ" dirty="0"/>
              <a:t>Predátorská reklama. </a:t>
            </a:r>
          </a:p>
        </p:txBody>
      </p:sp>
    </p:spTree>
    <p:extLst>
      <p:ext uri="{BB962C8B-B14F-4D97-AF65-F5344CB8AC3E}">
        <p14:creationId xmlns:p14="http://schemas.microsoft.com/office/powerpoint/2010/main" val="576294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Publicistika – propagace „osobou“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Pracovníci firmy, organizace v médiích, a to i tištěných, např. rubriky </a:t>
            </a:r>
            <a:r>
              <a:rPr lang="cs-CZ" dirty="0">
                <a:solidFill>
                  <a:srgbClr val="FF0000"/>
                </a:solidFill>
              </a:rPr>
              <a:t>komentáře (analytik firmy X. Y). </a:t>
            </a:r>
            <a:r>
              <a:rPr lang="cs-CZ" dirty="0"/>
              <a:t>Atraktivní jsou polemiky (věcné, ne argumenty </a:t>
            </a:r>
            <a:r>
              <a:rPr lang="cs-CZ" i="1" dirty="0"/>
              <a:t>ad </a:t>
            </a:r>
            <a:r>
              <a:rPr lang="cs-CZ" i="1" dirty="0" err="1"/>
              <a:t>hominem</a:t>
            </a:r>
            <a:r>
              <a:rPr lang="cs-CZ" dirty="0"/>
              <a:t>). </a:t>
            </a:r>
          </a:p>
          <a:p>
            <a:r>
              <a:rPr lang="cs-CZ" dirty="0"/>
              <a:t>Portrétní fotografie.</a:t>
            </a:r>
          </a:p>
          <a:p>
            <a:r>
              <a:rPr lang="cs-CZ" dirty="0">
                <a:solidFill>
                  <a:srgbClr val="FF0000"/>
                </a:solidFill>
              </a:rPr>
              <a:t>Nesmí obsahovat sebepropagaci a sebechválu. Expertní názor</a:t>
            </a:r>
            <a:r>
              <a:rPr lang="cs-CZ" dirty="0"/>
              <a:t>. </a:t>
            </a:r>
          </a:p>
          <a:p>
            <a:r>
              <a:rPr lang="cs-CZ" dirty="0">
                <a:solidFill>
                  <a:srgbClr val="FF0000"/>
                </a:solidFill>
              </a:rPr>
              <a:t>Doporučuje se vzdát honoráře. </a:t>
            </a:r>
          </a:p>
          <a:p>
            <a:r>
              <a:rPr lang="cs-CZ" dirty="0"/>
              <a:t>Je potřeba se aktivně nabízet do médií (seznam specialistů).</a:t>
            </a:r>
          </a:p>
        </p:txBody>
      </p:sp>
    </p:spTree>
    <p:extLst>
      <p:ext uri="{BB962C8B-B14F-4D97-AF65-F5344CB8AC3E}">
        <p14:creationId xmlns:p14="http://schemas.microsoft.com/office/powerpoint/2010/main" val="397057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Holubí/holubova letka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 </a:t>
            </a:r>
            <a:r>
              <a:rPr lang="cs-CZ" dirty="0" err="1"/>
              <a:t>chlebíčkářů</a:t>
            </a:r>
            <a:r>
              <a:rPr lang="cs-CZ" dirty="0"/>
              <a:t> – nejen u nás; také v USA a jinde</a:t>
            </a:r>
          </a:p>
          <a:p>
            <a:r>
              <a:rPr lang="cs-CZ" dirty="0"/>
              <a:t>Pojmenování podle novináře M. Holuba (1990, čas. Zemědělec), 1999 vyloučen ze Syndikátu novinářů</a:t>
            </a:r>
          </a:p>
          <a:p>
            <a:r>
              <a:rPr lang="cs-CZ" dirty="0"/>
              <a:t>Obsadí místa pro novináře, sní občerstvení, berou si ho domů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AutoShape 2" descr="Výsledek obrázku pro holubí letka"/>
          <p:cNvSpPr>
            <a:spLocks noChangeAspect="1" noChangeArrowheads="1"/>
          </p:cNvSpPr>
          <p:nvPr/>
        </p:nvSpPr>
        <p:spPr bwMode="auto">
          <a:xfrm>
            <a:off x="1945739" y="431162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holubí letk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592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Astroturfing</a:t>
            </a:r>
            <a:r>
              <a:rPr lang="cs-CZ" dirty="0"/>
              <a:t> (</a:t>
            </a:r>
            <a:r>
              <a:rPr lang="cs-CZ" dirty="0" err="1"/>
              <a:t>pův</a:t>
            </a:r>
            <a:r>
              <a:rPr lang="cs-CZ" dirty="0"/>
              <a:t>. značka umělého trávníku)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Fiktivní zákazníci. Fiktivní dopisy. Komentáře. Fiktivní podporovatelé politiků atd. </a:t>
            </a:r>
          </a:p>
          <a:p>
            <a:endParaRPr lang="cs-CZ" dirty="0"/>
          </a:p>
          <a:p>
            <a:r>
              <a:rPr lang="cs-CZ" i="1" dirty="0"/>
              <a:t>Holky, zkusila jsem tento krém a je úžasný…</a:t>
            </a:r>
          </a:p>
          <a:p>
            <a:endParaRPr lang="cs-CZ" i="1" dirty="0"/>
          </a:p>
          <a:p>
            <a:r>
              <a:rPr lang="cs-CZ" dirty="0"/>
              <a:t>Neprofesionální taktika. </a:t>
            </a:r>
          </a:p>
        </p:txBody>
      </p:sp>
    </p:spTree>
    <p:extLst>
      <p:ext uri="{BB962C8B-B14F-4D97-AF65-F5344CB8AC3E}">
        <p14:creationId xmlns:p14="http://schemas.microsoft.com/office/powerpoint/2010/main" val="3107941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Spin </a:t>
            </a:r>
            <a:r>
              <a:rPr lang="cs-CZ" dirty="0" err="1"/>
              <a:t>doctoring</a:t>
            </a:r>
            <a:r>
              <a:rPr lang="cs-CZ" dirty="0"/>
              <a:t>, „spin“ („účelové překrucování)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Nekalé praktiky </a:t>
            </a:r>
            <a:r>
              <a:rPr lang="cs-CZ" dirty="0" err="1"/>
              <a:t>sebeobhajování</a:t>
            </a:r>
            <a:r>
              <a:rPr lang="cs-CZ" dirty="0"/>
              <a:t>, zamlčování negativních skutečností, odlákání pozornosti.</a:t>
            </a:r>
          </a:p>
          <a:p>
            <a:r>
              <a:rPr lang="cs-CZ" dirty="0">
                <a:solidFill>
                  <a:srgbClr val="FF0000"/>
                </a:solidFill>
              </a:rPr>
              <a:t>Je doménou PR v politice. „Odstínění pozornosti“ od problematické skutečnosti. </a:t>
            </a:r>
          </a:p>
          <a:p>
            <a:endParaRPr lang="cs-CZ" dirty="0"/>
          </a:p>
          <a:p>
            <a:r>
              <a:rPr lang="cs-CZ" dirty="0"/>
              <a:t>Viz film </a:t>
            </a:r>
            <a:r>
              <a:rPr lang="cs-CZ" b="1" dirty="0"/>
              <a:t>Vrtěti psem </a:t>
            </a:r>
            <a:r>
              <a:rPr lang="cs-CZ" dirty="0"/>
              <a:t>(1997, </a:t>
            </a:r>
            <a:r>
              <a:rPr lang="cs-CZ" dirty="0" err="1"/>
              <a:t>Wag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Dog, USA). </a:t>
            </a:r>
          </a:p>
          <a:p>
            <a:pPr marL="0" indent="0">
              <a:buNone/>
            </a:pPr>
            <a:r>
              <a:rPr lang="cs-CZ" dirty="0"/>
              <a:t>Sexuální aféru prezidenta se snaží zakrýt klamavými informacemi o vymyšleném konfliktu s Albánií. </a:t>
            </a:r>
          </a:p>
          <a:p>
            <a:r>
              <a:rPr lang="cs-CZ" dirty="0"/>
              <a:t>Tony Blair, 2003, aféra s přikrášlením informací o použití zbraní v Iráku. (72 % respondentů uvedlo, že je to „spin“).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337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Reklama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Propagace firmy, výrobku: </a:t>
            </a:r>
          </a:p>
          <a:p>
            <a:r>
              <a:rPr lang="cs-CZ" dirty="0">
                <a:solidFill>
                  <a:srgbClr val="FF0000"/>
                </a:solidFill>
              </a:rPr>
              <a:t>vstup do televizního vysílání – Studio 6; vstup do rozhlasu</a:t>
            </a:r>
          </a:p>
          <a:p>
            <a:r>
              <a:rPr lang="cs-CZ" dirty="0"/>
              <a:t>klasická reklama, tzv. reklamní spot,</a:t>
            </a:r>
          </a:p>
          <a:p>
            <a:r>
              <a:rPr lang="cs-CZ" dirty="0"/>
              <a:t>sponzoring, </a:t>
            </a:r>
          </a:p>
          <a:p>
            <a:r>
              <a:rPr lang="cs-CZ" dirty="0"/>
              <a:t>injektáž, </a:t>
            </a:r>
          </a:p>
          <a:p>
            <a:r>
              <a:rPr lang="cs-CZ" dirty="0"/>
              <a:t>teleshopping </a:t>
            </a:r>
          </a:p>
          <a:p>
            <a:r>
              <a:rPr lang="cs-CZ" dirty="0"/>
              <a:t>teletext </a:t>
            </a:r>
          </a:p>
          <a:p>
            <a:pPr marL="0" indent="0">
              <a:buNone/>
            </a:pPr>
            <a:r>
              <a:rPr lang="cs-CZ" dirty="0"/>
              <a:t>Více na: </a:t>
            </a:r>
          </a:p>
          <a:p>
            <a:pPr marL="0" indent="0">
              <a:buNone/>
            </a:pPr>
            <a:r>
              <a:rPr lang="cs-CZ" dirty="0"/>
              <a:t>https://finexpert.e15.cz/propagace-firmy-v-televizi-a-rozhlase-vam-pomuze-s-podnikanim</a:t>
            </a:r>
          </a:p>
        </p:txBody>
      </p:sp>
    </p:spTree>
    <p:extLst>
      <p:ext uri="{BB962C8B-B14F-4D97-AF65-F5344CB8AC3E}">
        <p14:creationId xmlns:p14="http://schemas.microsoft.com/office/powerpoint/2010/main" val="11548860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Sponzoring</a:t>
            </a:r>
            <a:r>
              <a:rPr lang="cs-CZ" dirty="0"/>
              <a:t> - patnáctisekundový „vzkaz“ před a po vysílání pořadu obsahující motiv s logem, doplněný údajem o sponzorovaném pořadu. </a:t>
            </a:r>
          </a:p>
          <a:p>
            <a:r>
              <a:rPr lang="cs-CZ" b="1" dirty="0"/>
              <a:t>Injektáž</a:t>
            </a:r>
            <a:r>
              <a:rPr lang="cs-CZ" dirty="0"/>
              <a:t> - zobrazení loga sponzora v průběhu přenosu pořadu, je výhradně u sportovních přenosů. </a:t>
            </a:r>
          </a:p>
          <a:p>
            <a:pPr marL="0" indent="0">
              <a:buNone/>
            </a:pPr>
            <a:r>
              <a:rPr lang="cs-CZ" dirty="0"/>
              <a:t>Více na: https://finexpert.e15.cz/propagace-firmy-v-televizi-a-rozhlase-vam-pomuze-s-podnikanim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0322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0354" y="2286426"/>
            <a:ext cx="3696789" cy="368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 descr="Související obrázek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361" y="2286425"/>
            <a:ext cx="3382468" cy="36833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023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bránit?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Pozvánky na konkrétní jména novinářů;</a:t>
            </a:r>
          </a:p>
          <a:p>
            <a:r>
              <a:rPr lang="cs-CZ" dirty="0"/>
              <a:t>Prezenční listiny, kde zapisuje hosteska;</a:t>
            </a:r>
          </a:p>
          <a:p>
            <a:r>
              <a:rPr lang="cs-CZ" dirty="0"/>
              <a:t>Nesvěřovat organizaci akce najaté PR agentuře (např. rozesílají pozvánky na všechny dostupné adresy novinářů).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896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Fotopool</a:t>
            </a:r>
            <a:r>
              <a:rPr lang="cs-CZ" dirty="0"/>
              <a:t> neboli </a:t>
            </a:r>
            <a:r>
              <a:rPr lang="cs-CZ" dirty="0" err="1"/>
              <a:t>fototermín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Pravidelný bod programu např. u státnických návštěv aj. významnějších akcí;</a:t>
            </a:r>
          </a:p>
          <a:p>
            <a:r>
              <a:rPr lang="cs-CZ" dirty="0"/>
              <a:t>Místo – dost prostoru; vhodné pozadí atd.; </a:t>
            </a:r>
          </a:p>
          <a:p>
            <a:r>
              <a:rPr lang="cs-CZ" dirty="0"/>
              <a:t>Někdy vhodné ohradit páskou.</a:t>
            </a:r>
          </a:p>
        </p:txBody>
      </p:sp>
    </p:spTree>
    <p:extLst>
      <p:ext uri="{BB962C8B-B14F-4D97-AF65-F5344CB8AC3E}">
        <p14:creationId xmlns:p14="http://schemas.microsoft.com/office/powerpoint/2010/main" val="880372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možnosti: </a:t>
            </a:r>
            <a:r>
              <a:rPr lang="cs-CZ" dirty="0" err="1"/>
              <a:t>Press</a:t>
            </a:r>
            <a:r>
              <a:rPr lang="cs-CZ" dirty="0"/>
              <a:t> </a:t>
            </a:r>
            <a:r>
              <a:rPr lang="cs-CZ" dirty="0" err="1"/>
              <a:t>trip</a:t>
            </a:r>
            <a:r>
              <a:rPr lang="cs-CZ" dirty="0"/>
              <a:t> nebo </a:t>
            </a:r>
            <a:r>
              <a:rPr lang="cs-CZ" dirty="0" err="1"/>
              <a:t>press</a:t>
            </a:r>
            <a:r>
              <a:rPr lang="cs-CZ" dirty="0"/>
              <a:t> tour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Ukázka</a:t>
            </a:r>
          </a:p>
          <a:p>
            <a:r>
              <a:rPr lang="cs-CZ" dirty="0"/>
              <a:t>Pracovní cesta pro novináře</a:t>
            </a:r>
          </a:p>
          <a:p>
            <a:r>
              <a:rPr lang="cs-CZ" dirty="0"/>
              <a:t>Za účelem prezentace regionu, turistické destinace atd. </a:t>
            </a:r>
          </a:p>
          <a:p>
            <a:r>
              <a:rPr lang="cs-CZ" dirty="0"/>
              <a:t>Pořádá např. Evropská komise – ukazuje práci EU</a:t>
            </a:r>
          </a:p>
          <a:p>
            <a:r>
              <a:rPr lang="cs-CZ" dirty="0"/>
              <a:t>Pořadatel platí náklady a vyhotovuje program</a:t>
            </a:r>
          </a:p>
          <a:p>
            <a:r>
              <a:rPr lang="cs-CZ" dirty="0"/>
              <a:t>Pozor na novináře, kteří jedou na výlet a publicisticky cestu nezúročí</a:t>
            </a:r>
          </a:p>
        </p:txBody>
      </p:sp>
    </p:spTree>
    <p:extLst>
      <p:ext uri="{BB962C8B-B14F-4D97-AF65-F5344CB8AC3E}">
        <p14:creationId xmlns:p14="http://schemas.microsoft.com/office/powerpoint/2010/main" val="634247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Snídaně s novináři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pracovišti (tam samozřejmě lepší podmínky pro prezentaci), ale také je možnost snídaně v kavárně (například salonek) aj.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C:\Users\JmenoSiNepamatuju\Pictures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132" y="3401343"/>
            <a:ext cx="3866730" cy="2165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menoSiNepamatuju\Pictures\stažený soub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53" y="3401343"/>
            <a:ext cx="3818224" cy="2165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49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Někdy je to více uvolněnější, jindy více pracovní.</a:t>
            </a:r>
          </a:p>
          <a:p>
            <a:endParaRPr lang="cs-CZ" dirty="0"/>
          </a:p>
        </p:txBody>
      </p:sp>
      <p:pic>
        <p:nvPicPr>
          <p:cNvPr id="2050" name="Picture 2" descr="G: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309" y="2706986"/>
            <a:ext cx="1982710" cy="2055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3689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Alternativa k tiskové konferenci. Neformální schůzka. </a:t>
            </a:r>
          </a:p>
          <a:p>
            <a:r>
              <a:rPr lang="cs-CZ" dirty="0"/>
              <a:t>Rozdíl oproti tiskové konferenci – jde spíše o přátelské posezení, na kterém můžeme informovat </a:t>
            </a:r>
            <a:r>
              <a:rPr lang="cs-CZ" dirty="0">
                <a:solidFill>
                  <a:srgbClr val="FF0000"/>
                </a:solidFill>
              </a:rPr>
              <a:t>o více tématech naší práce</a:t>
            </a:r>
            <a:r>
              <a:rPr lang="cs-CZ" dirty="0"/>
              <a:t>. </a:t>
            </a:r>
          </a:p>
          <a:p>
            <a:r>
              <a:rPr lang="cs-CZ" dirty="0"/>
              <a:t>Vhodné: </a:t>
            </a:r>
            <a:r>
              <a:rPr lang="cs-CZ" dirty="0">
                <a:solidFill>
                  <a:srgbClr val="FF0000"/>
                </a:solidFill>
              </a:rPr>
              <a:t>Připravujeme-li například dlouhodobější kampaň</a:t>
            </a:r>
            <a:r>
              <a:rPr lang="cs-CZ" dirty="0"/>
              <a:t>.</a:t>
            </a:r>
          </a:p>
          <a:p>
            <a:r>
              <a:rPr lang="cs-CZ" dirty="0"/>
              <a:t>Takovou snídani můžeme udělat </a:t>
            </a:r>
            <a:r>
              <a:rPr lang="cs-CZ" dirty="0">
                <a:solidFill>
                  <a:srgbClr val="FF0000"/>
                </a:solidFill>
              </a:rPr>
              <a:t>třeba měsíc před </a:t>
            </a:r>
            <a:r>
              <a:rPr lang="cs-CZ" dirty="0"/>
              <a:t>plánovaným odstartováním kampaně. Novináři pak budou mít čas lépe se na naše téma připravit.</a:t>
            </a:r>
          </a:p>
          <a:p>
            <a:r>
              <a:rPr lang="cs-CZ" dirty="0"/>
              <a:t>Začátek – zhruba </a:t>
            </a:r>
            <a:r>
              <a:rPr lang="cs-CZ" dirty="0">
                <a:solidFill>
                  <a:srgbClr val="FF0000"/>
                </a:solidFill>
              </a:rPr>
              <a:t>v 9, 00 ráno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/>
              <a:t> Viz https://press-servis.ecn.cz/manual/jak-usporadat-tiskovou-konferenci/</a:t>
            </a:r>
            <a:endParaRPr lang="cs-CZ" dirty="0"/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9939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1061</Words>
  <Application>Microsoft Office PowerPoint</Application>
  <PresentationFormat>Širokoúhlá obrazovka</PresentationFormat>
  <Paragraphs>104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Tisková konference  a jiná  setkání novináři</vt:lpstr>
      <vt:lpstr>Holubí/holubova letka</vt:lpstr>
      <vt:lpstr>Prezentace aplikace PowerPoint</vt:lpstr>
      <vt:lpstr>Jak se bránit?</vt:lpstr>
      <vt:lpstr>Fotopool neboli fototermín</vt:lpstr>
      <vt:lpstr>Další možnosti: Press trip nebo press tour</vt:lpstr>
      <vt:lpstr>Snídaně s novináři</vt:lpstr>
      <vt:lpstr>Prezentace aplikace PowerPoint</vt:lpstr>
      <vt:lpstr>Prezentace aplikace PowerPoint</vt:lpstr>
      <vt:lpstr>Promo day</vt:lpstr>
      <vt:lpstr>Veletrhy</vt:lpstr>
      <vt:lpstr>Online newsroom/press room/Média centrum = sekce pro média na internetu</vt:lpstr>
      <vt:lpstr>Rubriky</vt:lpstr>
      <vt:lpstr>Prezentace aplikace PowerPoint</vt:lpstr>
      <vt:lpstr>Prezentace aplikace PowerPoint</vt:lpstr>
      <vt:lpstr>Individuální setkání/telefonický kontakt</vt:lpstr>
      <vt:lpstr>Exkluzivita</vt:lpstr>
      <vt:lpstr>Mediální partnerství</vt:lpstr>
      <vt:lpstr>Publicistika – propagace „osobou“</vt:lpstr>
      <vt:lpstr>Astroturfing (pův. značka umělého trávníku)</vt:lpstr>
      <vt:lpstr>Spin doctoring, „spin“ („účelové překrucování)</vt:lpstr>
      <vt:lpstr>Reklama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Tisková konference</dc:title>
  <dc:creator>Sonja</dc:creator>
  <cp:lastModifiedBy>Soňa Schneiderová</cp:lastModifiedBy>
  <cp:revision>30</cp:revision>
  <dcterms:created xsi:type="dcterms:W3CDTF">2018-11-06T19:19:29Z</dcterms:created>
  <dcterms:modified xsi:type="dcterms:W3CDTF">2024-11-20T18:55:56Z</dcterms:modified>
</cp:coreProperties>
</file>