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0" r:id="rId5"/>
    <p:sldId id="273" r:id="rId6"/>
    <p:sldId id="259" r:id="rId7"/>
    <p:sldId id="263" r:id="rId8"/>
    <p:sldId id="264" r:id="rId9"/>
    <p:sldId id="265" r:id="rId10"/>
    <p:sldId id="266" r:id="rId11"/>
    <p:sldId id="269" r:id="rId12"/>
    <p:sldId id="274" r:id="rId13"/>
    <p:sldId id="271" r:id="rId14"/>
    <p:sldId id="267" r:id="rId15"/>
    <p:sldId id="268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C74CCF-EBDC-4CA8-8F82-1A9E9D10F209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42FEEE-25AA-4D9F-A228-EBBFE1E753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839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C8B87-46F1-4881-A959-9F8F8A2861F4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D6A5E-E7B7-4C6E-820B-503B54A337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1838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C8B87-46F1-4881-A959-9F8F8A2861F4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D6A5E-E7B7-4C6E-820B-503B54A337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321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C8B87-46F1-4881-A959-9F8F8A2861F4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D6A5E-E7B7-4C6E-820B-503B54A337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7746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C8B87-46F1-4881-A959-9F8F8A2861F4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D6A5E-E7B7-4C6E-820B-503B54A337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7911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C8B87-46F1-4881-A959-9F8F8A2861F4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D6A5E-E7B7-4C6E-820B-503B54A337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8382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C8B87-46F1-4881-A959-9F8F8A2861F4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D6A5E-E7B7-4C6E-820B-503B54A337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194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C8B87-46F1-4881-A959-9F8F8A2861F4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D6A5E-E7B7-4C6E-820B-503B54A337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0631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C8B87-46F1-4881-A959-9F8F8A2861F4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D6A5E-E7B7-4C6E-820B-503B54A337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6524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C8B87-46F1-4881-A959-9F8F8A2861F4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D6A5E-E7B7-4C6E-820B-503B54A337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2143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C8B87-46F1-4881-A959-9F8F8A2861F4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D6A5E-E7B7-4C6E-820B-503B54A337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2630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C8B87-46F1-4881-A959-9F8F8A2861F4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D6A5E-E7B7-4C6E-820B-503B54A337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855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C8B87-46F1-4881-A959-9F8F8A2861F4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D6A5E-E7B7-4C6E-820B-503B54A337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426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jakoslovitmedia.cz/2012/02/26/jak-nepsat-tiskove-zpravy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Tisková zpráva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463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hlinkClick r:id="rId2"/>
              </a:rPr>
              <a:t>https://jakoslovitmedia.cz/2012/02/26/jak-nepsat-tiskove-zpravy/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b="1" dirty="0"/>
          </a:p>
        </p:txBody>
      </p:sp>
      <p:pic>
        <p:nvPicPr>
          <p:cNvPr id="4" name="Obrázek 3" descr="https://jakoslovitmedia.files.wordpress.com/2012/03/knizka1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484784"/>
            <a:ext cx="3752850" cy="49999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1201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Několik problémových oblastí, v nichž se často chybuje:</a:t>
            </a:r>
          </a:p>
          <a:p>
            <a:r>
              <a:rPr lang="cs-CZ" dirty="0"/>
              <a:t>psaní i a y, zejména ve shodě podmětu s přísudkem;</a:t>
            </a:r>
          </a:p>
          <a:p>
            <a:r>
              <a:rPr lang="cs-CZ" dirty="0"/>
              <a:t>velká písmena – například v názvech institucí, v adresách a podobně (tiskový mluvčí někdy není schopen napsat správně jméno ulice, v níž sídlí jeho organizace); </a:t>
            </a:r>
            <a:r>
              <a:rPr lang="cs-CZ" dirty="0" err="1"/>
              <a:t>Bezručová</a:t>
            </a:r>
            <a:r>
              <a:rPr lang="cs-CZ" dirty="0"/>
              <a:t> ulice, správně: Bezručova ul., </a:t>
            </a:r>
            <a:r>
              <a:rPr lang="cs-CZ" i="1" dirty="0"/>
              <a:t>Evropská </a:t>
            </a:r>
            <a:r>
              <a:rPr lang="cs-CZ" i="1" strike="sngStrike" dirty="0"/>
              <a:t>U</a:t>
            </a:r>
            <a:r>
              <a:rPr lang="cs-CZ" i="1" dirty="0"/>
              <a:t>nie, Česká </a:t>
            </a:r>
            <a:r>
              <a:rPr lang="cs-CZ" i="1" strike="sngStrike" dirty="0"/>
              <a:t>R</a:t>
            </a:r>
            <a:r>
              <a:rPr lang="cs-CZ" i="1" dirty="0"/>
              <a:t>epublika;</a:t>
            </a:r>
            <a:r>
              <a:rPr lang="cs-CZ" dirty="0"/>
              <a:t> dále např. </a:t>
            </a:r>
            <a:r>
              <a:rPr lang="cs-CZ" i="1" dirty="0" err="1"/>
              <a:t>youtubeři</a:t>
            </a:r>
            <a:r>
              <a:rPr lang="cs-CZ" i="1" dirty="0"/>
              <a:t> </a:t>
            </a:r>
            <a:r>
              <a:rPr lang="cs-CZ" dirty="0"/>
              <a:t>(ne s velkým)</a:t>
            </a:r>
            <a:r>
              <a:rPr lang="cs-CZ" i="1" dirty="0"/>
              <a:t>;  </a:t>
            </a:r>
          </a:p>
          <a:p>
            <a:r>
              <a:rPr lang="cs-CZ" dirty="0"/>
              <a:t>záměny v předponách </a:t>
            </a:r>
            <a:r>
              <a:rPr lang="cs-CZ" i="1" dirty="0"/>
              <a:t>s-</a:t>
            </a:r>
            <a:r>
              <a:rPr lang="cs-CZ" dirty="0"/>
              <a:t> a </a:t>
            </a:r>
            <a:r>
              <a:rPr lang="cs-CZ" i="1" dirty="0"/>
              <a:t>z-</a:t>
            </a:r>
            <a:r>
              <a:rPr lang="cs-CZ" dirty="0"/>
              <a:t>;</a:t>
            </a:r>
          </a:p>
          <a:p>
            <a:r>
              <a:rPr lang="cs-CZ" dirty="0"/>
              <a:t>záměny </a:t>
            </a:r>
            <a:r>
              <a:rPr lang="cs-CZ" i="1" dirty="0"/>
              <a:t>mě</a:t>
            </a:r>
            <a:r>
              <a:rPr lang="cs-CZ" dirty="0"/>
              <a:t> a </a:t>
            </a:r>
            <a:r>
              <a:rPr lang="cs-CZ" i="1" dirty="0"/>
              <a:t>mně</a:t>
            </a:r>
            <a:r>
              <a:rPr lang="cs-CZ" dirty="0"/>
              <a:t>;</a:t>
            </a:r>
          </a:p>
          <a:p>
            <a:r>
              <a:rPr lang="cs-CZ" dirty="0"/>
              <a:t>interpunkce;</a:t>
            </a:r>
          </a:p>
          <a:p>
            <a:r>
              <a:rPr lang="cs-CZ" b="1" dirty="0"/>
              <a:t>chybně tvořené tvary u podmiňovacího způsobu (</a:t>
            </a:r>
            <a:r>
              <a:rPr lang="cs-CZ" b="1" i="1" dirty="0" err="1"/>
              <a:t>bysem</a:t>
            </a:r>
            <a:r>
              <a:rPr lang="cs-CZ" b="1" i="1" dirty="0"/>
              <a:t>, </a:t>
            </a:r>
            <a:r>
              <a:rPr lang="cs-CZ" b="1" i="1" dirty="0" err="1"/>
              <a:t>bysme</a:t>
            </a:r>
            <a:r>
              <a:rPr lang="cs-CZ" b="1" dirty="0"/>
              <a:t> a </a:t>
            </a:r>
            <a:r>
              <a:rPr lang="cs-CZ" b="1" i="1" dirty="0"/>
              <a:t>by jsem, by jste </a:t>
            </a:r>
            <a:r>
              <a:rPr lang="cs-CZ" b="1" dirty="0"/>
              <a:t>místo správného </a:t>
            </a:r>
            <a:r>
              <a:rPr lang="cs-CZ" b="1" i="1" dirty="0"/>
              <a:t>bych, bychom</a:t>
            </a:r>
            <a:r>
              <a:rPr lang="cs-CZ" b="1" dirty="0"/>
              <a:t>; </a:t>
            </a:r>
            <a:r>
              <a:rPr lang="cs-CZ" b="1" i="1" dirty="0"/>
              <a:t>byste</a:t>
            </a:r>
            <a:r>
              <a:rPr lang="cs-CZ" b="1" dirty="0"/>
              <a:t>; </a:t>
            </a:r>
            <a:r>
              <a:rPr lang="cs-CZ" b="1" i="1" dirty="0"/>
              <a:t>by jsi </a:t>
            </a:r>
            <a:r>
              <a:rPr lang="cs-CZ" b="1" dirty="0"/>
              <a:t>místo správného bys a podobně…)</a:t>
            </a:r>
            <a:r>
              <a:rPr lang="cs-CZ" dirty="0"/>
              <a:t>; </a:t>
            </a:r>
          </a:p>
          <a:p>
            <a:r>
              <a:rPr lang="cs-CZ" dirty="0"/>
              <a:t>pokud možno nezačínáme větu číslicí atd.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68715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Nadmíra cizích slov </a:t>
            </a:r>
            <a:r>
              <a:rPr lang="cs-CZ" sz="3600" dirty="0"/>
              <a:t>(viz téma Anglicismy)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u="sng" dirty="0">
                <a:effectLst/>
                <a:ea typeface="Times New Roman" panose="02020603050405020304" pitchFamily="18" charset="0"/>
              </a:rPr>
              <a:t>Akcelerujeme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 naše úsilí.</a:t>
            </a:r>
          </a:p>
          <a:p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Jedná se již o druhou </a:t>
            </a:r>
            <a:r>
              <a:rPr lang="cs-CZ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kolaboraci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Colman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 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Lanthimosem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kteří spolu pracovali v roce 2015 na jeho debutu v angličtině, dystopickém filmu </a:t>
            </a:r>
            <a:r>
              <a:rPr lang="cs-CZ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Humr.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400" dirty="0">
                <a:effectLst/>
                <a:ea typeface="Times New Roman" panose="02020603050405020304" pitchFamily="18" charset="0"/>
              </a:rPr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4788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Věnujte patřičnou pozornost i předmětu </a:t>
            </a:r>
          </a:p>
          <a:p>
            <a:pPr marL="0" indent="0">
              <a:buNone/>
            </a:pPr>
            <a:r>
              <a:rPr lang="cs-CZ" dirty="0"/>
              <a:t>e-mailu a každou zprávu řádně podepište a doplňte kontakty včetně mobilního telefonu.</a:t>
            </a:r>
          </a:p>
          <a:p>
            <a:r>
              <a:rPr lang="cs-CZ" dirty="0"/>
              <a:t>Do těla e-mailu nepište </a:t>
            </a:r>
            <a:r>
              <a:rPr lang="cs-CZ" dirty="0" err="1"/>
              <a:t>smajlíky</a:t>
            </a:r>
            <a:r>
              <a:rPr lang="cs-CZ" dirty="0"/>
              <a:t> ani familiární </a:t>
            </a:r>
            <a:r>
              <a:rPr lang="cs-CZ" dirty="0" err="1"/>
              <a:t>facebookové</a:t>
            </a:r>
            <a:r>
              <a:rPr lang="cs-CZ" dirty="0"/>
              <a:t> fráze – </a:t>
            </a:r>
            <a:r>
              <a:rPr lang="cs-CZ" i="1" dirty="0"/>
              <a:t>zdravím</a:t>
            </a:r>
            <a:r>
              <a:rPr lang="cs-CZ" dirty="0"/>
              <a:t>, </a:t>
            </a:r>
            <a:r>
              <a:rPr lang="cs-CZ" i="1" dirty="0"/>
              <a:t>díky</a:t>
            </a:r>
            <a:r>
              <a:rPr lang="cs-CZ" dirty="0"/>
              <a:t> atd. </a:t>
            </a:r>
          </a:p>
          <a:p>
            <a:r>
              <a:rPr lang="cs-CZ" dirty="0"/>
              <a:t>V těle mailu musí být zpráva velmi stručná, tzv. </a:t>
            </a:r>
            <a:r>
              <a:rPr lang="cs-CZ"/>
              <a:t>minimální zpráva.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8615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Policejní mluvčí dnes statisticky patří k nejčastějším pisatelům tiskových zpráv.</a:t>
            </a:r>
          </a:p>
          <a:p>
            <a:pPr marL="0" indent="0">
              <a:buNone/>
            </a:pPr>
            <a:r>
              <a:rPr lang="cs-CZ" i="1" dirty="0"/>
              <a:t>   </a:t>
            </a:r>
            <a:r>
              <a:rPr lang="cs-CZ" dirty="0"/>
              <a:t>Př.</a:t>
            </a:r>
            <a:r>
              <a:rPr lang="cs-CZ" i="1" dirty="0"/>
              <a:t> Požár divadla měli způsobit řemeslníci.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74915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Požár divadla způsobili řemeslníci.</a:t>
            </a:r>
          </a:p>
          <a:p>
            <a:pPr marL="0" indent="0">
              <a:buNone/>
            </a:pPr>
            <a:endParaRPr lang="cs-CZ" i="1" dirty="0"/>
          </a:p>
          <a:p>
            <a:r>
              <a:rPr lang="cs-CZ" i="1" dirty="0"/>
              <a:t>Požár divadla (asi) (podle dostupných informací, podle dosavadního vyšetřování) způsobili řemeslníci.</a:t>
            </a:r>
          </a:p>
          <a:p>
            <a:r>
              <a:rPr lang="cs-CZ" dirty="0"/>
              <a:t>Ne:</a:t>
            </a:r>
            <a:r>
              <a:rPr lang="cs-CZ" i="1" dirty="0"/>
              <a:t> Řemeslníci měli za úkol způsobit požár divadla.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8191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Druh zprávy = </a:t>
            </a:r>
            <a:r>
              <a:rPr lang="cs-CZ" b="1" dirty="0"/>
              <a:t>nástroj PR = propagace.</a:t>
            </a:r>
          </a:p>
          <a:p>
            <a:r>
              <a:rPr lang="cs-CZ" b="1" dirty="0"/>
              <a:t>Novinářům a na web. </a:t>
            </a:r>
          </a:p>
          <a:p>
            <a:r>
              <a:rPr lang="cs-CZ" dirty="0"/>
              <a:t>Na starosti ji má marketingové oddělení nebo oddělení PR. </a:t>
            </a:r>
          </a:p>
          <a:p>
            <a:r>
              <a:rPr lang="cs-CZ" dirty="0"/>
              <a:t>Má svá pravidla.</a:t>
            </a:r>
          </a:p>
          <a:p>
            <a:r>
              <a:rPr lang="cs-CZ" dirty="0"/>
              <a:t>Aktuální (</a:t>
            </a:r>
            <a:r>
              <a:rPr lang="cs-CZ" i="1" dirty="0"/>
              <a:t>dnes</a:t>
            </a:r>
            <a:r>
              <a:rPr lang="cs-CZ" dirty="0"/>
              <a:t>, raději než </a:t>
            </a:r>
            <a:r>
              <a:rPr lang="cs-CZ" i="1" dirty="0"/>
              <a:t>minulý týden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259862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Model zprávy</a:t>
            </a:r>
            <a:br>
              <a:rPr lang="cs-CZ" dirty="0"/>
            </a:br>
            <a:r>
              <a:rPr lang="cs-CZ" dirty="0"/>
              <a:t>tzv. obrácená pyramida, kónický model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                             Titulek </a:t>
            </a:r>
            <a:r>
              <a:rPr lang="cs-CZ" sz="2000" dirty="0"/>
              <a:t>(7–10 slov)</a:t>
            </a:r>
          </a:p>
        </p:txBody>
      </p:sp>
      <p:sp>
        <p:nvSpPr>
          <p:cNvPr id="4" name="Rovnoramenný trojúhelník 3"/>
          <p:cNvSpPr/>
          <p:nvPr/>
        </p:nvSpPr>
        <p:spPr>
          <a:xfrm rot="10800000">
            <a:off x="2385933" y="2588234"/>
            <a:ext cx="3960440" cy="2808312"/>
          </a:xfrm>
          <a:prstGeom prst="triangl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cene3d>
              <a:camera prst="orthographicFront">
                <a:rot lat="0" lon="0" rev="10799999"/>
              </a:camera>
              <a:lightRig rig="threePt" dir="t"/>
            </a:scene3d>
          </a:bodyPr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6" name="Přímá spojnice 5"/>
          <p:cNvCxnSpPr/>
          <p:nvPr/>
        </p:nvCxnSpPr>
        <p:spPr>
          <a:xfrm>
            <a:off x="2830153" y="3212976"/>
            <a:ext cx="307200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3563888" y="4221088"/>
            <a:ext cx="165618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3231263" y="3501008"/>
            <a:ext cx="22997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000" dirty="0"/>
              <a:t>Rozšířené informace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2881803" y="2687969"/>
            <a:ext cx="30203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/>
              <a:t>Kdo, co, kde, kdy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3898928" y="4365104"/>
            <a:ext cx="9861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000" dirty="0"/>
              <a:t>Kontext</a:t>
            </a:r>
          </a:p>
        </p:txBody>
      </p:sp>
    </p:spTree>
    <p:extLst>
      <p:ext uri="{BB962C8B-B14F-4D97-AF65-F5344CB8AC3E}">
        <p14:creationId xmlns:p14="http://schemas.microsoft.com/office/powerpoint/2010/main" val="1114376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Obrácená pyrami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204864"/>
            <a:ext cx="55245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6323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6888" y="242888"/>
            <a:ext cx="5610225" cy="637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0250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Měla by se vejít na jednu stranu A4. Ještě před několika lety odborná literatura připouštěla i dvě stránky. </a:t>
            </a:r>
          </a:p>
          <a:p>
            <a:r>
              <a:rPr lang="cs-CZ" dirty="0"/>
              <a:t>Musí působit vzdušně.</a:t>
            </a:r>
          </a:p>
        </p:txBody>
      </p:sp>
    </p:spTree>
    <p:extLst>
      <p:ext uri="{BB962C8B-B14F-4D97-AF65-F5344CB8AC3E}">
        <p14:creationId xmlns:p14="http://schemas.microsoft.com/office/powerpoint/2010/main" val="3203796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Hlavička. </a:t>
            </a:r>
            <a:r>
              <a:rPr lang="cs-CZ" dirty="0"/>
              <a:t>Jméno a logo organizace, která tiskovou zprávu vydává; součástí hlavičky by mělo být i zřetelné označení „Tisková zpráva“. Hlavička by měla odrážet korporátní identitu organizace, která zprávu vydává. </a:t>
            </a:r>
            <a:r>
              <a:rPr lang="cs-CZ" b="1" dirty="0"/>
              <a:t>Datum</a:t>
            </a:r>
            <a:r>
              <a:rPr lang="cs-CZ" dirty="0"/>
              <a:t> </a:t>
            </a:r>
            <a:r>
              <a:rPr lang="cs-CZ" i="1" dirty="0"/>
              <a:t>(</a:t>
            </a:r>
            <a:r>
              <a:rPr lang="cs-CZ" i="1" dirty="0" err="1"/>
              <a:t>dateline</a:t>
            </a:r>
            <a:r>
              <a:rPr lang="cs-CZ" i="1" dirty="0"/>
              <a:t>).</a:t>
            </a:r>
            <a:r>
              <a:rPr lang="cs-CZ" dirty="0"/>
              <a:t> Každá zpráva by měla být v záhlaví datovaná; redaktor i editor potřebují vědět, zda je zpráva aktuální. </a:t>
            </a:r>
            <a:r>
              <a:rPr lang="cs-CZ" b="1" dirty="0"/>
              <a:t>Titulek</a:t>
            </a:r>
            <a:r>
              <a:rPr lang="cs-CZ" dirty="0"/>
              <a:t> </a:t>
            </a:r>
            <a:r>
              <a:rPr lang="cs-CZ" i="1" dirty="0"/>
              <a:t>(</a:t>
            </a:r>
            <a:r>
              <a:rPr lang="cs-CZ" i="1" dirty="0" err="1"/>
              <a:t>headline</a:t>
            </a:r>
            <a:r>
              <a:rPr lang="cs-CZ" i="1" dirty="0"/>
              <a:t>).</a:t>
            </a:r>
            <a:r>
              <a:rPr lang="cs-CZ" dirty="0"/>
              <a:t> Jedna věta, jež musí sama o sobě obstát jako hlavní sdělení tiskové zprávy „zkomprimované“ na nejmenším možném prostoru. </a:t>
            </a:r>
            <a:r>
              <a:rPr lang="cs-CZ" b="1" dirty="0"/>
              <a:t>Domicil.</a:t>
            </a:r>
            <a:r>
              <a:rPr lang="cs-CZ" dirty="0"/>
              <a:t> Označení místa, kde zpráva vyšla, případně ke kterému se vztahuje. Může být uvedeno spolu s datem v záhlaví nebo na začátku </a:t>
            </a:r>
            <a:r>
              <a:rPr lang="cs-CZ" dirty="0" err="1"/>
              <a:t>perexu</a:t>
            </a:r>
            <a:r>
              <a:rPr lang="cs-CZ" dirty="0"/>
              <a:t> (podobně jako u zpráv v denním tisku). </a:t>
            </a:r>
            <a:r>
              <a:rPr lang="cs-CZ" b="1" dirty="0" err="1"/>
              <a:t>Lead</a:t>
            </a:r>
            <a:r>
              <a:rPr lang="cs-CZ" b="1" dirty="0"/>
              <a:t> </a:t>
            </a:r>
            <a:r>
              <a:rPr lang="cs-CZ" i="1" dirty="0"/>
              <a:t>(</a:t>
            </a:r>
            <a:r>
              <a:rPr lang="cs-CZ" i="1" dirty="0" err="1"/>
              <a:t>introduction</a:t>
            </a:r>
            <a:r>
              <a:rPr lang="cs-CZ" i="1" dirty="0"/>
              <a:t>, </a:t>
            </a:r>
            <a:r>
              <a:rPr lang="cs-CZ" i="1" dirty="0" err="1"/>
              <a:t>perex</a:t>
            </a:r>
            <a:r>
              <a:rPr lang="cs-CZ" i="1" dirty="0"/>
              <a:t>).</a:t>
            </a:r>
            <a:r>
              <a:rPr lang="cs-CZ" dirty="0"/>
              <a:t> Úvodní odstavec (často vysázený tučným písmem), který v několika větách shrnuje to nejpodstatnější; žádoucí jsou krátké a dynamické věty; musí přitáhnout pozornost čtenáře.</a:t>
            </a:r>
          </a:p>
        </p:txBody>
      </p:sp>
    </p:spTree>
    <p:extLst>
      <p:ext uri="{BB962C8B-B14F-4D97-AF65-F5344CB8AC3E}">
        <p14:creationId xmlns:p14="http://schemas.microsoft.com/office/powerpoint/2010/main" val="3430172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Tělo zprávy</a:t>
            </a:r>
            <a:r>
              <a:rPr lang="cs-CZ" dirty="0"/>
              <a:t> </a:t>
            </a:r>
            <a:r>
              <a:rPr lang="cs-CZ" i="1" dirty="0"/>
              <a:t>(body).</a:t>
            </a:r>
            <a:r>
              <a:rPr lang="cs-CZ" dirty="0"/>
              <a:t> Přehledný, srozumitelný a logicky navazující sled nových informací, citací aktérů a kontextových údajů v délce několika odstavců. </a:t>
            </a:r>
            <a:r>
              <a:rPr lang="cs-CZ" b="1" dirty="0"/>
              <a:t>Background – souvislosti a kontext </a:t>
            </a:r>
            <a:r>
              <a:rPr lang="cs-CZ" i="1" dirty="0"/>
              <a:t>(</a:t>
            </a:r>
            <a:r>
              <a:rPr lang="cs-CZ" i="1" dirty="0" err="1"/>
              <a:t>boilerplate</a:t>
            </a:r>
            <a:r>
              <a:rPr lang="cs-CZ" i="1" dirty="0"/>
              <a:t>).</a:t>
            </a:r>
            <a:r>
              <a:rPr lang="cs-CZ" dirty="0"/>
              <a:t> Nejčastěji údaje o organizaci, která tiskovou zprávu vydává; někdy se umisťuje do zápatí nebo v rozšířené podobě do zvláštního dokumentu doplňujícího tiskovou zprávu. Pod vlivem zahraniční praxe se někdy používá také označení </a:t>
            </a:r>
            <a:r>
              <a:rPr lang="cs-CZ" i="1" dirty="0"/>
              <a:t>poznámka pro editory</a:t>
            </a:r>
            <a:r>
              <a:rPr lang="cs-CZ" dirty="0"/>
              <a:t> (</a:t>
            </a:r>
            <a:r>
              <a:rPr lang="cs-CZ" i="1" dirty="0"/>
              <a:t>notes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editors</a:t>
            </a:r>
            <a:r>
              <a:rPr lang="cs-CZ" i="1" dirty="0"/>
              <a:t>) </a:t>
            </a:r>
            <a:r>
              <a:rPr lang="cs-CZ" dirty="0"/>
              <a:t>nebo </a:t>
            </a:r>
            <a:r>
              <a:rPr lang="cs-CZ" i="1" dirty="0"/>
              <a:t>poznámka pro novináře.</a:t>
            </a:r>
            <a:r>
              <a:rPr lang="cs-CZ" dirty="0"/>
              <a:t> </a:t>
            </a:r>
            <a:r>
              <a:rPr lang="cs-CZ" b="1" dirty="0"/>
              <a:t>Podpis.</a:t>
            </a:r>
            <a:r>
              <a:rPr lang="cs-CZ" dirty="0"/>
              <a:t> Pod každou tiskovou zprávou by mělo být jméno jejího autora. Nepodepsaná zpráva nemá žádnou hodnotu. </a:t>
            </a:r>
            <a:r>
              <a:rPr lang="cs-CZ" b="1" dirty="0"/>
              <a:t>Kontaktní informace.</a:t>
            </a:r>
            <a:r>
              <a:rPr lang="cs-CZ" dirty="0"/>
              <a:t> Novináři potřebují v tiskové zprávě najít co nejpodrobnější kontaktní údaje pro získání doplňujícího vyjádření nebo vysvětlení; samozřejmostí by měl být e-mail a mobilní telefon.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https://jakoslovitmedia.cz/2012/03/16/jak_napsat_tiskovou_zpravu/</a:t>
            </a:r>
          </a:p>
        </p:txBody>
      </p:sp>
    </p:spTree>
    <p:extLst>
      <p:ext uri="{BB962C8B-B14F-4D97-AF65-F5344CB8AC3E}">
        <p14:creationId xmlns:p14="http://schemas.microsoft.com/office/powerpoint/2010/main" val="1837088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 a styl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/>
              <a:t>Všichni se zabývají „vnějšími záležitostmi“ TZ, ale téměř nikdo neřeší jazyk. </a:t>
            </a:r>
          </a:p>
          <a:p>
            <a:r>
              <a:rPr lang="cs-CZ" sz="2000" dirty="0"/>
              <a:t>Informativní, věcný postup a styl. </a:t>
            </a:r>
          </a:p>
          <a:p>
            <a:r>
              <a:rPr lang="cs-CZ" sz="2000" dirty="0"/>
              <a:t>Zpravodajský jazyk, spisovný a neutrální. Vyhněte se expresivním a nespisovným, hovorovým výrazům a tvarům (např. slovo </a:t>
            </a:r>
            <a:r>
              <a:rPr lang="cs-CZ" sz="2000" i="1" dirty="0"/>
              <a:t>kapacita </a:t>
            </a:r>
            <a:r>
              <a:rPr lang="cs-CZ" sz="2000" dirty="0"/>
              <a:t>ve smyslu</a:t>
            </a:r>
            <a:r>
              <a:rPr lang="cs-CZ" sz="2000" i="1" dirty="0"/>
              <a:t> odborník</a:t>
            </a:r>
            <a:r>
              <a:rPr lang="cs-CZ" sz="2000" dirty="0"/>
              <a:t> atd.); hodnotícím (a expresivním) výrazům (</a:t>
            </a:r>
            <a:r>
              <a:rPr lang="cs-CZ" sz="2000" i="1" dirty="0"/>
              <a:t>hrubě nesouhlasil; paradoxně atd.</a:t>
            </a:r>
            <a:r>
              <a:rPr lang="cs-CZ" sz="2000" dirty="0"/>
              <a:t>); používejte správné vazby (</a:t>
            </a:r>
            <a:r>
              <a:rPr lang="cs-CZ" sz="2000" i="1" dirty="0"/>
              <a:t>debata o</a:t>
            </a:r>
            <a:r>
              <a:rPr lang="cs-CZ" sz="2000" dirty="0"/>
              <a:t>, nikoliv </a:t>
            </a:r>
            <a:r>
              <a:rPr lang="cs-CZ" sz="2000" i="1" dirty="0"/>
              <a:t>debata nad; těmito slovy otevřel diskusi, </a:t>
            </a:r>
            <a:r>
              <a:rPr lang="cs-CZ" sz="2000" dirty="0"/>
              <a:t>ne</a:t>
            </a:r>
            <a:r>
              <a:rPr lang="cs-CZ" sz="2000" i="1" dirty="0"/>
              <a:t> s těmito slovy otevřel diskusi</a:t>
            </a:r>
            <a:r>
              <a:rPr lang="cs-CZ" sz="2000" dirty="0"/>
              <a:t>) atd.</a:t>
            </a:r>
          </a:p>
          <a:p>
            <a:r>
              <a:rPr lang="cs-CZ" sz="2000" b="1" dirty="0"/>
              <a:t>Do tiskových zpráv nepatří superlativy</a:t>
            </a:r>
            <a:r>
              <a:rPr lang="cs-CZ" sz="2000" dirty="0"/>
              <a:t> (</a:t>
            </a:r>
            <a:r>
              <a:rPr lang="cs-CZ" sz="2000" i="1" dirty="0"/>
              <a:t>největší</a:t>
            </a:r>
            <a:r>
              <a:rPr lang="cs-CZ" sz="2000" dirty="0"/>
              <a:t>) a jiné  intenzifikující výrazy </a:t>
            </a:r>
            <a:r>
              <a:rPr lang="cs-CZ" sz="2000" i="1" dirty="0"/>
              <a:t>jedinečný</a:t>
            </a:r>
            <a:r>
              <a:rPr lang="cs-CZ" sz="2000" dirty="0"/>
              <a:t>, </a:t>
            </a:r>
            <a:r>
              <a:rPr lang="cs-CZ" sz="2000" i="1" dirty="0"/>
              <a:t>unikátní</a:t>
            </a:r>
            <a:r>
              <a:rPr lang="cs-CZ" sz="2000" dirty="0"/>
              <a:t> atd.</a:t>
            </a:r>
          </a:p>
          <a:p>
            <a:r>
              <a:rPr lang="cs-CZ" sz="2000" dirty="0"/>
              <a:t> Pište spíš krátké a srozumitelné věty. </a:t>
            </a:r>
          </a:p>
          <a:p>
            <a:r>
              <a:rPr lang="cs-CZ" sz="2000" dirty="0"/>
              <a:t>Vyhněte se odborným výrazům.</a:t>
            </a:r>
          </a:p>
          <a:p>
            <a:r>
              <a:rPr lang="cs-CZ" sz="2000" b="0" i="0" u="none" strike="noStrike" dirty="0">
                <a:solidFill>
                  <a:srgbClr val="000000"/>
                </a:solidFill>
                <a:effectLst/>
              </a:rPr>
              <a:t>Nepoužívejte nespisovné výrazy a slang: </a:t>
            </a:r>
            <a:r>
              <a:rPr lang="cs-CZ" sz="2000" b="0" i="1" u="none" strike="noStrike" dirty="0">
                <a:solidFill>
                  <a:srgbClr val="000000"/>
                </a:solidFill>
                <a:effectLst/>
              </a:rPr>
              <a:t>Produkty hodnotily odborníci z marketingové branže. - Petr </a:t>
            </a:r>
            <a:r>
              <a:rPr lang="cs-CZ" sz="2000" b="0" i="1" u="none" strike="noStrike" dirty="0" err="1">
                <a:solidFill>
                  <a:srgbClr val="000000"/>
                </a:solidFill>
                <a:effectLst/>
              </a:rPr>
              <a:t>Kučmáš</a:t>
            </a:r>
            <a:r>
              <a:rPr lang="cs-CZ" sz="2000" b="0" i="1" u="none" strike="noStrike" dirty="0">
                <a:solidFill>
                  <a:srgbClr val="000000"/>
                </a:solidFill>
                <a:effectLst/>
              </a:rPr>
              <a:t> pak </a:t>
            </a:r>
            <a:r>
              <a:rPr lang="cs-CZ" sz="2000" b="0" i="1" u="none" strike="noStrike" dirty="0" err="1">
                <a:solidFill>
                  <a:srgbClr val="000000"/>
                </a:solidFill>
                <a:effectLst/>
              </a:rPr>
              <a:t>nabriefoval</a:t>
            </a:r>
            <a:r>
              <a:rPr lang="cs-CZ" sz="2000" b="0" i="1" u="none" strike="noStrike" dirty="0">
                <a:solidFill>
                  <a:srgbClr val="000000"/>
                </a:solidFill>
                <a:effectLst/>
              </a:rPr>
              <a:t> své mladé kolegy.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450634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808</Words>
  <Application>Microsoft Office PowerPoint</Application>
  <PresentationFormat>Předvádění na obrazovce (4:3)</PresentationFormat>
  <Paragraphs>50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Calibri</vt:lpstr>
      <vt:lpstr>Motiv systému Office</vt:lpstr>
      <vt:lpstr>Tisková zpráva</vt:lpstr>
      <vt:lpstr>Prezentace aplikace PowerPoint</vt:lpstr>
      <vt:lpstr>Model zprávy tzv. obrácená pyramida, kónický model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Jazyk a styl </vt:lpstr>
      <vt:lpstr>https://jakoslovitmedia.cz/2012/02/26/jak-nepsat-tiskove-zpravy/ </vt:lpstr>
      <vt:lpstr>Chyby</vt:lpstr>
      <vt:lpstr>Nadmíra cizích slov (viz téma Anglicismy)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Tisková zpráva</dc:title>
  <dc:creator>JmenoSiNepamatuju</dc:creator>
  <cp:lastModifiedBy>Soňa Schneiderová</cp:lastModifiedBy>
  <cp:revision>19</cp:revision>
  <dcterms:created xsi:type="dcterms:W3CDTF">2017-11-15T17:31:49Z</dcterms:created>
  <dcterms:modified xsi:type="dcterms:W3CDTF">2024-11-13T12:12:38Z</dcterms:modified>
</cp:coreProperties>
</file>