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80" r:id="rId6"/>
    <p:sldId id="281" r:id="rId7"/>
    <p:sldId id="279" r:id="rId8"/>
    <p:sldId id="282" r:id="rId9"/>
    <p:sldId id="277" r:id="rId10"/>
    <p:sldId id="285" r:id="rId11"/>
    <p:sldId id="278" r:id="rId12"/>
    <p:sldId id="284" r:id="rId13"/>
    <p:sldId id="258" r:id="rId14"/>
    <p:sldId id="259" r:id="rId15"/>
    <p:sldId id="260" r:id="rId16"/>
    <p:sldId id="261" r:id="rId17"/>
    <p:sldId id="262" r:id="rId18"/>
    <p:sldId id="263" r:id="rId19"/>
    <p:sldId id="265" r:id="rId20"/>
    <p:sldId id="266" r:id="rId21"/>
    <p:sldId id="264" r:id="rId22"/>
    <p:sldId id="26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88D37-74CC-4725-9C9D-F0B43DBB6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FCA89F-F712-4B7D-A9A0-742666088D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F08F2C-D106-47FD-AB17-921EC0738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11CA60-ECF0-4685-9E18-295B5E4DD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1981D7-2366-4228-97DF-4A3ED9DE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1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EEED8-E251-405F-834C-F5E735C3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46A62D-28B7-455A-A3FD-92541DE7EC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EE7FBF-E032-4D58-A19C-21ABE6A3D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AF4C18-CD4C-4DC8-8A22-6EF77B67A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7950EA-CBD0-414D-9886-878A75085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00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310DD4-AECD-4993-A581-3A93B432C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552196-601D-4668-918B-BCBD4EE71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DE7C89-FF39-4244-B8AA-32823866E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3C067-B151-4A7A-874E-9AD2006D0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455917-75B3-4423-A254-68F32E629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082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2E788-F190-4A04-B807-985D97CB7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A4E0BD-BB9E-4E6D-830B-44485C981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3F1800-B27A-4FCC-8494-5DD1A229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8FA345-FCE7-4D48-A2B1-8746CDF78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7F7596-A034-4736-8969-838552C8B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93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7E06C-A1D9-4BE1-93D7-CCC6A5BE5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204C41-7B73-4692-8779-6EF1B4EB6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501761-8AA6-4AD0-93EF-A53D6A4B6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3E65BA-2AEA-4F27-88C1-74CA2C9F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828830-1969-4028-A928-5748E30E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37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BD21A-842C-4BC5-8F01-784990311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3B09A6-6D42-413E-B2CF-992D7D640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C1AD84-49C0-4098-8F7E-5670A82D7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0B7F8D-0D7D-4376-9506-7D80C944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39D42F-FAFA-456D-BC7C-53D8083F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24C507-A7E5-4C33-97BE-8BE6CE4AB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65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B4CA2-BF74-4FD3-98BD-D17E2A53A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704824-D6F9-4450-AC6B-43E61989E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15F620-7E5E-493B-A8B1-2080B3F7C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4F92811-497D-4CFB-88A1-2C11B6CF2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9C917CD-B265-437E-9029-6C4F60AAB6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837E24-1D1A-454D-8454-D796C941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D85BA15-3FD6-4960-AA25-AE838920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1479F0-5ADB-4529-B3D9-D38CB2A2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28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A5B207-8616-456C-8BDE-23774059F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82726A-1558-41D8-B44D-0D193BEEB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30E815D-1BC8-442B-B8C0-77B318B2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DFBECA-1198-4BCB-88B4-C67578B15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8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6ED1A80-523A-4B4C-966C-E11189A34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DEC523-03CA-4548-908C-308D6862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47C121-3865-4826-8B1B-97BFD15AB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73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37B18-C3D1-4BBE-B33F-2C6DC299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BABBB3-846C-4187-9B13-39F250C86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8E1793-C05E-4A55-91DB-83EDE3BC2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792ADE-F7AE-4F11-8517-5C24A7DC7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125ECE-A1F5-4B5C-91CB-7CBA13387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6B9F6F-2002-419B-992E-50B1FF22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89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71C3B-4145-4D6F-A5E0-9B2FE1AF6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150B902-9EB2-4B44-A550-2C52D14B74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FAF771F-49D1-4921-B563-7D63630D9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77C7A0-EA4B-4579-89E1-90E1363A4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21F00B-5670-46B8-B4CE-D22A1DF32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CF10C3-5C41-4652-B74B-D736F8B31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67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8125AE6-1531-4106-A071-45BB9A0CA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9D4308-A205-448F-A5AC-2B95E3301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A661E6-4B3B-4F43-B67D-136D8C539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30E1E-59E7-4154-A7F8-1552CA062A9D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2288B1-7785-48FD-A6AB-43CB465C7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F34B96-D10B-4B7A-96A0-5E7681BD5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CA6BF-B5F1-4952-A60A-7361B561B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19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EF63F-ABA3-457E-965A-9A03091150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(ne)psa(á)t diplomovou práci/2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448D4E-D044-48EE-8EE0-CBBBCD5263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309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1D79B-368B-4B7E-A562-58D0D488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33A390-EA8A-47AE-B3E7-7C6EC1A98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2800" b="1" i="0" u="none" strike="noStrike" baseline="0" dirty="0"/>
              <a:t>1.2.1 Fenomén osam</a:t>
            </a:r>
            <a:r>
              <a:rPr lang="cs-CZ" sz="2800" b="0" i="0" u="none" strike="noStrike" baseline="0" dirty="0"/>
              <a:t>ě</a:t>
            </a:r>
            <a:r>
              <a:rPr lang="cs-CZ" sz="2800" b="1" i="0" u="none" strike="noStrike" baseline="0" dirty="0"/>
              <a:t>losti a jeho vliv na kvalitu </a:t>
            </a:r>
            <a:r>
              <a:rPr lang="cs-CZ" sz="2800" b="0" i="0" u="none" strike="noStrike" baseline="0" dirty="0"/>
              <a:t>ž</a:t>
            </a:r>
            <a:r>
              <a:rPr lang="cs-CZ" sz="2800" b="1" i="0" u="none" strike="noStrike" baseline="0" dirty="0"/>
              <a:t>ivota</a:t>
            </a:r>
          </a:p>
          <a:p>
            <a:pPr marL="0" indent="0">
              <a:buNone/>
            </a:pPr>
            <a:r>
              <a:rPr lang="cs-CZ" sz="2800" b="0" i="0" u="none" strike="sngStrike" baseline="0" dirty="0"/>
              <a:t>V následující kapitole je shrnut aktuální výzkum, který se věnuje osamělosti</a:t>
            </a:r>
            <a:r>
              <a:rPr lang="cs-CZ" sz="2800" b="0" i="0" u="none" strike="noStrike" baseline="0" dirty="0"/>
              <a:t>. Odborníci ze Světové zdravotnické organizace odhadují, že se do roku 2050 znásobí počet seniorů, kteří </a:t>
            </a:r>
            <a:r>
              <a:rPr lang="en-US" sz="2800" b="0" i="0" u="none" strike="noStrike" baseline="0" dirty="0" err="1"/>
              <a:t>tráví</a:t>
            </a:r>
            <a:r>
              <a:rPr lang="en-US" sz="2800" b="0" i="0" u="none" strike="noStrike" baseline="0" dirty="0"/>
              <a:t> </a:t>
            </a:r>
            <a:r>
              <a:rPr lang="en-US" sz="2800" b="0" i="0" u="none" strike="noStrike" baseline="0" dirty="0" err="1"/>
              <a:t>většinu</a:t>
            </a:r>
            <a:r>
              <a:rPr lang="en-US" sz="2800" b="0" i="0" u="none" strike="noStrike" baseline="0" dirty="0"/>
              <a:t> </a:t>
            </a:r>
            <a:r>
              <a:rPr lang="en-US" sz="2800" b="0" i="0" u="none" strike="noStrike" baseline="0" dirty="0" err="1"/>
              <a:t>času</a:t>
            </a:r>
            <a:r>
              <a:rPr lang="en-US" sz="2800" b="0" i="0" u="none" strike="noStrike" baseline="0" dirty="0"/>
              <a:t> </a:t>
            </a:r>
            <a:r>
              <a:rPr lang="en-US" sz="2800" b="0" i="0" u="none" strike="noStrike" baseline="0" dirty="0" err="1"/>
              <a:t>ve</a:t>
            </a:r>
            <a:r>
              <a:rPr lang="en-US" sz="2800" b="0" i="0" u="none" strike="noStrike" baseline="0" dirty="0"/>
              <a:t> </a:t>
            </a:r>
            <a:r>
              <a:rPr lang="en-US" sz="2800" b="0" i="0" u="none" strike="noStrike" baseline="0" dirty="0" err="1"/>
              <a:t>svém</a:t>
            </a:r>
            <a:r>
              <a:rPr lang="en-US" sz="2800" b="0" i="0" u="none" strike="noStrike" baseline="0" dirty="0"/>
              <a:t> </a:t>
            </a:r>
            <a:r>
              <a:rPr lang="en-US" sz="2800" b="0" i="0" u="none" strike="noStrike" baseline="0" dirty="0" err="1"/>
              <a:t>domově</a:t>
            </a:r>
            <a:r>
              <a:rPr lang="en-US" sz="2800" b="0" i="0" u="none" strike="noStrike" baseline="0" dirty="0"/>
              <a:t> (</a:t>
            </a:r>
            <a:r>
              <a:rPr lang="en-US" sz="2800" i="1" dirty="0"/>
              <a:t>World Report on Ageing </a:t>
            </a:r>
            <a:r>
              <a:rPr lang="en-US" sz="2800" b="0" i="1" u="none" strike="noStrike" baseline="0" dirty="0"/>
              <a:t>Health</a:t>
            </a:r>
            <a:r>
              <a:rPr lang="en-US" sz="2800" b="0" i="0" u="none" strike="noStrike" baseline="0" dirty="0"/>
              <a:t>, 2015, s. 129).</a:t>
            </a:r>
            <a:endParaRPr lang="cs-CZ" dirty="0"/>
          </a:p>
          <a:p>
            <a:endParaRPr lang="cs-CZ" dirty="0"/>
          </a:p>
          <a:p>
            <a:r>
              <a:rPr lang="cs-CZ" dirty="0"/>
              <a:t>Ne </a:t>
            </a:r>
            <a:r>
              <a:rPr lang="cs-CZ" dirty="0" err="1"/>
              <a:t>metakomentáře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74518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123B4-8162-4363-88C8-796D77AB4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Ne banality, ne vágnost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F93A39-CF77-45A4-A923-7FDE06379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Banality: </a:t>
            </a:r>
          </a:p>
          <a:p>
            <a:r>
              <a:rPr lang="cs-CZ" i="1" dirty="0"/>
              <a:t>Komunikace nás obklopuje od malička a doprovází nás na každém kroku.</a:t>
            </a:r>
          </a:p>
          <a:p>
            <a:r>
              <a:rPr lang="cs-CZ" b="0" i="1" u="none" strike="noStrike" baseline="0" dirty="0">
                <a:solidFill>
                  <a:srgbClr val="000000"/>
                </a:solidFill>
              </a:rPr>
              <a:t>Fast food je v dnešní zrychlené době všední součástí životů mnohých z nás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Vágnost: </a:t>
            </a:r>
          </a:p>
          <a:p>
            <a:r>
              <a:rPr lang="cs-CZ" i="1" dirty="0"/>
              <a:t>klíčový</a:t>
            </a:r>
          </a:p>
          <a:p>
            <a:r>
              <a:rPr lang="cs-CZ" i="1" dirty="0"/>
              <a:t>zajímavý</a:t>
            </a:r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708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FD7A32-B355-401F-803F-44497C555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V. Ne opakování, cyklické opakování, nefunkční zbytečné 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B29DBF-EFF2-4DF9-B42A-4B88C5A45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závěru neopakujeme, co jsme uvedli v Úvodu aj., v Úvodu neopakujeme název naší práce atd.; viz začátky kapitol </a:t>
            </a:r>
          </a:p>
          <a:p>
            <a:endParaRPr lang="cs-CZ" dirty="0"/>
          </a:p>
          <a:p>
            <a:r>
              <a:rPr lang="cs-CZ" dirty="0"/>
              <a:t>Neopakujeme totéž pořád dokola na začátku kapitol</a:t>
            </a:r>
          </a:p>
          <a:p>
            <a:pPr marL="0" indent="0" algn="l">
              <a:buNone/>
            </a:pPr>
            <a:r>
              <a:rPr lang="cs-CZ" sz="2800" b="1" i="0" u="none" strike="noStrike" baseline="0" dirty="0"/>
              <a:t>2.2 Metoda výzkumného </a:t>
            </a:r>
            <a:r>
              <a:rPr lang="cs-CZ" sz="2800" b="0" i="0" u="none" strike="noStrike" baseline="0" dirty="0"/>
              <a:t>š</a:t>
            </a:r>
            <a:r>
              <a:rPr lang="cs-CZ" sz="2800" b="1" i="0" u="none" strike="noStrike" baseline="0" dirty="0"/>
              <a:t>et</a:t>
            </a:r>
            <a:r>
              <a:rPr lang="cs-CZ" sz="2800" b="0" i="0" u="none" strike="noStrike" baseline="0" dirty="0"/>
              <a:t>ř</a:t>
            </a:r>
            <a:r>
              <a:rPr lang="cs-CZ" sz="2800" b="1" i="0" u="none" strike="noStrike" baseline="0" dirty="0"/>
              <a:t>ení</a:t>
            </a:r>
          </a:p>
          <a:p>
            <a:pPr marL="0" indent="0" algn="l">
              <a:buNone/>
            </a:pPr>
            <a:r>
              <a:rPr lang="cs-CZ" sz="2800" b="0" i="0" u="none" strike="noStrike" baseline="0" dirty="0"/>
              <a:t>Tato práce chce poskytnout hlubší vhled do toho, jakým způsobem sociální sítě ovlivňují sociální participaci a kvalitu života seniorů v České republice. Cílem výzkumu je zjistit, zda a jaký mají vliv na jejich duševní zdraví, popsat jejich zkušenosti a identifikovat tak potenciální přínosy či nevýhody využívání sociálních sítí u této demografické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945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D8377-B84D-4BC9-9671-54501E012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VI. Citování, ISO 690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81458B-AAF5-4A5E-BDF5-6190F3A05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ea typeface="Times New Roman" panose="02020603050405020304" pitchFamily="18" charset="0"/>
              </a:rPr>
              <a:t>„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Populárně naučný styl je zaměřen na laické publikum, a tomu je přizpůsoben i výklad. Termíny proto používáme jen v nutném případě, a pokud ano, vysvětlujeme je, často opisem (…)“ (Schneiderová, 2011, s. 4).</a:t>
            </a:r>
          </a:p>
          <a:p>
            <a:endParaRPr lang="cs-CZ" sz="2400" dirty="0"/>
          </a:p>
          <a:p>
            <a:r>
              <a:rPr lang="cs-CZ" sz="2400" dirty="0">
                <a:effectLst/>
                <a:ea typeface="Times New Roman" panose="02020603050405020304" pitchFamily="18" charset="0"/>
              </a:rPr>
              <a:t>„Populárně naučný styl je zaměřen na laické publikum, a tomu je přizpůsoben i výklad. Termíny proto používáme jen v nutném případě, a pokud ano, vysvětlujeme je, často opisem (…)“ (Schneiderová 2011: 4).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84218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4BEA68-08F3-4DF0-9241-7F6B4D605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FBD6C7-2241-473C-888F-57BEBE554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aseline="30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aseline="30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aseline="30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</a:t>
            </a:r>
          </a:p>
          <a:p>
            <a:pPr marL="0" indent="0">
              <a:buNone/>
            </a:pPr>
            <a:endParaRPr lang="cs-CZ" baseline="30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Čechová, M. – Chloupek, J. a kol.: </a:t>
            </a:r>
            <a:r>
              <a:rPr lang="cs-CZ" i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Stylistika současné češtiny</a:t>
            </a:r>
            <a:r>
              <a:rPr lang="cs-CZ" i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Praha: ISV, 1997, </a:t>
            </a:r>
            <a:r>
              <a:rPr lang="cs-CZ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s. 150.</a:t>
            </a:r>
          </a:p>
          <a:p>
            <a:pPr marL="0" indent="0">
              <a:buNone/>
            </a:pPr>
            <a:r>
              <a:rPr lang="cs-CZ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ČECHOVÁ, Marie – CHLOUPEK, Jan a kol. </a:t>
            </a:r>
            <a:r>
              <a:rPr lang="cs-CZ" i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Stylistika současné češtiny</a:t>
            </a:r>
            <a:r>
              <a:rPr lang="cs-CZ" i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Praha: ISV, 1997, </a:t>
            </a:r>
            <a:r>
              <a:rPr lang="cs-CZ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s. 150.</a:t>
            </a:r>
          </a:p>
          <a:p>
            <a:pPr marL="0" indent="0">
              <a:buNone/>
            </a:pPr>
            <a:r>
              <a:rPr lang="cs-CZ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Čechová, M. – Chloupek, J. a kol.: </a:t>
            </a:r>
            <a:r>
              <a:rPr lang="cs-CZ" i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Stylistika současné češtiny</a:t>
            </a:r>
            <a:r>
              <a:rPr lang="cs-CZ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s. 150.</a:t>
            </a:r>
          </a:p>
          <a:p>
            <a:pPr marL="0" indent="0">
              <a:buNone/>
            </a:pPr>
            <a:r>
              <a:rPr lang="cs-CZ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Tamtéž. </a:t>
            </a:r>
          </a:p>
          <a:p>
            <a:pPr marL="0" indent="0">
              <a:buNone/>
            </a:pPr>
            <a:r>
              <a:rPr lang="cs-CZ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Tamtéž, s. 39</a:t>
            </a:r>
            <a:r>
              <a:rPr lang="cs-CZ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baseline="30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Hausenblas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K.: Učební styl v soustavě stylů funkčních.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Naše řeč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55, 1972, s. 150–158.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Čechová, M. – Chloupek, J. a kol.: c. d., s. 150–151.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573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B782A-FDD0-406C-AA73-86069B30E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229CDB-780D-4261-9FD9-5BCCB3886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Nová citační norma ČSN ISO 690:2022 vstoupila v platnost 1. 12. 2022; obsahuje pravidla a příklady citování nových formátů, např. z oblasti sociálních sítí, pravidla a příklady citování umělé inteligence tam ovšem chybí. </a:t>
            </a:r>
          </a:p>
          <a:p>
            <a:r>
              <a:rPr lang="cs-CZ" dirty="0">
                <a:solidFill>
                  <a:srgbClr val="FF0000"/>
                </a:solidFill>
              </a:rPr>
              <a:t>https://citace.zcu.cz/</a:t>
            </a:r>
          </a:p>
        </p:txBody>
      </p:sp>
    </p:spTree>
    <p:extLst>
      <p:ext uri="{BB962C8B-B14F-4D97-AF65-F5344CB8AC3E}">
        <p14:creationId xmlns:p14="http://schemas.microsoft.com/office/powerpoint/2010/main" val="3290542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14D17-0DCB-45E4-B9A7-E3317B3C8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911D6-6FDA-454F-98BA-021BF0F7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Příručka vytvořená Asociací moderních jazyků (</a:t>
            </a:r>
            <a:r>
              <a:rPr lang="cs-CZ" dirty="0" err="1"/>
              <a:t>Modern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), která obsahuje manuál, jak AI citovat.</a:t>
            </a:r>
          </a:p>
        </p:txBody>
      </p:sp>
    </p:spTree>
    <p:extLst>
      <p:ext uri="{BB962C8B-B14F-4D97-AF65-F5344CB8AC3E}">
        <p14:creationId xmlns:p14="http://schemas.microsoft.com/office/powerpoint/2010/main" val="2772239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3263A-C573-48E3-8F34-6AC78D28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97031-BB2D-4E4C-843D-8FB93B72E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dirty="0"/>
              <a:t>Citujte generativní AI nástroj vždy, když parafrázujete, citujete nebo do své vlastní práce zahrnujete jakýkoli obsah (text, obraz, data nebo jiný), který byl tímto nástrojem vytvořen.</a:t>
            </a:r>
          </a:p>
          <a:p>
            <a:pPr>
              <a:buFont typeface="+mj-lt"/>
              <a:buAutoNum type="arabicPeriod"/>
            </a:pPr>
            <a:r>
              <a:rPr lang="cs-CZ" dirty="0"/>
              <a:t>Přiznejte všechna funkční použití AI nástroje (jako je např. úprava vašich textů, překládání slov) v poznámce, vašem textu nebo na jiném vhodném místě.</a:t>
            </a:r>
          </a:p>
          <a:p>
            <a:pPr>
              <a:buFont typeface="+mj-lt"/>
              <a:buAutoNum type="arabicPeriod"/>
            </a:pPr>
            <a:r>
              <a:rPr lang="cs-CZ" dirty="0"/>
              <a:t>Ověřujte sekundární zdroje, na které AI nástroj odkazuje.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866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9ED144-00F9-47F6-BE01-78E6EE09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Šablona citace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43F73A-C6EF-4DFE-A471-7892499AB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MLA vytvořila šablonu, obsahující základní prvky, které by citace měla obsahovat: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Název zdroje (popis promptu)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Název AI nástroje (např. </a:t>
            </a:r>
            <a:r>
              <a:rPr lang="cs-CZ" dirty="0" err="1"/>
              <a:t>ChatGPT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Verze AI nástroje (datum dané verze)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Název společnosti, která AI vytvořila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Datum vytvoření obsahu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URL adresa AI nástroje (případně unikátní URL konverzace, je-li k dispozici, viz dále)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714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57132-A371-4821-B2C8-2E67CDF64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965CD-2358-4323-991A-BAE2F77C5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Zadání pro </a:t>
            </a:r>
            <a:r>
              <a:rPr lang="cs-CZ" b="1" dirty="0" err="1"/>
              <a:t>ChatGPT</a:t>
            </a:r>
            <a:r>
              <a:rPr lang="cs-CZ" b="1" dirty="0"/>
              <a:t>: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Popiš symboliku zeleného světla z románu Velký Gatsby od F. S. Fitzgeralda.</a:t>
            </a:r>
          </a:p>
          <a:p>
            <a:r>
              <a:rPr lang="cs-CZ" b="1" dirty="0"/>
              <a:t>Parafrázování generovaného textu: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Zelené světlo především symbolizuje čtyři hlavní věci: optimismus, nedosažitelnost amerického snu, chamtivost a závist ("Popište symboliku“), a pravděpodobně ta nejdůležitější, která spojuje všechna čtyři témata, je chamtivost.</a:t>
            </a:r>
          </a:p>
          <a:p>
            <a:r>
              <a:rPr lang="cs-CZ" b="1" dirty="0"/>
              <a:t>Uvedení zdroje: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„Popiš symboliku zeleného světla z románu Velký Gatsby od F. S. Fitzgeralda” prompt. </a:t>
            </a:r>
            <a:r>
              <a:rPr lang="cs-CZ" dirty="0" err="1"/>
              <a:t>ChatGPT</a:t>
            </a:r>
            <a:r>
              <a:rPr lang="cs-CZ" dirty="0"/>
              <a:t>, verze z 13. 2., </a:t>
            </a:r>
            <a:r>
              <a:rPr lang="cs-CZ" dirty="0" err="1"/>
              <a:t>OpenAI</a:t>
            </a:r>
            <a:r>
              <a:rPr lang="cs-CZ" dirty="0"/>
              <a:t>, 8. 3. 2023, chat.openai.com/chat.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093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2E7C8-52A7-43FB-9342-069ECB936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I. Abstrakt, angl., resumé, fr., shrnutí, čes.</a:t>
            </a:r>
            <a:br>
              <a:rPr lang="cs-CZ" dirty="0"/>
            </a:br>
            <a:r>
              <a:rPr lang="cs-CZ" sz="2200" dirty="0"/>
              <a:t>X anotace – stručnější a obecnější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C8C0A-A763-494B-B7DC-D1068EA98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Pomoc čtenáři získat informaci o tom, o čem je práce;</a:t>
            </a:r>
          </a:p>
          <a:p>
            <a:r>
              <a:rPr lang="cs-CZ" dirty="0"/>
              <a:t>stručný </a:t>
            </a:r>
            <a:r>
              <a:rPr lang="cs-CZ" b="1" dirty="0"/>
              <a:t>výtah, obsah</a:t>
            </a:r>
            <a:r>
              <a:rPr lang="cs-CZ" dirty="0"/>
              <a:t>; česky </a:t>
            </a:r>
            <a:r>
              <a:rPr lang="cs-CZ" b="1" dirty="0"/>
              <a:t>shrnutí;</a:t>
            </a:r>
          </a:p>
          <a:p>
            <a:r>
              <a:rPr lang="cs-CZ" dirty="0"/>
              <a:t>samostatný, relativně nezávislý celek; vnitřně koherentní a strukturovaný;  </a:t>
            </a:r>
          </a:p>
          <a:p>
            <a:r>
              <a:rPr lang="cs-CZ" b="1" dirty="0"/>
              <a:t>lineární</a:t>
            </a:r>
            <a:r>
              <a:rPr lang="cs-CZ" dirty="0"/>
              <a:t>: podstatné složky práce: téma (jádro=sukus, podstata), cíl, metody, materiál, výsledky, závěry – nejdůležitější zjištění (kopíruje logickou strukturu práce); zestručněná verze textu, jakási rekapitulace (u přírodovědných oborů); </a:t>
            </a:r>
            <a:r>
              <a:rPr lang="cs-CZ" u="sng" dirty="0"/>
              <a:t>využívá spíše závěru</a:t>
            </a:r>
          </a:p>
          <a:p>
            <a:r>
              <a:rPr lang="cs-CZ" b="1" dirty="0"/>
              <a:t>tematické /indikativní: </a:t>
            </a:r>
            <a:r>
              <a:rPr lang="cs-CZ" dirty="0"/>
              <a:t>postup výkladů základního textu; téma, často rozvedení titulu práce, pokud je dobrý, ne výsledky; popisnost (o čem to je); (u humanitních oborů); </a:t>
            </a:r>
            <a:r>
              <a:rPr lang="cs-CZ" u="sng" dirty="0"/>
              <a:t>využívá spíše úvodu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074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11B1E-ED7A-486B-A094-27B359395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3FD8DC-78EE-4FA3-94CC-40259AF69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http://www.pedagogicke.info/2023/04/jaroslav-masek-kdy-jak-citovat-ai-podle.html</a:t>
            </a:r>
          </a:p>
        </p:txBody>
      </p:sp>
    </p:spTree>
    <p:extLst>
      <p:ext uri="{BB962C8B-B14F-4D97-AF65-F5344CB8AC3E}">
        <p14:creationId xmlns:p14="http://schemas.microsoft.com/office/powerpoint/2010/main" val="688953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22F29E-2161-4424-9AC1-5BAAA521D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 Přechylování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572AE9-EFD9-4AA6-9612-1BE87BB36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Anna </a:t>
            </a:r>
            <a:r>
              <a:rPr lang="cs-CZ" dirty="0" err="1"/>
              <a:t>Shavit</a:t>
            </a:r>
            <a:endParaRPr lang="cs-CZ" dirty="0"/>
          </a:p>
          <a:p>
            <a:r>
              <a:rPr lang="cs-CZ" dirty="0"/>
              <a:t>Ruth </a:t>
            </a:r>
            <a:r>
              <a:rPr lang="cs-CZ" dirty="0" err="1"/>
              <a:t>Wodak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V seznamu literatury uvádíme </a:t>
            </a:r>
            <a:r>
              <a:rPr lang="cs-CZ" dirty="0" err="1"/>
              <a:t>nepřechýleně</a:t>
            </a:r>
            <a:r>
              <a:rPr lang="cs-CZ" dirty="0"/>
              <a:t>, v citaci také (</a:t>
            </a:r>
            <a:r>
              <a:rPr lang="cs-CZ" dirty="0" err="1"/>
              <a:t>Shavit</a:t>
            </a:r>
            <a:r>
              <a:rPr lang="cs-CZ" dirty="0"/>
              <a:t> 2022). </a:t>
            </a:r>
          </a:p>
          <a:p>
            <a:r>
              <a:rPr lang="cs-CZ" dirty="0"/>
              <a:t>V textu přechylujeme, např. </a:t>
            </a:r>
            <a:r>
              <a:rPr lang="cs-CZ" i="1" dirty="0"/>
              <a:t>analýza </a:t>
            </a:r>
            <a:r>
              <a:rPr lang="cs-CZ" i="1" dirty="0" err="1"/>
              <a:t>Wodakové</a:t>
            </a:r>
            <a:r>
              <a:rPr lang="cs-CZ" i="1" dirty="0"/>
              <a:t> ukázala, že </a:t>
            </a:r>
            <a:r>
              <a:rPr lang="cs-CZ" dirty="0"/>
              <a:t>(…), a to i v poznámce, když je zde souvislý text.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3333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93890-4421-4517-9C71-D4B9F9A4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3CEBD5-F792-4FED-B3ED-B277C3C0E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Lze se tomu vyhnout, když nebudeme jméno uvádět v textu. </a:t>
            </a:r>
          </a:p>
          <a:p>
            <a:endParaRPr lang="cs-CZ" dirty="0"/>
          </a:p>
          <a:p>
            <a:r>
              <a:rPr lang="cs-CZ" dirty="0"/>
              <a:t>Stejně bychom </a:t>
            </a:r>
            <a:r>
              <a:rPr lang="cs-CZ" b="1" dirty="0"/>
              <a:t>neměli </a:t>
            </a:r>
            <a:r>
              <a:rPr lang="cs-CZ" dirty="0"/>
              <a:t>psát v BP nebo DP takto: </a:t>
            </a:r>
          </a:p>
          <a:p>
            <a:r>
              <a:rPr lang="cs-CZ" dirty="0"/>
              <a:t>Jak uvádí </a:t>
            </a:r>
            <a:r>
              <a:rPr lang="cs-CZ" dirty="0" err="1"/>
              <a:t>Wodaková</a:t>
            </a:r>
            <a:r>
              <a:rPr lang="cs-CZ" dirty="0"/>
              <a:t> ve svém článku „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Discourse-Historical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“ z roku 2009, „je mnoho přístupů k dané problematice diskurzu“ (</a:t>
            </a:r>
            <a:r>
              <a:rPr lang="cs-CZ" dirty="0" err="1"/>
              <a:t>Wodak</a:t>
            </a:r>
            <a:r>
              <a:rPr lang="cs-CZ" dirty="0"/>
              <a:t> 2009: 3)</a:t>
            </a:r>
          </a:p>
          <a:p>
            <a:endParaRPr lang="cs-CZ" dirty="0"/>
          </a:p>
          <a:p>
            <a:r>
              <a:rPr lang="cs-CZ" dirty="0"/>
              <a:t>Existuje mnoho přístupů k problematice diskurzu (např. </a:t>
            </a:r>
            <a:r>
              <a:rPr lang="cs-CZ" dirty="0" err="1"/>
              <a:t>Wodak</a:t>
            </a:r>
            <a:r>
              <a:rPr lang="cs-CZ" dirty="0"/>
              <a:t> 2009: 3, </a:t>
            </a:r>
            <a:r>
              <a:rPr lang="cs-CZ" dirty="0" err="1"/>
              <a:t>Fairclough</a:t>
            </a:r>
            <a:r>
              <a:rPr lang="cs-CZ" dirty="0"/>
              <a:t> 2003: 4 aj.), v naší práci jsme se rozhodli pro (…)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29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14C82-2066-4542-80EB-59DDB708D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D31D14-2400-439B-A7A8-8943ADCAF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i="1" dirty="0"/>
              <a:t>Bakalářská práce překládá sociolingvistické výzkumy ve dvou národnostně smíšených firmách …Výzkum se soustředil na (…) Cílem bylo vytvořit metodiku (…)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Standardizované jazykové prostředky a stereotypy. </a:t>
            </a:r>
          </a:p>
          <a:p>
            <a:pPr marL="0" indent="0">
              <a:buNone/>
            </a:pPr>
            <a:r>
              <a:rPr lang="cs-CZ" dirty="0"/>
              <a:t>Bakalářská práce </a:t>
            </a:r>
            <a:r>
              <a:rPr lang="cs-CZ" i="1" dirty="0"/>
              <a:t>se zabývá/zaměřuje se/pojednává o/zjišťuje  </a:t>
            </a:r>
            <a:r>
              <a:rPr lang="cs-CZ" dirty="0"/>
              <a:t>atd. atd. (viz</a:t>
            </a:r>
            <a:r>
              <a:rPr lang="cs-CZ" i="1" dirty="0"/>
              <a:t> </a:t>
            </a:r>
            <a:r>
              <a:rPr lang="cs-CZ" dirty="0"/>
              <a:t>Daneš – </a:t>
            </a:r>
            <a:r>
              <a:rPr lang="cs-CZ" dirty="0" err="1"/>
              <a:t>Čmejrková</a:t>
            </a:r>
            <a:r>
              <a:rPr lang="cs-CZ" dirty="0"/>
              <a:t> – Světlá: </a:t>
            </a:r>
            <a:r>
              <a:rPr lang="cs-CZ" i="1" dirty="0"/>
              <a:t>Jak napsat odborný text</a:t>
            </a:r>
            <a:r>
              <a:rPr lang="cs-CZ" dirty="0"/>
              <a:t>. Praha: Leda 1999.)</a:t>
            </a:r>
          </a:p>
          <a:p>
            <a:pPr marL="0" indent="0">
              <a:buNone/>
            </a:pPr>
            <a:r>
              <a:rPr lang="cs-CZ" i="1" dirty="0"/>
              <a:t>Cílem/smyslem/ústředním tématem </a:t>
            </a:r>
            <a:r>
              <a:rPr lang="cs-CZ" dirty="0"/>
              <a:t>atd. atd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Autor BP předkládá výzkum (…)</a:t>
            </a:r>
          </a:p>
          <a:p>
            <a:pPr marL="0" indent="0">
              <a:buNone/>
            </a:pPr>
            <a:r>
              <a:rPr lang="cs-CZ" dirty="0"/>
              <a:t>Formulační stereotypy na konci: </a:t>
            </a:r>
            <a:r>
              <a:rPr lang="cs-CZ" i="1" dirty="0"/>
              <a:t>Práce potvrzuje, že (…)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00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241BA3-69B6-4D0B-9F53-A05490ADA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Osoba autora v textu BP; formulace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9E8E4D-B217-4CFA-9317-30FD1AA7F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1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Tak ne: </a:t>
            </a:r>
            <a:r>
              <a:rPr lang="cs-CZ" i="1" strike="sngStrike" dirty="0"/>
              <a:t>Autor</a:t>
            </a:r>
            <a:r>
              <a:rPr lang="cs-CZ" i="1" dirty="0"/>
              <a:t> shrnuje, že (…); Na základě induktivní tematické analýzy </a:t>
            </a:r>
            <a:r>
              <a:rPr lang="cs-CZ" i="1" strike="sngStrike" dirty="0"/>
              <a:t>autor</a:t>
            </a:r>
            <a:r>
              <a:rPr lang="cs-CZ" i="1" dirty="0"/>
              <a:t> zjišťuje…</a:t>
            </a:r>
          </a:p>
        </p:txBody>
      </p:sp>
    </p:spTree>
    <p:extLst>
      <p:ext uri="{BB962C8B-B14F-4D97-AF65-F5344CB8AC3E}">
        <p14:creationId xmlns:p14="http://schemas.microsoft.com/office/powerpoint/2010/main" val="160022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C95D0-2E68-410D-B735-CD154C9DB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BDD5CB-FE3E-4ED7-90A2-4583A1A5E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Možnosti: </a:t>
            </a:r>
          </a:p>
          <a:p>
            <a:pPr marL="514350" indent="-514350">
              <a:buAutoNum type="arabicPeriod"/>
            </a:pPr>
            <a:r>
              <a:rPr lang="cs-CZ" dirty="0"/>
              <a:t>1. os.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b="1" i="1" dirty="0"/>
              <a:t>Předkládám</a:t>
            </a:r>
            <a:r>
              <a:rPr lang="cs-CZ" i="1" dirty="0"/>
              <a:t>; V práci jsem </a:t>
            </a:r>
            <a:r>
              <a:rPr lang="cs-CZ" b="1" i="1" dirty="0"/>
              <a:t>zvolil/a</a:t>
            </a:r>
            <a:r>
              <a:rPr lang="cs-CZ" i="1" dirty="0"/>
              <a:t> metodologický postup (…);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It"/>
              </a:rPr>
              <a:t>V příslušném korpusu, s nímž </a:t>
            </a:r>
            <a:r>
              <a:rPr lang="cs-CZ" b="1" i="1" u="none" strike="noStrike" baseline="0" dirty="0">
                <a:solidFill>
                  <a:srgbClr val="58595B"/>
                </a:solidFill>
                <a:latin typeface="MinionPro-BoldIt"/>
              </a:rPr>
              <a:t>pracuji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Regular"/>
              </a:rPr>
              <a:t>(…)</a:t>
            </a:r>
            <a:endParaRPr lang="cs-CZ" i="1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/>
              <a:t>1. os. </a:t>
            </a:r>
            <a:r>
              <a:rPr lang="cs-CZ" dirty="0" err="1"/>
              <a:t>pl</a:t>
            </a:r>
            <a:r>
              <a:rPr lang="cs-CZ" dirty="0"/>
              <a:t>., tzv. autorský plurál </a:t>
            </a:r>
            <a:r>
              <a:rPr lang="cs-CZ" i="1" dirty="0"/>
              <a:t>Jak </a:t>
            </a:r>
            <a:r>
              <a:rPr lang="cs-CZ" b="1" i="1" dirty="0"/>
              <a:t>jsme uvedli </a:t>
            </a:r>
            <a:r>
              <a:rPr lang="cs-CZ" i="1" dirty="0"/>
              <a:t>(…);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It"/>
              </a:rPr>
              <a:t>Zde se </a:t>
            </a:r>
            <a:r>
              <a:rPr lang="cs-CZ" b="1" i="1" u="none" strike="noStrike" baseline="0" dirty="0">
                <a:solidFill>
                  <a:srgbClr val="58595B"/>
                </a:solidFill>
                <a:latin typeface="MinionPro-It"/>
              </a:rPr>
              <a:t>analyzujeme</a:t>
            </a:r>
            <a:r>
              <a:rPr lang="cs-CZ" b="1" i="1" dirty="0">
                <a:solidFill>
                  <a:srgbClr val="58595B"/>
                </a:solidFill>
                <a:latin typeface="MinionPro-BoldIt"/>
              </a:rPr>
              <a:t>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It"/>
              </a:rPr>
              <a:t>příslušná data; V příslušném korpusu, s nímž </a:t>
            </a:r>
            <a:r>
              <a:rPr lang="cs-CZ" b="1" i="1" u="none" strike="noStrike" baseline="0" dirty="0">
                <a:solidFill>
                  <a:srgbClr val="58595B"/>
                </a:solidFill>
                <a:latin typeface="MinionPro-BoldIt"/>
              </a:rPr>
              <a:t>pracujeme </a:t>
            </a:r>
            <a:r>
              <a:rPr lang="cs-CZ" b="0" i="0" u="none" strike="noStrike" baseline="0" dirty="0">
                <a:solidFill>
                  <a:srgbClr val="58595B"/>
                </a:solidFill>
                <a:latin typeface="MinionPro-Regular"/>
              </a:rPr>
              <a:t>(…)</a:t>
            </a:r>
            <a:endParaRPr lang="cs-CZ" i="1" dirty="0"/>
          </a:p>
          <a:p>
            <a:pPr marL="514350" indent="-514350">
              <a:buAutoNum type="arabicPeriod"/>
            </a:pPr>
            <a:r>
              <a:rPr lang="cs-CZ" dirty="0"/>
              <a:t>Neosobní </a:t>
            </a:r>
            <a:r>
              <a:rPr lang="cs-CZ" b="1" i="1" dirty="0"/>
              <a:t>Lze se domnívat, že</a:t>
            </a:r>
            <a:r>
              <a:rPr lang="cs-CZ" i="1" dirty="0"/>
              <a:t> (…)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19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FD3C8C-220A-4C85-8B52-E627B0108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DCBC9-53D4-4B28-8235-801DD2F86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2800" b="0" i="0" u="none" strike="noStrike" baseline="0" dirty="0">
                <a:solidFill>
                  <a:srgbClr val="000000"/>
                </a:solidFill>
                <a:latin typeface="MinionPro-Regular"/>
              </a:rPr>
              <a:t>Plurál se také lépe hodí pro svoji gnómickou (mimočasovost, </a:t>
            </a:r>
            <a:r>
              <a:rPr lang="cs-CZ" dirty="0">
                <a:solidFill>
                  <a:srgbClr val="000000"/>
                </a:solidFill>
                <a:latin typeface="MinionPro-Regular"/>
              </a:rPr>
              <a:t>nadčasovost)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MinionPro-Regular"/>
              </a:rPr>
              <a:t>povahu, tzn. že skutečnosti jsou formulovány jako obecně a trvale platné. Proto se s ním setkáváme při definičních procesech:</a:t>
            </a:r>
          </a:p>
          <a:p>
            <a:pPr algn="l"/>
            <a:r>
              <a:rPr lang="cs-CZ" sz="2800" b="0" i="0" u="none" strike="noStrike" baseline="0" dirty="0">
                <a:solidFill>
                  <a:srgbClr val="58595B"/>
                </a:solidFill>
                <a:latin typeface="MinionPro-Regular"/>
              </a:rPr>
              <a:t>Př. </a:t>
            </a:r>
            <a:r>
              <a:rPr lang="cs-CZ" sz="2800" b="0" i="1" u="none" strike="noStrike" baseline="0" dirty="0">
                <a:solidFill>
                  <a:srgbClr val="58595B"/>
                </a:solidFill>
                <a:latin typeface="MinionPro-It"/>
              </a:rPr>
              <a:t>Tyto dvojice </a:t>
            </a:r>
            <a:r>
              <a:rPr lang="cs-CZ" sz="2800" b="1" i="1" u="none" strike="noStrike" baseline="0" dirty="0">
                <a:solidFill>
                  <a:srgbClr val="58595B"/>
                </a:solidFill>
                <a:latin typeface="MinionPro-BoldIt"/>
              </a:rPr>
              <a:t>označujeme </a:t>
            </a:r>
            <a:r>
              <a:rPr lang="cs-CZ" sz="2800" b="0" i="1" u="none" strike="noStrike" baseline="0" dirty="0">
                <a:solidFill>
                  <a:srgbClr val="58595B"/>
                </a:solidFill>
                <a:latin typeface="MinionPro-It"/>
              </a:rPr>
              <a:t>jako párové jednotky. </a:t>
            </a:r>
            <a:r>
              <a:rPr lang="cs-CZ" sz="2800" b="0" i="0" u="none" strike="noStrike" baseline="0" dirty="0">
                <a:solidFill>
                  <a:srgbClr val="58595B"/>
                </a:solidFill>
                <a:latin typeface="MinionPro-Regular"/>
              </a:rPr>
              <a:t>(To znamená – nikoliv my osobně, ale běžně ve vědě. Zde není možné užít singulár.)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877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FF8DE-382D-44B3-88F9-53DE79464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Čas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BABA17-9AED-4E0C-B753-883248649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dirty="0"/>
              <a:t>Základní slovesný čas – </a:t>
            </a:r>
            <a:r>
              <a:rPr lang="cs-CZ" dirty="0">
                <a:solidFill>
                  <a:srgbClr val="FF0000"/>
                </a:solidFill>
              </a:rPr>
              <a:t>prézens </a:t>
            </a:r>
            <a:r>
              <a:rPr lang="cs-CZ" dirty="0"/>
              <a:t>(</a:t>
            </a:r>
            <a:r>
              <a:rPr lang="cs-CZ" i="1" dirty="0"/>
              <a:t>Výzkum se zabývá; Analýza se týká)</a:t>
            </a:r>
          </a:p>
          <a:p>
            <a:r>
              <a:rPr lang="cs-CZ" dirty="0">
                <a:solidFill>
                  <a:srgbClr val="FF0000"/>
                </a:solidFill>
              </a:rPr>
              <a:t>A to i v Úvodu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/>
              <a:t>– Na základě induktivní tematické analýzy rozebírám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437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40DCCD-F778-4E6F-95F5-28213FA4F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Jak je to s pasivem?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F87D05-B53B-4AB5-A1B2-BAE5B7081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80000"/>
              </a:lnSpc>
              <a:buNone/>
            </a:pPr>
            <a:r>
              <a:rPr lang="cs-CZ" dirty="0">
                <a:solidFill>
                  <a:srgbClr val="FF0000"/>
                </a:solidFill>
              </a:rPr>
              <a:t>Opisné pasivum:</a:t>
            </a:r>
            <a:r>
              <a:rPr lang="cs-CZ" dirty="0"/>
              <a:t> </a:t>
            </a:r>
            <a:r>
              <a:rPr lang="cs-CZ" i="1" dirty="0"/>
              <a:t>Internetový marketing </a:t>
            </a:r>
            <a:r>
              <a:rPr lang="cs-CZ" i="1" u="sng" dirty="0"/>
              <a:t>je </a:t>
            </a:r>
            <a:r>
              <a:rPr lang="cs-CZ" i="1" u="sng" dirty="0" err="1"/>
              <a:t>charkaterizován</a:t>
            </a:r>
            <a:r>
              <a:rPr lang="cs-CZ" i="1" u="sng" dirty="0"/>
              <a:t> </a:t>
            </a:r>
            <a:r>
              <a:rPr lang="cs-CZ" i="1" dirty="0"/>
              <a:t>jako (…); </a:t>
            </a:r>
            <a:r>
              <a:rPr lang="cs-CZ" sz="2900" i="1" dirty="0">
                <a:effectLst/>
                <a:ea typeface="Times New Roman" panose="02020603050405020304" pitchFamily="18" charset="0"/>
              </a:rPr>
              <a:t>Word-</a:t>
            </a:r>
            <a:r>
              <a:rPr lang="cs-CZ" sz="2900" i="1" dirty="0" err="1">
                <a:effectLst/>
                <a:ea typeface="Times New Roman" panose="02020603050405020304" pitchFamily="18" charset="0"/>
              </a:rPr>
              <a:t>of</a:t>
            </a:r>
            <a:r>
              <a:rPr lang="cs-CZ" sz="2900" i="1" dirty="0">
                <a:effectLst/>
                <a:ea typeface="Times New Roman" panose="02020603050405020304" pitchFamily="18" charset="0"/>
              </a:rPr>
              <a:t>-</a:t>
            </a:r>
            <a:r>
              <a:rPr lang="cs-CZ" sz="2900" i="1" dirty="0" err="1">
                <a:effectLst/>
                <a:ea typeface="Times New Roman" panose="02020603050405020304" pitchFamily="18" charset="0"/>
              </a:rPr>
              <a:t>mouth</a:t>
            </a:r>
            <a:r>
              <a:rPr lang="cs-CZ" sz="2900" i="1" dirty="0">
                <a:ea typeface="Times New Roman" panose="02020603050405020304" pitchFamily="18" charset="0"/>
              </a:rPr>
              <a:t> </a:t>
            </a:r>
            <a:r>
              <a:rPr lang="cs-CZ" sz="2900" i="1" u="sng" dirty="0">
                <a:effectLst/>
                <a:ea typeface="Times New Roman" panose="02020603050405020304" pitchFamily="18" charset="0"/>
              </a:rPr>
              <a:t>je</a:t>
            </a:r>
            <a:r>
              <a:rPr lang="cs-CZ" sz="2900" i="1" dirty="0">
                <a:effectLst/>
                <a:ea typeface="Times New Roman" panose="02020603050405020304" pitchFamily="18" charset="0"/>
              </a:rPr>
              <a:t>  také </a:t>
            </a:r>
            <a:r>
              <a:rPr lang="cs-CZ" sz="2900" i="1" u="sng" dirty="0">
                <a:effectLst/>
                <a:ea typeface="Times New Roman" panose="02020603050405020304" pitchFamily="18" charset="0"/>
              </a:rPr>
              <a:t>označován</a:t>
            </a:r>
            <a:r>
              <a:rPr lang="cs-CZ" sz="2900" i="1" dirty="0">
                <a:effectLst/>
                <a:ea typeface="Times New Roman" panose="02020603050405020304" pitchFamily="18" charset="0"/>
              </a:rPr>
              <a:t> jako „šeptanda“, je formou osobní komunikace, která zahrnuje výměnu informací o daném produktu mezi zákazníky.</a:t>
            </a:r>
            <a:r>
              <a:rPr lang="cs-CZ" sz="2900" i="1" dirty="0"/>
              <a:t>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cs-CZ" sz="2600" i="1" dirty="0"/>
              <a:t>– </a:t>
            </a:r>
            <a:r>
              <a:rPr lang="cs-CZ" dirty="0"/>
              <a:t>představujeme fakt, jeho pojmenování se dostává do popředí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cs-CZ" dirty="0">
                <a:solidFill>
                  <a:srgbClr val="FF0000"/>
                </a:solidFill>
              </a:rPr>
              <a:t>Reflexivní pasivum: </a:t>
            </a:r>
            <a:r>
              <a:rPr lang="cs-CZ" i="1" dirty="0"/>
              <a:t>obecně se soudí, všeobecně se tvrdí</a:t>
            </a:r>
            <a:r>
              <a:rPr lang="cs-CZ" dirty="0"/>
              <a:t> – děj opakovaný; něco se tvrdí pravidelně/opakovaně (</a:t>
            </a:r>
            <a:r>
              <a:rPr lang="cs-CZ" i="1" dirty="0"/>
              <a:t>se popírá)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04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46EE5-3252-4608-A2DB-C19C4F4DE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V. Začátky kapitol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A642FB-AE52-41CF-9114-68E8BF001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začátku kapitol nepíšeme např. </a:t>
            </a:r>
            <a:r>
              <a:rPr lang="cs-CZ" i="1" dirty="0"/>
              <a:t>V této kapitole se chceme zabývat externí marketingovou strategií oddělení komunikace v námi sledované firmě (</a:t>
            </a:r>
            <a:r>
              <a:rPr lang="cs-CZ" dirty="0"/>
              <a:t>název kapitoly je </a:t>
            </a:r>
            <a:r>
              <a:rPr lang="cs-CZ" i="1" dirty="0"/>
              <a:t>Externí marketingová strategie oddělení komunikace ) </a:t>
            </a:r>
            <a:endParaRPr lang="cs-CZ" dirty="0"/>
          </a:p>
          <a:p>
            <a:r>
              <a:rPr lang="cs-CZ" dirty="0"/>
              <a:t>Začínáme formulovat téma samotné. </a:t>
            </a:r>
          </a:p>
          <a:p>
            <a:r>
              <a:rPr lang="cs-CZ" dirty="0"/>
              <a:t>Můžeme zvolit „spojky“, „oslí můstky“, např. </a:t>
            </a:r>
            <a:r>
              <a:rPr lang="cs-CZ" b="1" i="1" dirty="0"/>
              <a:t>Jestliže</a:t>
            </a:r>
            <a:r>
              <a:rPr lang="cs-CZ" i="1" dirty="0"/>
              <a:t> jsem se doposud (v předcházející kapitole) zabývali marketingovou strategií v jednom vybraném odvětví společnosti, nyní (v této kapitole) se budeme zabývat celkovou strategií firmy. Ta je důležité z hlediska mapování (…)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7640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1435</Words>
  <Application>Microsoft Office PowerPoint</Application>
  <PresentationFormat>Širokoúhlá obrazovka</PresentationFormat>
  <Paragraphs>103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MinionPro-BoldIt</vt:lpstr>
      <vt:lpstr>MinionPro-It</vt:lpstr>
      <vt:lpstr>MinionPro-Regular</vt:lpstr>
      <vt:lpstr>Times New Roman</vt:lpstr>
      <vt:lpstr>Motiv Office</vt:lpstr>
      <vt:lpstr>Jak (ne)psa(á)t diplomovou práci/2</vt:lpstr>
      <vt:lpstr>I. Abstrakt, angl., resumé, fr., shrnutí, čes. X anotace – stručnější a obecnější </vt:lpstr>
      <vt:lpstr>Prezentace aplikace PowerPoint</vt:lpstr>
      <vt:lpstr>II. Osoba autora v textu BP; formulace tématu</vt:lpstr>
      <vt:lpstr>Prezentace aplikace PowerPoint</vt:lpstr>
      <vt:lpstr>Prezentace aplikace PowerPoint</vt:lpstr>
      <vt:lpstr>III. Čas</vt:lpstr>
      <vt:lpstr>IV. Jak je to s pasivem? </vt:lpstr>
      <vt:lpstr>V. Začátky kapitol </vt:lpstr>
      <vt:lpstr>Prezentace aplikace PowerPoint</vt:lpstr>
      <vt:lpstr>IV. Ne banality, ne vágnost</vt:lpstr>
      <vt:lpstr>V. Ne opakování, cyklické opakování, nefunkční zbytečné opakování</vt:lpstr>
      <vt:lpstr>VI. Citování, ISO 690</vt:lpstr>
      <vt:lpstr>Prezentace aplikace PowerPoint</vt:lpstr>
      <vt:lpstr>AI</vt:lpstr>
      <vt:lpstr>Prezentace aplikace PowerPoint</vt:lpstr>
      <vt:lpstr>Prezentace aplikace PowerPoint</vt:lpstr>
      <vt:lpstr>Šablona citace</vt:lpstr>
      <vt:lpstr>Příklad</vt:lpstr>
      <vt:lpstr>Prezentace aplikace PowerPoint</vt:lpstr>
      <vt:lpstr>Ad Přechylování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(ne)psa(á)t diplomovou práci/2</dc:title>
  <dc:creator>sch0005</dc:creator>
  <cp:lastModifiedBy>sch0005</cp:lastModifiedBy>
  <cp:revision>27</cp:revision>
  <dcterms:created xsi:type="dcterms:W3CDTF">2023-11-08T10:36:45Z</dcterms:created>
  <dcterms:modified xsi:type="dcterms:W3CDTF">2025-02-21T12:22:03Z</dcterms:modified>
</cp:coreProperties>
</file>