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61" r:id="rId6"/>
    <p:sldId id="259" r:id="rId7"/>
    <p:sldId id="262" r:id="rId8"/>
    <p:sldId id="263" r:id="rId9"/>
    <p:sldId id="264" r:id="rId10"/>
    <p:sldId id="274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1" r:id="rId19"/>
    <p:sldId id="273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0A5C56-3AC2-45C9-A4A1-5520BCD379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18EA638-5364-429A-8B24-5AC97FFCC6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F5FC1C-B8F4-490C-987C-D9EBD82FC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61AD3A-F720-4910-A7DC-B18FE7026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E9664D-92CA-46F4-B602-EE369D273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96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87BE59-5793-4AA3-B632-3817864F6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ED83E9E-2351-4A6D-B40A-14B877B78F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288901-32F5-4B68-82C6-81C7A684B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2839E7-3A5F-4303-AF27-0AC2931A5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AE02E75-6D1E-4F06-98E8-0FA45A7A5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5634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B56B73D8-52AA-40D5-B0B3-3D3AFB3F57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83F9471-0BF3-4FFA-A1BA-4608730E8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7B23BDC-5898-4010-B0F4-E4C8E34FD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C4C27C-6DE8-400E-93B9-B032CFAD9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71AEC4-D8A8-49AA-964C-38BD86642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255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F4952F-1666-497E-8B79-9E8F25B86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1A0D1B-2B2C-43A9-97AC-95300A9E1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FCB654-7B02-4F70-9972-34E2AF77C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FB49394-0D95-4CC6-B9E7-16F3B2574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AA22893-0B31-423C-93D5-608B391EA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279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61A7E0-E0C6-4E78-8E20-FBAEBF819E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F08590-3389-4DCB-99F2-8B74AF6AB2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2E620C1-E64E-4232-881E-9114EE64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929171A-6B5D-41A1-ACA9-A3ECC5C36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121AB72-C165-4430-AB57-7626B6593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272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569272-7EE8-4397-B8A0-D13080BFB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D739D-3CC0-4C09-8BF2-EEAA8E91BE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DDAC4D-ED90-4C78-A685-9D2E50A0E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C8C2A68-741C-4B48-B0FF-BC17A28E42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A53BA7B-39C7-47B2-92F0-DE47688FB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F4A5CF-49D7-4CA3-9983-F129156E7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8066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B53C34-A452-4D84-B54D-F62E7BD4E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A12C539-D3EC-4DE7-B443-6BD9311916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A43F2E5-FB40-484C-9E5F-3AA680E43F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5AB0596-5103-4A21-B37D-EE38D9E3F4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870A0CD1-AD94-431B-A7B7-0476696544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78813-4FDB-4FCE-BE4F-C052D9AAE5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6BFC5E8-9FA8-467A-8B86-E9AD5FE71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075A5D4-D60F-42EE-ACFB-857148971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27533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3D156B-A7B0-4839-8931-B730CC7E2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BFA0762-A0F5-4FF1-A328-075A7E825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B350168-08B8-4A85-BC8A-A0CAD28E5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699DE6E-25EE-4674-A42C-75F23DC8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5669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C53DE2F-42E6-4BEA-A058-F37F33DAE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0EE5F6D-39E6-4909-8143-DB9D040A6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D83F9A7-0CDF-4512-B6EA-F721120AF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42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26525-CFC1-47C7-B875-41CFE231D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F10AF2-540A-4EF9-947C-82DB281FB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DF6546B-E926-4EB6-BAE5-C616BBCEC1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72556E0-5A40-4436-A9B2-4EDB6ADEA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CF4104-00E9-4DFB-9460-6373B131CC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31545E7-5B21-4FCC-A448-388EFEA38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0161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8CA93F-06FA-42EA-88C9-106A50185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592C336-D972-4030-8A94-FA92C8DBBE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8F0FE7D-8597-4211-8BCB-4262AEF19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164DA13-6E85-44FD-A338-397153402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C95A771-0B35-4EC5-A2BB-3DC8C4009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DFEC032-F03A-4E70-92BA-2E3AF859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8532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57765B-9D0F-48CA-9E04-459CFC770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993F9EC-6FAD-41D7-BF02-B74F8BF50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A0558A6-8B7F-440A-9B2B-BCD05C153B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31C4D-87C7-4BFD-AD76-6E5427C35E59}" type="datetimeFigureOut">
              <a:rPr lang="cs-CZ" smtClean="0"/>
              <a:t>11.03.2024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5A3438-9D40-4688-ACCD-FD2F8F585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47FD1E-85C8-416E-990C-88125DE70D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22F19-940F-4EFC-8B16-5E29D87CD55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4257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ona.schneiderova@fsv.c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14B8D7-1E1B-4BA3-93E6-08256F6B63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Odborný styl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5967888-7DB3-442D-8B35-27EE06AC00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sona.schneiderova@fsv.cuni.cz</a:t>
            </a:r>
            <a:endParaRPr lang="cs-CZ" dirty="0"/>
          </a:p>
          <a:p>
            <a:r>
              <a:rPr lang="cs-CZ" dirty="0"/>
              <a:t>©</a:t>
            </a:r>
          </a:p>
        </p:txBody>
      </p:sp>
    </p:spTree>
    <p:extLst>
      <p:ext uri="{BB962C8B-B14F-4D97-AF65-F5344CB8AC3E}">
        <p14:creationId xmlns:p14="http://schemas.microsoft.com/office/powerpoint/2010/main" val="6385658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693BCA-6A21-491B-B8FE-A3B51466A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D125D23-DD61-4156-B83E-F845B5AEB9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Čas</a:t>
            </a:r>
          </a:p>
          <a:p>
            <a:r>
              <a:rPr lang="cs-CZ" dirty="0"/>
              <a:t>Základní slovesný čas – </a:t>
            </a:r>
            <a:r>
              <a:rPr lang="cs-CZ" dirty="0">
                <a:solidFill>
                  <a:srgbClr val="FF0000"/>
                </a:solidFill>
              </a:rPr>
              <a:t>prézens </a:t>
            </a:r>
            <a:r>
              <a:rPr lang="cs-CZ" dirty="0"/>
              <a:t>(</a:t>
            </a:r>
            <a:r>
              <a:rPr lang="cs-CZ" i="1" dirty="0"/>
              <a:t>Náš výzkum se zabývá; Analýza se týká)</a:t>
            </a:r>
          </a:p>
          <a:p>
            <a:r>
              <a:rPr lang="cs-CZ" dirty="0"/>
              <a:t>A to i v Úvodu</a:t>
            </a:r>
            <a:r>
              <a:rPr lang="cs-CZ" i="1" dirty="0"/>
              <a:t> – Naše práce na základě induktivní tematické analýzy zjišťuje…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452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A6160-2604-4895-89AF-2DAC54FB2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039492-876C-4352-809F-401DDD9940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/>
              <a:t>Osoba</a:t>
            </a:r>
          </a:p>
          <a:p>
            <a:r>
              <a:rPr lang="cs-CZ" dirty="0">
                <a:solidFill>
                  <a:srgbClr val="FF0000"/>
                </a:solidFill>
              </a:rPr>
              <a:t>1. os. </a:t>
            </a:r>
            <a:r>
              <a:rPr lang="cs-CZ" dirty="0" err="1">
                <a:solidFill>
                  <a:srgbClr val="FF0000"/>
                </a:solidFill>
              </a:rPr>
              <a:t>sg</a:t>
            </a:r>
            <a:r>
              <a:rPr lang="cs-CZ" i="1" dirty="0">
                <a:solidFill>
                  <a:srgbClr val="FF0000"/>
                </a:solidFill>
              </a:rPr>
              <a:t>. </a:t>
            </a:r>
            <a:r>
              <a:rPr lang="cs-CZ" i="1" dirty="0"/>
              <a:t>-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V příslušném korpusu, s nímž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pracuji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Regular"/>
              </a:rPr>
              <a:t>(…)</a:t>
            </a:r>
            <a:endParaRPr lang="cs-CZ" i="1" dirty="0"/>
          </a:p>
          <a:p>
            <a:pPr algn="l"/>
            <a:r>
              <a:rPr lang="cs-CZ" dirty="0">
                <a:solidFill>
                  <a:srgbClr val="FF0000"/>
                </a:solidFill>
              </a:rPr>
              <a:t>Autorský plurál (plurál skromnosti) </a:t>
            </a:r>
            <a:r>
              <a:rPr lang="cs-CZ" dirty="0"/>
              <a:t>-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Zde se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pokusíme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analyzovat příslušná data; V příslušném korpusu, s nímž </a:t>
            </a:r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pracujeme </a:t>
            </a:r>
            <a:r>
              <a:rPr lang="cs-CZ" b="0" i="0" u="none" strike="noStrike" baseline="0" dirty="0">
                <a:solidFill>
                  <a:srgbClr val="58595B"/>
                </a:solidFill>
                <a:latin typeface="MinionPro-Regular"/>
              </a:rPr>
              <a:t>(…)</a:t>
            </a:r>
          </a:p>
          <a:p>
            <a:pPr algn="l"/>
            <a:r>
              <a:rPr lang="cs-CZ" sz="2800" b="0" i="0" u="none" strike="noStrike" baseline="0" dirty="0">
                <a:solidFill>
                  <a:srgbClr val="000000"/>
                </a:solidFill>
                <a:latin typeface="MinionPro-Regular"/>
              </a:rPr>
              <a:t>Plurál se také lépe hodí pro svoji gnómickou (mimočasovost, </a:t>
            </a:r>
            <a:r>
              <a:rPr lang="cs-CZ" dirty="0">
                <a:solidFill>
                  <a:srgbClr val="000000"/>
                </a:solidFill>
                <a:latin typeface="MinionPro-Regular"/>
              </a:rPr>
              <a:t>nadčasovost) </a:t>
            </a:r>
            <a:r>
              <a:rPr lang="cs-CZ" sz="2800" b="0" i="0" u="none" strike="noStrike" baseline="0" dirty="0">
                <a:solidFill>
                  <a:srgbClr val="000000"/>
                </a:solidFill>
                <a:latin typeface="MinionPro-Regular"/>
              </a:rPr>
              <a:t>povahu, tzn. že skutečnosti jsou formulovány jako obecně a trvale platné. Proto se s ním setkáváme při definičních procesech:</a:t>
            </a:r>
          </a:p>
          <a:p>
            <a:pPr algn="l"/>
            <a:r>
              <a:rPr lang="cs-CZ" sz="2800" b="0" i="0" u="none" strike="noStrike" baseline="0" dirty="0">
                <a:solidFill>
                  <a:srgbClr val="58595B"/>
                </a:solidFill>
                <a:latin typeface="MinionPro-Regular"/>
              </a:rPr>
              <a:t>Př. </a:t>
            </a:r>
            <a:r>
              <a:rPr lang="cs-CZ" sz="2800" b="0" i="1" u="none" strike="noStrike" baseline="0" dirty="0">
                <a:solidFill>
                  <a:srgbClr val="58595B"/>
                </a:solidFill>
                <a:latin typeface="MinionPro-It"/>
              </a:rPr>
              <a:t>Tyto dvojice </a:t>
            </a:r>
            <a:r>
              <a:rPr lang="cs-CZ" sz="2800" b="1" i="1" u="none" strike="noStrike" baseline="0" dirty="0">
                <a:solidFill>
                  <a:srgbClr val="58595B"/>
                </a:solidFill>
                <a:latin typeface="MinionPro-BoldIt"/>
              </a:rPr>
              <a:t>označujeme </a:t>
            </a:r>
            <a:r>
              <a:rPr lang="cs-CZ" sz="2800" b="0" i="1" u="none" strike="noStrike" baseline="0" dirty="0">
                <a:solidFill>
                  <a:srgbClr val="58595B"/>
                </a:solidFill>
                <a:latin typeface="MinionPro-It"/>
              </a:rPr>
              <a:t>jako párové jednotky. </a:t>
            </a:r>
            <a:r>
              <a:rPr lang="cs-CZ" sz="2800" b="0" i="0" u="none" strike="noStrike" baseline="0" dirty="0">
                <a:solidFill>
                  <a:srgbClr val="58595B"/>
                </a:solidFill>
                <a:latin typeface="MinionPro-Regular"/>
              </a:rPr>
              <a:t>(To znamená – nikoliv my osobně, ale běžně ve vědě. Zde není možné užít singulár.)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98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E29AA-4D10-4A3D-AEF8-6B07B4A44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744B1E0-85B6-4166-A189-EA05D332A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cs-CZ" sz="3200" dirty="0">
                <a:solidFill>
                  <a:srgbClr val="FF0000"/>
                </a:solidFill>
              </a:rPr>
              <a:t>Inkluzivní plurál </a:t>
            </a:r>
            <a:endParaRPr lang="cs-CZ" sz="1800" b="1" i="1" u="none" strike="noStrike" baseline="0" dirty="0">
              <a:solidFill>
                <a:srgbClr val="FF0000"/>
              </a:solidFill>
            </a:endParaRPr>
          </a:p>
          <a:p>
            <a:pPr algn="l"/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Věnujme se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nyní podrobněji podstatě vzniku tohoto jevu;</a:t>
            </a:r>
          </a:p>
          <a:p>
            <a:pPr algn="l"/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Ukažme si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rozdíl mezi oběma tábory;</a:t>
            </a:r>
          </a:p>
          <a:p>
            <a:pPr algn="l"/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Všimněme si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několika podstatných jevů dané skutečnosti;</a:t>
            </a:r>
          </a:p>
          <a:p>
            <a:pPr algn="l"/>
            <a:r>
              <a:rPr lang="cs-CZ" b="1" i="1" u="none" strike="noStrike" baseline="0" dirty="0">
                <a:solidFill>
                  <a:srgbClr val="58595B"/>
                </a:solidFill>
                <a:latin typeface="MinionPro-BoldIt"/>
              </a:rPr>
              <a:t>Pokusme se </a:t>
            </a:r>
            <a:r>
              <a:rPr lang="cs-CZ" b="0" i="1" u="none" strike="noStrike" baseline="0" dirty="0">
                <a:solidFill>
                  <a:srgbClr val="58595B"/>
                </a:solidFill>
                <a:latin typeface="MinionPro-It"/>
              </a:rPr>
              <a:t>nyní shrnout získané poznatky </a:t>
            </a:r>
            <a:r>
              <a:rPr lang="cs-CZ" b="0" i="0" u="none" strike="noStrike" baseline="0" dirty="0">
                <a:solidFill>
                  <a:srgbClr val="58595B"/>
                </a:solidFill>
                <a:latin typeface="MinionPro-Regular"/>
              </a:rPr>
              <a:t>atd.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94210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2A326-3DB0-46C0-8DEF-7AB9439F3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7556E4-2399-4D1D-826A-831C47F81A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pt-BR" sz="2400" b="0" i="0" u="none" strike="noStrike" baseline="0" dirty="0">
                <a:solidFill>
                  <a:srgbClr val="000000"/>
                </a:solidFill>
                <a:latin typeface="MinionPro-Regular"/>
              </a:rPr>
              <a:t>Inkluzivní plurál se </a:t>
            </a:r>
            <a:r>
              <a:rPr lang="cs-CZ" sz="2400" dirty="0">
                <a:solidFill>
                  <a:srgbClr val="000000"/>
                </a:solidFill>
                <a:latin typeface="MinionPro-Regular"/>
              </a:rPr>
              <a:t>používá </a:t>
            </a:r>
            <a:r>
              <a:rPr lang="pt-BR" sz="2400" b="0" i="0" u="none" strike="noStrike" baseline="0" dirty="0">
                <a:solidFill>
                  <a:srgbClr val="000000"/>
                </a:solidFill>
                <a:latin typeface="MinionPro-Regular"/>
              </a:rPr>
              <a:t>na místech, kde je potřeba obrátit pozornost</a:t>
            </a:r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 čtenáře </a:t>
            </a:r>
          </a:p>
          <a:p>
            <a:pPr algn="l"/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k textu: </a:t>
            </a:r>
            <a:endParaRPr lang="cs-CZ" sz="2400" dirty="0">
              <a:solidFill>
                <a:srgbClr val="000000"/>
              </a:solidFill>
              <a:latin typeface="MinionPro-Regular"/>
            </a:endParaRPr>
          </a:p>
          <a:p>
            <a:pPr algn="l"/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kde něco shrnujeme, </a:t>
            </a:r>
          </a:p>
          <a:p>
            <a:pPr algn="l"/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kde formulujeme závěry, </a:t>
            </a:r>
          </a:p>
          <a:p>
            <a:pPr algn="l"/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kde chceme obrátit pozornost čtenáře k výčtům, podstatným rozdílům či srovnáním, definicím atd. </a:t>
            </a:r>
          </a:p>
          <a:p>
            <a:pPr algn="l"/>
            <a:r>
              <a:rPr lang="cs-CZ" sz="2400" b="0" i="0" u="none" strike="noStrike" baseline="0" dirty="0">
                <a:solidFill>
                  <a:srgbClr val="000000"/>
                </a:solidFill>
                <a:latin typeface="MinionPro-Regular"/>
              </a:rPr>
              <a:t>Sloveso v podobě inkluzivního plurálu se nachází tedy na důležitých místech textu z hlediska </a:t>
            </a:r>
            <a:r>
              <a:rPr lang="cs-CZ" sz="2400" b="1" i="0" u="none" strike="noStrike" baseline="0" dirty="0" err="1">
                <a:solidFill>
                  <a:srgbClr val="000000"/>
                </a:solidFill>
                <a:latin typeface="MinionPro-Regular"/>
              </a:rPr>
              <a:t>makrostrukturní</a:t>
            </a:r>
            <a:r>
              <a:rPr lang="cs-CZ" sz="2400" b="1" i="0" u="none" strike="noStrike" baseline="0" dirty="0">
                <a:solidFill>
                  <a:srgbClr val="000000"/>
                </a:solidFill>
                <a:latin typeface="MinionPro-Regular"/>
              </a:rPr>
              <a:t> kompozice.</a:t>
            </a:r>
          </a:p>
          <a:p>
            <a:pPr algn="l"/>
            <a:r>
              <a:rPr lang="cs-CZ" sz="2400" b="1" i="1" u="none" strike="noStrike" baseline="0" dirty="0">
                <a:solidFill>
                  <a:srgbClr val="58595B"/>
                </a:solidFill>
                <a:latin typeface="MinionPro-BoldIt"/>
              </a:rPr>
              <a:t>Vraťme se </a:t>
            </a:r>
            <a:r>
              <a:rPr lang="cs-CZ" sz="2400" b="0" i="1" u="none" strike="noStrike" baseline="0" dirty="0">
                <a:solidFill>
                  <a:srgbClr val="58595B"/>
                </a:solidFill>
                <a:latin typeface="MinionPro-It"/>
              </a:rPr>
              <a:t>ještě ke kategorii zdrobnělin.</a:t>
            </a:r>
          </a:p>
          <a:p>
            <a:pPr algn="l"/>
            <a:r>
              <a:rPr lang="cs-CZ" sz="2400" b="0" i="1" u="none" strike="noStrike" baseline="0" dirty="0">
                <a:solidFill>
                  <a:srgbClr val="58595B"/>
                </a:solidFill>
                <a:latin typeface="MinionPro-It"/>
              </a:rPr>
              <a:t>Nejprve </a:t>
            </a:r>
            <a:r>
              <a:rPr lang="cs-CZ" sz="2400" b="1" i="1" u="none" strike="noStrike" baseline="0" dirty="0">
                <a:solidFill>
                  <a:srgbClr val="58595B"/>
                </a:solidFill>
                <a:latin typeface="MinionPro-BoldIt"/>
              </a:rPr>
              <a:t>si popišme </a:t>
            </a:r>
            <a:r>
              <a:rPr lang="cs-CZ" sz="2400" b="0" i="1" u="none" strike="noStrike" baseline="0" dirty="0">
                <a:solidFill>
                  <a:srgbClr val="58595B"/>
                </a:solidFill>
                <a:latin typeface="MinionPro-It"/>
              </a:rPr>
              <a:t>sled párových sekvencí.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44263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5ED619-153C-4F4E-B669-19BB3AA73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v odborném textu děje?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66FCAE4-3762-40E0-82F2-018F10576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cs-CZ" b="1" dirty="0"/>
              <a:t>Definuji, tvrdím: </a:t>
            </a:r>
            <a:r>
              <a:rPr lang="cs-CZ" dirty="0"/>
              <a:t>něco se obecně o něčem tvrdí, je obecně platné, je obecně chápáno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Prézens:</a:t>
            </a:r>
            <a:r>
              <a:rPr lang="cs-CZ" dirty="0"/>
              <a:t> </a:t>
            </a:r>
            <a:r>
              <a:rPr lang="cs-CZ" i="1" dirty="0"/>
              <a:t>Autorský vypravěč je vypravěč, který (…); formální vymezení označuje za autorské vyprávění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Opisné pasivum:</a:t>
            </a:r>
            <a:r>
              <a:rPr lang="cs-CZ" dirty="0"/>
              <a:t> </a:t>
            </a:r>
            <a:r>
              <a:rPr lang="cs-CZ" i="1" dirty="0"/>
              <a:t>Autorský vypravěč je chápán (…) – </a:t>
            </a:r>
            <a:r>
              <a:rPr lang="cs-CZ" dirty="0"/>
              <a:t>stav, představujeme fakt, jeho pojmenování se tak dostává do popředí 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dirty="0">
                <a:solidFill>
                  <a:srgbClr val="FF0000"/>
                </a:solidFill>
              </a:rPr>
              <a:t>Reflexivní pasivum: </a:t>
            </a:r>
            <a:r>
              <a:rPr lang="cs-CZ" i="1" dirty="0"/>
              <a:t>obecně se soudí, všeobecně se tvrdí</a:t>
            </a:r>
            <a:r>
              <a:rPr lang="cs-CZ" dirty="0"/>
              <a:t> – děj opakovaný; něco se tvrdí pravidelně/opakovaně (</a:t>
            </a:r>
            <a:r>
              <a:rPr lang="cs-CZ" i="1" dirty="0"/>
              <a:t>se popírá)</a:t>
            </a:r>
            <a:endParaRPr lang="cs-CZ" dirty="0"/>
          </a:p>
          <a:p>
            <a:pPr lvl="0"/>
            <a:r>
              <a:rPr lang="cs-CZ" b="1" dirty="0"/>
              <a:t>Vysvětluji, specifikuji, upřesňuji </a:t>
            </a:r>
            <a:r>
              <a:rPr lang="cs-CZ" dirty="0"/>
              <a:t>(</a:t>
            </a:r>
            <a:r>
              <a:rPr lang="cs-CZ" i="1" dirty="0"/>
              <a:t>tedy, popřípadě, tj., vlastně</a:t>
            </a:r>
            <a:r>
              <a:rPr lang="cs-CZ" dirty="0"/>
              <a:t>) </a:t>
            </a:r>
          </a:p>
          <a:p>
            <a:pPr lvl="0"/>
            <a:r>
              <a:rPr lang="cs-CZ" b="1" dirty="0"/>
              <a:t>Zasazuji daný jev do kontextu, souvislostí</a:t>
            </a:r>
          </a:p>
          <a:p>
            <a:pPr lvl="0"/>
            <a:r>
              <a:rPr lang="cs-CZ" dirty="0"/>
              <a:t>Vymezuji/vztahuji k jiným skutečnostem, jevům; např. srovnávám nebo dávám do protikladu, něco je jinak (</a:t>
            </a:r>
            <a:r>
              <a:rPr lang="cs-CZ" i="1" dirty="0"/>
              <a:t>podobně, stejně jako X naopak, naproti tomu, na rozdíl od; v poněkud jiném smyslu</a:t>
            </a:r>
            <a:r>
              <a:rPr lang="cs-CZ" dirty="0"/>
              <a:t>),  </a:t>
            </a:r>
          </a:p>
          <a:p>
            <a:pPr lvl="0"/>
            <a:r>
              <a:rPr lang="cs-CZ" dirty="0"/>
              <a:t>něco vyplývá z něčeho, je podmínkou (</a:t>
            </a:r>
            <a:r>
              <a:rPr lang="cs-CZ" i="1" dirty="0"/>
              <a:t>jestliže</a:t>
            </a:r>
            <a:r>
              <a:rPr lang="cs-CZ" dirty="0"/>
              <a:t>), něco je něčím omezováno (</a:t>
            </a:r>
            <a:r>
              <a:rPr lang="cs-CZ" i="1" dirty="0"/>
              <a:t>ačkoliv, přestože</a:t>
            </a:r>
            <a:r>
              <a:rPr lang="cs-CZ" dirty="0"/>
              <a:t>), něco je chápáno různě (např. </a:t>
            </a:r>
            <a:r>
              <a:rPr lang="cs-CZ" i="1" dirty="0"/>
              <a:t>zatímco</a:t>
            </a:r>
            <a:r>
              <a:rPr lang="cs-CZ" dirty="0"/>
              <a:t>), něco je příčinou (</a:t>
            </a:r>
            <a:r>
              <a:rPr lang="cs-CZ" i="1" dirty="0"/>
              <a:t>protože</a:t>
            </a:r>
            <a:r>
              <a:rPr lang="cs-CZ" dirty="0"/>
              <a:t>) – projeví se v syntaxi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68149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9EF891-1199-4270-9D84-1016D138A3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8276DF-47CF-4254-9A8A-A02772E383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80000"/>
              </a:lnSpc>
              <a:buNone/>
            </a:pPr>
            <a:r>
              <a:rPr lang="cs-CZ" b="1" dirty="0"/>
              <a:t>Citování, parafrázování</a:t>
            </a:r>
            <a:r>
              <a:rPr lang="cs-CZ" dirty="0"/>
              <a:t> (</a:t>
            </a:r>
            <a:r>
              <a:rPr lang="cs-CZ" i="1" dirty="0"/>
              <a:t>podle </a:t>
            </a:r>
            <a:r>
              <a:rPr lang="cs-CZ" i="1" dirty="0" err="1"/>
              <a:t>Alberése</a:t>
            </a:r>
            <a:r>
              <a:rPr lang="cs-CZ" i="1" dirty="0"/>
              <a:t>, </a:t>
            </a:r>
            <a:r>
              <a:rPr lang="cs-CZ" i="1" dirty="0" err="1"/>
              <a:t>Genette</a:t>
            </a:r>
            <a:r>
              <a:rPr lang="cs-CZ" i="1" dirty="0"/>
              <a:t> tvrdí, že …)</a:t>
            </a:r>
          </a:p>
          <a:p>
            <a:pPr marL="0" lvl="0" indent="0">
              <a:lnSpc>
                <a:spcPct val="80000"/>
              </a:lnSpc>
              <a:buNone/>
            </a:pPr>
            <a:r>
              <a:rPr lang="cs-CZ" b="1" dirty="0"/>
              <a:t>Modalita </a:t>
            </a:r>
            <a:r>
              <a:rPr lang="cs-CZ" dirty="0"/>
              <a:t>– </a:t>
            </a:r>
            <a:r>
              <a:rPr lang="cs-CZ" dirty="0">
                <a:solidFill>
                  <a:srgbClr val="FF0000"/>
                </a:solidFill>
              </a:rPr>
              <a:t>míra tvrzení </a:t>
            </a:r>
            <a:r>
              <a:rPr lang="cs-CZ" dirty="0"/>
              <a:t>(</a:t>
            </a:r>
            <a:r>
              <a:rPr lang="cs-CZ" i="1" dirty="0"/>
              <a:t>zajisté, je zřejmé </a:t>
            </a:r>
            <a:r>
              <a:rPr lang="cs-CZ" dirty="0"/>
              <a:t>X </a:t>
            </a:r>
            <a:r>
              <a:rPr lang="cs-CZ" i="1" dirty="0"/>
              <a:t>můžeme tvrdit, že</a:t>
            </a:r>
            <a:r>
              <a:rPr lang="cs-CZ" dirty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8580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5F0155-7E3B-4FBB-A344-51B4F3B86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84839D-BAEE-4068-85D7-6B4F4FC233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Struktura – přehlednost, vytýkání podle důležitosti</a:t>
            </a:r>
            <a:r>
              <a:rPr lang="cs-CZ" dirty="0"/>
              <a:t> (</a:t>
            </a:r>
            <a:r>
              <a:rPr lang="cs-CZ" i="1" dirty="0"/>
              <a:t>jednak – jednak, za prvé, za druhé, za třetí; především; jak – tak</a:t>
            </a:r>
            <a:r>
              <a:rPr lang="cs-CZ" dirty="0"/>
              <a:t>); stylistický opis (</a:t>
            </a:r>
            <a:r>
              <a:rPr lang="cs-CZ" i="1" dirty="0"/>
              <a:t>Byl to především X. Y., kdo</a:t>
            </a:r>
            <a:r>
              <a:rPr lang="cs-CZ" dirty="0"/>
              <a:t>); odkazování (konkrétní, shrnující – </a:t>
            </a:r>
            <a:r>
              <a:rPr lang="cs-CZ" b="1" i="1" dirty="0"/>
              <a:t>Tento</a:t>
            </a:r>
            <a:r>
              <a:rPr lang="cs-CZ" i="1" dirty="0"/>
              <a:t> způsob narace; Vztahy </a:t>
            </a:r>
            <a:r>
              <a:rPr lang="cs-CZ" b="1" i="1" dirty="0"/>
              <a:t>mezi těmito </a:t>
            </a:r>
            <a:r>
              <a:rPr lang="cs-CZ" i="1" dirty="0"/>
              <a:t>aspekty; </a:t>
            </a:r>
            <a:r>
              <a:rPr lang="cs-CZ" b="1" i="1" dirty="0"/>
              <a:t>Taková</a:t>
            </a:r>
            <a:r>
              <a:rPr lang="cs-CZ" i="1" dirty="0"/>
              <a:t> vymezení</a:t>
            </a:r>
            <a:r>
              <a:rPr lang="cs-CZ" dirty="0"/>
              <a:t>) – výkladový postup (odkazování)</a:t>
            </a:r>
          </a:p>
          <a:p>
            <a:pPr marL="0" lvl="0" indent="0">
              <a:buNone/>
            </a:pPr>
            <a:r>
              <a:rPr lang="cs-CZ" b="1" dirty="0"/>
              <a:t>  – závorky </a:t>
            </a:r>
            <a:r>
              <a:rPr lang="cs-CZ" dirty="0"/>
              <a:t>(doplnění obsahu), </a:t>
            </a:r>
            <a:r>
              <a:rPr lang="cs-CZ" b="1" dirty="0"/>
              <a:t>pomlčky </a:t>
            </a:r>
            <a:r>
              <a:rPr lang="cs-CZ" dirty="0"/>
              <a:t>(autorské komentáře), </a:t>
            </a:r>
            <a:r>
              <a:rPr lang="cs-CZ" b="1" dirty="0"/>
              <a:t>středníky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309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254AE-73B8-43AD-97AE-0A345A43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typické prostředky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AF7CE8-F9D3-4A35-B7D2-8E9C789973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sekundární předložky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rámci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důsledku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 </a:t>
            </a:r>
            <a:r>
              <a:rPr lang="cs-CZ" sz="24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 hlediska; na základě; v souvislosti; prostřednictvím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atd.</a:t>
            </a:r>
          </a:p>
          <a:p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multiverbizace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/šablony –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řešit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podat </a:t>
            </a:r>
            <a:r>
              <a:rPr lang="cs-CZ" sz="2400" b="1" u="sng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řešení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/důkaz; provést rozbor/měření; </a:t>
            </a:r>
            <a:r>
              <a:rPr lang="cs-CZ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najít uplatnění; mít k dispozici; přivodit zánik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atd. (gramatická forma dějového substantiva; významové jádro ve jméně, sloveso – lexikální význam oslabený)</a:t>
            </a:r>
          </a:p>
          <a:p>
            <a:r>
              <a:rPr lang="cs-CZ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kondenzované výpovědi 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(zhuštěné, sevřené) – skryté predikace</a:t>
            </a:r>
            <a:endParaRPr lang="cs-CZ" sz="24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Příklad: Protože je tato léčba velmi náročná,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(…) – 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Vzhledem k náročnosti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 velkou náročnost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cs-CZ" sz="24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Při velké náročnosti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této léčby</a:t>
            </a:r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Velký počet deverbativních adjektiv: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vzniklý, přejatý</a:t>
            </a:r>
          </a:p>
          <a:p>
            <a:pPr marL="0" indent="0">
              <a:buNone/>
            </a:pP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Rytmus textu.</a:t>
            </a:r>
          </a:p>
          <a:p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2715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2D177A-9E30-4548-A4FC-FBBEBFDDA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Výkladový postup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87E0EA-D02B-4FCC-8007-BCD75AA55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>
                <a:effectLst/>
                <a:ea typeface="Times New Roman" panose="02020603050405020304" pitchFamily="18" charset="0"/>
              </a:rPr>
              <a:t>Vyjadřování vztahů a souvislostí</a:t>
            </a:r>
            <a:r>
              <a:rPr lang="cs-CZ" sz="2400" b="1" dirty="0">
                <a:ea typeface="Times New Roman" panose="02020603050405020304" pitchFamily="18" charset="0"/>
              </a:rPr>
              <a:t>, hierarchizace tématu a textu</a:t>
            </a:r>
            <a:endParaRPr lang="cs-CZ" sz="2400" dirty="0">
              <a:effectLst/>
              <a:ea typeface="Times New Roman" panose="02020603050405020304" pitchFamily="18" charset="0"/>
            </a:endParaRPr>
          </a:p>
          <a:p>
            <a:r>
              <a:rPr lang="cs-CZ" sz="2400" dirty="0">
                <a:ea typeface="Times New Roman" panose="02020603050405020304" pitchFamily="18" charset="0"/>
              </a:rPr>
              <a:t>Odkazování (</a:t>
            </a:r>
            <a:r>
              <a:rPr lang="cs-CZ" sz="2400" i="1" dirty="0">
                <a:ea typeface="Times New Roman" panose="02020603050405020304" pitchFamily="18" charset="0"/>
              </a:rPr>
              <a:t>ten, takový </a:t>
            </a:r>
            <a:r>
              <a:rPr lang="cs-CZ" sz="2400" dirty="0">
                <a:ea typeface="Times New Roman" panose="02020603050405020304" pitchFamily="18" charset="0"/>
              </a:rPr>
              <a:t>aj.)</a:t>
            </a:r>
          </a:p>
          <a:p>
            <a:r>
              <a:rPr lang="cs-CZ" sz="2400" dirty="0" err="1">
                <a:effectLst/>
                <a:ea typeface="Times New Roman" panose="02020603050405020304" pitchFamily="18" charset="0"/>
              </a:rPr>
              <a:t>Endoklitické</a:t>
            </a:r>
            <a:r>
              <a:rPr lang="cs-CZ" sz="2400" dirty="0">
                <a:effectLst/>
                <a:ea typeface="Times New Roman" panose="02020603050405020304" pitchFamily="18" charset="0"/>
              </a:rPr>
              <a:t> spojky, obrácené dovnitř (podřadicí) – </a:t>
            </a:r>
            <a:r>
              <a:rPr lang="cs-CZ" sz="2400" i="1" dirty="0">
                <a:effectLst/>
                <a:ea typeface="Times New Roman" panose="02020603050405020304" pitchFamily="18" charset="0"/>
              </a:rPr>
              <a:t>a</a:t>
            </a:r>
            <a:r>
              <a:rPr lang="cs-CZ" sz="2400" i="1" dirty="0">
                <a:ea typeface="Times New Roman" panose="02020603050405020304" pitchFamily="18" charset="0"/>
              </a:rPr>
              <a:t>čkoliv, protože, přestože </a:t>
            </a:r>
            <a:r>
              <a:rPr lang="cs-CZ" sz="2400" dirty="0">
                <a:ea typeface="Times New Roman" panose="02020603050405020304" pitchFamily="18" charset="0"/>
              </a:rPr>
              <a:t>aj.</a:t>
            </a:r>
          </a:p>
          <a:p>
            <a:endParaRPr lang="cs-CZ" sz="2400" dirty="0"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2400" i="1" dirty="0">
                <a:effectLst>
                  <a:outerShdw dist="38096" dir="270000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Jestliže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se opřeme o </a:t>
            </a:r>
            <a:r>
              <a:rPr lang="cs-CZ" sz="24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Boothova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pozorování, můžeme (…); </a:t>
            </a:r>
            <a:r>
              <a:rPr lang="cs-CZ" sz="2400" i="1" dirty="0">
                <a:effectLst>
                  <a:outerShdw dist="38096" dir="270000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Ačkoliv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nemáme dostatek materiálu pro zevšeobecňující tvrzení, troufáme si tvrdit, že …; </a:t>
            </a:r>
            <a:r>
              <a:rPr lang="cs-CZ" sz="2400" i="1" dirty="0">
                <a:effectLst>
                  <a:outerShdw dist="38096" dir="2700000">
                    <a:srgbClr val="000000"/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Přestože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chybí jednotný znak pro všechna jména, je zřejmé, že spadají do stejné kategorie. </a:t>
            </a:r>
          </a:p>
          <a:p>
            <a:endParaRPr lang="cs-CZ" sz="2400" dirty="0">
              <a:effectLst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97569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9791FD-6208-4F22-AB6D-ACD8714E0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Příklad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F68D878B-7084-4A94-A21E-27BFA1835E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36477" y="2050089"/>
            <a:ext cx="8822664" cy="4129329"/>
          </a:xfrm>
        </p:spPr>
      </p:pic>
    </p:spTree>
    <p:extLst>
      <p:ext uri="{BB962C8B-B14F-4D97-AF65-F5344CB8AC3E}">
        <p14:creationId xmlns:p14="http://schemas.microsoft.com/office/powerpoint/2010/main" val="14967119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8282A2-584C-4606-ACB3-684747DB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Čmejrková</a:t>
            </a:r>
            <a:r>
              <a:rPr lang="cs-CZ" dirty="0"/>
              <a:t>, S. – Daneš, F. – Světlá, J.: </a:t>
            </a:r>
            <a:r>
              <a:rPr lang="cs-CZ" i="1" dirty="0"/>
              <a:t>Jak napsat odborný text</a:t>
            </a:r>
            <a:r>
              <a:rPr lang="cs-CZ" dirty="0"/>
              <a:t>. Praha: Leda, 2002; online </a:t>
            </a:r>
            <a:r>
              <a:rPr lang="cs-CZ" dirty="0" err="1"/>
              <a:t>pdf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57CF03-A1E4-4156-87C8-F6BCBE7565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</p:txBody>
      </p:sp>
      <p:pic>
        <p:nvPicPr>
          <p:cNvPr id="4" name="Zástupný obsah 4">
            <a:extLst>
              <a:ext uri="{FF2B5EF4-FFF2-40B4-BE49-F238E27FC236}">
                <a16:creationId xmlns:a16="http://schemas.microsoft.com/office/drawing/2014/main" id="{7936F4F7-2068-4106-81D1-7E3DC4526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8380" y="2580565"/>
            <a:ext cx="1790700" cy="255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5063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839B2-3C52-4D60-AABB-E73209EB6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</a:t>
            </a:r>
            <a:r>
              <a:rPr lang="cs-CZ" b="1" dirty="0"/>
              <a:t>Struktura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FC9588-BC5B-47C3-BD2F-19EE4AF3AC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Titul </a:t>
            </a:r>
          </a:p>
          <a:p>
            <a:r>
              <a:rPr lang="cs-CZ" i="1" dirty="0"/>
              <a:t>Komparativní analýza národních veřejných debat o Evropské unii a míra jejich </a:t>
            </a:r>
            <a:r>
              <a:rPr lang="cs-CZ" i="1" dirty="0" err="1"/>
              <a:t>europeanizace</a:t>
            </a:r>
            <a:r>
              <a:rPr lang="cs-CZ" i="1" dirty="0"/>
              <a:t> – vzniká evropská veřejná sféra?</a:t>
            </a:r>
          </a:p>
          <a:p>
            <a:endParaRPr lang="cs-CZ" i="1" dirty="0"/>
          </a:p>
          <a:p>
            <a:pPr marL="0" indent="0">
              <a:buNone/>
            </a:pPr>
            <a:r>
              <a:rPr lang="cs-CZ" dirty="0"/>
              <a:t>Vhodněji:</a:t>
            </a:r>
          </a:p>
          <a:p>
            <a:r>
              <a:rPr lang="cs-CZ" i="1" dirty="0"/>
              <a:t>Národní veřejné debaty o Evropské unii a míra jejich </a:t>
            </a:r>
            <a:r>
              <a:rPr lang="cs-CZ" i="1" dirty="0" err="1"/>
              <a:t>europeanizace</a:t>
            </a:r>
            <a:r>
              <a:rPr lang="cs-CZ" i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1267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04BD92-1E61-4690-B9BC-32077C91E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CB8810-A92F-44AC-BDA3-D40F82259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/>
            <a:r>
              <a:rPr lang="pl-PL" sz="3200" b="0" i="0" u="none" strike="noStrike" baseline="0" dirty="0">
                <a:cs typeface="Times New Roman" panose="02020603050405020304" pitchFamily="18" charset="0"/>
              </a:rPr>
              <a:t>Jedna z dobrých rad pro začínajícího badatele a pisatele DP je, že je </a:t>
            </a:r>
            <a:r>
              <a:rPr lang="cs-CZ" sz="3200" b="0" i="0" u="none" strike="noStrike" baseline="0" dirty="0">
                <a:cs typeface="Times New Roman" panose="02020603050405020304" pitchFamily="18" charset="0"/>
              </a:rPr>
              <a:t>snazší začít </a:t>
            </a:r>
            <a:r>
              <a:rPr lang="cs-CZ" sz="3200" b="1" i="0" u="none" strike="noStrike" baseline="0" dirty="0">
                <a:cs typeface="Times New Roman" panose="02020603050405020304" pitchFamily="18" charset="0"/>
              </a:rPr>
              <a:t>srovnáním</a:t>
            </a:r>
            <a:r>
              <a:rPr lang="cs-CZ" sz="3200" b="0" i="0" u="none" strike="noStrike" baseline="0" dirty="0">
                <a:cs typeface="Times New Roman" panose="02020603050405020304" pitchFamily="18" charset="0"/>
              </a:rPr>
              <a:t>. Namísto široce formulovaného názvu </a:t>
            </a:r>
            <a:r>
              <a:rPr lang="cs-CZ" sz="3200" b="0" i="1" u="none" strike="noStrike" baseline="0" dirty="0">
                <a:cs typeface="Times New Roman" panose="02020603050405020304" pitchFamily="18" charset="0"/>
              </a:rPr>
              <a:t>Symbol v současném myšlení </a:t>
            </a:r>
            <a:r>
              <a:rPr lang="cs-CZ" sz="3200" b="0" i="0" u="none" strike="noStrike" baseline="0" dirty="0">
                <a:cs typeface="Times New Roman" panose="02020603050405020304" pitchFamily="18" charset="0"/>
              </a:rPr>
              <a:t>(obě části jsou velmi široké a v podstatě vyčerpávajícím způsobem neuchopitelné) je lépe téma zúžit alespoň na srovnání dvou nebo tří pojetí: </a:t>
            </a:r>
            <a:r>
              <a:rPr lang="cs-CZ" sz="3200" b="0" i="1" u="none" strike="noStrike" baseline="0" dirty="0">
                <a:cs typeface="Times New Roman" panose="02020603050405020304" pitchFamily="18" charset="0"/>
              </a:rPr>
              <a:t>Symbol u </a:t>
            </a:r>
            <a:r>
              <a:rPr lang="cs-CZ" sz="3200" b="0" i="1" u="none" strike="noStrike" baseline="0" dirty="0" err="1">
                <a:cs typeface="Times New Roman" panose="02020603050405020304" pitchFamily="18" charset="0"/>
              </a:rPr>
              <a:t>Peirce</a:t>
            </a:r>
            <a:r>
              <a:rPr lang="cs-CZ" sz="3200" b="0" i="1" u="none" strike="noStrike" baseline="0" dirty="0">
                <a:cs typeface="Times New Roman" panose="02020603050405020304" pitchFamily="18" charset="0"/>
              </a:rPr>
              <a:t>, </a:t>
            </a:r>
            <a:r>
              <a:rPr lang="cs-CZ" sz="3200" b="0" i="1" u="none" strike="noStrike" baseline="0" dirty="0" err="1">
                <a:cs typeface="Times New Roman" panose="02020603050405020304" pitchFamily="18" charset="0"/>
              </a:rPr>
              <a:t>Frye</a:t>
            </a:r>
            <a:r>
              <a:rPr lang="cs-CZ" sz="3200" b="0" i="1" u="none" strike="noStrike" baseline="0" dirty="0">
                <a:cs typeface="Times New Roman" panose="02020603050405020304" pitchFamily="18" charset="0"/>
              </a:rPr>
              <a:t> a Junga.</a:t>
            </a:r>
            <a:endParaRPr lang="cs-CZ" sz="32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077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C8F43D-B35F-4CBB-AE1E-A91E771918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72E771-3F43-4C0A-B434-0392ED32A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Neměl by být metaforický, nezřetelný, např. </a:t>
            </a:r>
            <a:r>
              <a:rPr lang="cs-CZ" sz="2400" b="0" i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Kam se jiní bojí</a:t>
            </a:r>
            <a:endParaRPr lang="cs-CZ" sz="2400" i="1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ea typeface="Calibri" panose="020F0502020204030204" pitchFamily="34" charset="0"/>
                <a:cs typeface="Calibri" panose="020F0502020204030204" pitchFamily="34" charset="0"/>
              </a:rPr>
              <a:t>Platí „technická pravidla“: </a:t>
            </a:r>
            <a:r>
              <a:rPr lang="cs-CZ" dirty="0">
                <a:effectLst/>
                <a:ea typeface="Times New Roman" panose="02020603050405020304" pitchFamily="18" charset="0"/>
              </a:rPr>
              <a:t>Zapovězeny jsou nadpisy, které jsou dlouhé a nepřehledné, obsahující pomlčky, vykřičníky, otazníky, tři tečky; názvy obsahující vedlejší věty, neověřené a přibližné údaje. V titulu DP by neměla být formulována metoda (</a:t>
            </a:r>
            <a:r>
              <a:rPr lang="cs-CZ" i="1" dirty="0">
                <a:effectLst/>
                <a:ea typeface="Times New Roman" panose="02020603050405020304" pitchFamily="18" charset="0"/>
              </a:rPr>
              <a:t>komparativní analýza </a:t>
            </a:r>
            <a:r>
              <a:rPr lang="cs-CZ" dirty="0">
                <a:effectLst/>
                <a:ea typeface="Times New Roman" panose="02020603050405020304" pitchFamily="18" charset="0"/>
              </a:rPr>
              <a:t>atd.)</a:t>
            </a:r>
            <a:endParaRPr lang="cs-CZ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8557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A83A60-31E9-4876-A34C-DAC7D70EA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3DF25A5-CF72-447D-9AD2-62368C472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b="1" dirty="0"/>
              <a:t>Úvod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Měl by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obsahovat důležité informace o tom, co v práci čtenář najde, vodítka, podle nichž se má v práci orientovat.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 začátku by mělo by jasně formulováno to, čím se bude práce zabývat, tedy rozvedeme a přiblížíme to, co je v názvu DP. Přitom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není potřeba, aby se název práce opakoval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Vzápětí musí být zřetelně formulován cíl, kterého chceme dosáhnout.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opíšeme metody práce/metodologická východiska/vlastní přístup a postup.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opíšeme strukturu práce. Zde však není potřeba za sebou vyjmenovávat názvy a obsahy jednotlivých kapitol. Postup a strukturu práce stačí shrnout například tímto způsobem: 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První části práce představují teoretický úvod k dané problematice. Zabýváme se zde (…).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dalších částech se věnujeme vlastní analýze zkoumaného materiálu. Rozebíráme tedy (…)</a:t>
            </a:r>
            <a:r>
              <a:rPr lang="cs-CZ" sz="28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–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Nepíšeme banality, které jsou samozřejmé: Př.: 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Práce je pro větší přehlednost rozdělena do kapitol a podkapitol.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(To se samozřejmě předpokládá.)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Popíšeme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primární materiál,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 kterým budeme pracovat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Uvedeme jeho rozsah.</a:t>
            </a:r>
          </a:p>
          <a:p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Seznámíme čtenáře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s případnými problémy, se kterými jsme se při práci potýkali (nedostupnost materiálu, neochota respondentů spolupracovat atd.). Narušení nějakého našeho předpokladu. Např. 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Naším původním záměrem bylo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…/</a:t>
            </a:r>
            <a:r>
              <a:rPr lang="cs-CZ" sz="2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Původní záměr byl…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Samozřejmě nebudeme uvádět banality.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Pokud něco v práci záměrně opomíjíme, musíme o tom, čtenáře informovat. </a:t>
            </a:r>
            <a:r>
              <a:rPr lang="cs-CZ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Popisujeme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 v práci je, ale také to, co v práci není, ač by tam mohlo být. Jde o to, že nikdy nejsme schopni dané téma zcela vyčerpat. Vezmeme vítr z plachet oponentovi. 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Vzhledem k tomu, že úvod přináší především informace pro čtenáře, co v práci najde a jak se v ní má orientovat, úvod není součástí tématu práce. Z toho důvodu se také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nečísluje. 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 úvodu rovněž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necitujeme.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954784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7EEC54-F5C3-46F1-89F9-400563B305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84EE20-3944-46A1-B128-E9B93275E9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cs-CZ" b="1" dirty="0">
                <a:solidFill>
                  <a:srgbClr val="000000"/>
                </a:solidFill>
              </a:rPr>
              <a:t>Cíle</a:t>
            </a:r>
            <a:r>
              <a:rPr lang="cs-CZ" dirty="0">
                <a:solidFill>
                  <a:srgbClr val="000000"/>
                </a:solidFill>
              </a:rPr>
              <a:t> 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nepopisujeme široce a obecně, jsme konkrétní; 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neslibujeme ucelenost a komplexnost; </a:t>
            </a:r>
          </a:p>
          <a:p>
            <a:pPr algn="l"/>
            <a:r>
              <a:rPr lang="cs-CZ" dirty="0">
                <a:solidFill>
                  <a:srgbClr val="000000"/>
                </a:solidFill>
              </a:rPr>
              <a:t>neformulujeme různé cíle; jsou cíle </a:t>
            </a:r>
            <a:r>
              <a:rPr lang="cs-CZ" i="1" dirty="0">
                <a:solidFill>
                  <a:srgbClr val="000000"/>
                </a:solidFill>
              </a:rPr>
              <a:t>hlavní</a:t>
            </a:r>
            <a:r>
              <a:rPr lang="cs-CZ" dirty="0">
                <a:solidFill>
                  <a:srgbClr val="000000"/>
                </a:solidFill>
              </a:rPr>
              <a:t> a </a:t>
            </a:r>
            <a:r>
              <a:rPr lang="cs-CZ" i="1" dirty="0">
                <a:solidFill>
                  <a:srgbClr val="000000"/>
                </a:solidFill>
              </a:rPr>
              <a:t>dílčí </a:t>
            </a:r>
            <a:r>
              <a:rPr lang="cs-CZ" dirty="0">
                <a:solidFill>
                  <a:srgbClr val="000000"/>
                </a:solidFill>
              </a:rPr>
              <a:t>(vedlejší); </a:t>
            </a:r>
          </a:p>
          <a:p>
            <a:r>
              <a:rPr lang="cs-CZ" dirty="0">
                <a:solidFill>
                  <a:srgbClr val="000000"/>
                </a:solidFill>
              </a:rPr>
              <a:t>jsme přesní, jednoznační. Vyhneme se vágním slovům jako </a:t>
            </a:r>
            <a:r>
              <a:rPr lang="cs-CZ" i="1" dirty="0">
                <a:solidFill>
                  <a:srgbClr val="FF0000"/>
                </a:solidFill>
              </a:rPr>
              <a:t>nastínit, pokusit, představit </a:t>
            </a:r>
            <a:r>
              <a:rPr lang="cs-CZ" dirty="0">
                <a:solidFill>
                  <a:srgbClr val="000000"/>
                </a:solidFill>
              </a:rPr>
              <a:t>atd. </a:t>
            </a:r>
            <a:r>
              <a:rPr lang="cs-CZ" b="0" i="0" u="none" strike="noStrike" baseline="0" dirty="0">
                <a:solidFill>
                  <a:srgbClr val="000000"/>
                </a:solidFill>
              </a:rPr>
              <a:t>  </a:t>
            </a:r>
            <a:endParaRPr lang="cs-CZ" dirty="0">
              <a:solidFill>
                <a:srgbClr val="000000"/>
              </a:solidFill>
            </a:endParaRPr>
          </a:p>
          <a:p>
            <a:pPr algn="l"/>
            <a:r>
              <a:rPr lang="cs-CZ" dirty="0">
                <a:solidFill>
                  <a:srgbClr val="000000"/>
                </a:solidFill>
              </a:rPr>
              <a:t>PŘ. (Takto ne) – </a:t>
            </a:r>
            <a:r>
              <a:rPr lang="cs-CZ" b="0" i="1" u="none" strike="noStrike" baseline="0" dirty="0">
                <a:solidFill>
                  <a:srgbClr val="000000"/>
                </a:solidFill>
              </a:rPr>
              <a:t>Hlavním cílem práce je pokusit se o ucelený pohled na jazykovou stránku komentáře přímé reportáže ze silniční cyklistiky.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605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EA9044-DFB2-4068-8EE2-EEF4D8695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720D29-8EF3-4CF7-8D04-EC8AFF1550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800" b="1" dirty="0">
                <a:ea typeface="Times New Roman" panose="02020603050405020304" pitchFamily="18" charset="0"/>
              </a:rPr>
              <a:t>Závěr</a:t>
            </a:r>
          </a:p>
          <a:p>
            <a:r>
              <a:rPr lang="cs-CZ" sz="2800" dirty="0">
                <a:ea typeface="Times New Roman" panose="02020603050405020304" pitchFamily="18" charset="0"/>
              </a:rPr>
              <a:t>Obsahuje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 výsledky práce, uvedení těchto výsledků v kontextu současného stavu bádání dané věci a  v kontextu výhledu do budoucnosti. Nejde tedy jen o shrnutí výsledků práce. </a:t>
            </a:r>
          </a:p>
          <a:p>
            <a:r>
              <a:rPr lang="cs-CZ" sz="2800" b="1" dirty="0">
                <a:ea typeface="Times New Roman" panose="02020603050405020304" pitchFamily="18" charset="0"/>
              </a:rPr>
              <a:t>Chybou je</a:t>
            </a:r>
            <a:r>
              <a:rPr lang="cs-CZ" sz="2800" dirty="0">
                <a:ea typeface="Times New Roman" panose="02020603050405020304" pitchFamily="18" charset="0"/>
              </a:rPr>
              <a:t>, že se v něm o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pakuje to, co je obsaženo v úvodu práce:: </a:t>
            </a:r>
            <a:r>
              <a:rPr lang="cs-CZ" sz="2800" i="1" dirty="0">
                <a:effectLst/>
                <a:ea typeface="Times New Roman" panose="02020603050405020304" pitchFamily="18" charset="0"/>
              </a:rPr>
              <a:t>V první kapitole jsme podali výklad pojmu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 </a:t>
            </a:r>
            <a:r>
              <a:rPr lang="cs-CZ" sz="2800" i="1" dirty="0">
                <a:ea typeface="Times New Roman" panose="02020603050405020304" pitchFamily="18" charset="0"/>
              </a:rPr>
              <a:t>podniková situace</a:t>
            </a:r>
            <a:r>
              <a:rPr lang="cs-CZ" sz="2800" i="1" dirty="0">
                <a:effectLst/>
                <a:ea typeface="Times New Roman" panose="02020603050405020304" pitchFamily="18" charset="0"/>
              </a:rPr>
              <a:t>, ve druhé jsme se pak zabývali (…)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.</a:t>
            </a:r>
          </a:p>
          <a:p>
            <a:r>
              <a:rPr lang="cs-CZ" sz="2800" dirty="0">
                <a:ea typeface="Times New Roman" panose="02020603050405020304" pitchFamily="18" charset="0"/>
              </a:rPr>
              <a:t>Chybou je, když se zde uvádějí nové informace a fakta</a:t>
            </a:r>
            <a:r>
              <a:rPr lang="cs-CZ" sz="2800" b="1" dirty="0">
                <a:ea typeface="Times New Roman" panose="02020603050405020304" pitchFamily="18" charset="0"/>
              </a:rPr>
              <a:t>, které v předchozím textu nebyly</a:t>
            </a:r>
            <a:r>
              <a:rPr lang="cs-CZ" sz="2800" dirty="0">
                <a:ea typeface="Times New Roman" panose="02020603050405020304" pitchFamily="18" charset="0"/>
              </a:rPr>
              <a:t>, nevyplývají z něho. </a:t>
            </a:r>
            <a:endParaRPr lang="cs-CZ" sz="2800" dirty="0">
              <a:effectLst/>
              <a:ea typeface="Times New Roman" panose="02020603050405020304" pitchFamily="18" charset="0"/>
            </a:endParaRPr>
          </a:p>
          <a:p>
            <a:r>
              <a:rPr lang="cs-CZ" sz="2800" b="1" dirty="0">
                <a:effectLst/>
                <a:ea typeface="Times New Roman" panose="02020603050405020304" pitchFamily="18" charset="0"/>
              </a:rPr>
              <a:t>Necitujeme </a:t>
            </a:r>
            <a:r>
              <a:rPr lang="cs-CZ" sz="2800" dirty="0">
                <a:effectLst/>
                <a:ea typeface="Times New Roman" panose="02020603050405020304" pitchFamily="18" charset="0"/>
              </a:rPr>
              <a:t>zde. </a:t>
            </a:r>
          </a:p>
          <a:p>
            <a:r>
              <a:rPr lang="cs-CZ" sz="2800" dirty="0"/>
              <a:t>Je součástí tématu, proto </a:t>
            </a:r>
            <a:r>
              <a:rPr lang="cs-CZ" sz="2800" b="1" dirty="0"/>
              <a:t>se čísluje.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14833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627CE6-B23C-4243-9647-F8ECA38DA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II. </a:t>
            </a:r>
            <a:r>
              <a:rPr lang="cs-CZ" b="1" dirty="0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C22A42-AAE5-4BF6-A1F2-5DA9349C9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Nociálnost</a:t>
            </a:r>
            <a:r>
              <a:rPr lang="cs-CZ" b="1" dirty="0"/>
              <a:t> (pojmovost);</a:t>
            </a:r>
          </a:p>
          <a:p>
            <a:r>
              <a:rPr lang="cs-CZ" dirty="0"/>
              <a:t>jednoznačnost pojmů, </a:t>
            </a:r>
            <a:r>
              <a:rPr lang="cs-CZ" dirty="0">
                <a:solidFill>
                  <a:srgbClr val="FF0000"/>
                </a:solidFill>
              </a:rPr>
              <a:t>termíny</a:t>
            </a:r>
            <a:r>
              <a:rPr lang="cs-CZ" dirty="0"/>
              <a:t> (ne </a:t>
            </a:r>
            <a:r>
              <a:rPr lang="cs-CZ" i="1" dirty="0"/>
              <a:t>klasický překlad</a:t>
            </a:r>
            <a:r>
              <a:rPr lang="cs-CZ" dirty="0"/>
              <a:t>, </a:t>
            </a:r>
            <a:r>
              <a:rPr lang="cs-CZ" i="1" dirty="0"/>
              <a:t>kvalitní pohádka </a:t>
            </a:r>
            <a:r>
              <a:rPr lang="cs-CZ" dirty="0"/>
              <a:t>atd., nejsou to termíny teorie překladu); </a:t>
            </a:r>
          </a:p>
          <a:p>
            <a:r>
              <a:rPr lang="cs-CZ" dirty="0" err="1"/>
              <a:t>desynonimizace</a:t>
            </a:r>
            <a:r>
              <a:rPr lang="cs-CZ" dirty="0"/>
              <a:t> (</a:t>
            </a:r>
            <a:r>
              <a:rPr lang="cs-CZ" i="1" dirty="0"/>
              <a:t>jazyk</a:t>
            </a:r>
            <a:r>
              <a:rPr lang="cs-CZ" dirty="0"/>
              <a:t> x </a:t>
            </a:r>
            <a:r>
              <a:rPr lang="cs-CZ" i="1" dirty="0"/>
              <a:t>řeč</a:t>
            </a:r>
            <a:r>
              <a:rPr lang="cs-CZ" dirty="0"/>
              <a:t>; </a:t>
            </a:r>
            <a:r>
              <a:rPr lang="cs-CZ" i="1" dirty="0"/>
              <a:t>kresba</a:t>
            </a:r>
            <a:r>
              <a:rPr lang="cs-CZ" dirty="0"/>
              <a:t> x </a:t>
            </a:r>
            <a:r>
              <a:rPr lang="cs-CZ" i="1" dirty="0"/>
              <a:t>malba</a:t>
            </a:r>
            <a:r>
              <a:rPr lang="cs-CZ" dirty="0"/>
              <a:t> aj.); x 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abstraktní jména – </a:t>
            </a:r>
            <a:r>
              <a:rPr lang="cs-CZ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případ, předmět, otázka, problém, podstata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atd.; jména s příponou –</a:t>
            </a:r>
            <a:r>
              <a:rPr lang="cs-CZ" i="1" dirty="0" err="1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ost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početnost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vs. </a:t>
            </a:r>
            <a:r>
              <a:rPr lang="cs-CZ" i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počet; výslovnost, souřadnost, neznalost, splatnost </a:t>
            </a:r>
            <a:r>
              <a:rPr lang="cs-CZ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aj.);</a:t>
            </a:r>
            <a:endParaRPr lang="cs-CZ" dirty="0"/>
          </a:p>
          <a:p>
            <a:r>
              <a:rPr lang="cs-CZ" dirty="0">
                <a:solidFill>
                  <a:srgbClr val="000000"/>
                </a:solidFill>
              </a:rPr>
              <a:t>jsme přesní, jednoznační. Vyhneme se slovům jako </a:t>
            </a:r>
            <a:r>
              <a:rPr lang="cs-CZ" i="1" dirty="0">
                <a:solidFill>
                  <a:srgbClr val="FF0000"/>
                </a:solidFill>
              </a:rPr>
              <a:t>nastínit, pokusit se, představit </a:t>
            </a:r>
            <a:r>
              <a:rPr lang="cs-CZ" dirty="0"/>
              <a:t>(takto ne) </a:t>
            </a:r>
            <a:r>
              <a:rPr lang="cs-CZ" dirty="0">
                <a:solidFill>
                  <a:srgbClr val="000000"/>
                </a:solidFill>
              </a:rPr>
              <a:t>atd. </a:t>
            </a:r>
            <a:r>
              <a:rPr lang="cs-CZ" b="0" i="0" u="none" strike="noStrike" baseline="0" dirty="0">
                <a:solidFill>
                  <a:srgbClr val="000000"/>
                </a:solidFill>
              </a:rPr>
              <a:t>  X </a:t>
            </a:r>
            <a:r>
              <a:rPr lang="cs-CZ" b="0" i="1" u="none" strike="noStrike" baseline="0" dirty="0">
                <a:solidFill>
                  <a:srgbClr val="000000"/>
                </a:solidFill>
              </a:rPr>
              <a:t>popsat, interpretovat, pomocí induktivní tematické analýzy zjistit </a:t>
            </a:r>
            <a:r>
              <a:rPr lang="cs-CZ" b="0" i="0" u="none" strike="noStrike" baseline="0" dirty="0">
                <a:solidFill>
                  <a:srgbClr val="000000"/>
                </a:solidFill>
              </a:rPr>
              <a:t>aj. </a:t>
            </a:r>
            <a:endParaRPr lang="cs-CZ" dirty="0"/>
          </a:p>
          <a:p>
            <a:pPr algn="l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5061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1498</Words>
  <Application>Microsoft Office PowerPoint</Application>
  <PresentationFormat>Širokoúhlá obrazovka</PresentationFormat>
  <Paragraphs>87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8" baseType="lpstr">
      <vt:lpstr>Arial</vt:lpstr>
      <vt:lpstr>Calibri</vt:lpstr>
      <vt:lpstr>Calibri Light</vt:lpstr>
      <vt:lpstr>MinionPro-BoldIt</vt:lpstr>
      <vt:lpstr>MinionPro-It</vt:lpstr>
      <vt:lpstr>MinionPro-Regular</vt:lpstr>
      <vt:lpstr>Open Sans</vt:lpstr>
      <vt:lpstr>Times New Roman</vt:lpstr>
      <vt:lpstr>Motiv Office</vt:lpstr>
      <vt:lpstr>Odborný styl</vt:lpstr>
      <vt:lpstr>Čmejrková, S. – Daneš, F. – Světlá, J.: Jak napsat odborný text. Praha: Leda, 2002; online pdf</vt:lpstr>
      <vt:lpstr>I. Struktura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II. Jazyk</vt:lpstr>
      <vt:lpstr>Prezentace aplikace PowerPoint</vt:lpstr>
      <vt:lpstr>Prezentace aplikace PowerPoint</vt:lpstr>
      <vt:lpstr>Prezentace aplikace PowerPoint</vt:lpstr>
      <vt:lpstr>Prezentace aplikace PowerPoint</vt:lpstr>
      <vt:lpstr>Co se v odborném textu děje?</vt:lpstr>
      <vt:lpstr>Prezentace aplikace PowerPoint</vt:lpstr>
      <vt:lpstr>Prezentace aplikace PowerPoint</vt:lpstr>
      <vt:lpstr>Další typické prostředky</vt:lpstr>
      <vt:lpstr>Výkladový postup </vt:lpstr>
      <vt:lpstr>Příklad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Odborný styl</dc:title>
  <dc:creator>Soňa Schneiderová</dc:creator>
  <cp:lastModifiedBy>Soňa Schneiderová</cp:lastModifiedBy>
  <cp:revision>13</cp:revision>
  <dcterms:created xsi:type="dcterms:W3CDTF">2024-03-09T17:25:53Z</dcterms:created>
  <dcterms:modified xsi:type="dcterms:W3CDTF">2024-03-11T08:34:14Z</dcterms:modified>
</cp:coreProperties>
</file>