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4" r:id="rId6"/>
    <p:sldId id="260" r:id="rId7"/>
    <p:sldId id="265" r:id="rId8"/>
    <p:sldId id="267" r:id="rId9"/>
    <p:sldId id="263" r:id="rId10"/>
    <p:sldId id="266" r:id="rId11"/>
    <p:sldId id="261" r:id="rId12"/>
    <p:sldId id="268" r:id="rId13"/>
    <p:sldId id="269" r:id="rId14"/>
    <p:sldId id="262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58F5F-9987-44FF-A3BB-F169E8E28982}" type="datetimeFigureOut">
              <a:rPr lang="cs-CZ" smtClean="0"/>
              <a:t>06.04.2025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D1156C-C9CC-406D-AE3B-4490BEC845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708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D1156C-C9CC-406D-AE3B-4490BEC8458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7766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33821-597E-4B4F-8572-5DA1CB1835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" y="950976"/>
            <a:ext cx="6509385" cy="3556730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C38D70-8FF5-47D7-A0DD-087A227BC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572000"/>
            <a:ext cx="6481953" cy="1485900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B5B485-516D-48B7-AF1D-69AEEA351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14DDB-2831-4FF8-9DA7-0449659D7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178F6-65BA-4964-80E2-DB6EA3355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0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07F1B-6F93-4E6E-8C8C-D01A9DEB6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7D2968-FE85-492F-A77B-1771F4EAA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8641" y="2028826"/>
            <a:ext cx="11094348" cy="402907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92DA2-B1FB-45C6-B10C-141AC2BFB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A6D78-CE47-4CA7-B3B6-AFAE5175F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DC5C0-8780-4819-A8FC-32A0141D2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71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B8F9A8-05F2-4F79-B689-1FA2F31965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472612" y="952499"/>
            <a:ext cx="2207417" cy="51054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615BC-61CD-4D59-8E85-B59072E2B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7924" y="952499"/>
            <a:ext cx="8914688" cy="51054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F81C46-8CC0-4B79-AF2E-84C86C6A8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A76817-4D29-4888-B68C-A35F5A069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A0B21A-30A9-4173-9E3F-D985B86A3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7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A45AC-24E0-45A1-90C3-7BF96C3F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2018E1-7CA3-4B5E-9683-554FDFC63E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5D32D-7150-4DF2-B992-A2B4F560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03F0C-FCA3-464C-B6ED-864DB51E7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41006-DAE1-4326-B1AE-FD527A65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3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73B84-BE32-464A-A765-975C21B5C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23" y="952500"/>
            <a:ext cx="6678695" cy="3962398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145C2-97CF-4887-904A-8ADC80525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3860" y="952501"/>
            <a:ext cx="3500440" cy="396239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24559-DA32-4398-A8EE-EED2469D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967BE1-F1AC-4732-B52E-1C7D63DEF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13C03-DDF0-48C6-B1BF-D28875F82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21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6F411-42B3-4A17-BE7E-861BE7E7D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E0603-F4C0-40AC-A53E-40449D53D7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8640" y="2029968"/>
            <a:ext cx="5281506" cy="41481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BC5634-2887-4182-A9BE-B382357D4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928" y="2029968"/>
            <a:ext cx="5281506" cy="41481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6B6E74-28E1-4684-B515-4265ED7B1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375EA-A8F8-485D-A82F-CD85D4C9E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9E4B0-F5E3-407F-A548-B616E7749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3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2161A-7627-4D64-AF08-10D702AFE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659" y="950976"/>
            <a:ext cx="10802729" cy="88179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B6884-07D8-4CC4-BE99-516F1433B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2918" y="1832772"/>
            <a:ext cx="5281507" cy="742638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1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2C638-B5A8-4F8C-85AE-33BEAF54C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40" y="2600531"/>
            <a:ext cx="528150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0D1933-A703-4BDC-A697-728E899EE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927" y="1832772"/>
            <a:ext cx="5283202" cy="742638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1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925DBD-4D51-4A2D-B1E4-6D094CD1E8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927" y="2600531"/>
            <a:ext cx="52832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2636E2-E26E-42F7-9E05-3F756C7D1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F7281B-0E5C-421E-AFFE-775F57C5D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483462-E410-4DC7-AE53-27AABECF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2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CFA68-31B5-48C5-929A-842FDF0FD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5A2600-419E-46E9-946F-FBDEDBA1D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85F9A9-98FF-4653-A570-9F351A1AB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D44457-95F1-4B15-A647-B14F91F7A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3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19EABA-1008-4E49-9184-3A946ECD7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5C3BD0-269D-4127-B5F7-84B0D8A74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623447-C740-4495-93EC-7252B1B92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2D1155-71E7-4F0A-BB62-933743CF6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952500"/>
            <a:ext cx="4124084" cy="23622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B6D44-5A1E-4176-8766-4B81E045D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952500"/>
            <a:ext cx="5934074" cy="49085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810EC6-11DD-4B5D-A2D2-4DCF73E58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1" y="3429000"/>
            <a:ext cx="4124084" cy="24399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5DFCDF-666E-4DB4-A1C0-79D40A007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A69AC-15E6-4B19-A59D-DBDBE923D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9F0EE-74DE-4FEC-81E9-E40D53397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0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3CA4F-6508-4AD6-8367-A0288D888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1" y="952500"/>
            <a:ext cx="4124084" cy="2397918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06BFCD-2F93-4D99-89EA-F0359FB78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2119" y="987425"/>
            <a:ext cx="602218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4C1F7-1272-41C8-8C29-676316D02D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1" y="3429000"/>
            <a:ext cx="4124084" cy="24399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DD491-0FE6-4B42-AAA6-B698E46F1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E23C7-78A4-413A-A84B-93D4CC0A9EB1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58F83F-4E9F-4607-A69B-DFC932560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324484-C6E4-4D8A-BDAB-09B1FBB43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39E08-E0E5-4B1A-8F7D-08FE7678A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90E843-90BA-4A7D-8F9F-FFE49387A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39" y="950976"/>
            <a:ext cx="10995659" cy="10778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F7CA62-9B55-49B4-94B6-EAAF7D5AE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1" y="2028826"/>
            <a:ext cx="10995660" cy="4029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CEA03-AAFA-4A69-A3DA-1DD0EF273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8729" y="6449535"/>
            <a:ext cx="2983095" cy="3084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4CDE23C7-78A4-413A-A84B-93D4CC0A9EB1}" type="datetimeFigureOut">
              <a:rPr lang="en-US" smtClean="0"/>
              <a:pPr/>
              <a:t>4/6/2025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E97F43-1ECB-4FC2-863E-26CEE24A00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57924" y="17377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7F9D8-4B2E-4871-B2AE-EFC06BE231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10710" y="6449535"/>
            <a:ext cx="932279" cy="30845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CB39E08-E0E5-4B1A-8F7D-08FE7678A3B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2919E4-C488-4107-9EF1-66152F848008}"/>
              </a:ext>
            </a:extLst>
          </p:cNvPr>
          <p:cNvCxnSpPr>
            <a:cxnSpLocks/>
          </p:cNvCxnSpPr>
          <p:nvPr/>
        </p:nvCxnSpPr>
        <p:spPr>
          <a:xfrm>
            <a:off x="643467" y="678719"/>
            <a:ext cx="1090506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F79732-4088-424C-A653-4534E4389443}"/>
              </a:ext>
            </a:extLst>
          </p:cNvPr>
          <p:cNvCxnSpPr>
            <a:cxnSpLocks/>
          </p:cNvCxnSpPr>
          <p:nvPr/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0516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38" r:id="rId6"/>
    <p:sldLayoutId id="2147483843" r:id="rId7"/>
    <p:sldLayoutId id="2147483839" r:id="rId8"/>
    <p:sldLayoutId id="2147483840" r:id="rId9"/>
    <p:sldLayoutId id="2147483841" r:id="rId10"/>
    <p:sldLayoutId id="214748384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9">
            <a:extLst>
              <a:ext uri="{FF2B5EF4-FFF2-40B4-BE49-F238E27FC236}">
                <a16:creationId xmlns:a16="http://schemas.microsoft.com/office/drawing/2014/main" id="{A54A1FC3-D51F-49C5-A520-3CB3BF1C0F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FD6A395-8B77-4B2D-AA7E-1B4CE370C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3" descr="Pohled na první desku s rostlinou, bílá klávesnice, káva v bílé půllitr, poznámkovém bloku a Peru">
            <a:extLst>
              <a:ext uri="{FF2B5EF4-FFF2-40B4-BE49-F238E27FC236}">
                <a16:creationId xmlns:a16="http://schemas.microsoft.com/office/drawing/2014/main" id="{5B4F9DB1-9B45-6E40-6D8F-2C3E4220ADA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1559" b="15416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AC6E184-59D5-28FA-958F-1FB43D82F9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" y="952499"/>
            <a:ext cx="5060498" cy="3251855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rgbClr val="FFFFFF"/>
                </a:solidFill>
              </a:rPr>
              <a:t>Komunikační sféry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E49853B-A77C-C073-F674-CAD263C86E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776" y="4527857"/>
            <a:ext cx="5054362" cy="1520988"/>
          </a:xfrm>
        </p:spPr>
        <p:txBody>
          <a:bodyPr anchor="b"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Tereza Weissová</a:t>
            </a:r>
          </a:p>
          <a:p>
            <a:r>
              <a:rPr lang="cs-CZ">
                <a:solidFill>
                  <a:srgbClr val="FFFFFF"/>
                </a:solidFill>
              </a:rPr>
              <a:t>2025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C5372E1-5D0A-4FE4-B20F-D0CF85FD0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78719"/>
            <a:ext cx="10905066" cy="0"/>
          </a:xfrm>
          <a:prstGeom prst="line">
            <a:avLst/>
          </a:prstGeom>
          <a:ln w="381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13081F5-C318-4421-A7E9-D7F6810B6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43467" y="6309695"/>
            <a:ext cx="10905066" cy="0"/>
          </a:xfrm>
          <a:prstGeom prst="line">
            <a:avLst/>
          </a:prstGeom>
          <a:ln w="63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25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9D47C5-65CE-B913-62B6-A25B5FE35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AE4550-8A6D-148A-F89F-824587BC8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27B18A-E99E-7A7A-448A-1EB1B93E9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3EBDC67-F81D-6945-1FBD-9BC0CB8DA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555" y="701751"/>
            <a:ext cx="8103825" cy="545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52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2BD3E-0B6F-0EFB-0F29-8DD425DD9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41B095-CCF4-5A14-382D-90EE49976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Sféra mediální komunikace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CC42F5-913C-89D6-B71F-E99663C33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Sféra masové komunikace</a:t>
            </a:r>
          </a:p>
          <a:p>
            <a:pPr lvl="1"/>
            <a:r>
              <a:rPr lang="cs-CZ" dirty="0"/>
              <a:t>Publicistický (žurnalistický) styl</a:t>
            </a:r>
          </a:p>
          <a:p>
            <a:r>
              <a:rPr lang="cs-CZ" dirty="0"/>
              <a:t>Informování  a ovlivňování veřejnosti</a:t>
            </a:r>
          </a:p>
          <a:p>
            <a:pPr lvl="1"/>
            <a:r>
              <a:rPr lang="cs-CZ" dirty="0" err="1"/>
              <a:t>Persvaze</a:t>
            </a:r>
            <a:r>
              <a:rPr lang="cs-CZ" dirty="0"/>
              <a:t>=přesvědčování</a:t>
            </a:r>
          </a:p>
          <a:p>
            <a:r>
              <a:rPr lang="cs-CZ" dirty="0"/>
              <a:t>Texty mluvené i psané</a:t>
            </a:r>
          </a:p>
          <a:p>
            <a:r>
              <a:rPr lang="cs-CZ" dirty="0"/>
              <a:t>V médiích </a:t>
            </a:r>
            <a:r>
              <a:rPr lang="cs-CZ" dirty="0" err="1"/>
              <a:t>printových</a:t>
            </a:r>
            <a:r>
              <a:rPr lang="cs-CZ" dirty="0"/>
              <a:t> (tištěných): noviny</a:t>
            </a:r>
          </a:p>
          <a:p>
            <a:r>
              <a:rPr lang="cs-CZ" dirty="0"/>
              <a:t>V médiích internetových, rozhlase a televizi</a:t>
            </a:r>
          </a:p>
        </p:txBody>
      </p:sp>
      <p:pic>
        <p:nvPicPr>
          <p:cNvPr id="5124" name="Picture 4" descr="Premium Vector | TV news studio with broadcaster and breaking world  background vector illustration">
            <a:extLst>
              <a:ext uri="{FF2B5EF4-FFF2-40B4-BE49-F238E27FC236}">
                <a16:creationId xmlns:a16="http://schemas.microsoft.com/office/drawing/2014/main" id="{FB322101-120C-F4A5-6E6E-CBDA45CBD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904" y="2474266"/>
            <a:ext cx="4102202" cy="230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16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EBD1D-F254-C264-51C8-1AD0C7F8F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3959D2-ACF2-AAE5-A9EC-6D7C25611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Sféra mediální komunikace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FF33D6-FE71-D9C2-AB05-F3FDCB589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Prostředky relativně stálé</a:t>
            </a:r>
          </a:p>
          <a:p>
            <a:r>
              <a:rPr lang="cs-CZ" dirty="0"/>
              <a:t>Stereotypní konstrukce a výrazy = automatizace publicistického vyjadřování</a:t>
            </a:r>
          </a:p>
          <a:p>
            <a:r>
              <a:rPr lang="cs-CZ" dirty="0"/>
              <a:t>Jazykové prostředky zcela nové, modifikace prostředků existujících = aktualizace</a:t>
            </a:r>
          </a:p>
          <a:p>
            <a:r>
              <a:rPr lang="cs-CZ" dirty="0"/>
              <a:t>Funkční styly:</a:t>
            </a:r>
          </a:p>
          <a:p>
            <a:pPr lvl="1"/>
            <a:r>
              <a:rPr lang="cs-CZ" dirty="0"/>
              <a:t>Zpravodajský</a:t>
            </a:r>
          </a:p>
          <a:p>
            <a:pPr lvl="1"/>
            <a:r>
              <a:rPr lang="cs-CZ" dirty="0"/>
              <a:t>Analytický</a:t>
            </a:r>
          </a:p>
          <a:p>
            <a:pPr lvl="1"/>
            <a:r>
              <a:rPr lang="cs-CZ" dirty="0"/>
              <a:t>Beletristický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227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5E962-71FF-8CE4-78A5-5738B7417B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4A5206-8F80-1F02-0FEE-CAB4AAA1F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7430A5-2451-1CFB-94FE-7A778ED88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Josef Klíma - ZÁZRAKY SE DĚJÍ - Lidové noviny | Intuitivní vnímání,  intuitivní vidění">
            <a:extLst>
              <a:ext uri="{FF2B5EF4-FFF2-40B4-BE49-F238E27FC236}">
                <a16:creationId xmlns:a16="http://schemas.microsoft.com/office/drawing/2014/main" id="{015FE632-4D91-EE15-37E7-FAE774D319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52438"/>
            <a:ext cx="9753600" cy="59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90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4C7541-8DA4-3E6F-EF11-EA902857B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2FE426-C637-A572-F43F-85BF63D78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Sféra literární komunikace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FB2D0B-6B59-418B-FE95-3818F50D09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Funkce estetická</a:t>
            </a:r>
          </a:p>
          <a:p>
            <a:r>
              <a:rPr lang="cs-CZ" dirty="0"/>
              <a:t>Zaměření na vyjádření samo, vyvolání zážitku a emoce u čtenáře</a:t>
            </a:r>
          </a:p>
          <a:p>
            <a:r>
              <a:rPr lang="cs-CZ" dirty="0"/>
              <a:t>Umělecká sféra</a:t>
            </a:r>
          </a:p>
          <a:p>
            <a:pPr lvl="1"/>
            <a:r>
              <a:rPr lang="cs-CZ" dirty="0"/>
              <a:t>Nepatří do praktické komunikace</a:t>
            </a:r>
          </a:p>
          <a:p>
            <a:r>
              <a:rPr lang="cs-CZ" dirty="0"/>
              <a:t>Texty nejsou zdrojem informací o aktuální realitě</a:t>
            </a:r>
          </a:p>
          <a:p>
            <a:pPr lvl="1"/>
            <a:r>
              <a:rPr lang="cs-CZ" dirty="0"/>
              <a:t>Neplatí pro ně pravdivost/nepravdivost</a:t>
            </a:r>
          </a:p>
          <a:p>
            <a:pPr lvl="1"/>
            <a:r>
              <a:rPr lang="cs-CZ" dirty="0"/>
              <a:t>Veřejné, mediálně šířené</a:t>
            </a:r>
          </a:p>
          <a:p>
            <a:pPr lvl="1"/>
            <a:r>
              <a:rPr lang="cs-CZ" dirty="0"/>
              <a:t>Percepce však soukromá a intimní</a:t>
            </a:r>
          </a:p>
          <a:p>
            <a:endParaRPr lang="cs-CZ" dirty="0"/>
          </a:p>
        </p:txBody>
      </p:sp>
      <p:pic>
        <p:nvPicPr>
          <p:cNvPr id="6146" name="Picture 2" descr="Book wallpaper | Book wallpaper, Literature aesthetic background, Book  aesthetic">
            <a:extLst>
              <a:ext uri="{FF2B5EF4-FFF2-40B4-BE49-F238E27FC236}">
                <a16:creationId xmlns:a16="http://schemas.microsoft.com/office/drawing/2014/main" id="{BA5D458F-BA0E-A494-F3A3-5F82C01AD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282" y="1809135"/>
            <a:ext cx="2762487" cy="368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16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2488A-8BE7-ADBF-D4A3-AA07472A7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BB9A1A-A1AC-E248-0C6C-9BA13254D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Sféra literární komunikace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A74E7F3-A87C-A34D-AA9A-71AA63E93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Psaná forma, následně může být forma mluvená </a:t>
            </a:r>
          </a:p>
          <a:p>
            <a:pPr lvl="1"/>
            <a:r>
              <a:rPr lang="cs-CZ" dirty="0"/>
              <a:t>Divadelní představení, předčítání pohádek</a:t>
            </a:r>
          </a:p>
          <a:p>
            <a:r>
              <a:rPr lang="cs-CZ" dirty="0"/>
              <a:t>Komunikace je komplikovaná a mnohotvárná</a:t>
            </a:r>
          </a:p>
          <a:p>
            <a:r>
              <a:rPr lang="cs-CZ" dirty="0"/>
              <a:t>Subjekty s rozmanitými rolemi</a:t>
            </a:r>
          </a:p>
          <a:p>
            <a:pPr lvl="1"/>
            <a:r>
              <a:rPr lang="cs-CZ" dirty="0"/>
              <a:t>Redaktor, cenzor, spisovatel, recitátor, překladatel…</a:t>
            </a:r>
          </a:p>
        </p:txBody>
      </p:sp>
      <p:pic>
        <p:nvPicPr>
          <p:cNvPr id="7170" name="Picture 2" descr="7,200+ Author Cartoon Stock Photos, Pictures &amp; Royalty-Free Images - iStock">
            <a:extLst>
              <a:ext uri="{FF2B5EF4-FFF2-40B4-BE49-F238E27FC236}">
                <a16:creationId xmlns:a16="http://schemas.microsoft.com/office/drawing/2014/main" id="{D28DBE3B-FD90-524A-31A7-4BA1D7B72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193" y="1924375"/>
            <a:ext cx="3888044" cy="255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15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8466B-8C78-0B3F-5809-914A9EABA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A4EBFD-0C9C-C0D4-0778-922C92612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6647B4-1285-8E12-475B-C5EB4039F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99AB84D-DC55-7741-A08B-B3B2A8D46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9516" y="94266"/>
            <a:ext cx="5033904" cy="666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13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594301-FFCA-E109-4F4F-8AD122DF2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jsou komunikační sféry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CD09AE7-4852-EA04-3EE3-DD69E1558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oblast sociálního života a jednání</a:t>
            </a:r>
          </a:p>
          <a:p>
            <a:r>
              <a:rPr lang="cs-CZ" dirty="0"/>
              <a:t>Různé sociální sféry</a:t>
            </a:r>
          </a:p>
          <a:p>
            <a:pPr lvl="1"/>
            <a:r>
              <a:rPr lang="cs-CZ" dirty="0"/>
              <a:t>Zde dochází k realizaci souboru verbálních a neverbálních interakcí</a:t>
            </a:r>
          </a:p>
          <a:p>
            <a:r>
              <a:rPr lang="cs-CZ" dirty="0"/>
              <a:t>Charakterizovány aktéry, jejich vztahy, činnostmi a cíli</a:t>
            </a:r>
          </a:p>
          <a:p>
            <a:r>
              <a:rPr lang="cs-CZ" dirty="0"/>
              <a:t>Poměr mezi jazykovým a nejazykovým jednáním</a:t>
            </a:r>
          </a:p>
          <a:p>
            <a:r>
              <a:rPr lang="cs-CZ" dirty="0"/>
              <a:t>Každá sféra reprezentuje soubor komunikačních situací a textů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055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0B0F70-A7A9-286C-CC70-998CBA745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65E34C-3206-5407-136A-BB9199B37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komunikačních sfér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7BEF38-50D7-FB92-9579-66B694D969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Několik typů komunikačních sfér</a:t>
            </a:r>
          </a:p>
          <a:p>
            <a:r>
              <a:rPr lang="cs-CZ" dirty="0"/>
              <a:t>Každému typu odpovídá určitý funkční styl</a:t>
            </a:r>
          </a:p>
          <a:p>
            <a:pPr lvl="1"/>
            <a:r>
              <a:rPr lang="cs-CZ" dirty="0"/>
              <a:t>Každodenní (běžně dorozumívací)</a:t>
            </a:r>
          </a:p>
          <a:p>
            <a:pPr lvl="1"/>
            <a:r>
              <a:rPr lang="cs-CZ" dirty="0"/>
              <a:t>Institucionální (administrativní)</a:t>
            </a:r>
          </a:p>
          <a:p>
            <a:pPr lvl="1"/>
            <a:r>
              <a:rPr lang="cs-CZ" dirty="0"/>
              <a:t>Odborná (odborný)</a:t>
            </a:r>
          </a:p>
          <a:p>
            <a:pPr lvl="1"/>
            <a:r>
              <a:rPr lang="cs-CZ" dirty="0"/>
              <a:t>Mediální (publicistický)</a:t>
            </a:r>
          </a:p>
          <a:p>
            <a:pPr lvl="1"/>
            <a:r>
              <a:rPr lang="cs-CZ" dirty="0"/>
              <a:t>Literární (umělecký)	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 descr="Nejčastější chyby v komunikaci a jak s nimi naložit - Akční ženy">
            <a:extLst>
              <a:ext uri="{FF2B5EF4-FFF2-40B4-BE49-F238E27FC236}">
                <a16:creationId xmlns:a16="http://schemas.microsoft.com/office/drawing/2014/main" id="{59FC0185-1B8C-C10E-C77B-2ED451CB6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669" y="3157596"/>
            <a:ext cx="5364565" cy="274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99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E1E06D-F811-0E53-496E-FE532551D2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9DCC24-B0BA-AE35-CF35-18E5AC5F3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Sféra každodenní komunikace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A91C816-D213-B739-29E6-D61C93878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rys: spontánnost</a:t>
            </a:r>
          </a:p>
          <a:p>
            <a:r>
              <a:rPr lang="cs-CZ" dirty="0"/>
              <a:t>Projevy emocionální, familiární (důvěrné)</a:t>
            </a:r>
          </a:p>
          <a:p>
            <a:r>
              <a:rPr lang="cs-CZ" dirty="0"/>
              <a:t>Sféra soukromá, neveřejná</a:t>
            </a:r>
          </a:p>
          <a:p>
            <a:r>
              <a:rPr lang="cs-CZ" dirty="0"/>
              <a:t>Spíše projevy mluvené</a:t>
            </a:r>
          </a:p>
          <a:p>
            <a:pPr lvl="1"/>
            <a:r>
              <a:rPr lang="cs-CZ" dirty="0"/>
              <a:t>Projevy psané: texty psané (SMS, e-mail…)</a:t>
            </a:r>
          </a:p>
          <a:p>
            <a:r>
              <a:rPr lang="cs-CZ" dirty="0"/>
              <a:t>Komunikace dialogická</a:t>
            </a:r>
          </a:p>
          <a:p>
            <a:r>
              <a:rPr lang="cs-CZ" dirty="0"/>
              <a:t>Neverbální prostředky</a:t>
            </a:r>
          </a:p>
          <a:p>
            <a:pPr lvl="1"/>
            <a:r>
              <a:rPr lang="cs-CZ" dirty="0"/>
              <a:t>Gesta, mimika, pohyby, emotikony (u psané)</a:t>
            </a:r>
          </a:p>
        </p:txBody>
      </p:sp>
      <p:pic>
        <p:nvPicPr>
          <p:cNvPr id="2050" name="Picture 2" descr="INFO.CZ | Palec nahoru nebo překřížené prsty. Těchto 5 gest vám může ve  světě způsobit problémy">
            <a:extLst>
              <a:ext uri="{FF2B5EF4-FFF2-40B4-BE49-F238E27FC236}">
                <a16:creationId xmlns:a16="http://schemas.microsoft.com/office/drawing/2014/main" id="{1E966BA6-6033-C892-E27B-DF4821E90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65" y="2330245"/>
            <a:ext cx="4769167" cy="268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29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8DDDE-043C-9ED4-41D3-B6F8067D49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0B026C-093B-61CA-341B-E0CCD92F7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C9FFB5-CA2C-F8C9-A12D-3ADE5F61F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 descr="Není k dispozici žádný popis fotky.">
            <a:extLst>
              <a:ext uri="{FF2B5EF4-FFF2-40B4-BE49-F238E27FC236}">
                <a16:creationId xmlns:a16="http://schemas.microsoft.com/office/drawing/2014/main" id="{16B8B727-EABA-A35A-3061-F72CE2232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667" y="286060"/>
            <a:ext cx="4920665" cy="628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55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F88D6-6C65-16D7-5647-8271675F1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6A43FA-7B04-343B-E72B-B822486FA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Sféra institucionální komunikace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9D36A0-757B-41EB-44F9-573A002F66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Učastníci</a:t>
            </a:r>
            <a:r>
              <a:rPr lang="cs-CZ" dirty="0"/>
              <a:t> = nositelé institucionalizovaných rolí</a:t>
            </a:r>
          </a:p>
          <a:p>
            <a:pPr lvl="1"/>
            <a:r>
              <a:rPr lang="cs-CZ" dirty="0"/>
              <a:t>V prostředí institucí (úřad, firma), ale ne nutně (úřední dopisy)</a:t>
            </a:r>
          </a:p>
          <a:p>
            <a:r>
              <a:rPr lang="cs-CZ" dirty="0"/>
              <a:t>Oblast státní správy a soudní moci</a:t>
            </a:r>
          </a:p>
          <a:p>
            <a:r>
              <a:rPr lang="cs-CZ" dirty="0"/>
              <a:t>Administrativní styl</a:t>
            </a:r>
          </a:p>
          <a:p>
            <a:pPr lvl="1"/>
            <a:r>
              <a:rPr lang="cs-CZ" dirty="0"/>
              <a:t>Věcný, faktografický, nocionální (pojmový), veřejný, oficiální</a:t>
            </a:r>
          </a:p>
          <a:p>
            <a:pPr lvl="1"/>
            <a:r>
              <a:rPr lang="cs-CZ" dirty="0"/>
              <a:t>Vyjadřování = neexpresivní, automatizované a schématické</a:t>
            </a:r>
          </a:p>
          <a:p>
            <a:r>
              <a:rPr lang="cs-CZ" dirty="0"/>
              <a:t>Nižší úroveň komunikace (obchod, služby)</a:t>
            </a:r>
          </a:p>
          <a:p>
            <a:r>
              <a:rPr lang="cs-CZ" dirty="0"/>
              <a:t>Spíše psané a připravené, přísně normované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3074" name="Picture 2" descr="Annoying Coworkers: Over 169 Royalty-Free Licensable Stock Illustrations &amp;  Drawings | Shutterstock">
            <a:extLst>
              <a:ext uri="{FF2B5EF4-FFF2-40B4-BE49-F238E27FC236}">
                <a16:creationId xmlns:a16="http://schemas.microsoft.com/office/drawing/2014/main" id="{E730D328-0F57-E643-2079-8809A5CDC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375" y="2989007"/>
            <a:ext cx="3498923" cy="197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8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AF953-EC21-2D4C-80D3-E24F9A10E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DBAAD6-D034-B485-7741-DD4DF9972F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1F155C-D80F-963F-7FC3-8DE90CD4D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4E6C6C7-F4F5-6F50-6E0C-B37F5B2B8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595" y="227909"/>
            <a:ext cx="6435745" cy="640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60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D7DDF8-CF97-F4F3-E04E-21C6F55F2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E5CA25-37B3-954F-761E-9876F4074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Sféra odborné komunikace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2768579-6CC0-EAB4-0E8F-F6A15B582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Komunikáty formované přesně a jednoznačně</a:t>
            </a:r>
          </a:p>
          <a:p>
            <a:pPr lvl="1"/>
            <a:r>
              <a:rPr lang="cs-CZ" dirty="0"/>
              <a:t>Psané (mluvené předem připraveny písemně)</a:t>
            </a:r>
          </a:p>
          <a:p>
            <a:pPr lvl="1"/>
            <a:r>
              <a:rPr lang="cs-CZ" dirty="0"/>
              <a:t>Spisovné, knižní výrazové prostředky (ve vědeckých textech)</a:t>
            </a:r>
          </a:p>
          <a:p>
            <a:r>
              <a:rPr lang="cs-CZ" dirty="0"/>
              <a:t>Nocionální (pojmové), potlačena emocionalita</a:t>
            </a:r>
          </a:p>
          <a:p>
            <a:r>
              <a:rPr lang="cs-CZ" dirty="0"/>
              <a:t>Styl veřejné jazykové komunikace</a:t>
            </a:r>
          </a:p>
          <a:p>
            <a:r>
              <a:rPr lang="cs-CZ" dirty="0"/>
              <a:t>Monologická</a:t>
            </a:r>
          </a:p>
          <a:p>
            <a:r>
              <a:rPr lang="cs-CZ" dirty="0"/>
              <a:t>Cíl není estetické ani persvazivní působení na adresáta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304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77337-C985-CDAF-DD5C-0C2C3E2E4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AA31EB-3442-AB86-1126-9969D5491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Sféra odborné komunikace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EB7365-425F-9151-BE2E-51DFED29E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Několik podoblastí:</a:t>
            </a:r>
          </a:p>
          <a:p>
            <a:pPr lvl="1"/>
            <a:r>
              <a:rPr lang="cs-CZ" dirty="0"/>
              <a:t>Styl vědecký (teoreticky odborný)</a:t>
            </a:r>
          </a:p>
          <a:p>
            <a:pPr lvl="1"/>
            <a:r>
              <a:rPr lang="cs-CZ" dirty="0"/>
              <a:t>Populárně naučný</a:t>
            </a:r>
          </a:p>
          <a:p>
            <a:pPr lvl="1"/>
            <a:r>
              <a:rPr lang="cs-CZ" dirty="0"/>
              <a:t>Odborně praktický</a:t>
            </a:r>
          </a:p>
          <a:p>
            <a:r>
              <a:rPr lang="cs-CZ" dirty="0"/>
              <a:t>Specifický žánr: esej</a:t>
            </a:r>
          </a:p>
          <a:p>
            <a:r>
              <a:rPr lang="cs-CZ" dirty="0"/>
              <a:t>Specifická oblast školské komunikace (učební styl)</a:t>
            </a:r>
          </a:p>
        </p:txBody>
      </p:sp>
      <p:pic>
        <p:nvPicPr>
          <p:cNvPr id="4098" name="Picture 2" descr="Pearson: Publisher phasing educational books in favour of digital learning  - BBC Newsround">
            <a:extLst>
              <a:ext uri="{FF2B5EF4-FFF2-40B4-BE49-F238E27FC236}">
                <a16:creationId xmlns:a16="http://schemas.microsoft.com/office/drawing/2014/main" id="{AAB3FD62-8097-AA08-F77A-7C3783C58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620" y="1789470"/>
            <a:ext cx="4346679" cy="244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691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ribuneVTI">
  <a:themeElements>
    <a:clrScheme name="Zeleno-žlutá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masis-Univers">
      <a:majorFont>
        <a:latin typeface="Amasis MT Pro Medium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ibuneVTI" id="{4D84C650-59FC-4F6B-ADA6-B11C508FF6CE}" vid="{0E07EAE6-ACBC-4250-8522-FC108A45043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687</TotalTime>
  <Words>413</Words>
  <Application>Microsoft Office PowerPoint</Application>
  <PresentationFormat>Širokoúhlá obrazovka</PresentationFormat>
  <Paragraphs>88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Amasis MT Pro Medium</vt:lpstr>
      <vt:lpstr>Aptos</vt:lpstr>
      <vt:lpstr>Arial</vt:lpstr>
      <vt:lpstr>Univers Light</vt:lpstr>
      <vt:lpstr>TribuneVTI</vt:lpstr>
      <vt:lpstr>Komunikační sféry</vt:lpstr>
      <vt:lpstr>Co jsou komunikační sféry</vt:lpstr>
      <vt:lpstr>Typy komunikačních sfér</vt:lpstr>
      <vt:lpstr>Sféra každodenní komunikace</vt:lpstr>
      <vt:lpstr>Prezentace aplikace PowerPoint</vt:lpstr>
      <vt:lpstr>Sféra institucionální komunikace</vt:lpstr>
      <vt:lpstr>Prezentace aplikace PowerPoint</vt:lpstr>
      <vt:lpstr>Sféra odborné komunikace</vt:lpstr>
      <vt:lpstr>Sféra odborné komunikace</vt:lpstr>
      <vt:lpstr>Prezentace aplikace PowerPoint</vt:lpstr>
      <vt:lpstr>Sféra mediální komunikace</vt:lpstr>
      <vt:lpstr>Sféra mediální komunikace</vt:lpstr>
      <vt:lpstr>Prezentace aplikace PowerPoint</vt:lpstr>
      <vt:lpstr>Sféra literární komunikace</vt:lpstr>
      <vt:lpstr>Sféra literární komunikace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Tereza Weissová</dc:creator>
  <cp:lastModifiedBy>Tereza Weissová</cp:lastModifiedBy>
  <cp:revision>18</cp:revision>
  <dcterms:created xsi:type="dcterms:W3CDTF">2025-03-22T13:10:30Z</dcterms:created>
  <dcterms:modified xsi:type="dcterms:W3CDTF">2025-04-06T15:25:53Z</dcterms:modified>
</cp:coreProperties>
</file>