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6.92308" units="1/cm"/>
          <inkml:channelProperty channel="Y" name="resolution" value="33.75" units="1/cm"/>
          <inkml:channelProperty channel="T" name="resolution" value="1" units="1/dev"/>
        </inkml:channelProperties>
      </inkml:inkSource>
      <inkml:timestamp xml:id="ts0" timeString="2025-02-25T12:59:11.6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24B8C7-48C0-43A1-A58F-1B1F001DDF7F}" emma:medium="tactile" emma:mode="ink">
          <msink:context xmlns:msink="http://schemas.microsoft.com/ink/2010/main" type="writingRegion" rotatedBoundingBox="27101,6337 27116,6337 27116,6352 27101,6352"/>
        </emma:interpretation>
      </emma:emma>
    </inkml:annotationXML>
    <inkml:traceGroup>
      <inkml:annotationXML>
        <emma:emma xmlns:emma="http://www.w3.org/2003/04/emma" version="1.0">
          <emma:interpretation id="{A37F28F8-43D3-4749-9D0F-B09580E4E90B}" emma:medium="tactile" emma:mode="ink">
            <msink:context xmlns:msink="http://schemas.microsoft.com/ink/2010/main" type="paragraph" rotatedBoundingBox="27101,6337 27116,6337 27116,6352 27101,63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2E3BAB2-F133-4540-93BC-002C614160AA}" emma:medium="tactile" emma:mode="ink">
              <msink:context xmlns:msink="http://schemas.microsoft.com/ink/2010/main" type="line" rotatedBoundingBox="27101,6337 27116,6337 27116,6352 27101,6352"/>
            </emma:interpretation>
          </emma:emma>
        </inkml:annotationXML>
        <inkml:traceGroup>
          <inkml:annotationXML>
            <emma:emma xmlns:emma="http://www.w3.org/2003/04/emma" version="1.0">
              <emma:interpretation id="{68AEF2C8-E374-48F2-B5E5-F6410736706B}" emma:medium="tactile" emma:mode="ink">
                <msink:context xmlns:msink="http://schemas.microsoft.com/ink/2010/main" type="inkWord" rotatedBoundingBox="27101,6337 27116,6337 27116,6352 27101,6352"/>
              </emma:interpretation>
              <emma:one-of disjunction-type="recognition" id="oneOf0">
                <emma:interpretation id="interp0" emma:lang="" emma:confidence="0.5">
                  <emma:literal>•</emma:literal>
                </emma:interpretation>
                <emma:interpretation id="interp1" emma:lang="" emma:confidence="0">
                  <emma:literal>.</emma:literal>
                </emma:interpretation>
                <emma:interpretation id="interp2" emma:lang="" emma:confidence="0">
                  <emma:literal>'</emma:literal>
                </emma:interpretation>
                <emma:interpretation id="interp3" emma:lang="" emma:confidence="0">
                  <emma:literal>•.</emma:literal>
                </emma:interpretation>
                <emma:interpretation id="interp4" emma:lang="" emma:confidence="0">
                  <emma:literal>•s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Vývojové tendence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Prvotní přehled</a:t>
            </a:r>
          </a:p>
        </p:txBody>
      </p:sp>
    </p:spTree>
    <p:extLst>
      <p:ext uri="{BB962C8B-B14F-4D97-AF65-F5344CB8AC3E}">
        <p14:creationId xmlns:p14="http://schemas.microsoft.com/office/powerpoint/2010/main" val="1618085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A29140-BC54-49B2-A5AF-97D7A6E9D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7CA5D6-A37E-4550-9CA3-4D7D8333A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užívání výrazů a prostředků </a:t>
            </a:r>
            <a:r>
              <a:rPr lang="cs-CZ" b="1" dirty="0"/>
              <a:t>knižních (</a:t>
            </a:r>
            <a:r>
              <a:rPr lang="cs-CZ" i="1" dirty="0"/>
              <a:t>dle, jelikož, </a:t>
            </a:r>
            <a:r>
              <a:rPr lang="cs-CZ" i="1" dirty="0" smtClean="0"/>
              <a:t>pakliže, potažmo </a:t>
            </a:r>
            <a:r>
              <a:rPr lang="cs-CZ" b="1" dirty="0"/>
              <a:t>aj.) a básnických; </a:t>
            </a:r>
            <a:r>
              <a:rPr lang="cs-CZ" dirty="0"/>
              <a:t>průnik některých výrazů knižního charakteru do publicistiky. Jejich užití je vyvoláno často snahou o ozvláštnění textu, o vyvolání představy určité filozofičnosti, resp. vyššího vyjadřovacího stylu, např. odvozeniny na </a:t>
            </a:r>
            <a:r>
              <a:rPr lang="cs-CZ" i="1" dirty="0"/>
              <a:t>-no </a:t>
            </a:r>
            <a:r>
              <a:rPr lang="cs-CZ" i="1" dirty="0" err="1"/>
              <a:t>digitálno</a:t>
            </a:r>
            <a:r>
              <a:rPr lang="cs-CZ" i="1" dirty="0"/>
              <a:t>, </a:t>
            </a:r>
            <a:r>
              <a:rPr lang="cs-CZ" i="1" dirty="0" err="1"/>
              <a:t>intimno</a:t>
            </a:r>
            <a:r>
              <a:rPr lang="cs-CZ" i="1" dirty="0"/>
              <a:t> atd. </a:t>
            </a:r>
          </a:p>
          <a:p>
            <a:r>
              <a:rPr lang="cs-CZ" dirty="0"/>
              <a:t>využívání </a:t>
            </a:r>
            <a:r>
              <a:rPr lang="cs-CZ" b="1" dirty="0"/>
              <a:t>multiverbizace; t</a:t>
            </a:r>
            <a:r>
              <a:rPr lang="cs-CZ" dirty="0"/>
              <a:t>endenci k multiverbizaci posilují jednotky, které mají charakter pleonastických vyjádření, jako </a:t>
            </a:r>
            <a:r>
              <a:rPr lang="cs-CZ" i="1" dirty="0"/>
              <a:t>e-mailová pošta, </a:t>
            </a:r>
            <a:r>
              <a:rPr lang="cs-CZ" i="1" dirty="0" err="1"/>
              <a:t>sms</a:t>
            </a:r>
            <a:r>
              <a:rPr lang="cs-CZ" i="1" dirty="0"/>
              <a:t> zpráva, </a:t>
            </a:r>
            <a:r>
              <a:rPr lang="cs-CZ" i="1" dirty="0" err="1"/>
              <a:t>mms</a:t>
            </a:r>
            <a:r>
              <a:rPr lang="cs-CZ" i="1" dirty="0"/>
              <a:t> zpráva.</a:t>
            </a:r>
            <a:endParaRPr lang="cs-CZ" b="1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Rukopis 4"/>
              <p14:cNvContentPartPr/>
              <p14:nvPr/>
            </p14:nvContentPartPr>
            <p14:xfrm>
              <a:off x="9756390" y="2281627"/>
              <a:ext cx="360" cy="360"/>
            </p14:xfrm>
          </p:contentPart>
        </mc:Choice>
        <mc:Fallback>
          <p:pic>
            <p:nvPicPr>
              <p:cNvPr id="5" name="Rukopis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44510" y="2269747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5627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B847E-2940-4682-A70F-047C90DBB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Demokratizační tendence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C4862A-FF7F-4580-9C5F-49EA2818A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zvýšenou mírou hovorovosti a nespisovnosti a jejího pronikání do spisovného jazyka (</a:t>
            </a:r>
            <a:r>
              <a:rPr lang="cs-CZ" i="1" dirty="0"/>
              <a:t>moci</a:t>
            </a:r>
            <a:r>
              <a:rPr lang="cs-CZ" dirty="0"/>
              <a:t> vs. </a:t>
            </a:r>
            <a:r>
              <a:rPr lang="cs-CZ" i="1" dirty="0"/>
              <a:t>moct</a:t>
            </a:r>
            <a:r>
              <a:rPr lang="cs-CZ" dirty="0"/>
              <a:t>; atd.);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Jsme za to rádi vs. Jsme tomu rádi; vyrábí vs. vyrábějí</a:t>
            </a:r>
            <a:endParaRPr lang="cs-CZ" i="1" dirty="0"/>
          </a:p>
          <a:p>
            <a:r>
              <a:rPr lang="cs-CZ" dirty="0"/>
              <a:t>univerbizace (Za jeden ze způsobů univerbizace může být považována rovněž </a:t>
            </a:r>
            <a:r>
              <a:rPr lang="cs-CZ" b="1" dirty="0"/>
              <a:t>kompozice</a:t>
            </a:r>
            <a:r>
              <a:rPr lang="cs-CZ" dirty="0"/>
              <a:t>.)a </a:t>
            </a:r>
            <a:r>
              <a:rPr lang="cs-CZ" dirty="0" err="1"/>
              <a:t>okazionalismy</a:t>
            </a:r>
            <a:r>
              <a:rPr lang="cs-CZ" dirty="0"/>
              <a:t>; </a:t>
            </a:r>
            <a:r>
              <a:rPr lang="cs-CZ" dirty="0" err="1"/>
              <a:t>slangismy</a:t>
            </a:r>
            <a:r>
              <a:rPr lang="cs-CZ" dirty="0"/>
              <a:t> a profesionalismy; </a:t>
            </a:r>
            <a:r>
              <a:rPr lang="cs-CZ" b="1" dirty="0" err="1"/>
              <a:t>slangizace</a:t>
            </a:r>
            <a:r>
              <a:rPr lang="cs-CZ" b="1" dirty="0"/>
              <a:t> (</a:t>
            </a:r>
            <a:r>
              <a:rPr lang="cs-CZ" i="1" dirty="0"/>
              <a:t>budget, </a:t>
            </a:r>
            <a:r>
              <a:rPr lang="cs-CZ" i="1" dirty="0" err="1"/>
              <a:t>stage</a:t>
            </a:r>
            <a:r>
              <a:rPr lang="cs-CZ" i="1" dirty="0"/>
              <a:t> </a:t>
            </a:r>
            <a:r>
              <a:rPr lang="cs-CZ" b="1" dirty="0"/>
              <a:t>aj.) a </a:t>
            </a:r>
            <a:r>
              <a:rPr lang="cs-CZ" b="1" dirty="0" err="1"/>
              <a:t>deslangizace</a:t>
            </a:r>
            <a:r>
              <a:rPr lang="cs-CZ" dirty="0"/>
              <a:t>.</a:t>
            </a:r>
          </a:p>
          <a:p>
            <a:r>
              <a:rPr lang="cs-CZ" dirty="0"/>
              <a:t>Svoji specifičnost ve vývojových tendencích ve spisovném jazyce, resp. v synchronní dynamice systému, má </a:t>
            </a:r>
            <a:r>
              <a:rPr lang="cs-CZ" b="1" dirty="0" err="1"/>
              <a:t>kalkování</a:t>
            </a:r>
            <a:r>
              <a:rPr lang="cs-CZ" dirty="0"/>
              <a:t>. Došlo k překladu, resp. k paralelnímu vytvoření mnoha (původních) termínů a </a:t>
            </a:r>
            <a:r>
              <a:rPr lang="cs-CZ" dirty="0" err="1"/>
              <a:t>polotermínů</a:t>
            </a:r>
            <a:r>
              <a:rPr lang="cs-CZ" dirty="0"/>
              <a:t> (zejména metaforických) podle vzoru v cizím jazyce, například </a:t>
            </a:r>
            <a:r>
              <a:rPr lang="cs-CZ" i="1" dirty="0" err="1"/>
              <a:t>mouse</a:t>
            </a:r>
            <a:r>
              <a:rPr lang="cs-CZ" i="1" dirty="0"/>
              <a:t> — myš; web </a:t>
            </a:r>
            <a:r>
              <a:rPr lang="cs-CZ" i="1" dirty="0" err="1"/>
              <a:t>page</a:t>
            </a:r>
            <a:r>
              <a:rPr lang="cs-CZ" i="1" dirty="0"/>
              <a:t> —</a:t>
            </a:r>
            <a:r>
              <a:rPr lang="cs-CZ" dirty="0"/>
              <a:t> </a:t>
            </a:r>
            <a:r>
              <a:rPr lang="cs-CZ" i="1" dirty="0"/>
              <a:t>webová stránka, hot line </a:t>
            </a:r>
            <a:r>
              <a:rPr lang="cs-CZ" dirty="0"/>
              <a:t>— </a:t>
            </a:r>
            <a:r>
              <a:rPr lang="cs-CZ" i="1" dirty="0"/>
              <a:t>horká linka.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317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Čeština je bohatá na variantní prostředky – tvarové, lexikální, syntaktické</a:t>
            </a:r>
          </a:p>
          <a:p>
            <a:r>
              <a:rPr lang="cs-CZ" dirty="0"/>
              <a:t>Dublety, triplety (v rybníku, rybníce; bez popela, popelu, popele atd.)</a:t>
            </a:r>
          </a:p>
          <a:p>
            <a:r>
              <a:rPr lang="cs-CZ" dirty="0"/>
              <a:t>Imanentní vývoj jazyka; pružná stabilita (V. Mathesius, O potenciálnosti jevů jazykových, 1911)</a:t>
            </a:r>
          </a:p>
          <a:p>
            <a:r>
              <a:rPr lang="cs-CZ" dirty="0"/>
              <a:t>Zdroje vývoje jsou</a:t>
            </a:r>
            <a:r>
              <a:rPr lang="cs-CZ" b="1" dirty="0"/>
              <a:t>: a) tendence k jednoduchosti a jazykové ekonomii </a:t>
            </a:r>
            <a:r>
              <a:rPr lang="cs-CZ" dirty="0"/>
              <a:t>(např. prosazení tvaru </a:t>
            </a:r>
            <a:r>
              <a:rPr lang="cs-CZ" i="1" dirty="0"/>
              <a:t>je</a:t>
            </a:r>
            <a:r>
              <a:rPr lang="cs-CZ" dirty="0"/>
              <a:t> oproti </a:t>
            </a:r>
            <a:r>
              <a:rPr lang="cs-CZ" i="1" dirty="0"/>
              <a:t>jes</a:t>
            </a:r>
            <a:r>
              <a:rPr lang="cs-CZ" dirty="0"/>
              <a:t>t; omezování kategoriálních hodnot, např. kondicionálu minulého nebo antepréterita/předminulý čas=plusquamperfektum, v bulharštině dodnes), </a:t>
            </a:r>
            <a:r>
              <a:rPr lang="cs-CZ" b="1" dirty="0"/>
              <a:t>sledující zájem mluvčího;</a:t>
            </a:r>
            <a:r>
              <a:rPr lang="cs-CZ" dirty="0"/>
              <a:t> X</a:t>
            </a:r>
          </a:p>
          <a:p>
            <a:r>
              <a:rPr lang="cs-CZ" dirty="0"/>
              <a:t>b</a:t>
            </a:r>
            <a:r>
              <a:rPr lang="cs-CZ" b="1" dirty="0"/>
              <a:t>) tendence ke kontrastnímu rozlišení, sledující zájem posluchače</a:t>
            </a:r>
            <a:r>
              <a:rPr lang="cs-CZ" dirty="0"/>
              <a:t>;</a:t>
            </a:r>
          </a:p>
          <a:p>
            <a:r>
              <a:rPr lang="cs-CZ" dirty="0"/>
              <a:t>Řada dalších: </a:t>
            </a:r>
          </a:p>
          <a:p>
            <a:r>
              <a:rPr lang="cs-CZ" dirty="0"/>
              <a:t>c) tendence k rovnovážnosti jazykového systému, projevující se analogiemi;</a:t>
            </a:r>
          </a:p>
          <a:p>
            <a:r>
              <a:rPr lang="cs-CZ" dirty="0"/>
              <a:t>d) tendence vlivu cizích jazyků (tvoření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dirty="0" err="1"/>
              <a:t>stars</a:t>
            </a:r>
            <a:r>
              <a:rPr lang="cs-CZ" dirty="0"/>
              <a:t>; </a:t>
            </a:r>
            <a:r>
              <a:rPr lang="cs-CZ" dirty="0" err="1"/>
              <a:t>DJs</a:t>
            </a:r>
            <a:r>
              <a:rPr lang="cs-CZ" dirty="0"/>
              <a:t>);</a:t>
            </a:r>
          </a:p>
          <a:p>
            <a:r>
              <a:rPr lang="cs-CZ" dirty="0"/>
              <a:t>e) tendence po odvoditelnosti reprezentativního tvaru (např. funkce nominativů) </a:t>
            </a:r>
          </a:p>
        </p:txBody>
      </p:sp>
    </p:spTree>
    <p:extLst>
      <p:ext uri="{BB962C8B-B14F-4D97-AF65-F5344CB8AC3E}">
        <p14:creationId xmlns:p14="http://schemas.microsoft.com/office/powerpoint/2010/main" val="388684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tendence v tvarosloví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Unifikační </a:t>
            </a:r>
            <a:r>
              <a:rPr lang="cs-CZ" dirty="0"/>
              <a:t>(sjednocovací)</a:t>
            </a:r>
          </a:p>
          <a:p>
            <a:r>
              <a:rPr lang="cs-CZ" b="1" dirty="0"/>
              <a:t>Diferenciační</a:t>
            </a:r>
            <a:r>
              <a:rPr lang="cs-CZ" dirty="0"/>
              <a:t> ( rozlišovací)</a:t>
            </a:r>
          </a:p>
          <a:p>
            <a:r>
              <a:rPr lang="cs-CZ" dirty="0"/>
              <a:t>Ve svém důsledku vedou k zjednodušení systému českého tvarosloví.</a:t>
            </a:r>
          </a:p>
          <a:p>
            <a:r>
              <a:rPr lang="cs-CZ" dirty="0"/>
              <a:t>Tendence </a:t>
            </a:r>
            <a:r>
              <a:rPr lang="cs-CZ" b="1" dirty="0"/>
              <a:t>unifikační</a:t>
            </a:r>
            <a:r>
              <a:rPr lang="cs-CZ" dirty="0"/>
              <a:t> působí silně, projevuje se: snahou zachovávat stejnou podobu tvarotvorného základu, snaha zamezit morfologickým alternacím, sjednotit tvary, které mají stejnou funkci.</a:t>
            </a:r>
          </a:p>
          <a:p>
            <a:r>
              <a:rPr lang="cs-CZ" dirty="0"/>
              <a:t>Jablkách/jablcích; s </a:t>
            </a:r>
            <a:r>
              <a:rPr lang="cs-CZ" dirty="0" err="1"/>
              <a:t>autama</a:t>
            </a:r>
            <a:r>
              <a:rPr lang="cs-CZ" dirty="0"/>
              <a:t>, </a:t>
            </a:r>
            <a:r>
              <a:rPr lang="cs-CZ" dirty="0" err="1"/>
              <a:t>holkama</a:t>
            </a:r>
            <a:r>
              <a:rPr lang="cs-CZ" dirty="0"/>
              <a:t>, </a:t>
            </a:r>
            <a:r>
              <a:rPr lang="cs-CZ" dirty="0" err="1"/>
              <a:t>kulichama</a:t>
            </a:r>
            <a:r>
              <a:rPr lang="cs-CZ" dirty="0"/>
              <a:t> atd. </a:t>
            </a:r>
          </a:p>
          <a:p>
            <a:r>
              <a:rPr lang="cs-CZ" dirty="0"/>
              <a:t>Tendence diferenciační – viz níže.</a:t>
            </a:r>
          </a:p>
        </p:txBody>
      </p:sp>
    </p:spTree>
    <p:extLst>
      <p:ext uri="{BB962C8B-B14F-4D97-AF65-F5344CB8AC3E}">
        <p14:creationId xmlns:p14="http://schemas.microsoft.com/office/powerpoint/2010/main" val="240525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Rozrůzněny a) územně, b) stylově, c) sémanticky, d) rovnocenné</a:t>
            </a:r>
          </a:p>
          <a:p>
            <a:r>
              <a:rPr lang="cs-CZ" dirty="0"/>
              <a:t>a) </a:t>
            </a:r>
            <a:r>
              <a:rPr lang="cs-CZ" dirty="0" err="1"/>
              <a:t>Chcou</a:t>
            </a:r>
            <a:r>
              <a:rPr lang="cs-CZ" dirty="0"/>
              <a:t>/chtějí; někdy kodifikovaný obě varianty (dělal jsi/dělals); </a:t>
            </a:r>
            <a:r>
              <a:rPr lang="cs-CZ" dirty="0" err="1"/>
              <a:t>učitelema</a:t>
            </a:r>
            <a:r>
              <a:rPr lang="cs-CZ" dirty="0"/>
              <a:t>/</a:t>
            </a:r>
            <a:r>
              <a:rPr lang="cs-CZ" dirty="0" err="1"/>
              <a:t>učitelamaXučiteli</a:t>
            </a:r>
            <a:endParaRPr lang="cs-CZ" dirty="0"/>
          </a:p>
          <a:p>
            <a:r>
              <a:rPr lang="cs-CZ" dirty="0"/>
              <a:t>b) Píši (</a:t>
            </a:r>
            <a:r>
              <a:rPr lang="cs-CZ" dirty="0" err="1"/>
              <a:t>kniž</a:t>
            </a:r>
            <a:r>
              <a:rPr lang="cs-CZ" dirty="0"/>
              <a:t>.)/píšu (</a:t>
            </a:r>
            <a:r>
              <a:rPr lang="cs-CZ" dirty="0" err="1"/>
              <a:t>neutr</a:t>
            </a:r>
            <a:r>
              <a:rPr lang="cs-CZ" dirty="0"/>
              <a:t>.); češu/</a:t>
            </a:r>
            <a:r>
              <a:rPr lang="cs-CZ" dirty="0" err="1"/>
              <a:t>česám</a:t>
            </a:r>
            <a:r>
              <a:rPr lang="cs-CZ" dirty="0"/>
              <a:t> (</a:t>
            </a:r>
            <a:r>
              <a:rPr lang="cs-CZ" dirty="0" err="1"/>
              <a:t>neutr</a:t>
            </a:r>
            <a:r>
              <a:rPr lang="cs-CZ" dirty="0"/>
              <a:t>.)/ </a:t>
            </a:r>
            <a:r>
              <a:rPr lang="cs-CZ" dirty="0" err="1"/>
              <a:t>češi</a:t>
            </a:r>
            <a:r>
              <a:rPr lang="cs-CZ" dirty="0"/>
              <a:t> (</a:t>
            </a:r>
            <a:r>
              <a:rPr lang="cs-CZ" dirty="0" err="1"/>
              <a:t>kniž</a:t>
            </a:r>
            <a:r>
              <a:rPr lang="cs-CZ" dirty="0"/>
              <a:t>); kopl/kopnul (</a:t>
            </a:r>
            <a:r>
              <a:rPr lang="cs-CZ" dirty="0" err="1"/>
              <a:t>nesp</a:t>
            </a:r>
            <a:r>
              <a:rPr lang="cs-CZ" dirty="0"/>
              <a:t>.)</a:t>
            </a:r>
          </a:p>
          <a:p>
            <a:r>
              <a:rPr lang="cs-CZ" dirty="0"/>
              <a:t>c) </a:t>
            </a:r>
            <a:r>
              <a:rPr lang="cs-CZ" b="1" dirty="0"/>
              <a:t>U polysémních lexémů </a:t>
            </a:r>
            <a:r>
              <a:rPr lang="cs-CZ" dirty="0"/>
              <a:t>– pomocí tvaru se naznačuje lexikální význam: tištěn (kniha) X tisknut (ruka); mísen x míšen; kuchyně X kuchyň; berlami x berlemi</a:t>
            </a:r>
          </a:p>
          <a:p>
            <a:pPr marL="0" indent="0">
              <a:buNone/>
            </a:pPr>
            <a:r>
              <a:rPr lang="cs-CZ" b="1" dirty="0"/>
              <a:t>     Ve vztahu k přirozenému rodu</a:t>
            </a:r>
            <a:r>
              <a:rPr lang="cs-CZ" dirty="0"/>
              <a:t>: manželé (pár) x manželové (jednotlivec); manžele x manžely</a:t>
            </a:r>
          </a:p>
          <a:p>
            <a:pPr marL="0" indent="0">
              <a:buNone/>
            </a:pPr>
            <a:r>
              <a:rPr lang="cs-CZ" b="1" dirty="0"/>
              <a:t>     Vzhledem k </a:t>
            </a:r>
            <a:r>
              <a:rPr lang="cs-CZ" b="1" dirty="0" err="1"/>
              <a:t>větněčlenské</a:t>
            </a:r>
            <a:r>
              <a:rPr lang="cs-CZ" b="1" dirty="0"/>
              <a:t> funkci</a:t>
            </a:r>
            <a:r>
              <a:rPr lang="cs-CZ" dirty="0"/>
              <a:t>: stalo se na to na jaře X záleží to na jaru/ vyprávět o jaru; výklad snu; probudit se ze </a:t>
            </a:r>
            <a:r>
              <a:rPr lang="cs-CZ" dirty="0" err="1"/>
              <a:t>sna</a:t>
            </a:r>
            <a:r>
              <a:rPr lang="cs-CZ" dirty="0"/>
              <a:t>; do roka a do dne X do roku 1938 (některé varianty jsou </a:t>
            </a:r>
            <a:r>
              <a:rPr lang="cs-CZ" dirty="0" err="1"/>
              <a:t>frazeologizované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d) kouše/kousá; kope/kopá; budíku, budíka; v rybníku, v rybníce (z hlediska jazyka ano, z hlediska idiolektu rovnocennost řídká, jednotlivec má v repertoáru jen jednu variantu); </a:t>
            </a:r>
          </a:p>
          <a:p>
            <a:r>
              <a:rPr lang="cs-CZ" dirty="0"/>
              <a:t>Záleží také na frekvenci: kope (162, ČNK, SYN2000) X kopá (24)</a:t>
            </a:r>
          </a:p>
        </p:txBody>
      </p:sp>
    </p:spTree>
    <p:extLst>
      <p:ext uri="{BB962C8B-B14F-4D97-AF65-F5344CB8AC3E}">
        <p14:creationId xmlns:p14="http://schemas.microsoft.com/office/powerpoint/2010/main" val="309903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Vývoj morfologických prostředků souvisí s vývojem v sousedních rovinách jazykového systému – s hláskoslovnými změnami a s rozvojem syntaktických prostředků.</a:t>
            </a:r>
          </a:p>
          <a:p>
            <a:r>
              <a:rPr lang="cs-CZ" dirty="0"/>
              <a:t>Některé obecné změny probíhají dlouhodobě, po staletí: stále se přebudovává kmenový systém deklinace substantiv na rodový; staletý je například přechod mezi vzory „píseň“ a „kost“. </a:t>
            </a:r>
          </a:p>
          <a:p>
            <a:r>
              <a:rPr lang="cs-CZ" dirty="0"/>
              <a:t>Obecná je tendence </a:t>
            </a:r>
            <a:r>
              <a:rPr lang="cs-CZ" b="1" dirty="0" err="1"/>
              <a:t>deflektivizační</a:t>
            </a:r>
            <a:r>
              <a:rPr lang="cs-CZ" b="1" dirty="0"/>
              <a:t> </a:t>
            </a:r>
            <a:r>
              <a:rPr lang="cs-CZ" dirty="0"/>
              <a:t>– omezovat skloňování a užívání ve větší míře základních tvarů/nominativních (vliv angličtiny, jazykové ekonomie), </a:t>
            </a:r>
            <a:r>
              <a:rPr lang="cs-CZ" i="1" dirty="0"/>
              <a:t>v měsíci listopad; Terezy taška; v ulici Soukenická; </a:t>
            </a:r>
            <a:r>
              <a:rPr lang="cs-CZ" dirty="0"/>
              <a:t>s Paul </a:t>
            </a:r>
            <a:r>
              <a:rPr lang="cs-CZ" dirty="0" err="1"/>
              <a:t>Newmanem</a:t>
            </a:r>
            <a:r>
              <a:rPr lang="cs-CZ" dirty="0"/>
              <a:t>; </a:t>
            </a:r>
            <a:r>
              <a:rPr lang="cs-CZ" i="1" dirty="0"/>
              <a:t>k </a:t>
            </a:r>
            <a:r>
              <a:rPr lang="cs-CZ" i="1" dirty="0" err="1"/>
              <a:t>pětseti</a:t>
            </a:r>
            <a:r>
              <a:rPr lang="cs-CZ" i="1" dirty="0"/>
              <a:t>; pod </a:t>
            </a:r>
            <a:r>
              <a:rPr lang="cs-CZ" i="1" dirty="0" err="1"/>
              <a:t>čtyřsty</a:t>
            </a:r>
            <a:r>
              <a:rPr lang="cs-CZ" i="1" dirty="0"/>
              <a:t> metry; v pěti stovkách</a:t>
            </a:r>
            <a:r>
              <a:rPr lang="cs-CZ" dirty="0"/>
              <a:t> (číslovka skupinová) případů; nepřechylování; </a:t>
            </a:r>
            <a:r>
              <a:rPr lang="cs-CZ" i="1" dirty="0"/>
              <a:t>nehoda,</a:t>
            </a:r>
            <a:r>
              <a:rPr lang="cs-CZ" b="1" i="1" dirty="0"/>
              <a:t> kdy </a:t>
            </a:r>
            <a:r>
              <a:rPr lang="cs-CZ" i="1" dirty="0"/>
              <a:t>přišlo o život pět lidí</a:t>
            </a:r>
            <a:r>
              <a:rPr lang="cs-CZ" b="1" i="1" dirty="0"/>
              <a:t>; </a:t>
            </a:r>
            <a:r>
              <a:rPr lang="cs-CZ" i="1" dirty="0"/>
              <a:t>Šaty, </a:t>
            </a:r>
            <a:r>
              <a:rPr lang="cs-CZ" b="1" i="1" dirty="0"/>
              <a:t>co</a:t>
            </a:r>
            <a:r>
              <a:rPr lang="cs-CZ" i="1" dirty="0"/>
              <a:t> připomínají róbu od </a:t>
            </a:r>
            <a:r>
              <a:rPr lang="cs-CZ" i="1" dirty="0" err="1"/>
              <a:t>Givenchy</a:t>
            </a:r>
            <a:r>
              <a:rPr lang="cs-CZ" i="1" dirty="0"/>
              <a:t>; (člověk s velkým charisma; seděli se svými guru); </a:t>
            </a:r>
            <a:r>
              <a:rPr lang="cs-CZ" i="1" dirty="0" err="1"/>
              <a:t>Coca</a:t>
            </a:r>
            <a:r>
              <a:rPr lang="cs-CZ" i="1" dirty="0"/>
              <a:t> Cola Školský [sic!] pohár; Erasmus koordinátor </a:t>
            </a:r>
            <a:r>
              <a:rPr lang="cs-CZ" dirty="0"/>
              <a:t>atd. </a:t>
            </a:r>
          </a:p>
        </p:txBody>
      </p:sp>
    </p:spTree>
    <p:extLst>
      <p:ext uri="{BB962C8B-B14F-4D97-AF65-F5344CB8AC3E}">
        <p14:creationId xmlns:p14="http://schemas.microsoft.com/office/powerpoint/2010/main" val="3240227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BA77A0-9F0E-4B81-B19F-E362923C6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Tradiční pojetí vývojových tendencí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87903C-CED9-461E-8FDC-76FD3BBB0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Intelektualizační vs. demokratizační</a:t>
            </a:r>
          </a:p>
          <a:p>
            <a:r>
              <a:rPr lang="cs-CZ" dirty="0" err="1"/>
              <a:t>terminologizace</a:t>
            </a:r>
            <a:r>
              <a:rPr lang="cs-CZ" dirty="0"/>
              <a:t> a </a:t>
            </a:r>
            <a:r>
              <a:rPr lang="cs-CZ" dirty="0" err="1"/>
              <a:t>determinologizace</a:t>
            </a:r>
            <a:endParaRPr lang="cs-CZ" dirty="0"/>
          </a:p>
          <a:p>
            <a:r>
              <a:rPr lang="cs-CZ" dirty="0"/>
              <a:t>internacionalizace („globalizace“?)a tvoření slov z domácích zdrojů (</a:t>
            </a:r>
            <a:r>
              <a:rPr lang="cs-CZ" dirty="0" err="1"/>
              <a:t>autochtonizace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41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B1D55-5287-4E20-B2E9-97EA5072C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Tendence k intelektualizaci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6288EE-9090-4AB3-B9F2-3134F63BD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zvyšování podílu odborného jazyka</a:t>
            </a:r>
            <a:r>
              <a:rPr lang="cs-CZ" dirty="0"/>
              <a:t>,  tendence k intelektualizaci a tendencí k </a:t>
            </a:r>
            <a:r>
              <a:rPr lang="cs-CZ" dirty="0" err="1"/>
              <a:t>terminologizaci</a:t>
            </a:r>
            <a:r>
              <a:rPr lang="cs-CZ" dirty="0"/>
              <a:t>;</a:t>
            </a:r>
          </a:p>
          <a:p>
            <a:r>
              <a:rPr lang="cs-CZ" b="1" dirty="0"/>
              <a:t>zvyšování množství termínů </a:t>
            </a:r>
          </a:p>
          <a:p>
            <a:r>
              <a:rPr lang="cs-CZ" dirty="0"/>
              <a:t>a zároveň některé termíny přecházejí z odborného, resp. úzce specifikovaného prostředí do jiných komunikačních sfér, zejména do publicistiky a běžného vyjadřování; proces </a:t>
            </a:r>
            <a:r>
              <a:rPr lang="cs-CZ" b="1" dirty="0" err="1"/>
              <a:t>determinologizace</a:t>
            </a:r>
            <a:r>
              <a:rPr lang="cs-CZ" dirty="0"/>
              <a:t> se dotkl výrazů, které sice na jedné straně chápeme jako součást mluvy určité profesní, </a:t>
            </a:r>
            <a:r>
              <a:rPr lang="cs-CZ" dirty="0" err="1"/>
              <a:t>poloprofesní</a:t>
            </a:r>
            <a:r>
              <a:rPr lang="cs-CZ" dirty="0"/>
              <a:t> či zájmové sféry, na druhé straně jsou i součástí vyjadřování neodborné veřejnosti, publicistiky a médií, např. </a:t>
            </a:r>
            <a:r>
              <a:rPr lang="cs-CZ" i="1" dirty="0"/>
              <a:t>server, myš, bungee jumping atd.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002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A9671-C510-4653-83D9-AB68C49F1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5D5518-523F-4CC1-8863-7BC119159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vzrůstající počet </a:t>
            </a:r>
            <a:r>
              <a:rPr lang="cs-CZ" b="1" dirty="0"/>
              <a:t>abstrakt</a:t>
            </a:r>
            <a:r>
              <a:rPr lang="cs-CZ" dirty="0"/>
              <a:t>; český jazyk zaznamenal v devadesátých letech ohromný nárůst abstrakt (image atd.);</a:t>
            </a:r>
          </a:p>
          <a:p>
            <a:r>
              <a:rPr lang="cs-CZ" dirty="0"/>
              <a:t>projevy </a:t>
            </a:r>
            <a:r>
              <a:rPr lang="cs-CZ" b="1" dirty="0" err="1"/>
              <a:t>neosémantizace</a:t>
            </a:r>
            <a:r>
              <a:rPr lang="cs-CZ" dirty="0"/>
              <a:t>, především přibývání abstraktního významu u konkrét; český jazyk zaznamenal v devadesátých letech ohromný nárůst abstrakt: </a:t>
            </a:r>
            <a:r>
              <a:rPr lang="cs-CZ" i="1" dirty="0"/>
              <a:t>čitelnost </a:t>
            </a:r>
            <a:r>
              <a:rPr lang="cs-CZ" dirty="0"/>
              <a:t>ve významu ‚jasnost, srozumitelnost, průhlednost‘, </a:t>
            </a:r>
            <a:r>
              <a:rPr lang="cs-CZ" i="1" dirty="0"/>
              <a:t>incest </a:t>
            </a:r>
            <a:r>
              <a:rPr lang="cs-CZ" dirty="0"/>
              <a:t>‚propletené vztahy mezi podniky a jejich dceřinou nebo vnukovskou frakcí‘, </a:t>
            </a:r>
            <a:r>
              <a:rPr lang="cs-CZ" i="1" dirty="0"/>
              <a:t>recyklace </a:t>
            </a:r>
            <a:r>
              <a:rPr lang="cs-CZ" dirty="0"/>
              <a:t>‚nové, další využití něčeho z minulosti‘, </a:t>
            </a:r>
            <a:r>
              <a:rPr lang="cs-CZ" i="1" dirty="0"/>
              <a:t>sentiment </a:t>
            </a:r>
            <a:r>
              <a:rPr lang="cs-CZ" dirty="0"/>
              <a:t>‚soubor psychologických vlivů projevujících se při obchodování‘ atd. </a:t>
            </a:r>
            <a:r>
              <a:rPr lang="cs-CZ" i="1" dirty="0" err="1"/>
              <a:t>Komfotní</a:t>
            </a:r>
            <a:r>
              <a:rPr lang="cs-CZ" i="1" dirty="0"/>
              <a:t> zóna, depka</a:t>
            </a:r>
            <a:r>
              <a:rPr lang="cs-CZ" dirty="0"/>
              <a:t> aj. </a:t>
            </a:r>
          </a:p>
          <a:p>
            <a:r>
              <a:rPr lang="cs-CZ" b="1" dirty="0"/>
              <a:t>nárůst přejímek; </a:t>
            </a:r>
            <a:r>
              <a:rPr lang="cs-CZ" dirty="0"/>
              <a:t>v tomto směru se intelektualizace sbližuje, resp. kryje s tendencí k </a:t>
            </a:r>
            <a:r>
              <a:rPr lang="cs-CZ" b="1" dirty="0"/>
              <a:t>internacionalizaci: </a:t>
            </a:r>
            <a:r>
              <a:rPr lang="en-US" i="1" dirty="0"/>
              <a:t>fast food, feeling </a:t>
            </a:r>
            <a:r>
              <a:rPr lang="en-US" dirty="0"/>
              <a:t>‚</a:t>
            </a:r>
            <a:r>
              <a:rPr lang="en-US" dirty="0" err="1"/>
              <a:t>procítěná</a:t>
            </a:r>
            <a:r>
              <a:rPr lang="en-US" dirty="0"/>
              <a:t> </a:t>
            </a:r>
            <a:r>
              <a:rPr lang="en-US" dirty="0" err="1"/>
              <a:t>interpretace</a:t>
            </a:r>
            <a:r>
              <a:rPr lang="en-US" dirty="0"/>
              <a:t> </a:t>
            </a:r>
            <a:r>
              <a:rPr lang="en-US" dirty="0" err="1"/>
              <a:t>hudby</a:t>
            </a:r>
            <a:r>
              <a:rPr lang="en-US" dirty="0"/>
              <a:t>‘</a:t>
            </a:r>
            <a:r>
              <a:rPr lang="cs-CZ" dirty="0"/>
              <a:t> atd. 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6827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nové vazby</a:t>
            </a:r>
          </a:p>
          <a:p>
            <a:pPr marL="457200"/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ještě nediskutovali/to ještě nedebatovali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Poslanci problém diskutovali v parlamentu;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atd.</a:t>
            </a:r>
          </a:p>
          <a:p>
            <a:pPr marL="457200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Obvykle jsou hodnoceny jako pokleslý novotvar, ale v češtině již dlouho (SSJČ), dnes se ustálily a   nabývají posunutých významů; správně je: </a:t>
            </a:r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diskutovat o něčem, zmínit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o něčem</a:t>
            </a:r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Objevuje se také: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diskutovali nad/k</a:t>
            </a:r>
          </a:p>
          <a:p>
            <a:pPr marL="457200"/>
            <a:r>
              <a:rPr lang="cs-CZ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diskutovat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rovnici</a:t>
            </a:r>
          </a:p>
          <a:p>
            <a:pPr marL="457200"/>
            <a:r>
              <a:rPr lang="cs-CZ" i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cs-CZ" sz="18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omunikovat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něco</a:t>
            </a:r>
          </a:p>
          <a:p>
            <a:pPr marL="457200"/>
            <a:endParaRPr lang="cs-CZ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hlasovat/prohlašovat něco: Vazba má spíše slangovou, profesní povahu; správně: kodifikovaná vazba je se 6. p.: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hlasovat o zákonu/návrhu;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poměrně časté je dnes v profesní mluvě politiků a druhotně  v publicistice předponové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prohlasovat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(něco), např. poslanci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prohlasovali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změnu zákona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1788609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332</TotalTime>
  <Words>1129</Words>
  <Application>Microsoft Office PowerPoint</Application>
  <PresentationFormat>Širokoúhlá obrazovka</PresentationFormat>
  <Paragraphs>56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Stébla</vt:lpstr>
      <vt:lpstr>Vývojové tendence </vt:lpstr>
      <vt:lpstr>Obecně</vt:lpstr>
      <vt:lpstr>Dvě tendence v tvarosloví</vt:lpstr>
      <vt:lpstr>Varianty</vt:lpstr>
      <vt:lpstr>Prezentace aplikace PowerPoint</vt:lpstr>
      <vt:lpstr>Tradiční pojetí vývojových tendencí</vt:lpstr>
      <vt:lpstr>Tendence k intelektualizaci</vt:lpstr>
      <vt:lpstr>Prezentace aplikace PowerPoint</vt:lpstr>
      <vt:lpstr>Prezentace aplikace PowerPoint</vt:lpstr>
      <vt:lpstr>Prezentace aplikace PowerPoint</vt:lpstr>
      <vt:lpstr>Demokratizační tendence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Vývojové tendence</dc:title>
  <dc:creator>Sonja</dc:creator>
  <cp:lastModifiedBy>H4</cp:lastModifiedBy>
  <cp:revision>20</cp:revision>
  <dcterms:created xsi:type="dcterms:W3CDTF">2017-03-12T15:49:45Z</dcterms:created>
  <dcterms:modified xsi:type="dcterms:W3CDTF">2025-02-25T13:10:11Z</dcterms:modified>
</cp:coreProperties>
</file>