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9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9D6F5-A9D4-C22B-732C-A31A172FB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20939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1AFD6E-3459-290F-1147-F0C47ACEE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46774"/>
            <a:ext cx="9144000" cy="106689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674D3-6FB9-5549-B0F2-FD61E82D1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5883-038C-4696-8E27-1811E470D6D4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39BBC-C979-2C77-493E-CF5498AEB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13B7E-A51C-D9CD-2189-650A9D63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31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990AE-F72C-4C2E-E2D0-7A8D7EEF0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41B46D-142E-8C8E-C4F4-B6B1586A6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D92E3-36AD-2615-0166-6B73C34F1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8A6D4-154B-4E4D-9001-7A6C328D243E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BFB69-319D-2284-2734-217160D39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883B0-C775-5BD2-8EC6-A41D19BCA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67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040463-6D41-8D45-088A-540B0D1883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92281"/>
            <a:ext cx="2628900" cy="55846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F2276-7F04-F3F7-E3CE-F81C8DC63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92281"/>
            <a:ext cx="7734300" cy="55846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802BF-9E0C-3251-8FAE-81F07DB05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0999-9BD6-4929-BDEC-B84E21C16701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F1754-5B8F-A9FA-E8B1-06E04CE28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1E6A8-5139-ECD4-CC0C-32FFC674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854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155F0-A6D4-C39B-394F-0B16E9C9C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1860F-B260-57CE-E12B-2C9486031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45C9F-D94D-E5D3-B73A-20621FA53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AB243-BB42-966A-4708-15C9B11D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3A3BD-2CC5-03D3-4CD6-E31A55BA2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06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D8633-AC3B-E617-1C54-84932DDD7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4236" y="1514688"/>
            <a:ext cx="8584164" cy="3138875"/>
          </a:xfrm>
        </p:spPr>
        <p:txBody>
          <a:bodyPr anchor="b">
            <a:normAutofit/>
          </a:bodyPr>
          <a:lstStyle>
            <a:lvl1pPr>
              <a:defRPr sz="36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68C242-ECAB-AEC3-7E9B-F9854AF31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4236" y="4963885"/>
            <a:ext cx="8584165" cy="1125765"/>
          </a:xfrm>
        </p:spPr>
        <p:txBody>
          <a:bodyPr>
            <a:normAutofit/>
          </a:bodyPr>
          <a:lstStyle>
            <a:lvl1pPr marL="0" indent="0">
              <a:buNone/>
              <a:defRPr sz="1600" cap="all" spc="3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D9B82-EEF4-2CD7-61FE-BAFB2B96D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5005-EC25-4FB9-B19B-2437F0B120D2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222B6-F7A8-70A5-B023-FCAD5D7C4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5D758-2E38-8A8D-75BC-667F6A23B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011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60DFF-11BD-F5F4-35D4-1986ABBD3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D1279-E9A9-702E-144D-61114B788E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7824" y="2159175"/>
            <a:ext cx="4977453" cy="40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84E624-7A76-56EC-FA0D-E2AA8EF9B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8391" y="2159175"/>
            <a:ext cx="4985785" cy="40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9D7DF5-30AD-AE47-D516-5CEE82770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3B5C-2325-42FF-AF91-C1451D9D66CC}" type="datetime1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5C503-B649-B083-6341-F6E376AF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3EA35-CF5A-DB36-8B14-5C184B6F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1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BA3D8-FDD9-329B-BCC6-BBF47F01B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348" y="602671"/>
            <a:ext cx="10429303" cy="76892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EEF7DC-0699-CB3C-A7CB-39035D89A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1349" y="1696325"/>
            <a:ext cx="4963538" cy="647700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2EB40-99E1-CCA4-BAFA-F51AA56CF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1349" y="2344025"/>
            <a:ext cx="4963538" cy="38333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8979BC-6B50-751D-D569-F360938B0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2669" y="1696325"/>
            <a:ext cx="4987982" cy="647700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A3A26F-230E-2D25-6BDC-6ECA00FAEF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2669" y="2344025"/>
            <a:ext cx="4987982" cy="383337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182A01-DE7C-3BA4-96FF-CDEF2F60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DB08-3B01-46DD-99F2-F6F6334EA669}" type="datetime1">
              <a:rPr lang="en-US" smtClean="0"/>
              <a:t>5/2/2024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CAA828-0166-8ECD-BCE8-654BEFDD7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90C0D2-459A-04AA-FD90-7687D2FE8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61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D549F-FA71-857F-E02E-3CB63CE6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569611-F911-D3D4-B613-ACCDA56C4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AC11-ACC3-4129-BBD7-C580BF1A4EE7}" type="datetime1">
              <a:rPr lang="en-US" smtClean="0"/>
              <a:t>5/2/2024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EA1961-0B6B-8FEB-F2CB-C42E90EF2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2AA80E-3139-9F1B-9C3E-2A76628CF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127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F54789-9F96-511A-0FB6-24F6A8418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0F7F3-E406-44E2-93AF-674B3F1A2E51}" type="datetime1">
              <a:rPr lang="en-US" smtClean="0"/>
              <a:t>5/2/2024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780399-ADEF-8F74-9F59-6AD804C93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6A34F-ABAB-9C4E-38A1-C6EEB944B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20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E3917-2BF6-1CE2-F34B-49F0D09A1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07868"/>
            <a:ext cx="3640713" cy="2062594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15B8F-A9F3-8583-FFF1-175021F17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898" y="807867"/>
            <a:ext cx="5922489" cy="50531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D90AFF-A949-CE9E-6B94-C1B619612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00652"/>
            <a:ext cx="3640713" cy="2868336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95267E-088F-FB9A-9469-551890F29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DD93-7C9D-4E53-81F0-DDE57FEA7EDB}" type="datetime1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A3FFC-B3A6-C0B6-5DAE-70BE0D6FB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08D35F-BC2E-8D14-060F-449CBAF7C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56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909ED-ED97-A3CE-5569-77B45F414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20881"/>
            <a:ext cx="3639312" cy="206259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83BB3A-9E24-DE4C-9619-1502F1B6F3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47408" y="919595"/>
            <a:ext cx="6107979" cy="50136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CE1F-29E0-88BB-8489-E58236B8B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00652"/>
            <a:ext cx="3643889" cy="2868336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B7212-6816-FFD1-50B2-58844AD38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BC28-59DE-4F83-B4A1-497203279FAD}" type="datetime1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17744-5A24-B7B7-5FD6-E98E60832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DA4D1-A71D-A7A6-3D0C-294E5D280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13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858A62-FE72-978B-BE71-05908D82E1A4}"/>
              </a:ext>
            </a:extLst>
          </p:cNvPr>
          <p:cNvSpPr/>
          <p:nvPr/>
        </p:nvSpPr>
        <p:spPr>
          <a:xfrm>
            <a:off x="0" y="0"/>
            <a:ext cx="12192000" cy="6860161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FA14B7-4740-5D9F-6489-BAD00C3E0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108" y="588245"/>
            <a:ext cx="10449784" cy="12659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0487F-803F-C5AF-BD93-39C0FC738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7824" y="2157984"/>
            <a:ext cx="10442448" cy="39038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6FCEF-4EDF-C2EF-7D81-FEFF7042F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782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300" baseline="0">
                <a:solidFill>
                  <a:schemeClr val="tx2"/>
                </a:solidFill>
              </a:defRPr>
            </a:lvl1pPr>
          </a:lstStyle>
          <a:p>
            <a:fld id="{0BDC4764-F656-4735-9820-9886F8DF1D6A}" type="datetime1">
              <a:rPr lang="en-US" smtClean="0"/>
              <a:t>5/2/2024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663BC-4D46-C74D-DDF2-9D25B4D96F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32320" y="6356350"/>
            <a:ext cx="4297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B4EAE-CB5C-D14B-77EF-7B155FA683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9999" y="6356350"/>
            <a:ext cx="521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digimanie.cz/formaty-pro-ukladani-fotografii-1dil-zaklady/196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!!Rectangle">
            <a:extLst>
              <a:ext uri="{FF2B5EF4-FFF2-40B4-BE49-F238E27FC236}">
                <a16:creationId xmlns:a16="http://schemas.microsoft.com/office/drawing/2014/main" id="{D4906370-1564-49FA-A802-58546B392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3">
            <a:extLst>
              <a:ext uri="{FF2B5EF4-FFF2-40B4-BE49-F238E27FC236}">
                <a16:creationId xmlns:a16="http://schemas.microsoft.com/office/drawing/2014/main" id="{B048F221-5501-D445-89C1-4495CB3FB1A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t="2398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9" name="Oval 10">
            <a:extLst>
              <a:ext uri="{FF2B5EF4-FFF2-40B4-BE49-F238E27FC236}">
                <a16:creationId xmlns:a16="http://schemas.microsoft.com/office/drawing/2014/main" id="{EF640709-BDFD-453B-B75D-6212E7A87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E4CA3FE-DB93-AF42-0431-14AFF1CA06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7192" y="1032483"/>
            <a:ext cx="5037616" cy="2982360"/>
          </a:xfrm>
        </p:spPr>
        <p:txBody>
          <a:bodyPr>
            <a:normAutofit/>
          </a:bodyPr>
          <a:lstStyle/>
          <a:p>
            <a:r>
              <a:rPr lang="sk-SK"/>
              <a:t>Digitálne faximile - obraz</a:t>
            </a:r>
            <a:endParaRPr lang="sk-SK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A0B7D5E-1AD9-4DA3-BC19-A180CD47AF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7192" y="4106918"/>
            <a:ext cx="5037616" cy="1655762"/>
          </a:xfrm>
        </p:spPr>
        <p:txBody>
          <a:bodyPr>
            <a:normAutofit/>
          </a:bodyPr>
          <a:lstStyle/>
          <a:p>
            <a:r>
              <a:rPr lang="sk-SK"/>
              <a:t>Dušan Katuščák</a:t>
            </a:r>
            <a:endParaRPr lang="sk-SK" dirty="0"/>
          </a:p>
        </p:txBody>
      </p:sp>
      <p:sp>
        <p:nvSpPr>
          <p:cNvPr id="30" name="Arc 12">
            <a:extLst>
              <a:ext uri="{FF2B5EF4-FFF2-40B4-BE49-F238E27FC236}">
                <a16:creationId xmlns:a16="http://schemas.microsoft.com/office/drawing/2014/main" id="{B4019478-3FDC-438C-8848-1D7DA864A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366740" flipV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14">
            <a:extLst>
              <a:ext uri="{FF2B5EF4-FFF2-40B4-BE49-F238E27FC236}">
                <a16:creationId xmlns:a16="http://schemas.microsoft.com/office/drawing/2014/main" id="{FE406479-1D57-4209-B128-3C8174624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391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D0704C-B7FE-F853-D8F0-74C260744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Rozlíšenie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6EB9965-8BBC-7DB3-8814-6D3AAA313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824" y="1518408"/>
            <a:ext cx="10442448" cy="4543396"/>
          </a:xfrm>
        </p:spPr>
        <p:txBody>
          <a:bodyPr>
            <a:noAutofit/>
          </a:bodyPr>
          <a:lstStyle/>
          <a:p>
            <a:r>
              <a:rPr lang="sk-SK" sz="2400" b="0" i="0" dirty="0">
                <a:solidFill>
                  <a:srgbClr val="000000"/>
                </a:solidFill>
                <a:effectLst/>
                <a:latin typeface="Encode Sans"/>
              </a:rPr>
              <a:t>Ak rozrežeme skutočný obrázok na určitý počet vertikálnych a horizontálnych prvkov, v skutočnosti vytvoríme mozaiku obrazu. </a:t>
            </a:r>
          </a:p>
          <a:p>
            <a:r>
              <a:rPr lang="sk-SK" sz="2400" b="0" i="0" dirty="0">
                <a:solidFill>
                  <a:srgbClr val="000000"/>
                </a:solidFill>
                <a:effectLst/>
                <a:latin typeface="Encode Sans"/>
              </a:rPr>
              <a:t>Každý segment (obdĺžnik) musíme opísať iba s jedným pixelom - jednou farbou. </a:t>
            </a:r>
          </a:p>
          <a:p>
            <a:r>
              <a:rPr lang="sk-SK" sz="2400" b="0" i="0" dirty="0">
                <a:solidFill>
                  <a:srgbClr val="000000"/>
                </a:solidFill>
                <a:effectLst/>
                <a:latin typeface="Encode Sans"/>
              </a:rPr>
              <a:t>Týmto spôsobom pixel predstavuje priemernú farbu každého segmentu mozaiky a nevyhnutne zjednodušuje obraz. </a:t>
            </a:r>
          </a:p>
          <a:p>
            <a:r>
              <a:rPr lang="sk-SK" sz="2400" b="0" i="0" dirty="0">
                <a:solidFill>
                  <a:srgbClr val="000000"/>
                </a:solidFill>
                <a:effectLst/>
                <a:latin typeface="Encode Sans"/>
              </a:rPr>
              <a:t>Logicky teda platí, že čím viac pixelov, tým jemnejší/presnejší obraz popisujeme. </a:t>
            </a:r>
          </a:p>
          <a:p>
            <a:r>
              <a:rPr lang="sk-SK" sz="2400" b="0" i="0" dirty="0">
                <a:solidFill>
                  <a:srgbClr val="000000"/>
                </a:solidFill>
                <a:effectLst/>
                <a:latin typeface="Encode Sans"/>
              </a:rPr>
              <a:t>Okrem toho, ak poznáme rozmery obrázka, je možné vypočítať veľkosť jedného pixelu so znalosťou jeho rozlíšenia v pixeloch</a:t>
            </a:r>
            <a:endParaRPr lang="sk-SK" sz="2400" dirty="0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1559FE3-C283-73B7-1F07-F0BE70CB7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850CF7F-95B5-4938-7AAD-16C8D1FE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86A49B7-EA21-53AA-3EB4-03FACE8C9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66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AD1F0C-B4AD-8EBA-48BB-BBA7EFF60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0" i="1" dirty="0">
                <a:solidFill>
                  <a:srgbClr val="000000"/>
                </a:solidFill>
                <a:effectLst/>
                <a:latin typeface="Encode Sans"/>
              </a:rPr>
              <a:t>Príklad veľkosti pixelov pre rôzne zariadenia (médiá) </a:t>
            </a:r>
            <a:endParaRPr lang="sk-SK" dirty="0"/>
          </a:p>
        </p:txBody>
      </p:sp>
      <p:graphicFrame>
        <p:nvGraphicFramePr>
          <p:cNvPr id="7" name="Zástupný objekt pre obsah 6">
            <a:extLst>
              <a:ext uri="{FF2B5EF4-FFF2-40B4-BE49-F238E27FC236}">
                <a16:creationId xmlns:a16="http://schemas.microsoft.com/office/drawing/2014/main" id="{0DC41231-CCEA-EC06-5B28-D00147ADF0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479857"/>
              </p:ext>
            </p:extLst>
          </p:nvPr>
        </p:nvGraphicFramePr>
        <p:xfrm>
          <a:off x="956345" y="2676684"/>
          <a:ext cx="9940954" cy="2541268"/>
        </p:xfrm>
        <a:graphic>
          <a:graphicData uri="http://schemas.openxmlformats.org/drawingml/2006/table">
            <a:tbl>
              <a:tblPr/>
              <a:tblGrid>
                <a:gridCol w="2598427">
                  <a:extLst>
                    <a:ext uri="{9D8B030D-6E8A-4147-A177-3AD203B41FA5}">
                      <a16:colId xmlns:a16="http://schemas.microsoft.com/office/drawing/2014/main" val="3027150132"/>
                    </a:ext>
                  </a:extLst>
                </a:gridCol>
                <a:gridCol w="3090554">
                  <a:extLst>
                    <a:ext uri="{9D8B030D-6E8A-4147-A177-3AD203B41FA5}">
                      <a16:colId xmlns:a16="http://schemas.microsoft.com/office/drawing/2014/main" val="1866916930"/>
                    </a:ext>
                  </a:extLst>
                </a:gridCol>
                <a:gridCol w="2322837">
                  <a:extLst>
                    <a:ext uri="{9D8B030D-6E8A-4147-A177-3AD203B41FA5}">
                      <a16:colId xmlns:a16="http://schemas.microsoft.com/office/drawing/2014/main" val="960117426"/>
                    </a:ext>
                  </a:extLst>
                </a:gridCol>
                <a:gridCol w="1929136">
                  <a:extLst>
                    <a:ext uri="{9D8B030D-6E8A-4147-A177-3AD203B41FA5}">
                      <a16:colId xmlns:a16="http://schemas.microsoft.com/office/drawing/2014/main" val="876136446"/>
                    </a:ext>
                  </a:extLst>
                </a:gridCol>
              </a:tblGrid>
              <a:tr h="635317">
                <a:tc>
                  <a:txBody>
                    <a:bodyPr/>
                    <a:lstStyle/>
                    <a:p>
                      <a:pPr algn="ctr" fontAlgn="ctr"/>
                      <a:endParaRPr lang="sk-SK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8100" marR="38100" marT="15240" marB="15240" anchor="ctr">
                    <a:lnL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>
                          <a:solidFill>
                            <a:srgbClr val="FFFFFF"/>
                          </a:solidFill>
                          <a:effectLst/>
                        </a:rPr>
                        <a:t>Rozlišení</a:t>
                      </a:r>
                    </a:p>
                  </a:txBody>
                  <a:tcPr marL="38100" marR="38100" marT="15240" marB="15240" anchor="ctr">
                    <a:lnL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>
                          <a:solidFill>
                            <a:srgbClr val="FFFFFF"/>
                          </a:solidFill>
                          <a:effectLst/>
                        </a:rPr>
                        <a:t>Rozměr</a:t>
                      </a:r>
                    </a:p>
                  </a:txBody>
                  <a:tcPr marL="38100" marR="38100" marT="15240" marB="15240" anchor="ctr">
                    <a:lnL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>
                          <a:solidFill>
                            <a:srgbClr val="FFFFFF"/>
                          </a:solidFill>
                          <a:effectLst/>
                        </a:rPr>
                        <a:t>Pixel [mm]</a:t>
                      </a:r>
                    </a:p>
                  </a:txBody>
                  <a:tcPr marL="38100" marR="38100" marT="15240" marB="15240" anchor="ctr">
                    <a:lnL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975426"/>
                  </a:ext>
                </a:extLst>
              </a:tr>
              <a:tr h="635317">
                <a:tc>
                  <a:txBody>
                    <a:bodyPr/>
                    <a:lstStyle/>
                    <a:p>
                      <a:pPr fontAlgn="ctr"/>
                      <a:r>
                        <a:rPr lang="sk-SK" b="1" dirty="0" err="1">
                          <a:effectLst/>
                        </a:rPr>
                        <a:t>Televize</a:t>
                      </a:r>
                      <a:endParaRPr lang="sk-SK" dirty="0">
                        <a:effectLst/>
                      </a:endParaRPr>
                    </a:p>
                  </a:txBody>
                  <a:tcPr marL="38100" marR="38100" marT="15240" marB="15240" anchor="ctr">
                    <a:lnL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1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720x576</a:t>
                      </a:r>
                    </a:p>
                  </a:txBody>
                  <a:tcPr marL="38100" marR="38100" marT="15240" marB="15240" anchor="ctr">
                    <a:lnL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1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42" úhlopříčka</a:t>
                      </a:r>
                    </a:p>
                  </a:txBody>
                  <a:tcPr marL="38100" marR="38100" marT="15240" marB="15240" anchor="ctr">
                    <a:lnL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1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1,18x1,11</a:t>
                      </a:r>
                    </a:p>
                  </a:txBody>
                  <a:tcPr marL="38100" marR="38100" marT="15240" marB="15240" anchor="ctr">
                    <a:lnL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271909"/>
                  </a:ext>
                </a:extLst>
              </a:tr>
              <a:tr h="635317">
                <a:tc>
                  <a:txBody>
                    <a:bodyPr/>
                    <a:lstStyle/>
                    <a:p>
                      <a:pPr fontAlgn="ctr"/>
                      <a:r>
                        <a:rPr lang="sk-SK" b="1">
                          <a:effectLst/>
                        </a:rPr>
                        <a:t>LCD obrazovka</a:t>
                      </a:r>
                      <a:endParaRPr lang="sk-SK">
                        <a:effectLst/>
                      </a:endParaRPr>
                    </a:p>
                  </a:txBody>
                  <a:tcPr marL="38100" marR="38100" marT="15240" marB="15240" anchor="ctr">
                    <a:lnL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1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1600x1200</a:t>
                      </a:r>
                    </a:p>
                  </a:txBody>
                  <a:tcPr marL="38100" marR="38100" marT="15240" marB="15240" anchor="ctr">
                    <a:lnL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1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20" úhlopříčka</a:t>
                      </a:r>
                    </a:p>
                  </a:txBody>
                  <a:tcPr marL="38100" marR="38100" marT="15240" marB="15240" anchor="ctr">
                    <a:lnL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1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0,255x0,255</a:t>
                      </a:r>
                    </a:p>
                  </a:txBody>
                  <a:tcPr marL="38100" marR="38100" marT="15240" marB="15240" anchor="ctr">
                    <a:lnL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566814"/>
                  </a:ext>
                </a:extLst>
              </a:tr>
              <a:tr h="635317">
                <a:tc>
                  <a:txBody>
                    <a:bodyPr/>
                    <a:lstStyle/>
                    <a:p>
                      <a:pPr fontAlgn="ctr"/>
                      <a:r>
                        <a:rPr lang="sk-SK" b="1">
                          <a:effectLst/>
                        </a:rPr>
                        <a:t>Fotografie</a:t>
                      </a:r>
                      <a:endParaRPr lang="sk-SK">
                        <a:effectLst/>
                      </a:endParaRPr>
                    </a:p>
                  </a:txBody>
                  <a:tcPr marL="38100" marR="38100" marT="15240" marB="15240" anchor="ctr">
                    <a:lnL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1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3000x2000 (6 MPix)</a:t>
                      </a:r>
                    </a:p>
                  </a:txBody>
                  <a:tcPr marL="38100" marR="38100" marT="15240" marB="15240" anchor="ctr">
                    <a:lnL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1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13 x 9 cm</a:t>
                      </a:r>
                    </a:p>
                  </a:txBody>
                  <a:tcPr marL="38100" marR="38100" marT="15240" marB="15240" anchor="ctr">
                    <a:lnL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1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dirty="0">
                          <a:effectLst/>
                        </a:rPr>
                        <a:t>0,043x0,045</a:t>
                      </a:r>
                    </a:p>
                  </a:txBody>
                  <a:tcPr marL="38100" marR="38100" marT="15240" marB="15240" anchor="ctr">
                    <a:lnL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B8B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244781"/>
                  </a:ext>
                </a:extLst>
              </a:tr>
            </a:tbl>
          </a:graphicData>
        </a:graphic>
      </p:graphicFrame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9DF460C-964D-19A9-FBA8-E58D3A2C5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9FAB1F3-68D1-C299-563A-3AA877C1F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D204168-A294-D12D-0EEE-95C531D0E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11</a:t>
            </a:fld>
            <a:endParaRPr lang="en-US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EE02B808-57AB-4B5E-ABC8-145F5F13D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altLang="sk-SK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Encode Sans"/>
              </a:rPr>
            </a:br>
            <a:endParaRPr kumimoji="0" lang="sk-SK" altLang="sk-SK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2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Encode Sans"/>
              </a:rPr>
              <a:t>Příklad velikosti pixelů pro různá zařízení/média</a:t>
            </a:r>
            <a:endParaRPr kumimoji="0" lang="sk-SK" altLang="sk-SK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alt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904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819DD-2561-B92E-A246-8BE04D1C5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108" y="588245"/>
            <a:ext cx="10449784" cy="896606"/>
          </a:xfrm>
        </p:spPr>
        <p:txBody>
          <a:bodyPr/>
          <a:lstStyle/>
          <a:p>
            <a:r>
              <a:rPr lang="sk-SK" dirty="0"/>
              <a:t>Farba pixelov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8BDE285-F474-5640-6CFE-3DD42D711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k-SK" sz="2000" dirty="0">
                <a:solidFill>
                  <a:schemeClr val="tx1"/>
                </a:solidFill>
              </a:rPr>
              <a:t>V každom pixeli je v procese snímania zakódovaná </a:t>
            </a:r>
            <a:r>
              <a:rPr lang="sk-SK" sz="2000" b="1" dirty="0">
                <a:solidFill>
                  <a:schemeClr val="tx1"/>
                </a:solidFill>
              </a:rPr>
              <a:t>farba, jas a ďalšie parametre</a:t>
            </a:r>
            <a:r>
              <a:rPr lang="sk-SK" sz="2000" dirty="0">
                <a:solidFill>
                  <a:schemeClr val="tx1"/>
                </a:solidFill>
              </a:rPr>
              <a:t>, </a:t>
            </a:r>
            <a:r>
              <a:rPr lang="sk-SK" sz="2000" b="0" i="0" dirty="0">
                <a:solidFill>
                  <a:schemeClr val="tx1"/>
                </a:solidFill>
                <a:effectLst/>
              </a:rPr>
              <a:t>aby zodpovedali schopnostiam ľudského oka. </a:t>
            </a:r>
          </a:p>
          <a:p>
            <a:pPr marL="0" indent="0">
              <a:buNone/>
            </a:pPr>
            <a:r>
              <a:rPr lang="sk-SK" sz="2000" b="0" i="0" dirty="0">
                <a:solidFill>
                  <a:schemeClr val="tx1"/>
                </a:solidFill>
                <a:effectLst/>
              </a:rPr>
              <a:t>Najbežnejšou reprezentáciou používanou v digitálnych fotoaparátoch na snímanie obrázkov a v počítačoch na zobrazenie je takzvaná reprezentácia RGB, </a:t>
            </a:r>
          </a:p>
          <a:p>
            <a:pPr marL="0" indent="0">
              <a:buNone/>
            </a:pPr>
            <a:r>
              <a:rPr lang="sk-SK" sz="2000" dirty="0">
                <a:solidFill>
                  <a:schemeClr val="tx1"/>
                </a:solidFill>
              </a:rPr>
              <a:t>K</a:t>
            </a:r>
            <a:r>
              <a:rPr lang="sk-SK" sz="2000" b="0" i="0" dirty="0">
                <a:solidFill>
                  <a:schemeClr val="tx1"/>
                </a:solidFill>
                <a:effectLst/>
              </a:rPr>
              <a:t>aždý pixel je opísaný tromi číslami RGB - červenou, zelenou, modrou. </a:t>
            </a:r>
          </a:p>
          <a:p>
            <a:pPr marL="0" indent="0">
              <a:buNone/>
            </a:pPr>
            <a:r>
              <a:rPr lang="sk-SK" sz="2000" b="0" i="0" dirty="0">
                <a:solidFill>
                  <a:schemeClr val="tx1"/>
                </a:solidFill>
                <a:effectLst/>
              </a:rPr>
              <a:t>Tieto čísla predstavujú červenú, zelenú a modrú zložku každého pixelu</a:t>
            </a:r>
          </a:p>
          <a:p>
            <a:pPr marL="0" indent="0">
              <a:buNone/>
            </a:pPr>
            <a:r>
              <a:rPr lang="sk-SK" sz="2000" b="0" i="0" dirty="0">
                <a:solidFill>
                  <a:schemeClr val="tx1"/>
                </a:solidFill>
                <a:effectLst/>
              </a:rPr>
              <a:t>Ich zmiešaním je možné vytvoriť množstvo farieb podobného rozsahu ako ľudské videnie</a:t>
            </a:r>
          </a:p>
          <a:p>
            <a:pPr marL="0" indent="0">
              <a:buNone/>
            </a:pPr>
            <a:r>
              <a:rPr lang="sk-SK" sz="2000" b="0" i="1" dirty="0">
                <a:solidFill>
                  <a:srgbClr val="000000"/>
                </a:solidFill>
                <a:effectLst/>
                <a:latin typeface="Encode Sans"/>
              </a:rPr>
              <a:t>Model RGB definuje farbu jedného pixelu popisom farby 3 svetiel, ktoré, ak by svietili na rovnakom mieste, tak by zmiešali farbu</a:t>
            </a:r>
            <a:endParaRPr lang="sk-SK" sz="2000" b="0" i="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3A12DED-0626-E263-1C47-14EB03824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99AAE8D-76DC-7853-3C64-2BC693D96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009A40F-3969-40E1-7564-4DEC04E16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861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8E2600-87AD-227F-3EFC-97EEC79D6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RGB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7E1D707-5CF4-862E-4425-28DCA8C6C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CE4B706-3065-C06C-80E4-E3F12295B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9BCCA3D-19AF-BD43-AB90-0704710B2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13</a:t>
            </a:fld>
            <a:endParaRPr lang="en-US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9FCED0D3-FF82-D2B2-05EC-36F851372E2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600" y="1825430"/>
            <a:ext cx="5739905" cy="444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219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4822CC-6108-F8BC-5990-120C04F22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108" y="588245"/>
            <a:ext cx="10449784" cy="1275192"/>
          </a:xfrm>
        </p:spPr>
        <p:txBody>
          <a:bodyPr/>
          <a:lstStyle/>
          <a:p>
            <a:r>
              <a:rPr lang="sk-SK" b="1" dirty="0">
                <a:solidFill>
                  <a:srgbClr val="555555"/>
                </a:solidFill>
                <a:latin typeface="Encode Sans"/>
              </a:rPr>
              <a:t>Farebná hĺbka</a:t>
            </a:r>
            <a:br>
              <a:rPr lang="sk-SK" b="1" dirty="0">
                <a:solidFill>
                  <a:srgbClr val="555555"/>
                </a:solidFill>
                <a:latin typeface="Encode Sans"/>
              </a:rPr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6637D24-6EA2-8BBC-9CD6-1168DF343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i="0" dirty="0">
                <a:solidFill>
                  <a:srgbClr val="000000"/>
                </a:solidFill>
                <a:effectLst/>
                <a:latin typeface="Encode Sans"/>
              </a:rPr>
              <a:t>Farba každého pixelu v reprezentácii RGB je kódovaná 3 číslami, </a:t>
            </a:r>
            <a:r>
              <a:rPr lang="sk-SK" b="0" i="0" dirty="0">
                <a:solidFill>
                  <a:srgbClr val="000000"/>
                </a:solidFill>
                <a:effectLst/>
                <a:latin typeface="Encode Sans"/>
              </a:rPr>
              <a:t>ktoré vyjadrujú jas jeho červenej, zelenej a modrej zložky. </a:t>
            </a:r>
          </a:p>
          <a:p>
            <a:pPr marL="0" indent="0">
              <a:buNone/>
            </a:pPr>
            <a:r>
              <a:rPr lang="sk-SK" b="0" i="0" dirty="0">
                <a:solidFill>
                  <a:srgbClr val="000000"/>
                </a:solidFill>
                <a:effectLst/>
                <a:latin typeface="Encode Sans"/>
              </a:rPr>
              <a:t>Tu je potrebné urobiť určité zjednodušenia, pretože ukladanie reálneho čísla, napríklad na 10 desatinných miest, je veľmi náročné na dáta. </a:t>
            </a:r>
          </a:p>
          <a:p>
            <a:pPr marL="0" indent="0">
              <a:buNone/>
            </a:pPr>
            <a:r>
              <a:rPr lang="sk-SK" b="0" i="0" dirty="0">
                <a:solidFill>
                  <a:srgbClr val="000000"/>
                </a:solidFill>
                <a:effectLst/>
                <a:latin typeface="Encode Sans"/>
              </a:rPr>
              <a:t>Preto je </a:t>
            </a:r>
            <a:r>
              <a:rPr lang="sk-SK" b="1" i="0" dirty="0">
                <a:solidFill>
                  <a:srgbClr val="000000"/>
                </a:solidFill>
                <a:effectLst/>
                <a:latin typeface="Encode Sans"/>
              </a:rPr>
              <a:t>každá farba pixelov jednoducho kódovaná buď 1 bajtom alebo 2 bajtmi. </a:t>
            </a:r>
          </a:p>
          <a:p>
            <a:pPr marL="0" indent="0">
              <a:buNone/>
            </a:pPr>
            <a:r>
              <a:rPr lang="sk-SK" b="1" i="0" dirty="0">
                <a:solidFill>
                  <a:srgbClr val="000000"/>
                </a:solidFill>
                <a:effectLst/>
                <a:latin typeface="Encode Sans"/>
              </a:rPr>
              <a:t>Bajt</a:t>
            </a:r>
            <a:r>
              <a:rPr lang="sk-SK" b="0" i="0" dirty="0">
                <a:solidFill>
                  <a:srgbClr val="000000"/>
                </a:solidFill>
                <a:effectLst/>
                <a:latin typeface="Encode Sans"/>
              </a:rPr>
              <a:t> je základná jednotka počítačových informácií a skladá sa z 8, 16, 32, 64 bitov, </a:t>
            </a:r>
          </a:p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Encode Sans"/>
              </a:rPr>
              <a:t>B</a:t>
            </a:r>
            <a:r>
              <a:rPr lang="sk-SK" b="1" i="0" dirty="0">
                <a:solidFill>
                  <a:srgbClr val="000000"/>
                </a:solidFill>
                <a:effectLst/>
                <a:latin typeface="Encode Sans"/>
              </a:rPr>
              <a:t>it</a:t>
            </a:r>
            <a:r>
              <a:rPr lang="sk-SK" b="0" i="0" dirty="0">
                <a:solidFill>
                  <a:srgbClr val="000000"/>
                </a:solidFill>
                <a:effectLst/>
                <a:latin typeface="Encode Sans"/>
              </a:rPr>
              <a:t> je elementárna bunka schopná niesť iba informácie "0" alebo "1". </a:t>
            </a:r>
          </a:p>
          <a:p>
            <a:pPr marL="0" indent="0">
              <a:buNone/>
            </a:pPr>
            <a:r>
              <a:rPr lang="sk-SK" b="0" i="0" dirty="0">
                <a:solidFill>
                  <a:srgbClr val="000000"/>
                </a:solidFill>
                <a:effectLst/>
                <a:latin typeface="Encode Sans"/>
              </a:rPr>
              <a:t>Napríklad kapacita pamäťovej karty je daná počtom bajtov, ktoré je karta schopná niesť. </a:t>
            </a:r>
          </a:p>
          <a:p>
            <a:pPr marL="0" indent="0">
              <a:buNone/>
            </a:pPr>
            <a:r>
              <a:rPr lang="sk-SK" b="0" i="1" dirty="0">
                <a:solidFill>
                  <a:srgbClr val="000000"/>
                </a:solidFill>
                <a:effectLst/>
                <a:latin typeface="Encode Sans"/>
              </a:rPr>
              <a:t>Farebné rozlíšenie určuje celkový počet farieb, ktoré môžu existovať v obrázku. </a:t>
            </a:r>
          </a:p>
          <a:p>
            <a:pPr marL="0" indent="0">
              <a:buNone/>
            </a:pPr>
            <a:r>
              <a:rPr lang="sk-SK" i="1" dirty="0">
                <a:solidFill>
                  <a:srgbClr val="000000"/>
                </a:solidFill>
                <a:latin typeface="Encode Sans"/>
              </a:rPr>
              <a:t>Keď je n</a:t>
            </a:r>
            <a:r>
              <a:rPr lang="sk-SK" b="0" i="1" dirty="0">
                <a:solidFill>
                  <a:srgbClr val="000000"/>
                </a:solidFill>
                <a:effectLst/>
                <a:latin typeface="Encode Sans"/>
              </a:rPr>
              <a:t>ízky počet možných farieb (obrázok) vedie to k neplynulým prechodom, a tak sa nedostatok farieb najčastejšie objavuje na oblohe, na jednotnom pozadí atď.</a:t>
            </a:r>
            <a:endParaRPr lang="sk-SK" b="0" i="0" dirty="0">
              <a:solidFill>
                <a:srgbClr val="000000"/>
              </a:solidFill>
              <a:effectLst/>
              <a:latin typeface="Encode Sans"/>
            </a:endParaRP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B197BE9-1931-AAA3-C379-CFCE713DF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6CDB935-C53D-6682-CBDB-BD9081969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51EA656-5D4B-19F6-1C8A-B1B7AA3F7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336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831413-C387-451D-FC06-A781DAC94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rgbClr val="555555"/>
                </a:solidFill>
                <a:latin typeface="Encode Sans"/>
              </a:rPr>
              <a:t>Farebná hĺbka</a:t>
            </a:r>
            <a:endParaRPr lang="sk-SK" dirty="0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09C56FC-2705-64D9-56C0-BCA152CBA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BB625EE-E0A1-8314-66DC-588D2AB6D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3E0B28F-256E-9405-9B63-BA0668CB3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15</a:t>
            </a:fld>
            <a:endParaRPr lang="en-US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EFBA8688-624A-51F7-6F3A-3161E596FF8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359" y="1986197"/>
            <a:ext cx="6133111" cy="4211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6810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18BBD-6D83-1D7B-A9F3-8933D1863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Farebná hĺbka pixel, bity, bajty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522A3E5-E121-4D85-202C-7E372FAB1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2400" b="0" i="0" dirty="0">
                <a:solidFill>
                  <a:srgbClr val="474747"/>
                </a:solidFill>
                <a:effectLst/>
                <a:latin typeface="Encode Sans"/>
              </a:rPr>
              <a:t>Pre čiernobiele obrázky - každý pixel sa zvyčajne skladá z </a:t>
            </a:r>
            <a:r>
              <a:rPr lang="sk-SK" sz="2400" b="0" i="0" dirty="0">
                <a:solidFill>
                  <a:srgbClr val="040C28"/>
                </a:solidFill>
                <a:effectLst/>
                <a:latin typeface="Encode Sans"/>
              </a:rPr>
              <a:t>8 bitov (1 bajt) </a:t>
            </a:r>
          </a:p>
          <a:p>
            <a:r>
              <a:rPr lang="sk-SK" sz="2400" b="0" i="0" dirty="0">
                <a:solidFill>
                  <a:srgbClr val="474747"/>
                </a:solidFill>
                <a:effectLst/>
                <a:latin typeface="Encode Sans"/>
              </a:rPr>
              <a:t>Pre farebné obrázky, ak sa používa farebná schéma RGB (červená, zelená, modrá), tak </a:t>
            </a:r>
            <a:r>
              <a:rPr lang="sk-SK" sz="2400" dirty="0">
                <a:solidFill>
                  <a:srgbClr val="474747"/>
                </a:solidFill>
                <a:latin typeface="Encode Sans"/>
              </a:rPr>
              <a:t>p</a:t>
            </a:r>
            <a:r>
              <a:rPr lang="sk-SK" sz="2400" b="0" i="0" dirty="0">
                <a:solidFill>
                  <a:srgbClr val="474747"/>
                </a:solidFill>
                <a:effectLst/>
                <a:latin typeface="Encode Sans"/>
              </a:rPr>
              <a:t>re každú farbu sa použije jeden bajt , čiže (3x8), teda24 bitov (3 bajty) na pixel.</a:t>
            </a:r>
          </a:p>
          <a:p>
            <a:r>
              <a:rPr lang="sk-SK" sz="2400" b="0" i="0" dirty="0">
                <a:solidFill>
                  <a:srgbClr val="000000"/>
                </a:solidFill>
                <a:effectLst/>
                <a:latin typeface="Encode Sans"/>
              </a:rPr>
              <a:t>V tomto prípade hovoríme </a:t>
            </a:r>
            <a:r>
              <a:rPr lang="sk-SK" sz="2400" b="1" i="0" dirty="0">
                <a:solidFill>
                  <a:srgbClr val="000000"/>
                </a:solidFill>
                <a:effectLst/>
                <a:latin typeface="Encode Sans"/>
              </a:rPr>
              <a:t>o farebnej hĺbke 8 bitov na kanál alebo 3x8 = 24 bitov na pixel </a:t>
            </a:r>
            <a:r>
              <a:rPr lang="sk-SK" sz="2400" b="0" i="0" dirty="0">
                <a:solidFill>
                  <a:srgbClr val="000000"/>
                </a:solidFill>
                <a:effectLst/>
                <a:latin typeface="Encode Sans"/>
              </a:rPr>
              <a:t>(24 </a:t>
            </a:r>
            <a:r>
              <a:rPr lang="sk-SK" sz="2400" b="0" i="0" dirty="0" err="1">
                <a:solidFill>
                  <a:srgbClr val="000000"/>
                </a:solidFill>
                <a:effectLst/>
                <a:latin typeface="Encode Sans"/>
              </a:rPr>
              <a:t>bpp</a:t>
            </a:r>
            <a:r>
              <a:rPr lang="sk-SK" sz="2400" b="0" i="0" dirty="0">
                <a:solidFill>
                  <a:srgbClr val="000000"/>
                </a:solidFill>
                <a:effectLst/>
                <a:latin typeface="Encode Sans"/>
              </a:rPr>
              <a:t> = bit na pixel). </a:t>
            </a:r>
          </a:p>
          <a:p>
            <a:r>
              <a:rPr lang="sk-SK" sz="2400" b="0" i="0" dirty="0">
                <a:solidFill>
                  <a:srgbClr val="000000"/>
                </a:solidFill>
                <a:effectLst/>
                <a:latin typeface="Encode Sans"/>
              </a:rPr>
              <a:t>V odbornej praxi to však často nestačí, preto sa používa vyššia farebná hĺbka, </a:t>
            </a:r>
            <a:r>
              <a:rPr lang="sk-SK" sz="2400" b="0" i="0" dirty="0" err="1">
                <a:solidFill>
                  <a:srgbClr val="000000"/>
                </a:solidFill>
                <a:effectLst/>
                <a:latin typeface="Encode Sans"/>
              </a:rPr>
              <a:t>t.j</a:t>
            </a:r>
            <a:r>
              <a:rPr lang="sk-SK" sz="2400" b="0" i="0" dirty="0">
                <a:solidFill>
                  <a:srgbClr val="000000"/>
                </a:solidFill>
                <a:effectLst/>
                <a:latin typeface="Encode Sans"/>
              </a:rPr>
              <a:t>. </a:t>
            </a:r>
            <a:r>
              <a:rPr lang="sk-SK" sz="2400" b="1" i="0" dirty="0">
                <a:solidFill>
                  <a:srgbClr val="000000"/>
                </a:solidFill>
                <a:effectLst/>
                <a:latin typeface="Encode Sans"/>
              </a:rPr>
              <a:t>16 bitov (2 bajty) na kanál, </a:t>
            </a:r>
            <a:r>
              <a:rPr lang="sk-SK" sz="2400" b="1" i="0" dirty="0" err="1">
                <a:solidFill>
                  <a:srgbClr val="000000"/>
                </a:solidFill>
                <a:effectLst/>
                <a:latin typeface="Encode Sans"/>
              </a:rPr>
              <a:t>t.j</a:t>
            </a:r>
            <a:r>
              <a:rPr lang="sk-SK" sz="2400" b="1" i="0" dirty="0">
                <a:solidFill>
                  <a:srgbClr val="000000"/>
                </a:solidFill>
                <a:effectLst/>
                <a:latin typeface="Encode Sans"/>
              </a:rPr>
              <a:t>. 3x16=48 bitov na pixel (</a:t>
            </a:r>
            <a:r>
              <a:rPr lang="sk-SK" sz="2400" b="1" i="0" dirty="0" err="1">
                <a:solidFill>
                  <a:srgbClr val="000000"/>
                </a:solidFill>
                <a:effectLst/>
                <a:latin typeface="Encode Sans"/>
              </a:rPr>
              <a:t>bpp</a:t>
            </a:r>
            <a:r>
              <a:rPr lang="sk-SK" sz="2400" b="1" i="0" dirty="0">
                <a:solidFill>
                  <a:srgbClr val="000000"/>
                </a:solidFill>
                <a:effectLst/>
                <a:latin typeface="Encode Sans"/>
              </a:rPr>
              <a:t>).</a:t>
            </a:r>
            <a:endParaRPr lang="sk-SK" sz="2400" b="1" dirty="0">
              <a:latin typeface="Encode Sans"/>
            </a:endParaRP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8306A28-AA56-C6F3-0618-C688E67D6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7F0CFE2-4EAB-0B92-C2A8-3F245D665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3FC4234-B0E2-FC60-D012-C71A7B983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559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FA4BBC-848F-75C4-E1AB-4840343B9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Pixely v transkripcii 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7D84145-9169-ED87-C2B5-E8054952B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B0033D3-A8D3-45DC-F0DF-6307B2343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7D1B8E0-C038-B06D-2A99-828C7C537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17</a:t>
            </a:fld>
            <a:endParaRPr lang="en-US"/>
          </a:p>
        </p:txBody>
      </p:sp>
      <p:pic>
        <p:nvPicPr>
          <p:cNvPr id="7" name="Zástupný objekt pre obsah 6">
            <a:extLst>
              <a:ext uri="{FF2B5EF4-FFF2-40B4-BE49-F238E27FC236}">
                <a16:creationId xmlns:a16="http://schemas.microsoft.com/office/drawing/2014/main" id="{E05686BA-6FE5-E2BD-8754-35E27B7B10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760" y="2253666"/>
            <a:ext cx="8342055" cy="3913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14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ADAC43-840B-1C93-3E2F-EA01AC69F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221E1F"/>
                </a:solidFill>
                <a:latin typeface="Helvetica" pitchFamily="2" charset="0"/>
              </a:rPr>
              <a:t>Príklad štruktúry </a:t>
            </a:r>
            <a:r>
              <a:rPr lang="sk-SK" dirty="0" err="1">
                <a:solidFill>
                  <a:srgbClr val="221E1F"/>
                </a:solidFill>
                <a:latin typeface="Helvetica" pitchFamily="2" charset="0"/>
              </a:rPr>
              <a:t>konvolučnej</a:t>
            </a:r>
            <a:r>
              <a:rPr lang="sk-SK" dirty="0">
                <a:solidFill>
                  <a:srgbClr val="221E1F"/>
                </a:solidFill>
                <a:latin typeface="Helvetica" pitchFamily="2" charset="0"/>
              </a:rPr>
              <a:t> siete</a:t>
            </a:r>
            <a:br>
              <a:rPr lang="sk-SK" dirty="0">
                <a:solidFill>
                  <a:srgbClr val="221E1F"/>
                </a:solidFill>
                <a:latin typeface="Helvetica" pitchFamily="2" charset="0"/>
              </a:rPr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F3B916B-0DD1-E55D-454E-63F93E104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sk-SK" sz="2800" dirty="0">
                <a:solidFill>
                  <a:srgbClr val="221E1F"/>
                </a:solidFill>
                <a:effectLst/>
                <a:latin typeface="Helvetica" pitchFamily="2" charset="0"/>
              </a:rPr>
              <a:t>Historické staré a vzácne tlače, strojopisy a hlavne rukopisy spravidla nie je možné uspokojivo transkribovať. Prichádza na pomoc umelá inteligencia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sk-SK" sz="2800" dirty="0">
                <a:solidFill>
                  <a:srgbClr val="221E1F"/>
                </a:solidFill>
                <a:effectLst/>
                <a:latin typeface="Helvetica" pitchFamily="2" charset="0"/>
              </a:rPr>
              <a:t>V snahách sprístupniť historické písomné dedičstvo sa koncentruje pozornosť výskumníkov </a:t>
            </a:r>
            <a:r>
              <a:rPr lang="sk-SK" sz="2800" dirty="0">
                <a:solidFill>
                  <a:srgbClr val="221E1F"/>
                </a:solidFill>
                <a:effectLst/>
                <a:latin typeface="Calibri" panose="020F0502020204030204" pitchFamily="34" charset="0"/>
              </a:rPr>
              <a:t>na </a:t>
            </a:r>
            <a:r>
              <a:rPr lang="sk-SK" sz="2800" i="1" dirty="0">
                <a:solidFill>
                  <a:srgbClr val="221E1F"/>
                </a:solidFill>
                <a:effectLst/>
                <a:latin typeface="Helvetica" pitchFamily="2" charset="0"/>
              </a:rPr>
              <a:t>transkripciu </a:t>
            </a:r>
            <a:r>
              <a:rPr lang="sk-SK" sz="2800" dirty="0">
                <a:solidFill>
                  <a:srgbClr val="221E1F"/>
                </a:solidFill>
                <a:effectLst/>
                <a:latin typeface="Helvetica" pitchFamily="2" charset="0"/>
              </a:rPr>
              <a:t>a strojové učenie s použitím </a:t>
            </a:r>
            <a:r>
              <a:rPr lang="sk-SK" sz="2800" i="1" dirty="0" err="1">
                <a:solidFill>
                  <a:srgbClr val="221E1F"/>
                </a:solidFill>
                <a:effectLst/>
                <a:latin typeface="Helvetica" pitchFamily="2" charset="0"/>
              </a:rPr>
              <a:t>konvolučných</a:t>
            </a:r>
            <a:r>
              <a:rPr lang="sk-SK" sz="2800" i="1" dirty="0">
                <a:solidFill>
                  <a:srgbClr val="221E1F"/>
                </a:solidFill>
                <a:effectLst/>
                <a:latin typeface="Helvetica" pitchFamily="2" charset="0"/>
              </a:rPr>
              <a:t> neurónových sietí</a:t>
            </a:r>
            <a:endParaRPr lang="sk-SK" sz="2800" dirty="0">
              <a:solidFill>
                <a:srgbClr val="221E1F"/>
              </a:solidFill>
              <a:effectLst/>
              <a:latin typeface="Helvetica" pitchFamily="2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sk-SK" sz="2800" dirty="0">
                <a:solidFill>
                  <a:srgbClr val="221E1F"/>
                </a:solidFill>
                <a:effectLst/>
                <a:latin typeface="Helvetica" pitchFamily="2" charset="0"/>
              </a:rPr>
              <a:t>Ide o proces, v ktorom sa nasnímaný </a:t>
            </a:r>
            <a:r>
              <a:rPr lang="sk-SK" sz="2800" i="1" dirty="0">
                <a:solidFill>
                  <a:srgbClr val="221E1F"/>
                </a:solidFill>
                <a:effectLst/>
                <a:latin typeface="Helvetica" pitchFamily="2" charset="0"/>
              </a:rPr>
              <a:t>obrázok </a:t>
            </a:r>
            <a:r>
              <a:rPr lang="sk-SK" sz="2800" dirty="0">
                <a:solidFill>
                  <a:srgbClr val="221E1F"/>
                </a:solidFill>
                <a:effectLst/>
                <a:latin typeface="Helvetica" pitchFamily="2" charset="0"/>
              </a:rPr>
              <a:t>mení na </a:t>
            </a:r>
            <a:r>
              <a:rPr lang="sk-SK" sz="2800" i="1" dirty="0">
                <a:solidFill>
                  <a:srgbClr val="221E1F"/>
                </a:solidFill>
                <a:effectLst/>
                <a:latin typeface="Helvetica" pitchFamily="2" charset="0"/>
              </a:rPr>
              <a:t>text</a:t>
            </a:r>
            <a:r>
              <a:rPr lang="sk-SK" sz="2800" dirty="0">
                <a:solidFill>
                  <a:srgbClr val="221E1F"/>
                </a:solidFill>
                <a:effectLst/>
                <a:latin typeface="Helvetica" pitchFamily="2" charset="0"/>
              </a:rPr>
              <a:t>. </a:t>
            </a:r>
            <a:endParaRPr lang="sk-SK" sz="2800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0A62639-12F5-2897-D454-78D28254E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01AF499-700D-E4BC-C195-0F1C9DAA1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CA78743-DDD5-F64A-D985-CCD93E035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59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76464E-6940-4842-9C85-9F034678B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108" y="588245"/>
            <a:ext cx="10449784" cy="678493"/>
          </a:xfrm>
        </p:spPr>
        <p:txBody>
          <a:bodyPr/>
          <a:lstStyle/>
          <a:p>
            <a:r>
              <a:rPr lang="sk-SK" dirty="0" err="1"/>
              <a:t>Konvolúcia</a:t>
            </a:r>
            <a:r>
              <a:rPr lang="sk-SK" dirty="0"/>
              <a:t> v transkripcii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88C9C04-4A24-B588-3E79-E9FEB8007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824" y="1652632"/>
            <a:ext cx="10442448" cy="44091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k-SK" dirty="0"/>
              <a:t>Obrázok ilustruje vysvetlenie procesu fungovania </a:t>
            </a:r>
            <a:r>
              <a:rPr lang="sk-SK" dirty="0" err="1"/>
              <a:t>konvolučnej</a:t>
            </a:r>
            <a:r>
              <a:rPr lang="sk-SK" dirty="0"/>
              <a:t> siete </a:t>
            </a:r>
          </a:p>
          <a:p>
            <a:pPr marL="0" indent="0">
              <a:buNone/>
            </a:pPr>
            <a:r>
              <a:rPr lang="sk-SK" dirty="0"/>
              <a:t>Aby mohol byť obrázok spracovaný počítačom napr. v transkripcii, musia sa obrazové informácie, teda </a:t>
            </a:r>
            <a:r>
              <a:rPr lang="sk-SK" b="1" dirty="0"/>
              <a:t>pixely</a:t>
            </a:r>
            <a:r>
              <a:rPr lang="sk-SK" dirty="0"/>
              <a:t> previesť do </a:t>
            </a:r>
            <a:r>
              <a:rPr lang="sk-SK" b="1" dirty="0"/>
              <a:t>číselnej formy</a:t>
            </a:r>
            <a:r>
              <a:rPr lang="sk-SK" dirty="0"/>
              <a:t>.</a:t>
            </a:r>
          </a:p>
          <a:p>
            <a:pPr marL="0" indent="0">
              <a:buNone/>
            </a:pPr>
            <a:r>
              <a:rPr lang="sk-SK" dirty="0"/>
              <a:t>Na vstupe (</a:t>
            </a:r>
            <a:r>
              <a:rPr lang="sk-SK" dirty="0" err="1"/>
              <a:t>Input</a:t>
            </a:r>
            <a:r>
              <a:rPr lang="sk-SK" dirty="0"/>
              <a:t>) procesu rozpoznávania nejakého predmetu, napríklad písma, tváre, zvieraťa, auta sú </a:t>
            </a:r>
            <a:r>
              <a:rPr lang="sk-SK" b="1" dirty="0"/>
              <a:t>pixely</a:t>
            </a:r>
            <a:r>
              <a:rPr lang="sk-SK" dirty="0"/>
              <a:t> obrázka. </a:t>
            </a:r>
          </a:p>
          <a:p>
            <a:pPr marL="0" indent="0">
              <a:buNone/>
            </a:pPr>
            <a:r>
              <a:rPr lang="sk-SK" dirty="0"/>
              <a:t>Vstupný obraz má rozlíšenie 48 x'48. Z neho sa vyberajú pixely. </a:t>
            </a:r>
          </a:p>
          <a:p>
            <a:pPr marL="0" indent="0">
              <a:buNone/>
            </a:pPr>
            <a:r>
              <a:rPr lang="sk-SK" dirty="0"/>
              <a:t>Potom sa postupne použijú množiny filtrov (Mapy funkcií - Feature </a:t>
            </a:r>
            <a:r>
              <a:rPr lang="sk-SK" dirty="0" err="1"/>
              <a:t>Maps</a:t>
            </a:r>
            <a:r>
              <a:rPr lang="sk-SK" dirty="0"/>
              <a:t>) na extrahovanie lokálnych obrazových príznakov prostredníctvom operácie </a:t>
            </a:r>
            <a:r>
              <a:rPr lang="sk-SK" dirty="0" err="1"/>
              <a:t>konvolúcia</a:t>
            </a:r>
            <a:r>
              <a:rPr lang="sk-SK" dirty="0"/>
              <a:t> (</a:t>
            </a:r>
            <a:r>
              <a:rPr lang="sk-SK" dirty="0" err="1"/>
              <a:t>convolution</a:t>
            </a:r>
            <a:r>
              <a:rPr lang="sk-SK" dirty="0"/>
              <a:t>), čo je matematická operácia. </a:t>
            </a:r>
          </a:p>
          <a:p>
            <a:pPr marL="0" indent="0">
              <a:buNone/>
            </a:pPr>
            <a:r>
              <a:rPr lang="sk-SK" dirty="0"/>
              <a:t>Filtre sú v podstate masky, ktoré sú „prehodené“ cez obrázok, aby sa zistilo, či im niečo vyhovuje. </a:t>
            </a:r>
          </a:p>
          <a:p>
            <a:pPr marL="0" indent="0">
              <a:buNone/>
            </a:pPr>
            <a:r>
              <a:rPr lang="sk-SK" dirty="0"/>
              <a:t>Konečný súbor funkcií sa potom vloží do husto pripojenej siete, odkiaľ pochádza skutočná univerzálna predikčná sila tohto algoritmu (</a:t>
            </a:r>
            <a:r>
              <a:rPr lang="sk-SK" dirty="0" err="1"/>
              <a:t>classification</a:t>
            </a:r>
            <a:r>
              <a:rPr lang="sk-SK" dirty="0"/>
              <a:t>). </a:t>
            </a:r>
          </a:p>
          <a:p>
            <a:pPr marL="0" indent="0">
              <a:buNone/>
            </a:pPr>
            <a:r>
              <a:rPr lang="sk-SK" dirty="0"/>
              <a:t>Takáto sieť sa môže naučiť </a:t>
            </a:r>
            <a:r>
              <a:rPr lang="sk-SK" dirty="0" err="1"/>
              <a:t>aproximovať</a:t>
            </a:r>
            <a:r>
              <a:rPr lang="sk-SK" dirty="0"/>
              <a:t> akúkoľvek primerane dobre vycvičenú funkciu s ľubovoľnou presnosťou, pokiaľ je sieť dostatočne veľká. </a:t>
            </a:r>
          </a:p>
          <a:p>
            <a:pPr marL="0" indent="0">
              <a:buNone/>
            </a:pPr>
            <a:r>
              <a:rPr lang="sk-SK" dirty="0"/>
              <a:t>V prípade transkripcie rukopisov to prakticky znamená, že na cvičenie modelu je potrebný veľký súbor cvičných dát. </a:t>
            </a:r>
          </a:p>
          <a:p>
            <a:pPr marL="0" indent="0">
              <a:buNone/>
            </a:pPr>
            <a:r>
              <a:rPr lang="sk-SK" dirty="0"/>
              <a:t>Otázka je, aký veľký by ten súbor mal byť, aby výsledky transkripcie boli čo najpresnejšie. </a:t>
            </a:r>
          </a:p>
          <a:p>
            <a:pPr marL="0" indent="0">
              <a:buNone/>
            </a:pPr>
            <a:r>
              <a:rPr lang="sk-SK" dirty="0"/>
              <a:t>Na základe rozdielu medzi predpoveďou modelu a „</a:t>
            </a:r>
            <a:r>
              <a:rPr lang="sk-SK" dirty="0" err="1"/>
              <a:t>ground</a:t>
            </a:r>
            <a:r>
              <a:rPr lang="sk-SK" dirty="0"/>
              <a:t> </a:t>
            </a:r>
            <a:r>
              <a:rPr lang="sk-SK" dirty="0" err="1"/>
              <a:t>truth</a:t>
            </a:r>
            <a:r>
              <a:rPr lang="sk-SK" dirty="0"/>
              <a:t>“ sa parametre vo vnútri siete aktualizujú iteratívne. </a:t>
            </a:r>
          </a:p>
          <a:p>
            <a:pPr marL="0" indent="0">
              <a:buNone/>
            </a:pPr>
            <a:r>
              <a:rPr lang="sk-SK" dirty="0"/>
              <a:t>Po dokončení cvičenia je možné rozpoznať nové obrázky pri pohľade na výstup, ktorý ukazuje najpresnejšiu aktiváciu.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92C5C6A-E318-9122-9129-6A1F6A10A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B96F61C-6577-4FA9-A08B-0BEC6FA80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C17BC39-A7A5-44A6-D7B0-FA3D2FBDF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53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01B853-14E2-F4BF-A9CE-C8C0A702C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108" y="588245"/>
            <a:ext cx="10449784" cy="846272"/>
          </a:xfrm>
        </p:spPr>
        <p:txBody>
          <a:bodyPr/>
          <a:lstStyle/>
          <a:p>
            <a:r>
              <a:rPr lang="sk-SK" dirty="0">
                <a:latin typeface="+mn-lt"/>
              </a:rPr>
              <a:t>Snímanie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8CF9A82-C33E-B77E-F621-A424AAF12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k-SK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Snímanie je jeden z procesov digitalizácie. </a:t>
            </a:r>
          </a:p>
          <a:p>
            <a:pPr marL="342900" indent="-342900">
              <a:buFont typeface="+mj-lt"/>
              <a:buAutoNum type="arabicPeriod"/>
            </a:pPr>
            <a:r>
              <a:rPr lang="sk-SK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Vykonáva sa pomocou vhodného technického zariadenia na digitalizáciu, </a:t>
            </a:r>
          </a:p>
          <a:p>
            <a:pPr marL="342900" indent="-342900">
              <a:buFont typeface="+mj-lt"/>
              <a:buAutoNum type="arabicPeriod"/>
            </a:pPr>
            <a:r>
              <a:rPr lang="sk-SK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Konkrétne sú to </a:t>
            </a:r>
            <a:r>
              <a:rPr lang="sk-SK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zariadenia na zachytenie </a:t>
            </a:r>
            <a:r>
              <a:rPr lang="sk-SK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digitálneho obrazu </a:t>
            </a:r>
          </a:p>
          <a:p>
            <a:pPr lvl="1"/>
            <a:r>
              <a:rPr lang="sk-SK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digitálne fotoaparáty</a:t>
            </a:r>
          </a:p>
          <a:p>
            <a:pPr lvl="1"/>
            <a:r>
              <a:rPr lang="sk-SK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kamery, </a:t>
            </a:r>
          </a:p>
          <a:p>
            <a:pPr lvl="1"/>
            <a:r>
              <a:rPr lang="sk-SK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sk-SK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nižné skenery, </a:t>
            </a:r>
          </a:p>
          <a:p>
            <a:pPr lvl="1"/>
            <a:r>
              <a:rPr lang="sk-SK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iné skenery.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F425102-6910-1784-5CC6-7B03CBD7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38F7796-3D99-B1A7-C0B2-696E91150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35183CF-E81F-D096-F496-5024D54E0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24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B4B870-2142-C7AD-8ABE-DFAC98E13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Snímanie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61C55DA-05D8-A396-128E-5BA223296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A9C1F3C-D925-0782-CED3-467C73C8E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8D508A5-9238-1D05-11BF-C3EB9437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3</a:t>
            </a:fld>
            <a:endParaRPr lang="en-US"/>
          </a:p>
        </p:txBody>
      </p:sp>
      <p:sp>
        <p:nvSpPr>
          <p:cNvPr id="9" name="Zástupný objekt pre obsah 8">
            <a:extLst>
              <a:ext uri="{FF2B5EF4-FFF2-40B4-BE49-F238E27FC236}">
                <a16:creationId xmlns:a16="http://schemas.microsoft.com/office/drawing/2014/main" id="{6F1EC53D-D828-8DFE-6B66-BF774CCFA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824" y="1854174"/>
            <a:ext cx="10442448" cy="4207630"/>
          </a:xfrm>
        </p:spPr>
        <p:txBody>
          <a:bodyPr/>
          <a:lstStyle/>
          <a:p>
            <a:r>
              <a:rPr lang="sk-SK" dirty="0"/>
              <a:t>Snímanie vo verejných informačných inštitúciách – v súlade s právnymi predpismi </a:t>
            </a:r>
          </a:p>
          <a:p>
            <a:r>
              <a:rPr lang="sk-SK" dirty="0"/>
              <a:t>V archíve je možné so súhlasom vedenia archívu (</a:t>
            </a:r>
            <a:r>
              <a:rPr lang="sk-SK" dirty="0" err="1"/>
              <a:t>bádateľne</a:t>
            </a:r>
            <a:r>
              <a:rPr lang="sk-SK" dirty="0"/>
              <a:t>) snímanie archívnych dokumentov </a:t>
            </a:r>
          </a:p>
          <a:p>
            <a:r>
              <a:rPr lang="sk-SK" dirty="0"/>
              <a:t>klasickou kamerou a digitálnou kamerou (ďalej len "kamera") a fotografickou technikou</a:t>
            </a:r>
          </a:p>
          <a:p>
            <a:r>
              <a:rPr lang="sk-SK" dirty="0"/>
              <a:t>na účely automatickej transkripcie, pokiaľ je to možné, použijeme dokumenty nasnímané profesionálnymi skenermi a obrazmi v najvyššej dosiahnuteľnej kvalite</a:t>
            </a:r>
          </a:p>
          <a:p>
            <a:r>
              <a:rPr lang="sk-SK" dirty="0"/>
              <a:t>minimálna kvalita skenovania by mala byť 300 DPI</a:t>
            </a:r>
          </a:p>
          <a:p>
            <a:r>
              <a:rPr lang="sk-SK" dirty="0"/>
              <a:t>nakoľko pri historických rukopisoch ide </a:t>
            </a:r>
            <a:r>
              <a:rPr lang="sk-SK" i="1" dirty="0"/>
              <a:t>de </a:t>
            </a:r>
            <a:r>
              <a:rPr lang="sk-SK" i="1" dirty="0" err="1"/>
              <a:t>facto</a:t>
            </a:r>
            <a:r>
              <a:rPr lang="sk-SK" i="1" dirty="0"/>
              <a:t> </a:t>
            </a:r>
            <a:r>
              <a:rPr lang="sk-SK" dirty="0"/>
              <a:t>o grafiku, je vhodné skenovať vo vyššej kvalite. </a:t>
            </a:r>
          </a:p>
          <a:p>
            <a:r>
              <a:rPr lang="sk-SK" dirty="0"/>
              <a:t>pre platformu </a:t>
            </a:r>
            <a:r>
              <a:rPr lang="sk-SK" dirty="0" err="1"/>
              <a:t>Transkribus</a:t>
            </a:r>
            <a:r>
              <a:rPr lang="sk-SK" dirty="0"/>
              <a:t> je možné snímať dokumenty do </a:t>
            </a:r>
            <a:r>
              <a:rPr lang="sk-SK" dirty="0" err="1"/>
              <a:t>fomátu</a:t>
            </a:r>
            <a:r>
              <a:rPr lang="sk-SK" dirty="0"/>
              <a:t> veľkosti A3 zariadením </a:t>
            </a:r>
            <a:r>
              <a:rPr lang="sk-SK" b="1" dirty="0" err="1"/>
              <a:t>ScanTent</a:t>
            </a:r>
            <a:r>
              <a:rPr lang="sk-SK" b="1" dirty="0"/>
              <a:t> </a:t>
            </a:r>
            <a:r>
              <a:rPr lang="sk-SK" dirty="0"/>
              <a:t>so softvérom </a:t>
            </a:r>
            <a:r>
              <a:rPr lang="sk-SK" b="1" dirty="0" err="1"/>
              <a:t>DocScan</a:t>
            </a:r>
            <a:r>
              <a:rPr lang="sk-SK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7680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26C520-3D6F-6E62-5869-24FC630B6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Formáty obrázkov : Formát JPG, JPEG.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009FCB4-9FEA-A510-5108-49B00A220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824" y="1921080"/>
            <a:ext cx="10442448" cy="4140724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chemeClr val="tx1"/>
                </a:solidFill>
              </a:rPr>
              <a:t>Najrozšírenejší je formát, ktorý sa vyskytuje s príponou .</a:t>
            </a:r>
            <a:r>
              <a:rPr lang="sk-SK" dirty="0" err="1">
                <a:solidFill>
                  <a:schemeClr val="tx1"/>
                </a:solidFill>
              </a:rPr>
              <a:t>jpg</a:t>
            </a:r>
            <a:r>
              <a:rPr lang="sk-SK" dirty="0">
                <a:solidFill>
                  <a:schemeClr val="tx1"/>
                </a:solidFill>
              </a:rPr>
              <a:t>, .</a:t>
            </a:r>
            <a:r>
              <a:rPr lang="sk-SK" dirty="0" err="1">
                <a:solidFill>
                  <a:schemeClr val="tx1"/>
                </a:solidFill>
              </a:rPr>
              <a:t>jpeg</a:t>
            </a:r>
            <a:r>
              <a:rPr lang="sk-SK" dirty="0">
                <a:solidFill>
                  <a:schemeClr val="tx1"/>
                </a:solidFill>
              </a:rPr>
              <a:t> alebo .JPG, .JPEG. </a:t>
            </a:r>
          </a:p>
          <a:p>
            <a:r>
              <a:rPr lang="sk-SK" dirty="0">
                <a:solidFill>
                  <a:schemeClr val="tx1"/>
                </a:solidFill>
              </a:rPr>
              <a:t>Medzi nimi nie je žiadny rozdiel.</a:t>
            </a:r>
          </a:p>
          <a:p>
            <a:r>
              <a:rPr lang="sk-SK" dirty="0">
                <a:solidFill>
                  <a:schemeClr val="tx1"/>
                </a:solidFill>
              </a:rPr>
              <a:t> V tomto formáte ukladajú súbory všetky fotoaparáty aj mobilné zariadenia, ak používame napríklad </a:t>
            </a:r>
            <a:r>
              <a:rPr lang="sk-SK" dirty="0" err="1">
                <a:solidFill>
                  <a:schemeClr val="tx1"/>
                </a:solidFill>
              </a:rPr>
              <a:t>DocScan</a:t>
            </a:r>
            <a:r>
              <a:rPr lang="sk-SK" dirty="0">
                <a:solidFill>
                  <a:schemeClr val="tx1"/>
                </a:solidFill>
              </a:rPr>
              <a:t>. </a:t>
            </a:r>
          </a:p>
          <a:p>
            <a:r>
              <a:rPr lang="sk-SK" dirty="0">
                <a:solidFill>
                  <a:schemeClr val="tx1"/>
                </a:solidFill>
              </a:rPr>
              <a:t>V niektorých aparátoch je možné voliť jeden formát alebo snímanie v dvoch formátoch JPG a RAW, ARW. </a:t>
            </a:r>
          </a:p>
          <a:p>
            <a:r>
              <a:rPr lang="sk-SK" dirty="0">
                <a:solidFill>
                  <a:schemeClr val="tx1"/>
                </a:solidFill>
              </a:rPr>
              <a:t>Výhodou formátu JPG je, že sa obrázok dá zobraziť prakticky v každom zariadení - v mobilnom telefóne, televízore alebo vo webovom prehliadači. </a:t>
            </a:r>
          </a:p>
          <a:p>
            <a:r>
              <a:rPr lang="sk-SK" dirty="0">
                <a:solidFill>
                  <a:schemeClr val="tx1"/>
                </a:solidFill>
              </a:rPr>
              <a:t>Zaberá málo miesta na disku, je úsporný, pretože ide o kompresiu so stratou. </a:t>
            </a:r>
          </a:p>
          <a:p>
            <a:r>
              <a:rPr lang="sk-SK" dirty="0">
                <a:solidFill>
                  <a:schemeClr val="tx1"/>
                </a:solidFill>
              </a:rPr>
              <a:t>Nevýhodou tohto formátu je, že každou úpravou obrázok stráca kvalitu pri každom uložení. </a:t>
            </a:r>
          </a:p>
          <a:p>
            <a:r>
              <a:rPr lang="sk-SK" dirty="0">
                <a:solidFill>
                  <a:schemeClr val="tx1"/>
                </a:solidFill>
              </a:rPr>
              <a:t>V projektoch transkripcie používame na snímanie mobilnými zariadeniami formát JPG na archivovanie a v transkripcii spravidla pracujeme s derivovaným formátom PDF.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F454206-9C5C-1C5E-C88B-F48611878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2A190BC-6058-5B5B-B882-7053BF647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C836418-C729-CBCF-1263-2508F36AA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62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0F9246-D8C8-62B4-7A9B-AB964B020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Formáty obrázkov : Formát RAW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73ADAB8-F593-B9DE-D861-DDD99ABBF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2400" dirty="0"/>
              <a:t>znamená, že nasnímaný súbor je „surový“, nespracovaný </a:t>
            </a:r>
          </a:p>
          <a:p>
            <a:r>
              <a:rPr lang="sk-SK" sz="2400" dirty="0"/>
              <a:t>dáta nie sú komprimované. </a:t>
            </a:r>
          </a:p>
          <a:p>
            <a:r>
              <a:rPr lang="sk-SK" sz="2400" dirty="0"/>
              <a:t>dáta v tomto formáte sú veľmi veľké a na ich spracovanie je potrebný špeciálny softvér, </a:t>
            </a:r>
          </a:p>
          <a:p>
            <a:pPr lvl="1"/>
            <a:r>
              <a:rPr lang="sk-SK" sz="2400" dirty="0"/>
              <a:t>napríklad komerčný </a:t>
            </a:r>
            <a:r>
              <a:rPr lang="sk-SK" sz="2400" dirty="0" err="1"/>
              <a:t>Zoner</a:t>
            </a:r>
            <a:r>
              <a:rPr lang="sk-SK" sz="2400" dirty="0"/>
              <a:t> </a:t>
            </a:r>
            <a:r>
              <a:rPr lang="sk-SK" sz="2400" dirty="0" err="1"/>
              <a:t>Photo</a:t>
            </a:r>
            <a:r>
              <a:rPr lang="sk-SK" sz="2400" dirty="0"/>
              <a:t> </a:t>
            </a:r>
            <a:r>
              <a:rPr lang="sk-SK" sz="2400" dirty="0" err="1"/>
              <a:t>Studio</a:t>
            </a:r>
            <a:r>
              <a:rPr lang="sk-SK" sz="2400" dirty="0"/>
              <a:t> alebo </a:t>
            </a:r>
            <a:r>
              <a:rPr lang="sk-SK" sz="2400" dirty="0" err="1"/>
              <a:t>open</a:t>
            </a:r>
            <a:r>
              <a:rPr lang="sk-SK" sz="2400" dirty="0"/>
              <a:t> </a:t>
            </a:r>
            <a:r>
              <a:rPr lang="sk-SK" sz="2400" dirty="0" err="1"/>
              <a:t>source</a:t>
            </a:r>
            <a:r>
              <a:rPr lang="sk-SK" sz="2400" dirty="0"/>
              <a:t> </a:t>
            </a:r>
            <a:r>
              <a:rPr lang="sk-SK" sz="2400" dirty="0" err="1"/>
              <a:t>FastStone</a:t>
            </a:r>
            <a:r>
              <a:rPr lang="sk-SK" sz="2400" dirty="0"/>
              <a:t> Image </a:t>
            </a:r>
            <a:r>
              <a:rPr lang="sk-SK" sz="2400" dirty="0" err="1"/>
              <a:t>Viewer</a:t>
            </a:r>
            <a:r>
              <a:rPr lang="sk-SK" sz="2400" dirty="0"/>
              <a:t>. </a:t>
            </a:r>
          </a:p>
          <a:p>
            <a:r>
              <a:rPr lang="sk-SK" sz="2400" dirty="0"/>
              <a:t>výsledné obrázky majú vysokú kvalitu a sú po úprave hodné na kvalitné editovanie.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C4551DF-50D4-84E1-1A9D-BDB906450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840DF67-AB4A-C508-1A36-FDD37651B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DAC3DC3-FD02-B6BA-B188-7A49EB90F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059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C21EDD-4747-8D23-045D-E1EFAC773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Formáty obrázkov : Formát TIFF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3E64627-BF16-480E-CFDB-6301DC517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/>
              <a:t>Vyskytuje sa s príponami .</a:t>
            </a:r>
            <a:r>
              <a:rPr lang="sk-SK" sz="2000" dirty="0" err="1"/>
              <a:t>tiff</a:t>
            </a:r>
            <a:r>
              <a:rPr lang="sk-SK" sz="2000" dirty="0"/>
              <a:t>, </a:t>
            </a:r>
            <a:r>
              <a:rPr lang="sk-SK" sz="2000" dirty="0" err="1"/>
              <a:t>tif</a:t>
            </a:r>
            <a:endParaRPr lang="sk-SK" sz="2000" dirty="0"/>
          </a:p>
          <a:p>
            <a:r>
              <a:rPr lang="sk-SK" sz="2000" dirty="0"/>
              <a:t>pri ukladaní do tohto formátu spravidla nedochádza ku kompresii dát</a:t>
            </a:r>
          </a:p>
          <a:p>
            <a:r>
              <a:rPr lang="sk-SK" sz="2000" dirty="0"/>
              <a:t>ak áno, tak ide o bezstratovú kompresiu aj pri opakovanom ukladaní</a:t>
            </a:r>
          </a:p>
          <a:p>
            <a:r>
              <a:rPr lang="sk-SK" sz="2000" dirty="0"/>
              <a:t>súbor zachováva maximum informácií z formátu RAW pri editácii. </a:t>
            </a:r>
          </a:p>
          <a:p>
            <a:r>
              <a:rPr lang="sk-SK" sz="2000" dirty="0"/>
              <a:t>nevýhodou je veľkosť súborov vo formátoch TIFF. </a:t>
            </a:r>
          </a:p>
          <a:p>
            <a:r>
              <a:rPr lang="sk-SK" sz="2000" dirty="0"/>
              <a:t>v profesionálnych projektoch digitalizácie je formát TIFF najvhodnejší na dlhodobé archivovanie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978C0ED-E388-F27C-5154-69D572CBE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1FF418D-FAF0-630E-2813-303E72CEC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20DD804-10E7-6B89-4962-72E1DA3AB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42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346FB3-B6F4-526B-1E6E-CD21828AF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Formáty obrázkov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64FC4D0-961A-E74C-1332-B7F36949B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Väčšina snímok v projektoch digitalizácie je vo formáte JPEG, </a:t>
            </a:r>
          </a:p>
          <a:p>
            <a:r>
              <a:rPr lang="sk-SK" dirty="0"/>
              <a:t>Formát JPEG (JPG) je </a:t>
            </a:r>
            <a:r>
              <a:rPr lang="sk-SK" i="1" dirty="0"/>
              <a:t>de </a:t>
            </a:r>
            <a:r>
              <a:rPr lang="sk-SK" i="1" dirty="0" err="1"/>
              <a:t>facto</a:t>
            </a:r>
            <a:r>
              <a:rPr lang="sk-SK" i="1" dirty="0"/>
              <a:t> </a:t>
            </a:r>
            <a:r>
              <a:rPr lang="sk-SK" dirty="0"/>
              <a:t>široko používaným štandardom na ukladanie digitálnych snímok </a:t>
            </a:r>
          </a:p>
          <a:p>
            <a:r>
              <a:rPr lang="sk-SK" dirty="0"/>
              <a:t>V digitalizácii hovoríme o výsledkoch snímania – obrazy</a:t>
            </a:r>
          </a:p>
          <a:p>
            <a:pPr lvl="1"/>
            <a:r>
              <a:rPr lang="sk-SK" dirty="0"/>
              <a:t>A) </a:t>
            </a:r>
            <a:r>
              <a:rPr lang="sk-SK" dirty="0" err="1"/>
              <a:t>digitalizáty</a:t>
            </a:r>
            <a:endParaRPr lang="sk-SK" dirty="0"/>
          </a:p>
          <a:p>
            <a:pPr lvl="1"/>
            <a:r>
              <a:rPr lang="sk-SK" dirty="0"/>
              <a:t>B) digitálne faksimile</a:t>
            </a:r>
          </a:p>
          <a:p>
            <a:pPr lvl="1"/>
            <a:endParaRPr lang="sk-SK" dirty="0"/>
          </a:p>
          <a:p>
            <a:pPr lvl="1"/>
            <a:endParaRPr lang="sk-SK" dirty="0"/>
          </a:p>
          <a:p>
            <a:endParaRPr lang="sk-SK" dirty="0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1936A2-6A69-BBD6-947C-2A29F2A49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8B5C12D-F70C-99B2-2DBA-4761317F4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542011B-1E10-8E3A-49C9-2D3FBC718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81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EBCBCF-E8B3-D96E-6B9D-C764F3D40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108" y="588245"/>
            <a:ext cx="10449784" cy="1483836"/>
          </a:xfrm>
        </p:spPr>
        <p:txBody>
          <a:bodyPr/>
          <a:lstStyle/>
          <a:p>
            <a:r>
              <a:rPr lang="sk-SK" dirty="0"/>
              <a:t>Pixel – základ pre ukladanie digitálneho obrazu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27CB7EF-4655-434A-78C8-CE5BCB0DF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r>
              <a:rPr lang="sk-SK" b="1" dirty="0"/>
              <a:t>pixel</a:t>
            </a:r>
            <a:r>
              <a:rPr lang="sk-SK" dirty="0"/>
              <a:t> – je najmenšia jednotka obrazových informácií</a:t>
            </a:r>
          </a:p>
          <a:p>
            <a:r>
              <a:rPr lang="sk-SK" b="1" dirty="0"/>
              <a:t>pixel</a:t>
            </a:r>
            <a:r>
              <a:rPr lang="sk-SK" dirty="0"/>
              <a:t> je skratka pre prvok obrázka</a:t>
            </a:r>
          </a:p>
          <a:p>
            <a:r>
              <a:rPr lang="sk-SK" b="1" dirty="0"/>
              <a:t>skratku "</a:t>
            </a:r>
            <a:r>
              <a:rPr lang="sk-SK" b="1" dirty="0" err="1"/>
              <a:t>pix</a:t>
            </a:r>
            <a:r>
              <a:rPr lang="sk-SK" b="1" dirty="0"/>
              <a:t>" </a:t>
            </a:r>
            <a:r>
              <a:rPr lang="sk-SK" dirty="0"/>
              <a:t>znamená jednu plnofarebnú bodku obrázka. </a:t>
            </a:r>
          </a:p>
          <a:p>
            <a:r>
              <a:rPr lang="sk-SK" dirty="0"/>
              <a:t>samotný </a:t>
            </a:r>
            <a:r>
              <a:rPr lang="sk-SK" b="1" dirty="0"/>
              <a:t>pixel nemá predpísaný tvar </a:t>
            </a:r>
            <a:r>
              <a:rPr lang="sk-SK" dirty="0"/>
              <a:t>- môže byť štvorcový, kruhový alebo ľubovoľný, </a:t>
            </a:r>
          </a:p>
          <a:p>
            <a:r>
              <a:rPr lang="sk-SK" dirty="0"/>
              <a:t>predstavme si ho ako obdĺžnik, ktorý je vytvorený rozrezaním obrazu na určitý počet vertikálnych a horizontálnych segmentov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57A9DED-D32F-D00F-06C8-45E9C01F3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3E7F1F5-DF35-6A81-82DE-F29980023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CB84EE8-EF04-A0F2-DB94-39EDFE36B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20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26288D-DB52-452B-803A-4AC166101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Pixel </a:t>
            </a:r>
            <a:r>
              <a:rPr lang="sk-SK" sz="1000" dirty="0"/>
              <a:t>(Podľa: </a:t>
            </a:r>
            <a:r>
              <a:rPr lang="sk-SK" sz="1000" dirty="0">
                <a:hlinkClick r:id="rId2"/>
              </a:rPr>
              <a:t>Formáty pro </a:t>
            </a:r>
            <a:r>
              <a:rPr lang="sk-SK" sz="1000" dirty="0" err="1">
                <a:hlinkClick r:id="rId2"/>
              </a:rPr>
              <a:t>ukládání</a:t>
            </a:r>
            <a:r>
              <a:rPr lang="sk-SK" sz="1000" dirty="0">
                <a:hlinkClick r:id="rId2"/>
              </a:rPr>
              <a:t> fotografií - 1.díl: základy | </a:t>
            </a:r>
            <a:r>
              <a:rPr lang="sk-SK" sz="1000" dirty="0" err="1">
                <a:hlinkClick r:id="rId2"/>
              </a:rPr>
              <a:t>Digimanie</a:t>
            </a:r>
            <a:r>
              <a:rPr lang="sk-SK" sz="1000" dirty="0"/>
              <a:t>)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8D5F05C-5B51-7C39-81A0-394D3803A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6FF643B-DD1F-0B3C-4700-F3DCAB038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1082FD-66CC-8D9B-3569-D32A181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9</a:t>
            </a:fld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72D6A404-4014-B3CC-C3E8-AF7F94F48DA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520" y="2034367"/>
            <a:ext cx="4008811" cy="4026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3685166"/>
      </p:ext>
    </p:extLst>
  </p:cSld>
  <p:clrMapOvr>
    <a:masterClrMapping/>
  </p:clrMapOvr>
</p:sld>
</file>

<file path=ppt/theme/theme1.xml><?xml version="1.0" encoding="utf-8"?>
<a:theme xmlns:a="http://schemas.openxmlformats.org/drawingml/2006/main" name="BohoVogueVTI">
  <a:themeElements>
    <a:clrScheme name="AnalogousFromDarkSeedLeftStep">
      <a:dk1>
        <a:srgbClr val="000000"/>
      </a:dk1>
      <a:lt1>
        <a:srgbClr val="FFFFFF"/>
      </a:lt1>
      <a:dk2>
        <a:srgbClr val="37371F"/>
      </a:dk2>
      <a:lt2>
        <a:srgbClr val="E8E2E5"/>
      </a:lt2>
      <a:accent1>
        <a:srgbClr val="40B67B"/>
      </a:accent1>
      <a:accent2>
        <a:srgbClr val="35B73F"/>
      </a:accent2>
      <a:accent3>
        <a:srgbClr val="66B43F"/>
      </a:accent3>
      <a:accent4>
        <a:srgbClr val="8EAD32"/>
      </a:accent4>
      <a:accent5>
        <a:srgbClr val="B4A03F"/>
      </a:accent5>
      <a:accent6>
        <a:srgbClr val="B76B35"/>
      </a:accent6>
      <a:hlink>
        <a:srgbClr val="86852C"/>
      </a:hlink>
      <a:folHlink>
        <a:srgbClr val="7F7F7F"/>
      </a:folHlink>
    </a:clrScheme>
    <a:fontScheme name="Walbaum Display_Aptos">
      <a:majorFont>
        <a:latin typeface="Walbaum Display"/>
        <a:ea typeface=""/>
        <a:cs typeface=""/>
      </a:majorFont>
      <a:minorFont>
        <a:latin typeface="Apto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ohoVogueVTI" id="{8022F7FC-316B-4DD9-B9EB-BB68CC0DFA6F}" vid="{544DD2C6-9D23-4092-AACF-F55CEAA658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1454</Words>
  <Application>Microsoft Office PowerPoint</Application>
  <PresentationFormat>Širokouhlá</PresentationFormat>
  <Paragraphs>175</Paragraphs>
  <Slides>19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19</vt:i4>
      </vt:variant>
    </vt:vector>
  </HeadingPairs>
  <TitlesOfParts>
    <vt:vector size="27" baseType="lpstr">
      <vt:lpstr>Aptos Light</vt:lpstr>
      <vt:lpstr>Arial</vt:lpstr>
      <vt:lpstr>Calibri</vt:lpstr>
      <vt:lpstr>Encode Sans</vt:lpstr>
      <vt:lpstr>Helvetica</vt:lpstr>
      <vt:lpstr>Walbaum Display</vt:lpstr>
      <vt:lpstr>Wingdings</vt:lpstr>
      <vt:lpstr>BohoVogueVTI</vt:lpstr>
      <vt:lpstr>Digitálne faximile - obraz</vt:lpstr>
      <vt:lpstr>Snímanie</vt:lpstr>
      <vt:lpstr>Snímanie</vt:lpstr>
      <vt:lpstr>Formáty obrázkov : Formát JPG, JPEG. </vt:lpstr>
      <vt:lpstr>Formáty obrázkov : Formát RAW</vt:lpstr>
      <vt:lpstr>Formáty obrázkov : Formát TIFF</vt:lpstr>
      <vt:lpstr>Formáty obrázkov </vt:lpstr>
      <vt:lpstr>Pixel – základ pre ukladanie digitálneho obrazu </vt:lpstr>
      <vt:lpstr>Pixel (Podľa: Formáty pro ukládání fotografií - 1.díl: základy | Digimanie)</vt:lpstr>
      <vt:lpstr>Rozlíšenie </vt:lpstr>
      <vt:lpstr>Príklad veľkosti pixelov pre rôzne zariadenia (médiá) </vt:lpstr>
      <vt:lpstr>Farba pixelov</vt:lpstr>
      <vt:lpstr>RGB</vt:lpstr>
      <vt:lpstr>Farebná hĺbka </vt:lpstr>
      <vt:lpstr>Farebná hĺbka</vt:lpstr>
      <vt:lpstr>Farebná hĺbka pixel, bity, bajty</vt:lpstr>
      <vt:lpstr>Pixely v transkripcii </vt:lpstr>
      <vt:lpstr>Príklad štruktúry konvolučnej siete </vt:lpstr>
      <vt:lpstr>Konvolúcia v transkripcii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Digitálne faximile - obraz</dc:title>
  <dc:creator>spravca</dc:creator>
  <cp:lastModifiedBy>spravca</cp:lastModifiedBy>
  <cp:revision>10</cp:revision>
  <dcterms:created xsi:type="dcterms:W3CDTF">2024-04-10T09:56:34Z</dcterms:created>
  <dcterms:modified xsi:type="dcterms:W3CDTF">2024-05-02T04:47:49Z</dcterms:modified>
</cp:coreProperties>
</file>