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8"/>
  </p:notesMasterIdLst>
  <p:sldIdLst>
    <p:sldId id="1360" r:id="rId2"/>
    <p:sldId id="273" r:id="rId3"/>
    <p:sldId id="1498" r:id="rId4"/>
    <p:sldId id="341" r:id="rId5"/>
    <p:sldId id="575" r:id="rId6"/>
    <p:sldId id="367" r:id="rId7"/>
    <p:sldId id="1503" r:id="rId8"/>
    <p:sldId id="1361" r:id="rId9"/>
    <p:sldId id="429" r:id="rId10"/>
    <p:sldId id="263" r:id="rId11"/>
    <p:sldId id="1348" r:id="rId12"/>
    <p:sldId id="1378" r:id="rId13"/>
    <p:sldId id="1364" r:id="rId14"/>
    <p:sldId id="1302" r:id="rId15"/>
    <p:sldId id="1499" r:id="rId16"/>
    <p:sldId id="1354" r:id="rId17"/>
    <p:sldId id="1322" r:id="rId18"/>
    <p:sldId id="371" r:id="rId19"/>
    <p:sldId id="369" r:id="rId20"/>
    <p:sldId id="374" r:id="rId21"/>
    <p:sldId id="1365" r:id="rId22"/>
    <p:sldId id="1337" r:id="rId23"/>
    <p:sldId id="983" r:id="rId24"/>
    <p:sldId id="1369" r:id="rId25"/>
    <p:sldId id="1507" r:id="rId26"/>
    <p:sldId id="1505" r:id="rId27"/>
    <p:sldId id="1510" r:id="rId28"/>
    <p:sldId id="1511" r:id="rId29"/>
    <p:sldId id="1512" r:id="rId30"/>
    <p:sldId id="305" r:id="rId31"/>
    <p:sldId id="304" r:id="rId32"/>
    <p:sldId id="306" r:id="rId33"/>
    <p:sldId id="307" r:id="rId34"/>
    <p:sldId id="310" r:id="rId35"/>
    <p:sldId id="309" r:id="rId36"/>
    <p:sldId id="1508" r:id="rId37"/>
    <p:sldId id="1509" r:id="rId38"/>
    <p:sldId id="1504" r:id="rId39"/>
    <p:sldId id="272" r:id="rId40"/>
    <p:sldId id="1357" r:id="rId41"/>
    <p:sldId id="1367" r:id="rId42"/>
    <p:sldId id="275" r:id="rId43"/>
    <p:sldId id="279" r:id="rId44"/>
    <p:sldId id="1331" r:id="rId45"/>
    <p:sldId id="1506" r:id="rId46"/>
    <p:sldId id="150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Šedá" initials="MŠ" lastIdx="1" clrIdx="0">
    <p:extLst>
      <p:ext uri="{19B8F6BF-5375-455C-9EA6-DF929625EA0E}">
        <p15:presenceInfo xmlns:p15="http://schemas.microsoft.com/office/powerpoint/2012/main" userId="624818196d63aa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a%20AutorYZak\a%20RegistrNedostup\0%20Smlouvy%20s%20knihovnami\Smlouvy%20knihovny%20DNNT%202025%20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a%20AutorYZak\a%20RegistrNedostup\2022%20Statistiky%2004\DNNT_licence_stats_2022_Rok_%20HOLOME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a%20AutorYZak\a%20RegistrNedostup\2022%20Statistiky%2004\DNNT_licence_stats_2022_Rok_%20HOLOME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a%20AutorYZak\a%20RegistrNedostup\0%20Statistiky\2024\Zprost&#345;edkovatel&#233;%202024xx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a%20AutorYZak\a%20RegistrNedostup\0%20Statistiky\2024\Zprost&#345;edkovatel&#233;%202024xx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a%20AutorYZak\a%20RegistrNedostup\0%20Statistiky\2023%20Anal&#253;z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a%20AutorYZak\a%20RegistrNedostup\0%20Statistiky\2023%20Anal&#253;z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a%20AutorYZak\a%20RegistrNedostup\0%20Statistiky\2024\Zprost&#345;edkovatel&#233;%20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a%20AutorYZak\a%20RegistrNedostup\0%20Statistiky\2024\Zprost&#345;edkovatel&#233;%20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Knihovny zprostředkující DNNT 2024 (268)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595-45DD-96D7-1EBAD8D284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595-45DD-96D7-1EBAD8D284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595-45DD-96D7-1EBAD8D284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595-45DD-96D7-1EBAD8D284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595-45DD-96D7-1EBAD8D284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595-45DD-96D7-1EBAD8D284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595-45DD-96D7-1EBAD8D284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595-45DD-96D7-1EBAD8D2844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595-45DD-96D7-1EBAD8D2844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5595-45DD-96D7-1EBAD8D2844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5595-45DD-96D7-1EBAD8D2844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5595-45DD-96D7-1EBAD8D28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'Smlouvy s knihovnami DNNT 2024 '!$I$2:$I$9</c:f>
              <c:strCache>
                <c:ptCount val="8"/>
                <c:pt idx="0">
                  <c:v>archivní</c:v>
                </c:pt>
                <c:pt idx="1">
                  <c:v>školní</c:v>
                </c:pt>
                <c:pt idx="2">
                  <c:v>muzejní</c:v>
                </c:pt>
                <c:pt idx="3">
                  <c:v>specializované</c:v>
                </c:pt>
                <c:pt idx="4">
                  <c:v>krajské </c:v>
                </c:pt>
                <c:pt idx="5">
                  <c:v>veřejné</c:v>
                </c:pt>
                <c:pt idx="6">
                  <c:v>vysokoškolské</c:v>
                </c:pt>
                <c:pt idx="7">
                  <c:v>výzkumné</c:v>
                </c:pt>
              </c:strCache>
            </c:strRef>
          </c:cat>
          <c:val>
            <c:numRef>
              <c:f>'Smlouvy s knihovnami DNNT 2024 '!$J$2:$J$9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31</c:v>
                </c:pt>
                <c:pt idx="3">
                  <c:v>17</c:v>
                </c:pt>
                <c:pt idx="4">
                  <c:v>14</c:v>
                </c:pt>
                <c:pt idx="5">
                  <c:v>123</c:v>
                </c:pt>
                <c:pt idx="6">
                  <c:v>46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595-45DD-96D7-1EBAD8D284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Využití digitálních knihoven v režimu DNNT v roce 2022 - zobrazeno 6 686 658 stran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4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Využití digitálníh knihoven v režimu DNNT v roce 2022 - zobrazeno 6 686 658 stran</a:t>
            </a:r>
            <a:endParaRPr lang="cs-CZ" sz="14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 sz="14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9657822636020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Počet zobrazených stran</a:t>
            </a:r>
            <a:r>
              <a:rPr lang="cs-CZ" b="1" baseline="0"/>
              <a:t> DNNT + volná díla 2024, celkem 13,3 mil. stran (individuální uživatelé)</a:t>
            </a:r>
            <a:endParaRPr lang="cs-CZ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DNNT!$J$2</c:f>
              <c:strCache>
                <c:ptCount val="1"/>
                <c:pt idx="0">
                  <c:v>DNNT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DNNT!$A$3:$A$14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DNNT!$J$3:$J$14</c:f>
              <c:numCache>
                <c:formatCode>#,##0</c:formatCode>
                <c:ptCount val="12"/>
                <c:pt idx="0">
                  <c:v>1042864</c:v>
                </c:pt>
                <c:pt idx="1">
                  <c:v>1038617</c:v>
                </c:pt>
                <c:pt idx="2">
                  <c:v>1166637</c:v>
                </c:pt>
                <c:pt idx="3">
                  <c:v>1046871</c:v>
                </c:pt>
                <c:pt idx="4">
                  <c:v>1049038</c:v>
                </c:pt>
                <c:pt idx="5">
                  <c:v>725615</c:v>
                </c:pt>
                <c:pt idx="6">
                  <c:v>663085</c:v>
                </c:pt>
                <c:pt idx="7">
                  <c:v>752004</c:v>
                </c:pt>
                <c:pt idx="8">
                  <c:v>768196</c:v>
                </c:pt>
                <c:pt idx="9">
                  <c:v>1050226</c:v>
                </c:pt>
                <c:pt idx="10">
                  <c:v>1205874</c:v>
                </c:pt>
                <c:pt idx="11">
                  <c:v>996359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3-4CA5-883D-A301043BD2D8}"/>
            </c:ext>
          </c:extLst>
        </c:ser>
        <c:ser>
          <c:idx val="1"/>
          <c:order val="1"/>
          <c:tx>
            <c:strRef>
              <c:f>DNNT!$K$2</c:f>
              <c:strCache>
                <c:ptCount val="1"/>
                <c:pt idx="0">
                  <c:v>Volná díla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DNNT!$A$3:$A$14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DNNT!$K$3:$K$14</c:f>
              <c:numCache>
                <c:formatCode>#,##0</c:formatCode>
                <c:ptCount val="12"/>
                <c:pt idx="0">
                  <c:v>166858.23999999999</c:v>
                </c:pt>
                <c:pt idx="1">
                  <c:v>166178.72</c:v>
                </c:pt>
                <c:pt idx="2">
                  <c:v>186661.92</c:v>
                </c:pt>
                <c:pt idx="3">
                  <c:v>167499.36000000002</c:v>
                </c:pt>
                <c:pt idx="4">
                  <c:v>167846.08000000002</c:v>
                </c:pt>
                <c:pt idx="5">
                  <c:v>116098.40000000001</c:v>
                </c:pt>
                <c:pt idx="6">
                  <c:v>92831.900000000009</c:v>
                </c:pt>
                <c:pt idx="7">
                  <c:v>94000.5</c:v>
                </c:pt>
                <c:pt idx="8">
                  <c:v>122911.36</c:v>
                </c:pt>
                <c:pt idx="9">
                  <c:v>168036.16</c:v>
                </c:pt>
                <c:pt idx="10">
                  <c:v>192939.84</c:v>
                </c:pt>
                <c:pt idx="11">
                  <c:v>159417.44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C3-4CA5-883D-A301043BD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54950256"/>
        <c:axId val="254949008"/>
      </c:barChart>
      <c:catAx>
        <c:axId val="25495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4949008"/>
        <c:crosses val="autoZero"/>
        <c:auto val="1"/>
        <c:lblAlgn val="ctr"/>
        <c:lblOffset val="100"/>
        <c:noMultiLvlLbl val="0"/>
      </c:catAx>
      <c:valAx>
        <c:axId val="2549490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5495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0EE-44A6-9FA4-C0231C9F94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0EE-44A6-9FA4-C0231C9F9409}"/>
              </c:ext>
            </c:extLst>
          </c:dPt>
          <c:dLbls>
            <c:dLbl>
              <c:idx val="1"/>
              <c:layout>
                <c:manualLayout>
                  <c:x val="0.14035030640099141"/>
                  <c:y val="0.1682060996702483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EE-44A6-9FA4-C0231C9F94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DNNT!$J$2:$K$2</c:f>
              <c:strCache>
                <c:ptCount val="2"/>
                <c:pt idx="0">
                  <c:v>DNNT</c:v>
                </c:pt>
                <c:pt idx="1">
                  <c:v>Volná díla</c:v>
                </c:pt>
              </c:strCache>
            </c:strRef>
          </c:cat>
          <c:val>
            <c:numRef>
              <c:f>DNNT!$J$15:$K$15</c:f>
              <c:numCache>
                <c:formatCode>#,##0</c:formatCode>
                <c:ptCount val="2"/>
                <c:pt idx="0">
                  <c:v>11505386</c:v>
                </c:pt>
                <c:pt idx="1">
                  <c:v>1801279.9200000002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EE-44A6-9FA4-C0231C9F940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/>
              <a:t>Nejužívanější tituly periodik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'Tituly DNNT'!$L$2:$L$21</c:f>
              <c:strCache>
                <c:ptCount val="20"/>
                <c:pt idx="0">
                  <c:v>Československý sport. [Praha]</c:v>
                </c:pt>
                <c:pt idx="1">
                  <c:v>Pochodeň</c:v>
                </c:pt>
                <c:pt idx="2">
                  <c:v>Rudé právo: orgán Československé sociálně demokratické strany dělnické</c:v>
                </c:pt>
                <c:pt idx="3">
                  <c:v>Lidové noviny</c:v>
                </c:pt>
                <c:pt idx="4">
                  <c:v>Práce. [Čechy]</c:v>
                </c:pt>
                <c:pt idx="5">
                  <c:v>Národní listy</c:v>
                </c:pt>
                <c:pt idx="6">
                  <c:v>Stadion : časopis pro tělesnou výchovu a sport</c:v>
                </c:pt>
                <c:pt idx="7">
                  <c:v>Lidové noviny : založeny 1893 - obnoveny 1988. [Vydání Praha]</c:v>
                </c:pt>
                <c:pt idx="8">
                  <c:v>Květy</c:v>
                </c:pt>
                <c:pt idx="9">
                  <c:v>Architektura ČSR</c:v>
                </c:pt>
                <c:pt idx="10">
                  <c:v>Průboj: krajský týdeník KSČ Ústeckého kraje</c:v>
                </c:pt>
                <c:pt idx="11">
                  <c:v>Polední list</c:v>
                </c:pt>
                <c:pt idx="12">
                  <c:v>Pravda: List Československé komunistické strany - odbočka Plzeň</c:v>
                </c:pt>
                <c:pt idx="13">
                  <c:v>Vlasta</c:v>
                </c:pt>
                <c:pt idx="14">
                  <c:v>Venkov : orgán České strany agrární</c:v>
                </c:pt>
                <c:pt idx="15">
                  <c:v>Pestrý týden</c:v>
                </c:pt>
                <c:pt idx="16">
                  <c:v>Mladý svět: týdeník</c:v>
                </c:pt>
                <c:pt idx="17">
                  <c:v>Hudební rozhledy: časopis pro hudební kulturu</c:v>
                </c:pt>
                <c:pt idx="18">
                  <c:v>Stráž lidu: Měsíčník levicové orientace</c:v>
                </c:pt>
                <c:pt idx="19">
                  <c:v>Domov: kultura bydlení, architektura, umění, design, styl</c:v>
                </c:pt>
              </c:strCache>
            </c:strRef>
          </c:cat>
          <c:val>
            <c:numRef>
              <c:f>'Tituly DNNT'!$M$2:$M$21</c:f>
              <c:numCache>
                <c:formatCode>#,##0</c:formatCode>
                <c:ptCount val="20"/>
                <c:pt idx="0">
                  <c:v>381406</c:v>
                </c:pt>
                <c:pt idx="1">
                  <c:v>128852</c:v>
                </c:pt>
                <c:pt idx="2">
                  <c:v>116064</c:v>
                </c:pt>
                <c:pt idx="3">
                  <c:v>108558</c:v>
                </c:pt>
                <c:pt idx="4">
                  <c:v>84589</c:v>
                </c:pt>
                <c:pt idx="5">
                  <c:v>63924</c:v>
                </c:pt>
                <c:pt idx="6">
                  <c:v>62537</c:v>
                </c:pt>
                <c:pt idx="7">
                  <c:v>54229</c:v>
                </c:pt>
                <c:pt idx="8">
                  <c:v>50767</c:v>
                </c:pt>
                <c:pt idx="9">
                  <c:v>48908</c:v>
                </c:pt>
                <c:pt idx="10">
                  <c:v>47610</c:v>
                </c:pt>
                <c:pt idx="11">
                  <c:v>42502</c:v>
                </c:pt>
                <c:pt idx="12">
                  <c:v>39970</c:v>
                </c:pt>
                <c:pt idx="13">
                  <c:v>37027</c:v>
                </c:pt>
                <c:pt idx="14">
                  <c:v>36135</c:v>
                </c:pt>
                <c:pt idx="15">
                  <c:v>35601</c:v>
                </c:pt>
                <c:pt idx="16">
                  <c:v>32955</c:v>
                </c:pt>
                <c:pt idx="17">
                  <c:v>32232</c:v>
                </c:pt>
                <c:pt idx="18">
                  <c:v>31555</c:v>
                </c:pt>
                <c:pt idx="19">
                  <c:v>30778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D-4CE4-910A-D3335B4E5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7225983"/>
        <c:axId val="377250463"/>
      </c:barChart>
      <c:catAx>
        <c:axId val="377225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7250463"/>
        <c:crosses val="autoZero"/>
        <c:auto val="1"/>
        <c:lblAlgn val="ctr"/>
        <c:lblOffset val="100"/>
        <c:noMultiLvlLbl val="0"/>
      </c:catAx>
      <c:valAx>
        <c:axId val="377250463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37722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/>
              <a:t>Nejpoužívanější autoři monografií 2023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'Autoři DNNT'!$O$3:$O$22</c:f>
              <c:strCache>
                <c:ptCount val="20"/>
                <c:pt idx="0">
                  <c:v>Holan, Vladimír</c:v>
                </c:pt>
                <c:pt idx="1">
                  <c:v>Seifert, Jaroslav</c:v>
                </c:pt>
                <c:pt idx="2">
                  <c:v>Nezval, Vítězslav</c:v>
                </c:pt>
                <c:pt idx="3">
                  <c:v>Čechová, Marie</c:v>
                </c:pt>
                <c:pt idx="4">
                  <c:v>Poche, Emanuel</c:v>
                </c:pt>
                <c:pt idx="5">
                  <c:v>Kaplan, Karel</c:v>
                </c:pt>
                <c:pt idx="6">
                  <c:v>Třeštík, Dušan</c:v>
                </c:pt>
                <c:pt idx="7">
                  <c:v>Průcha, Jan</c:v>
                </c:pt>
                <c:pt idx="8">
                  <c:v>Hostovský, Egon</c:v>
                </c:pt>
                <c:pt idx="9">
                  <c:v>Freud, Sigmund</c:v>
                </c:pt>
                <c:pt idx="10">
                  <c:v>Hrubín, František</c:v>
                </c:pt>
                <c:pt idx="11">
                  <c:v>Matoušová, Miroslava</c:v>
                </c:pt>
                <c:pt idx="12">
                  <c:v>Halas, František</c:v>
                </c:pt>
                <c:pt idx="13">
                  <c:v>Mukařovský, Jan</c:v>
                </c:pt>
                <c:pt idx="14">
                  <c:v>Mareš, Jiří</c:v>
                </c:pt>
                <c:pt idx="15">
                  <c:v>Zahradníček, Jan</c:v>
                </c:pt>
                <c:pt idx="16">
                  <c:v>Janáček, Josef</c:v>
                </c:pt>
                <c:pt idx="17">
                  <c:v>Říha, Bohumil</c:v>
                </c:pt>
                <c:pt idx="18">
                  <c:v>Válka, Josef</c:v>
                </c:pt>
                <c:pt idx="19">
                  <c:v>Babka, Michael</c:v>
                </c:pt>
              </c:strCache>
            </c:strRef>
          </c:cat>
          <c:val>
            <c:numRef>
              <c:f>'Autoři DNNT'!$P$3:$P$22</c:f>
              <c:numCache>
                <c:formatCode>#,##0</c:formatCode>
                <c:ptCount val="20"/>
                <c:pt idx="0">
                  <c:v>19532</c:v>
                </c:pt>
                <c:pt idx="1">
                  <c:v>19354</c:v>
                </c:pt>
                <c:pt idx="2">
                  <c:v>18060</c:v>
                </c:pt>
                <c:pt idx="3">
                  <c:v>14423</c:v>
                </c:pt>
                <c:pt idx="4">
                  <c:v>14318</c:v>
                </c:pt>
                <c:pt idx="5">
                  <c:v>13290</c:v>
                </c:pt>
                <c:pt idx="6">
                  <c:v>12348</c:v>
                </c:pt>
                <c:pt idx="7">
                  <c:v>12193</c:v>
                </c:pt>
                <c:pt idx="8">
                  <c:v>10861</c:v>
                </c:pt>
                <c:pt idx="9">
                  <c:v>10675</c:v>
                </c:pt>
                <c:pt idx="10">
                  <c:v>10660</c:v>
                </c:pt>
                <c:pt idx="11">
                  <c:v>10226</c:v>
                </c:pt>
                <c:pt idx="12">
                  <c:v>10224</c:v>
                </c:pt>
                <c:pt idx="13">
                  <c:v>10178</c:v>
                </c:pt>
                <c:pt idx="14">
                  <c:v>10011</c:v>
                </c:pt>
                <c:pt idx="15">
                  <c:v>9401</c:v>
                </c:pt>
                <c:pt idx="16">
                  <c:v>9199</c:v>
                </c:pt>
                <c:pt idx="17">
                  <c:v>9056</c:v>
                </c:pt>
                <c:pt idx="18">
                  <c:v>8691</c:v>
                </c:pt>
                <c:pt idx="19">
                  <c:v>8660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C-427E-BC7B-6C4AC54A71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7245663"/>
        <c:axId val="377270623"/>
      </c:barChart>
      <c:catAx>
        <c:axId val="3772456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7270623"/>
        <c:crosses val="autoZero"/>
        <c:auto val="1"/>
        <c:lblAlgn val="ctr"/>
        <c:lblOffset val="100"/>
        <c:noMultiLvlLbl val="0"/>
      </c:catAx>
      <c:valAx>
        <c:axId val="377270623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37724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Které knihovny v roce 2024 nejvíce využívaly DNNT?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Zprostředkovatelé2!$AC$3:$AC$22</c:f>
              <c:strCache>
                <c:ptCount val="20"/>
                <c:pt idx="0">
                  <c:v>Univerzita Karlova</c:v>
                </c:pt>
                <c:pt idx="1">
                  <c:v>Národní knihovna ČR</c:v>
                </c:pt>
                <c:pt idx="2">
                  <c:v>Masarykova univerzita</c:v>
                </c:pt>
                <c:pt idx="3">
                  <c:v>Moravská zemská knihovna</c:v>
                </c:pt>
                <c:pt idx="4">
                  <c:v>Univerzita Palackého v Olomouci</c:v>
                </c:pt>
                <c:pt idx="5">
                  <c:v>Městská knihovna v Praze</c:v>
                </c:pt>
                <c:pt idx="6">
                  <c:v>Ostravská univerzita</c:v>
                </c:pt>
                <c:pt idx="7">
                  <c:v>Studijní a vědecká knihovna v Hradci Králové</c:v>
                </c:pt>
                <c:pt idx="8">
                  <c:v>Univerzita Jana Evangelisty Purkyně</c:v>
                </c:pt>
                <c:pt idx="9">
                  <c:v>Jihočeská univerzita v Českých Budějovicích</c:v>
                </c:pt>
                <c:pt idx="10">
                  <c:v>Technická univerzita Liberec</c:v>
                </c:pt>
                <c:pt idx="11">
                  <c:v>Jihočeská vědecká knihovna v Českých Budějovicích</c:v>
                </c:pt>
                <c:pt idx="12">
                  <c:v>Západočeská univerzita v Plzni</c:v>
                </c:pt>
                <c:pt idx="13">
                  <c:v>Knihovna Akademie věd ČR</c:v>
                </c:pt>
                <c:pt idx="14">
                  <c:v>Univerzita Hradec Králové</c:v>
                </c:pt>
                <c:pt idx="15">
                  <c:v>Univerzita Pardubice</c:v>
                </c:pt>
                <c:pt idx="16">
                  <c:v>Moravskoslezská vědecká knihovna v Ostravě</c:v>
                </c:pt>
                <c:pt idx="17">
                  <c:v>České vysoké učení technické v Praze</c:v>
                </c:pt>
                <c:pt idx="18">
                  <c:v>Vědecká knihovna v Olomouci</c:v>
                </c:pt>
                <c:pt idx="19">
                  <c:v>Slezská univerzita</c:v>
                </c:pt>
              </c:strCache>
            </c:strRef>
          </c:cat>
          <c:val>
            <c:numRef>
              <c:f>Zprostředkovatelé2!$AD$3:$AD$22</c:f>
              <c:numCache>
                <c:formatCode>#,##0</c:formatCode>
                <c:ptCount val="20"/>
                <c:pt idx="0">
                  <c:v>1991599</c:v>
                </c:pt>
                <c:pt idx="1">
                  <c:v>1577832</c:v>
                </c:pt>
                <c:pt idx="2">
                  <c:v>1158326</c:v>
                </c:pt>
                <c:pt idx="3">
                  <c:v>1085503</c:v>
                </c:pt>
                <c:pt idx="4">
                  <c:v>653778</c:v>
                </c:pt>
                <c:pt idx="5">
                  <c:v>523408</c:v>
                </c:pt>
                <c:pt idx="6">
                  <c:v>514398</c:v>
                </c:pt>
                <c:pt idx="7">
                  <c:v>356862</c:v>
                </c:pt>
                <c:pt idx="8">
                  <c:v>331562</c:v>
                </c:pt>
                <c:pt idx="9">
                  <c:v>323023</c:v>
                </c:pt>
                <c:pt idx="10">
                  <c:v>239827</c:v>
                </c:pt>
                <c:pt idx="11">
                  <c:v>234421</c:v>
                </c:pt>
                <c:pt idx="12">
                  <c:v>233577</c:v>
                </c:pt>
                <c:pt idx="13">
                  <c:v>231802</c:v>
                </c:pt>
                <c:pt idx="14">
                  <c:v>216743</c:v>
                </c:pt>
                <c:pt idx="15">
                  <c:v>186013</c:v>
                </c:pt>
                <c:pt idx="16">
                  <c:v>174563</c:v>
                </c:pt>
                <c:pt idx="17">
                  <c:v>174041</c:v>
                </c:pt>
                <c:pt idx="18">
                  <c:v>156246</c:v>
                </c:pt>
                <c:pt idx="19">
                  <c:v>148372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D-468C-900A-97E5E0642A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8837968"/>
        <c:axId val="1328836720"/>
      </c:barChart>
      <c:catAx>
        <c:axId val="1328837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28836720"/>
        <c:crosses val="autoZero"/>
        <c:auto val="1"/>
        <c:lblAlgn val="ctr"/>
        <c:lblOffset val="100"/>
        <c:noMultiLvlLbl val="0"/>
      </c:catAx>
      <c:valAx>
        <c:axId val="1328836720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32883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Veřejné knihovny, které nabízely přístup k DNNT v roce 2024 (počet zobrazených stran)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Zprostředkovatelé2!$AK$33:$AK$52</c:f>
              <c:strCache>
                <c:ptCount val="20"/>
                <c:pt idx="0">
                  <c:v>Městská knihovna Klatovy</c:v>
                </c:pt>
                <c:pt idx="1">
                  <c:v>Knihovna Jiřího Mahena</c:v>
                </c:pt>
                <c:pt idx="2">
                  <c:v>Knihovna Petra Bezruče</c:v>
                </c:pt>
                <c:pt idx="3">
                  <c:v>Chomutovská knihovna</c:v>
                </c:pt>
                <c:pt idx="4">
                  <c:v>Knihovna města Hradce Králové</c:v>
                </c:pt>
                <c:pt idx="5">
                  <c:v>Knihovna Beroun</c:v>
                </c:pt>
                <c:pt idx="6">
                  <c:v>Knihovna Bedřicha Beneše Buchlovana</c:v>
                </c:pt>
                <c:pt idx="7">
                  <c:v>Knihovna Václava Čtvrtka v Jičíně</c:v>
                </c:pt>
                <c:pt idx="8">
                  <c:v>Knihovna Eduarda Petišky</c:v>
                </c:pt>
                <c:pt idx="9">
                  <c:v>Městská knihovna Kladno</c:v>
                </c:pt>
                <c:pt idx="10">
                  <c:v>Městská knihovna v Přerově</c:v>
                </c:pt>
                <c:pt idx="11">
                  <c:v>Městská knihovna Česká Lípa</c:v>
                </c:pt>
                <c:pt idx="12">
                  <c:v>Knihovna města Plzně</c:v>
                </c:pt>
                <c:pt idx="13">
                  <c:v>Knihovna města Olomouce</c:v>
                </c:pt>
                <c:pt idx="14">
                  <c:v>Knihovna Jana Drdy Příbram</c:v>
                </c:pt>
                <c:pt idx="15">
                  <c:v>Městská knihovna Rakovník</c:v>
                </c:pt>
                <c:pt idx="16">
                  <c:v>Městská knihovna Znojmo</c:v>
                </c:pt>
                <c:pt idx="17">
                  <c:v>Městská knihovna Prachatice</c:v>
                </c:pt>
                <c:pt idx="18">
                  <c:v>Městská knihovna Jaroměř</c:v>
                </c:pt>
                <c:pt idx="19">
                  <c:v>Knihovna Kroměřížska</c:v>
                </c:pt>
              </c:strCache>
            </c:strRef>
          </c:cat>
          <c:val>
            <c:numRef>
              <c:f>Zprostředkovatelé2!$AL$33:$AL$52</c:f>
              <c:numCache>
                <c:formatCode>#,##0</c:formatCode>
                <c:ptCount val="20"/>
                <c:pt idx="0">
                  <c:v>128788</c:v>
                </c:pt>
                <c:pt idx="1">
                  <c:v>72561</c:v>
                </c:pt>
                <c:pt idx="2">
                  <c:v>66669</c:v>
                </c:pt>
                <c:pt idx="3">
                  <c:v>48949</c:v>
                </c:pt>
                <c:pt idx="4">
                  <c:v>35689</c:v>
                </c:pt>
                <c:pt idx="5">
                  <c:v>28453</c:v>
                </c:pt>
                <c:pt idx="6">
                  <c:v>27097</c:v>
                </c:pt>
                <c:pt idx="7">
                  <c:v>24260</c:v>
                </c:pt>
                <c:pt idx="8">
                  <c:v>17919</c:v>
                </c:pt>
                <c:pt idx="9">
                  <c:v>17817</c:v>
                </c:pt>
                <c:pt idx="10">
                  <c:v>16629</c:v>
                </c:pt>
                <c:pt idx="11">
                  <c:v>14358</c:v>
                </c:pt>
                <c:pt idx="12">
                  <c:v>12632</c:v>
                </c:pt>
                <c:pt idx="13">
                  <c:v>12399</c:v>
                </c:pt>
                <c:pt idx="14">
                  <c:v>12363</c:v>
                </c:pt>
                <c:pt idx="15">
                  <c:v>11906</c:v>
                </c:pt>
                <c:pt idx="16">
                  <c:v>11064</c:v>
                </c:pt>
                <c:pt idx="17">
                  <c:v>11009</c:v>
                </c:pt>
                <c:pt idx="18">
                  <c:v>10886</c:v>
                </c:pt>
                <c:pt idx="19">
                  <c:v>10504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4-46E0-815C-5B77F61732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3470976"/>
        <c:axId val="1163467648"/>
      </c:barChart>
      <c:catAx>
        <c:axId val="1163470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3467648"/>
        <c:crosses val="autoZero"/>
        <c:auto val="1"/>
        <c:lblAlgn val="ctr"/>
        <c:lblOffset val="100"/>
        <c:noMultiLvlLbl val="0"/>
      </c:catAx>
      <c:valAx>
        <c:axId val="1163467648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16347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76D5-7A71-4FBE-AD4C-22602BD52F1C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4BAE1-7284-44FB-81DD-37C95DB0FE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4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11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33f0034a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933f0034a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 přístup na</a:t>
            </a:r>
            <a:r>
              <a:rPr lang="cs-CZ" baseline="0" dirty="0"/>
              <a:t> místě samém jsou pro knihovny nastaveny technické podmínky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933f0034a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933f0034a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933f0034a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933f0034a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7f62086e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f7f62086e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7f62086e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7f62086e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0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CF7A-2C0C-4FE8-91CF-06399A657D31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40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CF7A-2C0C-4FE8-91CF-06399A657D31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36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72667" y="1055267"/>
            <a:ext cx="102512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rPr lang="cs-CZ"/>
              <a:t>Kliknutím lze upravit styl.</a:t>
            </a:r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72667" y="2011267"/>
            <a:ext cx="50324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1472" y="2011267"/>
            <a:ext cx="50324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0613264" y="6164567"/>
            <a:ext cx="1292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15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ánka s textem (Nadpis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24706A-CA94-4CB0-9111-E413A72C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  <a:prstGeom prst="rect">
            <a:avLst/>
          </a:prstGeom>
        </p:spPr>
        <p:txBody>
          <a:bodyPr/>
          <a:lstStyle>
            <a:lvl1pPr algn="r">
              <a:defRPr lang="cs-CZ" sz="1100" kern="1200" smtClean="0">
                <a:solidFill>
                  <a:srgbClr val="0083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8E236E8-9460-46F5-B13F-2FEC233B9B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text 6">
            <a:extLst>
              <a:ext uri="{FF2B5EF4-FFF2-40B4-BE49-F238E27FC236}">
                <a16:creationId xmlns:a16="http://schemas.microsoft.com/office/drawing/2014/main" id="{8FED9141-C77F-4E7D-BB7B-38BF12CA3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471614"/>
            <a:ext cx="10439399" cy="4533896"/>
          </a:xfrm>
          <a:prstGeom prst="rect">
            <a:avLst/>
          </a:prstGeom>
        </p:spPr>
        <p:txBody>
          <a:bodyPr/>
          <a:lstStyle>
            <a:lvl1pPr marL="228600" indent="-228600">
              <a:defRPr kumimoji="0" lang="cs-CZ" sz="2400" b="0" i="0" u="none" strike="noStrike" kern="120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360365" marR="0" lvl="0" indent="-360365" algn="l" defTabSz="1216015" rtl="0" eaLnBrk="1" fontAlgn="auto" latinLnBrk="0" hangingPunct="1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dirty="0"/>
              <a:t>Zde přidejte text, neměňte velikost ani barvu textu.</a:t>
            </a:r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C5752FFB-79CD-4E8A-B00D-1A49A6C10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0239" y="470749"/>
            <a:ext cx="945356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cs-CZ" sz="3200" b="1" i="0" u="none" strike="noStrike" kern="120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12160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Přidat název slidu (Nadpis 2)</a:t>
            </a:r>
          </a:p>
        </p:txBody>
      </p:sp>
    </p:spTree>
    <p:extLst>
      <p:ext uri="{BB962C8B-B14F-4D97-AF65-F5344CB8AC3E}">
        <p14:creationId xmlns:p14="http://schemas.microsoft.com/office/powerpoint/2010/main" val="3932871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6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tránka (var.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3">
            <a:extLst>
              <a:ext uri="{FF2B5EF4-FFF2-40B4-BE49-F238E27FC236}">
                <a16:creationId xmlns:a16="http://schemas.microsoft.com/office/drawing/2014/main" id="{B8F17F75-A778-4671-B7B2-F6FAFCAA5D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8872" y="2533113"/>
            <a:ext cx="10107613" cy="13065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Přidat název prezentace</a:t>
            </a:r>
            <a:br>
              <a:rPr lang="cs-CZ" dirty="0"/>
            </a:br>
            <a:r>
              <a:rPr lang="cs-CZ" dirty="0"/>
              <a:t>(1–2 řádky)</a:t>
            </a:r>
          </a:p>
        </p:txBody>
      </p:sp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E9AFD8F7-F193-4F2A-8463-093AC0DC58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8871" y="4184912"/>
            <a:ext cx="10107613" cy="15557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Přidat podnadpis</a:t>
            </a:r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AC2B43FD-BAE4-4EDE-85AF-7CB421F6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917448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Autor prezentace, Název oddělení, Datum prezentace (zde zápatí zarovnat na střed a vymazat číslo strany)</a:t>
            </a:r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892B5E3A-89E0-4581-9967-9A5A53D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  <a:prstGeom prst="rect">
            <a:avLst/>
          </a:prstGeom>
        </p:spPr>
        <p:txBody>
          <a:bodyPr/>
          <a:lstStyle>
            <a:lvl1pPr algn="r">
              <a:defRPr lang="cs-CZ" sz="11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8E236E8-9460-46F5-B13F-2FEC233B9BD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024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6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02556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 (var.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3">
            <a:extLst>
              <a:ext uri="{FF2B5EF4-FFF2-40B4-BE49-F238E27FC236}">
                <a16:creationId xmlns:a16="http://schemas.microsoft.com/office/drawing/2014/main" id="{B8F17F75-A778-4671-B7B2-F6FAFCAA5D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8872" y="2533113"/>
            <a:ext cx="10107613" cy="13065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Rozloučení.</a:t>
            </a:r>
            <a:br>
              <a:rPr lang="cs-CZ" dirty="0"/>
            </a:br>
            <a:r>
              <a:rPr lang="cs-CZ" dirty="0"/>
              <a:t>Poděkování.</a:t>
            </a:r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0E38C9BE-E39C-461C-9EB4-94D6C4D2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917448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Autor prezentace, Název oddělení, Datum prezentace (zde zápatí zarovnat na střed a vymazat číslo strany)</a:t>
            </a:r>
            <a:endParaRPr lang="cs-CZ" dirty="0"/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350F2EF4-0C48-4E9C-870D-E6C94E62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  <a:prstGeom prst="rect">
            <a:avLst/>
          </a:prstGeom>
        </p:spPr>
        <p:txBody>
          <a:bodyPr/>
          <a:lstStyle>
            <a:lvl1pPr algn="r">
              <a:defRPr lang="cs-CZ" sz="11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8E236E8-9460-46F5-B13F-2FEC233B9BD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1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6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57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85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40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91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5CF7A-2C0C-4FE8-91CF-06399A657D31}" type="datetimeFigureOut">
              <a:rPr lang="cs-CZ" smtClean="0"/>
              <a:t>25.03.2025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61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38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52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65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529430"/>
            <a:ext cx="9144000" cy="475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66" y="1518249"/>
            <a:ext cx="10646434" cy="465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D76F-5BC0-404A-8F3E-A079A4C01EB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C886C83-5C39-B452-F356-A2BD837169B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147137" y="5999956"/>
            <a:ext cx="413325" cy="5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90" r:id="rId13"/>
    <p:sldLayoutId id="2147483692" r:id="rId14"/>
    <p:sldLayoutId id="2147483693" r:id="rId15"/>
    <p:sldLayoutId id="214748369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it.richter@nkp.cz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nnt.cz/formulare/" TargetMode="External"/><Relationship Id="rId2" Type="http://schemas.openxmlformats.org/officeDocument/2006/relationships/hyperlink" Target="https://dnnt.cz/knihovnam/jak-se-zapoj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dnnt-registrace@nkp.c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dnnt-registrace@nkp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nnt.cz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eskadigitalniknihovna.cz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knihovn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digitalniknihovna.cz/" TargetMode="External"/><Relationship Id="rId4" Type="http://schemas.openxmlformats.org/officeDocument/2006/relationships/hyperlink" Target="https://dnnt.cz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ceskadigitalniknihovna.cz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knihovn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digitalniknihovna.cz/" TargetMode="External"/><Relationship Id="rId4" Type="http://schemas.openxmlformats.org/officeDocument/2006/relationships/hyperlink" Target="https://dnnt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eskadigitalniknihovna.cz/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www.knihovn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digitalniknihovna.cz/" TargetMode="External"/><Relationship Id="rId4" Type="http://schemas.openxmlformats.org/officeDocument/2006/relationships/hyperlink" Target="https://dnnt.cz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ceskadigitalniknihovna.cz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knihovn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digitalniknihovna.cz/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dnnt.cz/" TargetMode="Externa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jan.holomek@nkp.cz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rirucky.ipk.nkp.cz/ndk/start" TargetMode="Externa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hovny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https://www.czechdigitallibrary.cz/c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ikda.e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esnet.zoom.us/j/99089759049" TargetMode="External"/><Relationship Id="rId2" Type="http://schemas.openxmlformats.org/officeDocument/2006/relationships/hyperlink" Target="https://bit.ly/objevuj-webin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cesnet.zoom.us/j/94178368655" TargetMode="External"/><Relationship Id="rId4" Type="http://schemas.openxmlformats.org/officeDocument/2006/relationships/hyperlink" Target="https://cesnet.zoom.us/j/94630598108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vit.richter@nkp.cz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dnnt.nkp.cz/sdnnt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6E22E4-B31B-4627-834D-6DE3AAE99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36160" y="4437112"/>
            <a:ext cx="3600400" cy="14401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sz="1800" dirty="0"/>
              <a:t>Vít Richter </a:t>
            </a:r>
            <a:br>
              <a:rPr lang="cs-CZ" sz="1800" dirty="0"/>
            </a:br>
            <a:r>
              <a:rPr lang="cs-CZ" sz="1800" dirty="0"/>
              <a:t>Národní knihovna ČR</a:t>
            </a:r>
          </a:p>
          <a:p>
            <a:pPr algn="l"/>
            <a:r>
              <a:rPr lang="cs-CZ" sz="1800" dirty="0">
                <a:hlinkClick r:id="rId2"/>
              </a:rPr>
              <a:t>vit.richter</a:t>
            </a:r>
            <a:r>
              <a:rPr lang="cs-CZ" sz="1800" dirty="0">
                <a:effectLst/>
                <a:ea typeface="Calibri" panose="020F0502020204030204" pitchFamily="34" charset="0"/>
                <a:hlinkClick r:id="rId2"/>
              </a:rPr>
              <a:t>@nkp.cz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algn="l"/>
            <a:r>
              <a:rPr lang="cs-CZ" altLang="cs-CZ" sz="1800" b="0" dirty="0"/>
              <a:t>24. 3. 2025</a:t>
            </a:r>
          </a:p>
          <a:p>
            <a:pPr algn="l"/>
            <a:r>
              <a:rPr lang="cs-CZ" altLang="cs-CZ" sz="1800" dirty="0"/>
              <a:t>Webinář</a:t>
            </a:r>
            <a:endParaRPr lang="cs-CZ" altLang="cs-CZ" sz="1800" b="0" dirty="0"/>
          </a:p>
          <a:p>
            <a:pPr algn="l"/>
            <a:endParaRPr lang="cs-CZ" sz="1800" dirty="0"/>
          </a:p>
          <a:p>
            <a:pPr algn="l"/>
            <a:endParaRPr lang="cs-CZ" dirty="0"/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EB393E15-9264-4570-B72A-9DF6003B2F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4026" y="2708920"/>
            <a:ext cx="10616665" cy="1440160"/>
          </a:xfrm>
        </p:spPr>
        <p:txBody>
          <a:bodyPr anchor="ctr">
            <a:normAutofit/>
          </a:bodyPr>
          <a:lstStyle/>
          <a:p>
            <a:pPr algn="l"/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zapojit knihovnu do využívání digitálních knihoven DNNT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6881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CADA88F-8D22-B832-3342-BF93499F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charakteristika služby DNNT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C463E9-E783-582C-0CCA-03352A83B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366643"/>
            <a:ext cx="916171" cy="73053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305428-BAC5-08E4-2790-0DC01590A394}"/>
              </a:ext>
            </a:extLst>
          </p:cNvPr>
          <p:cNvSpPr txBox="1"/>
          <p:nvPr/>
        </p:nvSpPr>
        <p:spPr>
          <a:xfrm>
            <a:off x="248175" y="5778640"/>
            <a:ext cx="356379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Nabídka v režimu DNNT: </a:t>
            </a:r>
          </a:p>
          <a:p>
            <a:r>
              <a:rPr lang="cs-CZ" sz="1600" b="1" dirty="0"/>
              <a:t>180 000 svazků z české produkce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A197B9-A885-BDA9-987F-9417F2541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75" y="1927048"/>
            <a:ext cx="6533625" cy="364302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54AFAB-C10D-A55A-B1B3-47E85FFABDC7}"/>
              </a:ext>
            </a:extLst>
          </p:cNvPr>
          <p:cNvSpPr txBox="1"/>
          <p:nvPr/>
        </p:nvSpPr>
        <p:spPr>
          <a:xfrm>
            <a:off x="8380901" y="5701695"/>
            <a:ext cx="2601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https://ndk.cz/knihinst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471E1126-2219-4755-A5C2-938A5DE1F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711681"/>
              </p:ext>
            </p:extLst>
          </p:nvPr>
        </p:nvGraphicFramePr>
        <p:xfrm>
          <a:off x="7075051" y="1927048"/>
          <a:ext cx="4731619" cy="443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CF252EF-C8ED-6863-8C57-2119E6D91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E2C5A0B-DAB2-680E-141D-1033F29B6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047532"/>
              </p:ext>
            </p:extLst>
          </p:nvPr>
        </p:nvGraphicFramePr>
        <p:xfrm>
          <a:off x="510103" y="1600199"/>
          <a:ext cx="5281098" cy="452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DAE369A-8940-4CCE-203A-7BE02887C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953505"/>
              </p:ext>
            </p:extLst>
          </p:nvPr>
        </p:nvGraphicFramePr>
        <p:xfrm>
          <a:off x="6484690" y="2162261"/>
          <a:ext cx="5281097" cy="452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Nadpis 6">
            <a:extLst>
              <a:ext uri="{FF2B5EF4-FFF2-40B4-BE49-F238E27FC236}">
                <a16:creationId xmlns:a16="http://schemas.microsoft.com/office/drawing/2014/main" id="{4490CB03-50FC-63E6-7AF7-74B91C28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65" y="429137"/>
            <a:ext cx="10145922" cy="475457"/>
          </a:xfrm>
        </p:spPr>
        <p:txBody>
          <a:bodyPr/>
          <a:lstStyle/>
          <a:p>
            <a:r>
              <a:rPr lang="cs-CZ" dirty="0"/>
              <a:t>Využívání digitálních knihoven v režimu DNNT 2024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4CBB34AB-251A-4A8A-9A09-0C7BD72088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198736"/>
              </p:ext>
            </p:extLst>
          </p:nvPr>
        </p:nvGraphicFramePr>
        <p:xfrm>
          <a:off x="426212" y="1855276"/>
          <a:ext cx="6058477" cy="407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3860755-9F10-429D-BF31-4B3886409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792895"/>
              </p:ext>
            </p:extLst>
          </p:nvPr>
        </p:nvGraphicFramePr>
        <p:xfrm>
          <a:off x="6588701" y="2479650"/>
          <a:ext cx="5870575" cy="326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5764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F990F-F0E0-92FE-AF06-4F7ED890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Nejvíce využívaná periodika a autoři 2023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B69BFD5-322E-835A-C60D-7E51671B4AC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2180171"/>
              </p:ext>
            </p:extLst>
          </p:nvPr>
        </p:nvGraphicFramePr>
        <p:xfrm>
          <a:off x="838200" y="1501628"/>
          <a:ext cx="5181600" cy="482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42FC7D4-95E5-B442-D040-22FD5AB4F2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0837143"/>
              </p:ext>
            </p:extLst>
          </p:nvPr>
        </p:nvGraphicFramePr>
        <p:xfrm>
          <a:off x="6172200" y="1426128"/>
          <a:ext cx="5181600" cy="475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F90DBFCE-70FC-D575-469E-4DC1624D4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366643"/>
            <a:ext cx="916171" cy="7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9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C383CD-35C0-49C9-A4D6-3E12243A7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27" y="1197753"/>
            <a:ext cx="12192000" cy="1440160"/>
          </a:xfrm>
        </p:spPr>
        <p:txBody>
          <a:bodyPr anchor="ctr">
            <a:normAutofit/>
          </a:bodyPr>
          <a:lstStyle/>
          <a:p>
            <a:r>
              <a:rPr lang="cs-CZ" sz="4000" dirty="0"/>
              <a:t>Jak zapojit knihovnu do služby DNNT?</a:t>
            </a: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645D320F-024B-9AA5-9C1D-057D23CD80E3}"/>
              </a:ext>
            </a:extLst>
          </p:cNvPr>
          <p:cNvSpPr txBox="1">
            <a:spLocks/>
          </p:cNvSpPr>
          <p:nvPr/>
        </p:nvSpPr>
        <p:spPr>
          <a:xfrm>
            <a:off x="1524000" y="2564326"/>
            <a:ext cx="9144000" cy="9777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dirty="0">
                <a:solidFill>
                  <a:schemeClr val="bg1"/>
                </a:solidFill>
              </a:rPr>
              <a:t>Umožnění </a:t>
            </a:r>
            <a:r>
              <a:rPr lang="cs-CZ" sz="2800" b="1" u="sng" dirty="0">
                <a:solidFill>
                  <a:schemeClr val="bg1"/>
                </a:solidFill>
              </a:rPr>
              <a:t>vzdáleného přístupu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uživatelům knihovny ke službě DNNT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84B115-26B4-4DE8-BCC6-7A817A76E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022" y="3885107"/>
            <a:ext cx="6303956" cy="271504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D9CA8F9-CE2C-43B9-A0A6-6AE58D468159}"/>
              </a:ext>
            </a:extLst>
          </p:cNvPr>
          <p:cNvSpPr txBox="1"/>
          <p:nvPr/>
        </p:nvSpPr>
        <p:spPr>
          <a:xfrm>
            <a:off x="5804034" y="4539337"/>
            <a:ext cx="3185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https://dnnt.cz/knihovnam/</a:t>
            </a:r>
          </a:p>
        </p:txBody>
      </p:sp>
    </p:spTree>
    <p:extLst>
      <p:ext uri="{BB962C8B-B14F-4D97-AF65-F5344CB8AC3E}">
        <p14:creationId xmlns:p14="http://schemas.microsoft.com/office/powerpoint/2010/main" val="63657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4A974-E70B-460C-A153-7FB6C2A8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8873160" cy="595456"/>
          </a:xfrm>
        </p:spPr>
        <p:txBody>
          <a:bodyPr>
            <a:normAutofit/>
          </a:bodyPr>
          <a:lstStyle/>
          <a:p>
            <a:r>
              <a:rPr lang="cs-CZ" dirty="0"/>
              <a:t>Kdo může službu DNNT nabízet a využívat?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F4415-8136-46AD-A093-32F6CE056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400907"/>
            <a:ext cx="10234501" cy="5166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</a:rPr>
              <a:t>Knihovny</a:t>
            </a:r>
          </a:p>
          <a:p>
            <a:r>
              <a:rPr lang="cs-CZ" sz="1800" dirty="0"/>
              <a:t>Mohou se zapojit knihovny, které jsou evidovány podle knihovního zákona 257/2001</a:t>
            </a:r>
          </a:p>
          <a:p>
            <a:r>
              <a:rPr lang="cs-CZ" sz="1800" dirty="0"/>
              <a:t>Knihovna musí s NK ČR uzavřít smlouvu o zpřístupnění DNNT</a:t>
            </a:r>
          </a:p>
          <a:p>
            <a:r>
              <a:rPr lang="cs-CZ" sz="1800" b="1" dirty="0"/>
              <a:t>Povinnosti knihovny:</a:t>
            </a:r>
          </a:p>
          <a:p>
            <a:pPr lvl="1">
              <a:spcBef>
                <a:spcPts val="1000"/>
              </a:spcBef>
            </a:pPr>
            <a:r>
              <a:rPr lang="cs-CZ" sz="1600" dirty="0"/>
              <a:t>Seznámit uživatele s podmínkami služby DNNT</a:t>
            </a:r>
          </a:p>
          <a:p>
            <a:pPr lvl="1">
              <a:spcBef>
                <a:spcPts val="1000"/>
              </a:spcBef>
            </a:pPr>
            <a:r>
              <a:rPr lang="cs-CZ" sz="1600" dirty="0"/>
              <a:t>Vést evidenci uživatelů + uchování po dobu 1 roku</a:t>
            </a:r>
          </a:p>
          <a:p>
            <a:pPr lvl="1">
              <a:spcBef>
                <a:spcPts val="1000"/>
              </a:spcBef>
            </a:pPr>
            <a:r>
              <a:rPr lang="cs-CZ" sz="1600" dirty="0"/>
              <a:t>Na vyžádání poskytnout osobní údaje uživatelů, kteří porušili pravidla služby, policii nebo kolektivním správcům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</a:rPr>
              <a:t>Uživatelé</a:t>
            </a:r>
          </a:p>
          <a:p>
            <a:r>
              <a:rPr lang="cs-CZ" sz="1800" dirty="0"/>
              <a:t>Registrovaný uživatel knihovny, která s NK ČR uzavřela smlouvu o zpřístupnění DNNT</a:t>
            </a:r>
          </a:p>
          <a:p>
            <a:r>
              <a:rPr lang="cs-CZ" sz="1800" b="1" dirty="0"/>
              <a:t>Povinnosti uživatele</a:t>
            </a:r>
          </a:p>
          <a:p>
            <a:pPr lvl="1">
              <a:spcBef>
                <a:spcPts val="1000"/>
              </a:spcBef>
            </a:pPr>
            <a:r>
              <a:rPr lang="cs-CZ" sz="1600" dirty="0"/>
              <a:t>Zobrazené dokumenty je možné pouze číst</a:t>
            </a:r>
          </a:p>
          <a:p>
            <a:pPr lvl="1">
              <a:spcBef>
                <a:spcPts val="1000"/>
              </a:spcBef>
            </a:pPr>
            <a:r>
              <a:rPr lang="cs-CZ" sz="1600" dirty="0"/>
              <a:t>Je zakázáno kopírovat, tisknout, sdílet, vytěžovat</a:t>
            </a:r>
          </a:p>
          <a:p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00ADC8-876D-2E9B-257F-77DA7B56C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9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Nadpis 1">
            <a:extLst>
              <a:ext uri="{FF2B5EF4-FFF2-40B4-BE49-F238E27FC236}">
                <a16:creationId xmlns:a16="http://schemas.microsoft.com/office/drawing/2014/main" id="{8B6E2FFD-76DB-477F-ADC5-73DC0014F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928" y="366486"/>
            <a:ext cx="9472364" cy="604676"/>
          </a:xfrm>
        </p:spPr>
        <p:txBody>
          <a:bodyPr>
            <a:normAutofit fontScale="90000"/>
          </a:bodyPr>
          <a:lstStyle/>
          <a:p>
            <a:r>
              <a:rPr lang="cs-CZ" dirty="0"/>
              <a:t>Dva kroky k zapojení knihovny do služby NDK-DNNT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8479CDC-CA1F-271C-558D-99737AF56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668E1AC-AB80-8374-584F-B89C31E0F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Uzavření smlouvy s Národní knihovnou ČR</a:t>
            </a:r>
          </a:p>
          <a:p>
            <a:endParaRPr lang="cs-CZ" b="1" dirty="0"/>
          </a:p>
          <a:p>
            <a:r>
              <a:rPr lang="cs-CZ" b="1" dirty="0"/>
              <a:t>Zvolit způsob identifikace uživatelů</a:t>
            </a:r>
          </a:p>
          <a:p>
            <a:pPr lvl="1"/>
            <a:r>
              <a:rPr lang="cs-CZ" b="1" dirty="0" err="1"/>
              <a:t>EduID</a:t>
            </a:r>
            <a:r>
              <a:rPr lang="cs-CZ" b="1" dirty="0"/>
              <a:t> – zapojení do federace </a:t>
            </a:r>
            <a:r>
              <a:rPr lang="cs-CZ" b="1" dirty="0" err="1"/>
              <a:t>eduID</a:t>
            </a:r>
            <a:endParaRPr lang="cs-CZ" b="1" dirty="0"/>
          </a:p>
          <a:p>
            <a:pPr lvl="1"/>
            <a:r>
              <a:rPr lang="cs-CZ" b="1" dirty="0"/>
              <a:t>Identity NDK – provozuje Národní knihovna ČR, bezplatně</a:t>
            </a:r>
          </a:p>
        </p:txBody>
      </p:sp>
    </p:spTree>
    <p:extLst>
      <p:ext uri="{BB962C8B-B14F-4D97-AF65-F5344CB8AC3E}">
        <p14:creationId xmlns:p14="http://schemas.microsoft.com/office/powerpoint/2010/main" val="31213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26A82-B9C6-47D8-9F14-363861AC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80283"/>
          </a:xfrm>
        </p:spPr>
        <p:txBody>
          <a:bodyPr>
            <a:normAutofit/>
          </a:bodyPr>
          <a:lstStyle/>
          <a:p>
            <a:r>
              <a:rPr lang="cs-CZ" dirty="0"/>
              <a:t>Jak probíhá ověřování identity uživatele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A0BC2AB-BB1D-49DB-91EC-E01FFDC20ACB}"/>
              </a:ext>
            </a:extLst>
          </p:cNvPr>
          <p:cNvSpPr/>
          <p:nvPr/>
        </p:nvSpPr>
        <p:spPr>
          <a:xfrm>
            <a:off x="2495600" y="2348880"/>
            <a:ext cx="1152128" cy="36168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Digitání</a:t>
            </a:r>
            <a:endParaRPr lang="cs-CZ" dirty="0"/>
          </a:p>
          <a:p>
            <a:pPr algn="ctr"/>
            <a:r>
              <a:rPr lang="cs-CZ" dirty="0"/>
              <a:t>knihovna</a:t>
            </a:r>
          </a:p>
          <a:p>
            <a:pPr algn="ctr"/>
            <a:r>
              <a:rPr lang="cs-CZ" dirty="0"/>
              <a:t>DNNT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782FE2B-F1BF-41BC-AA74-E137DE3CC5A7}"/>
              </a:ext>
            </a:extLst>
          </p:cNvPr>
          <p:cNvSpPr/>
          <p:nvPr/>
        </p:nvSpPr>
        <p:spPr>
          <a:xfrm>
            <a:off x="3647728" y="2348880"/>
            <a:ext cx="1101710" cy="18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Ověřo</a:t>
            </a:r>
            <a:r>
              <a:rPr lang="cs-CZ" dirty="0">
                <a:solidFill>
                  <a:schemeClr val="tx1"/>
                </a:solidFill>
              </a:rPr>
              <a:t>-vání </a:t>
            </a:r>
          </a:p>
          <a:p>
            <a:pPr algn="ctr"/>
            <a:r>
              <a:rPr lang="cs-CZ" dirty="0" err="1">
                <a:solidFill>
                  <a:schemeClr val="tx1"/>
                </a:solidFill>
              </a:rPr>
              <a:t>eduID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8EF9A4B-835C-440A-854D-98860B8E3F61}"/>
              </a:ext>
            </a:extLst>
          </p:cNvPr>
          <p:cNvSpPr/>
          <p:nvPr/>
        </p:nvSpPr>
        <p:spPr>
          <a:xfrm>
            <a:off x="3647728" y="4165513"/>
            <a:ext cx="1101711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Systém identit NDK: ověřování</a:t>
            </a:r>
          </a:p>
          <a:p>
            <a:pPr algn="ctr"/>
            <a:r>
              <a:rPr lang="cs-CZ" dirty="0"/>
              <a:t>uživatele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20B46F2-C1B4-4A95-BD8F-742996D9130A}"/>
              </a:ext>
            </a:extLst>
          </p:cNvPr>
          <p:cNvSpPr/>
          <p:nvPr/>
        </p:nvSpPr>
        <p:spPr>
          <a:xfrm>
            <a:off x="7248571" y="4748557"/>
            <a:ext cx="2664296" cy="6993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Knihovna bez </a:t>
            </a:r>
            <a:r>
              <a:rPr lang="cs-CZ" dirty="0" err="1"/>
              <a:t>eduID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2EBBE8D-206C-4FE7-95AD-B87EF7F7BAE0}"/>
              </a:ext>
            </a:extLst>
          </p:cNvPr>
          <p:cNvSpPr/>
          <p:nvPr/>
        </p:nvSpPr>
        <p:spPr>
          <a:xfrm>
            <a:off x="7248571" y="5447908"/>
            <a:ext cx="2664296" cy="521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Evidence uživatelů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55954B6-6170-4552-8A86-53583E7C35EE}"/>
              </a:ext>
            </a:extLst>
          </p:cNvPr>
          <p:cNvSpPr/>
          <p:nvPr/>
        </p:nvSpPr>
        <p:spPr>
          <a:xfrm>
            <a:off x="5519936" y="4293096"/>
            <a:ext cx="1080120" cy="69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Uživatel</a:t>
            </a:r>
          </a:p>
        </p:txBody>
      </p:sp>
      <p:cxnSp>
        <p:nvCxnSpPr>
          <p:cNvPr id="11" name="Spojnice: pravoúhlá 10">
            <a:extLst>
              <a:ext uri="{FF2B5EF4-FFF2-40B4-BE49-F238E27FC236}">
                <a16:creationId xmlns:a16="http://schemas.microsoft.com/office/drawing/2014/main" id="{0DB402F8-F551-4D0A-BB1E-A4DB79427477}"/>
              </a:ext>
            </a:extLst>
          </p:cNvPr>
          <p:cNvCxnSpPr>
            <a:endCxn id="8" idx="1"/>
          </p:cNvCxnSpPr>
          <p:nvPr/>
        </p:nvCxnSpPr>
        <p:spPr>
          <a:xfrm rot="16200000" flipH="1">
            <a:off x="6396656" y="4856536"/>
            <a:ext cx="1055314" cy="6485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9DC6487-EAC5-45BE-BB9A-86B3FF281371}"/>
              </a:ext>
            </a:extLst>
          </p:cNvPr>
          <p:cNvCxnSpPr>
            <a:stCxn id="8" idx="1"/>
          </p:cNvCxnSpPr>
          <p:nvPr/>
        </p:nvCxnSpPr>
        <p:spPr>
          <a:xfrm flipH="1">
            <a:off x="4727849" y="5708450"/>
            <a:ext cx="2520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B730984-0FDC-4740-9111-257F7C5546F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727848" y="4642771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0308A87-4712-40C2-A46A-746BC5B76853}"/>
              </a:ext>
            </a:extLst>
          </p:cNvPr>
          <p:cNvSpPr txBox="1"/>
          <p:nvPr/>
        </p:nvSpPr>
        <p:spPr>
          <a:xfrm>
            <a:off x="4198583" y="6069473"/>
            <a:ext cx="413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Předávání a aktualizace emailových adres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002F91B-05C6-4216-AD91-E88BC67ED15E}"/>
              </a:ext>
            </a:extLst>
          </p:cNvPr>
          <p:cNvSpPr txBox="1"/>
          <p:nvPr/>
        </p:nvSpPr>
        <p:spPr>
          <a:xfrm>
            <a:off x="5397954" y="3985013"/>
            <a:ext cx="351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Registrace: emailová adresa + heslo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37543DE-C3DD-4B4C-B03C-9787BD330DEB}"/>
              </a:ext>
            </a:extLst>
          </p:cNvPr>
          <p:cNvSpPr/>
          <p:nvPr/>
        </p:nvSpPr>
        <p:spPr>
          <a:xfrm>
            <a:off x="7212124" y="2635022"/>
            <a:ext cx="2664296" cy="6993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Knihovna s </a:t>
            </a:r>
            <a:r>
              <a:rPr lang="cs-CZ" dirty="0" err="1"/>
              <a:t>eduID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EAF009FD-FFCC-4BC2-8DD7-4E57ED4D5612}"/>
              </a:ext>
            </a:extLst>
          </p:cNvPr>
          <p:cNvSpPr/>
          <p:nvPr/>
        </p:nvSpPr>
        <p:spPr>
          <a:xfrm>
            <a:off x="7212124" y="3334373"/>
            <a:ext cx="2664296" cy="521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Evidence uživatelů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5FF3C754-8A27-4632-89CF-0485A43ACFD9}"/>
              </a:ext>
            </a:extLst>
          </p:cNvPr>
          <p:cNvSpPr/>
          <p:nvPr/>
        </p:nvSpPr>
        <p:spPr>
          <a:xfrm>
            <a:off x="5483489" y="2179561"/>
            <a:ext cx="1080120" cy="69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Uživatel</a:t>
            </a:r>
          </a:p>
        </p:txBody>
      </p:sp>
      <p:cxnSp>
        <p:nvCxnSpPr>
          <p:cNvPr id="21" name="Spojnice: pravoúhlá 20">
            <a:extLst>
              <a:ext uri="{FF2B5EF4-FFF2-40B4-BE49-F238E27FC236}">
                <a16:creationId xmlns:a16="http://schemas.microsoft.com/office/drawing/2014/main" id="{52E4D68B-9D76-477E-B728-91DF3778D9C8}"/>
              </a:ext>
            </a:extLst>
          </p:cNvPr>
          <p:cNvCxnSpPr>
            <a:endCxn id="19" idx="1"/>
          </p:cNvCxnSpPr>
          <p:nvPr/>
        </p:nvCxnSpPr>
        <p:spPr>
          <a:xfrm rot="16200000" flipH="1">
            <a:off x="6360209" y="2743001"/>
            <a:ext cx="1055314" cy="6485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E4B1EA87-3F3A-4161-8778-4AE193A7FFC6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4742213" y="2529236"/>
            <a:ext cx="741276" cy="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9C4DCBC1-08CC-4307-A0A2-9512DFB8E7C9}"/>
              </a:ext>
            </a:extLst>
          </p:cNvPr>
          <p:cNvSpPr/>
          <p:nvPr/>
        </p:nvSpPr>
        <p:spPr>
          <a:xfrm>
            <a:off x="5397954" y="1484784"/>
            <a:ext cx="2570254" cy="4342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Federace </a:t>
            </a:r>
            <a:r>
              <a:rPr lang="cs-CZ" dirty="0" err="1"/>
              <a:t>eduID</a:t>
            </a:r>
            <a:endParaRPr lang="cs-CZ" dirty="0"/>
          </a:p>
        </p:txBody>
      </p:sp>
      <p:cxnSp>
        <p:nvCxnSpPr>
          <p:cNvPr id="32" name="Spojnice: pravoúhlá 31">
            <a:extLst>
              <a:ext uri="{FF2B5EF4-FFF2-40B4-BE49-F238E27FC236}">
                <a16:creationId xmlns:a16="http://schemas.microsoft.com/office/drawing/2014/main" id="{05FC7E59-32F6-4139-88D9-07E415556977}"/>
              </a:ext>
            </a:extLst>
          </p:cNvPr>
          <p:cNvCxnSpPr>
            <a:stCxn id="19" idx="3"/>
          </p:cNvCxnSpPr>
          <p:nvPr/>
        </p:nvCxnSpPr>
        <p:spPr>
          <a:xfrm flipV="1">
            <a:off x="9876420" y="1701901"/>
            <a:ext cx="108012" cy="18930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EF2BDBE9-DEE0-48CC-9248-97123E0D1316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7968208" y="1701901"/>
            <a:ext cx="1962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pojnice: pravoúhlá 39">
            <a:extLst>
              <a:ext uri="{FF2B5EF4-FFF2-40B4-BE49-F238E27FC236}">
                <a16:creationId xmlns:a16="http://schemas.microsoft.com/office/drawing/2014/main" id="{00AB5456-248A-4607-B71B-17BEFF76D8E8}"/>
              </a:ext>
            </a:extLst>
          </p:cNvPr>
          <p:cNvCxnSpPr>
            <a:cxnSpLocks/>
            <a:stCxn id="5" idx="0"/>
            <a:endCxn id="25" idx="1"/>
          </p:cNvCxnSpPr>
          <p:nvPr/>
        </p:nvCxnSpPr>
        <p:spPr>
          <a:xfrm rot="5400000" flipH="1" flipV="1">
            <a:off x="4474780" y="1425707"/>
            <a:ext cx="646979" cy="119937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75365B56-4408-B86D-116C-0D2BA61E5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4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F4C4C-0573-4EA2-8EDA-46EFAA3A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8"/>
            <a:ext cx="7886700" cy="772297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Kdo nabízí zapojení do federace </a:t>
            </a:r>
            <a:r>
              <a:rPr lang="cs-CZ" sz="3600" dirty="0" err="1"/>
              <a:t>eduID</a:t>
            </a:r>
            <a:r>
              <a:rPr lang="cs-CZ" sz="3600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72B54-43A2-4CA8-9760-C6D74FE0C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Vysokoškolské knihovny, knihovny AVČR</a:t>
            </a:r>
          </a:p>
          <a:p>
            <a:pPr>
              <a:lnSpc>
                <a:spcPct val="110000"/>
              </a:lnSpc>
            </a:pPr>
            <a:r>
              <a:rPr lang="cs-CZ" dirty="0"/>
              <a:t>Knihovny zapojené do portálu </a:t>
            </a:r>
            <a:r>
              <a:rPr lang="cs-CZ" b="1" dirty="0"/>
              <a:t>Knihovny.cz</a:t>
            </a:r>
          </a:p>
          <a:p>
            <a:pPr>
              <a:lnSpc>
                <a:spcPct val="110000"/>
              </a:lnSpc>
            </a:pPr>
            <a:r>
              <a:rPr lang="cs-CZ" dirty="0"/>
              <a:t>Provozovatelé automatizovaných knihovních systémů</a:t>
            </a:r>
          </a:p>
          <a:p>
            <a:pPr lvl="1">
              <a:lnSpc>
                <a:spcPct val="110000"/>
              </a:lnSpc>
            </a:pPr>
            <a:r>
              <a:rPr lang="cs-CZ" sz="1800" dirty="0" err="1"/>
              <a:t>Verbis</a:t>
            </a:r>
            <a:r>
              <a:rPr lang="cs-CZ" sz="1800" dirty="0"/>
              <a:t> od firmy KpSys</a:t>
            </a:r>
          </a:p>
          <a:p>
            <a:pPr lvl="1">
              <a:lnSpc>
                <a:spcPct val="110000"/>
              </a:lnSpc>
            </a:pPr>
            <a:r>
              <a:rPr lang="cs-CZ" sz="1800" dirty="0"/>
              <a:t>Knihovny se systémem KOHA od </a:t>
            </a:r>
            <a:r>
              <a:rPr lang="cs-CZ" sz="1800" dirty="0" err="1"/>
              <a:t>Rbit</a:t>
            </a:r>
            <a:endParaRPr lang="cs-CZ" sz="1800" dirty="0"/>
          </a:p>
          <a:p>
            <a:pPr lvl="1">
              <a:lnSpc>
                <a:spcPct val="110000"/>
              </a:lnSpc>
            </a:pPr>
            <a:r>
              <a:rPr lang="cs-CZ" sz="1800" dirty="0"/>
              <a:t>Tritius – nabízí, cca 10 000 Kč</a:t>
            </a:r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r>
              <a:rPr lang="cs-CZ" dirty="0" err="1">
                <a:solidFill>
                  <a:srgbClr val="C00000"/>
                </a:solidFill>
              </a:rPr>
              <a:t>eduID</a:t>
            </a:r>
            <a:r>
              <a:rPr lang="cs-CZ" dirty="0">
                <a:solidFill>
                  <a:srgbClr val="C00000"/>
                </a:solidFill>
              </a:rPr>
              <a:t> = preferovaná varianta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6EF101-FFD9-A53C-A139-53AD0EA27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3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437948"/>
            <a:ext cx="7886700" cy="587229"/>
          </a:xfrm>
        </p:spPr>
        <p:txBody>
          <a:bodyPr>
            <a:normAutofit/>
          </a:bodyPr>
          <a:lstStyle/>
          <a:p>
            <a:r>
              <a:rPr lang="cs-CZ" b="1" dirty="0"/>
              <a:t>Postup uzavření smlouvy a zapojení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4754" y="1647092"/>
            <a:ext cx="10287000" cy="477296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2000" dirty="0"/>
              <a:t>Podívat se na stránku </a:t>
            </a:r>
            <a:r>
              <a:rPr lang="cs-CZ" sz="2000" dirty="0">
                <a:hlinkClick r:id="rId2"/>
              </a:rPr>
              <a:t>https://dnnt.cz/knihovnam/jak-se-zapojit/</a:t>
            </a:r>
            <a:endParaRPr lang="cs-CZ" sz="2000" dirty="0"/>
          </a:p>
          <a:p>
            <a:pPr>
              <a:lnSpc>
                <a:spcPct val="110000"/>
              </a:lnSpc>
            </a:pPr>
            <a:r>
              <a:rPr lang="cs-CZ" sz="2000" dirty="0"/>
              <a:t>Zvolit si způsob identifikace svých uživatelů při přihlášení do NDK-DNNT</a:t>
            </a:r>
          </a:p>
          <a:p>
            <a:pPr marL="742950" lvl="1" indent="-285750">
              <a:lnSpc>
                <a:spcPct val="110000"/>
              </a:lnSpc>
              <a:spcBef>
                <a:spcPts val="1000"/>
              </a:spcBef>
            </a:pPr>
            <a:r>
              <a:rPr lang="cs-CZ" sz="1400" dirty="0"/>
              <a:t>Knihovna využívá pro identifikaci uživatelů eduID.cz nebo KNIHOVNY.CZ</a:t>
            </a:r>
          </a:p>
          <a:p>
            <a:pPr marL="742950" lvl="1" indent="-285750">
              <a:lnSpc>
                <a:spcPct val="110000"/>
              </a:lnSpc>
              <a:spcBef>
                <a:spcPts val="1000"/>
              </a:spcBef>
            </a:pPr>
            <a:r>
              <a:rPr lang="cs-CZ" sz="1400" dirty="0"/>
              <a:t>Knihovna využívá systém Identit NK ČR</a:t>
            </a:r>
            <a:endParaRPr lang="cs-CZ" sz="2400" dirty="0"/>
          </a:p>
          <a:p>
            <a:pPr>
              <a:lnSpc>
                <a:spcPct val="110000"/>
              </a:lnSpc>
            </a:pPr>
            <a:r>
              <a:rPr lang="cs-CZ" sz="2000" dirty="0"/>
              <a:t>Stáhnout si registrační formuláře z </a:t>
            </a:r>
            <a:r>
              <a:rPr lang="cs-CZ" sz="2000" dirty="0">
                <a:hlinkClick r:id="rId3"/>
              </a:rPr>
              <a:t>https://dnnt.cz/formulare/</a:t>
            </a:r>
            <a:r>
              <a:rPr lang="cs-CZ" sz="2000" dirty="0"/>
              <a:t> 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Vyplnit registrační formuláře za knihovnu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Odeslat na </a:t>
            </a:r>
            <a:r>
              <a:rPr lang="cs-CZ" sz="2000" dirty="0">
                <a:hlinkClick r:id="rId4"/>
              </a:rPr>
              <a:t>dnnt-registrace@nkp.cz</a:t>
            </a:r>
            <a:endParaRPr lang="cs-CZ" sz="2000" dirty="0"/>
          </a:p>
          <a:p>
            <a:pPr>
              <a:lnSpc>
                <a:spcPct val="110000"/>
              </a:lnSpc>
            </a:pPr>
            <a:r>
              <a:rPr lang="cs-CZ" sz="2000" dirty="0"/>
              <a:t>Podepsat smlouvu s NK ČR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Nabídnout uživatelům možnost využívání služby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Získat souhlas uživatelů o předání osobních údajů (email) NK ČR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Odeslat emailové adresy uživatelů NK ČR + pravidelná aktualizace</a:t>
            </a: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016EE9-0942-FC46-29B0-896C7C7D6A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6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1F8C211-4694-4FAD-B7D4-BEFC00C27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67387"/>
            <a:ext cx="7117413" cy="4961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D7FC13CF-629A-4F70-B3C8-AF2D63A4F0A4}"/>
              </a:ext>
            </a:extLst>
          </p:cNvPr>
          <p:cNvSpPr/>
          <p:nvPr/>
        </p:nvSpPr>
        <p:spPr>
          <a:xfrm>
            <a:off x="1759388" y="4135963"/>
            <a:ext cx="7488830" cy="101065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0686977-8047-49D3-BABD-3951059782F6}"/>
              </a:ext>
            </a:extLst>
          </p:cNvPr>
          <p:cNvCxnSpPr/>
          <p:nvPr/>
        </p:nvCxnSpPr>
        <p:spPr>
          <a:xfrm flipV="1">
            <a:off x="8110766" y="1711385"/>
            <a:ext cx="423511" cy="5197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305B7B4E-4018-167C-B164-95CAFFCD8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CAB297-72C5-2D8F-38B3-DAB39B57A195}"/>
              </a:ext>
            </a:extLst>
          </p:cNvPr>
          <p:cNvSpPr txBox="1"/>
          <p:nvPr/>
        </p:nvSpPr>
        <p:spPr>
          <a:xfrm>
            <a:off x="1913657" y="63285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https://dnnt.cz/knihovnam/jak-se-zapojit/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0BBECFE-4993-1D84-E0E5-A2400498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uzavřít smlouvu na službu DNNT</a:t>
            </a:r>
          </a:p>
        </p:txBody>
      </p:sp>
    </p:spTree>
    <p:extLst>
      <p:ext uri="{BB962C8B-B14F-4D97-AF65-F5344CB8AC3E}">
        <p14:creationId xmlns:p14="http://schemas.microsoft.com/office/powerpoint/2010/main" val="216388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680271-3321-3FE5-B3CB-339D57A5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36E8-9460-46F5-B13F-2FEC233B9BD3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86EB7B-307B-DB61-1F9F-252243078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828800"/>
            <a:ext cx="10439399" cy="4176710"/>
          </a:xfrm>
        </p:spPr>
        <p:txBody>
          <a:bodyPr>
            <a:normAutofit/>
          </a:bodyPr>
          <a:lstStyle/>
          <a:p>
            <a:r>
              <a:rPr lang="cs-CZ" dirty="0"/>
              <a:t>Co jsou díla nedostupná na trhu (DNNT)?</a:t>
            </a:r>
          </a:p>
          <a:p>
            <a:r>
              <a:rPr lang="cs-CZ" dirty="0"/>
              <a:t>Jaké služby se nabízí?</a:t>
            </a:r>
          </a:p>
          <a:p>
            <a:r>
              <a:rPr lang="cs-CZ" dirty="0"/>
              <a:t>Jak využívat digitální knihovnu DNNT?</a:t>
            </a:r>
          </a:p>
          <a:p>
            <a:r>
              <a:rPr lang="cs-CZ" dirty="0"/>
              <a:t>Základní prvky systému pro zpřístupnění DNNT</a:t>
            </a:r>
          </a:p>
          <a:p>
            <a:r>
              <a:rPr lang="cs-CZ" dirty="0"/>
              <a:t>Jak zapojit knihovnu do služby DNNT?</a:t>
            </a:r>
          </a:p>
          <a:p>
            <a:r>
              <a:rPr lang="cs-CZ" dirty="0"/>
              <a:t>Jak nabízet službu DNNT uživatelům?</a:t>
            </a:r>
          </a:p>
          <a:p>
            <a:r>
              <a:rPr lang="cs-CZ" dirty="0"/>
              <a:t>Zapojení DNNT do katalogu knihovny</a:t>
            </a:r>
          </a:p>
          <a:p>
            <a:r>
              <a:rPr lang="cs-CZ" dirty="0"/>
              <a:t>Proč zapojit knihovnu do DNNT?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C70CAD-9DB3-1720-9657-45B665FB4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1157" y="485695"/>
            <a:ext cx="9512642" cy="51845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Hlavní témata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33489F-41B1-F10F-157D-F84E6E1D9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5" y="485695"/>
            <a:ext cx="916171" cy="7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3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8760" y="40456"/>
            <a:ext cx="8441716" cy="1325563"/>
          </a:xfrm>
        </p:spPr>
        <p:txBody>
          <a:bodyPr/>
          <a:lstStyle/>
          <a:p>
            <a:r>
              <a:rPr lang="cs-CZ" b="1" dirty="0"/>
              <a:t>Registrační formulář - zjišťované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446" y="1628801"/>
            <a:ext cx="4086418" cy="50703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/>
              <a:t>Základní informace, kontakty</a:t>
            </a:r>
          </a:p>
          <a:p>
            <a:pPr marL="457200" lvl="2">
              <a:spcBef>
                <a:spcPts val="1000"/>
              </a:spcBef>
            </a:pPr>
            <a:r>
              <a:rPr lang="cs-CZ" sz="1600" dirty="0"/>
              <a:t>Osoba odpovědná za smlouvu</a:t>
            </a:r>
          </a:p>
          <a:p>
            <a:pPr marL="457200" lvl="2">
              <a:spcBef>
                <a:spcPts val="1000"/>
              </a:spcBef>
            </a:pPr>
            <a:r>
              <a:rPr lang="cs-CZ" sz="1600" dirty="0"/>
              <a:t>Technik, správce identit uživatelů</a:t>
            </a:r>
          </a:p>
          <a:p>
            <a:pPr marL="0"/>
            <a:r>
              <a:rPr lang="cs-CZ" sz="2000" b="1" dirty="0"/>
              <a:t>Informace o knihovně</a:t>
            </a:r>
          </a:p>
          <a:p>
            <a:pPr marL="457200" lvl="2">
              <a:spcBef>
                <a:spcPts val="1000"/>
              </a:spcBef>
            </a:pPr>
            <a:r>
              <a:rPr lang="cs-CZ" sz="1600" dirty="0"/>
              <a:t>Evidenční číslo knihovny</a:t>
            </a:r>
          </a:p>
          <a:p>
            <a:pPr marL="457200" lvl="2">
              <a:spcBef>
                <a:spcPts val="1000"/>
              </a:spcBef>
            </a:pPr>
            <a:r>
              <a:rPr lang="cs-CZ" sz="1600" dirty="0"/>
              <a:t>Sigla</a:t>
            </a:r>
          </a:p>
          <a:p>
            <a:pPr marL="457200" lvl="2">
              <a:spcBef>
                <a:spcPts val="1000"/>
              </a:spcBef>
            </a:pPr>
            <a:r>
              <a:rPr lang="cs-CZ" sz="1600" dirty="0"/>
              <a:t>Čtenáři, zaměstnanci počet</a:t>
            </a:r>
          </a:p>
          <a:p>
            <a:pPr marL="457200" lvl="2">
              <a:spcBef>
                <a:spcPts val="1000"/>
              </a:spcBef>
            </a:pPr>
            <a:r>
              <a:rPr lang="cs-CZ" sz="1600" dirty="0"/>
              <a:t>Typ knihovního systému</a:t>
            </a:r>
          </a:p>
          <a:p>
            <a:pPr marL="457200" lvl="2">
              <a:spcBef>
                <a:spcPts val="1000"/>
              </a:spcBef>
            </a:pPr>
            <a:r>
              <a:rPr lang="cs-CZ" sz="1600" dirty="0"/>
              <a:t>IP adresa/y</a:t>
            </a:r>
          </a:p>
          <a:p>
            <a:pPr marL="457200" lvl="2">
              <a:spcBef>
                <a:spcPts val="1000"/>
              </a:spcBef>
            </a:pPr>
            <a:r>
              <a:rPr lang="cs-CZ" sz="1600" dirty="0"/>
              <a:t>Poskytovatel internetu</a:t>
            </a:r>
          </a:p>
          <a:p>
            <a:pPr marL="457200" lvl="2">
              <a:spcBef>
                <a:spcPts val="1000"/>
              </a:spcBef>
            </a:pPr>
            <a:r>
              <a:rPr lang="cs-CZ" sz="1600" dirty="0"/>
              <a:t>IT podpora</a:t>
            </a:r>
          </a:p>
          <a:p>
            <a:pPr marL="457200" lvl="2">
              <a:spcBef>
                <a:spcPts val="1000"/>
              </a:spcBef>
            </a:pPr>
            <a:r>
              <a:rPr lang="cs-CZ" sz="1600" dirty="0"/>
              <a:t>Současný počet terminálů s EIZ</a:t>
            </a:r>
          </a:p>
          <a:p>
            <a:pPr marL="457200" lvl="2">
              <a:spcBef>
                <a:spcPts val="1000"/>
              </a:spcBef>
            </a:pPr>
            <a:endParaRPr lang="cs-CZ" sz="1600" dirty="0"/>
          </a:p>
          <a:p>
            <a:pPr marL="457200" lvl="2">
              <a:spcBef>
                <a:spcPts val="1000"/>
              </a:spcBef>
            </a:pPr>
            <a:r>
              <a:rPr lang="cs-CZ" sz="1700" dirty="0"/>
              <a:t>Odeslat na: </a:t>
            </a:r>
            <a:r>
              <a:rPr lang="cs-CZ" sz="1700" dirty="0">
                <a:hlinkClick r:id="rId2"/>
              </a:rPr>
              <a:t>dnnt-registrace@nkp.cz</a:t>
            </a:r>
            <a:endParaRPr lang="cs-CZ" sz="1700" dirty="0"/>
          </a:p>
          <a:p>
            <a:pPr marL="457200" lvl="2">
              <a:spcBef>
                <a:spcPts val="1000"/>
              </a:spcBef>
            </a:pPr>
            <a:r>
              <a:rPr lang="cs-CZ" sz="1700" dirty="0">
                <a:solidFill>
                  <a:srgbClr val="C00000"/>
                </a:solidFill>
              </a:rPr>
              <a:t>Pokud si nevíte rady, zeptejte se na: </a:t>
            </a:r>
            <a:r>
              <a:rPr lang="cs-CZ" sz="1700" dirty="0">
                <a:hlinkClick r:id="rId2"/>
              </a:rPr>
              <a:t>dnnt-registrace</a:t>
            </a:r>
            <a:r>
              <a:rPr lang="cs-CZ" sz="1200" dirty="0">
                <a:hlinkClick r:id="rId2"/>
              </a:rPr>
              <a:t>@nkp.cz</a:t>
            </a:r>
            <a:endParaRPr lang="cs-CZ" sz="1200" dirty="0"/>
          </a:p>
          <a:p>
            <a:pPr marL="457200" lvl="2">
              <a:spcBef>
                <a:spcPts val="1000"/>
              </a:spcBef>
            </a:pPr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135" y="1628801"/>
            <a:ext cx="5193084" cy="45259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2EAAE92-EF83-BFC8-A428-03A12BE8F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07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C383CD-35C0-49C9-A4D6-3E12243A7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708920"/>
            <a:ext cx="12192000" cy="1440160"/>
          </a:xfrm>
        </p:spPr>
        <p:txBody>
          <a:bodyPr anchor="ctr"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Jak nabízet službu DNNT uživatelům?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74581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01EB04C-62F1-E054-4F3E-260C4323C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F8B283E-84F3-BC6A-933A-16E7070B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Oznámení uživatelům o nové službě DNNT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B0C61D-CE8C-5B43-AB97-7B02AFC9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200" dirty="0">
                <a:ea typeface="Calibri" panose="020F0502020204030204" pitchFamily="34" charset="0"/>
              </a:rPr>
              <a:t>Vážení čtenáři knihovny…..       </a:t>
            </a:r>
            <a:endParaRPr lang="cs-CZ" sz="12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1200" dirty="0">
                <a:ea typeface="Calibri" panose="020F0502020204030204" pitchFamily="34" charset="0"/>
              </a:rPr>
              <a:t>nenašli jste požadovanou knihu v knihovně </a:t>
            </a:r>
            <a:r>
              <a:rPr lang="cs-CZ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knihkupectví, v antikvariátu ani v internetovém obchodě? Pravděpodobně se může jednat o dílo nedostupné na trhu (DNNT), které Vám naše </a:t>
            </a:r>
            <a:r>
              <a:rPr lang="cs-CZ" sz="1200" i="1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KNIHOVNA…</a:t>
            </a:r>
            <a:r>
              <a:rPr lang="cs-CZ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umožňuje v digitalizované podobě zpřístupnit na základě smlouvy s Národní knihovnou ČR. Tuto službu mohou zdarma využít všichni uživatelé knihovny s platnou registrací.</a:t>
            </a:r>
            <a:endParaRPr lang="cs-CZ" sz="12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200" dirty="0">
                <a:ea typeface="Calibri" panose="020F0502020204030204" pitchFamily="34" charset="0"/>
              </a:rPr>
              <a:t>Díla nedostupná na trhu </a:t>
            </a:r>
            <a:r>
              <a:rPr lang="cs-CZ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zahrnují </a:t>
            </a:r>
            <a:r>
              <a:rPr lang="cs-CZ" sz="1200" b="1" dirty="0">
                <a:solidFill>
                  <a:srgbClr val="000000"/>
                </a:solidFill>
                <a:ea typeface="Times New Roman" panose="02020603050405020304" pitchFamily="18" charset="0"/>
              </a:rPr>
              <a:t>plné texty knih, časopisů, novin atd. vydaných na území České republiky </a:t>
            </a:r>
            <a:r>
              <a:rPr lang="cs-CZ" sz="1200" b="1" dirty="0">
                <a:solidFill>
                  <a:srgbClr val="000000"/>
                </a:solidFill>
                <a:ea typeface="Calibri" panose="020F0502020204030204" pitchFamily="34" charset="0"/>
              </a:rPr>
              <a:t>do roku 2004  včetně a časopisy vydané do roku 2014 včetně.</a:t>
            </a:r>
            <a:r>
              <a:rPr lang="cs-CZ" sz="1200" dirty="0">
                <a:ea typeface="Calibri" panose="020F0502020204030204" pitchFamily="34" charset="0"/>
              </a:rPr>
              <a:t> </a:t>
            </a:r>
            <a:r>
              <a:rPr lang="cs-CZ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Jedná se o dokumenty chráněné autorským právem (tj. neuplynulo 70 let od smrti autora). Kromě toho jsou přístupné i plné texty starších dokumentů, které jsou z hlediska autorského práva volné.</a:t>
            </a:r>
            <a:r>
              <a:rPr lang="cs-CZ" sz="1200" dirty="0">
                <a:ea typeface="Calibri" panose="020F0502020204030204" pitchFamily="34" charset="0"/>
              </a:rPr>
              <a:t> K dispozici je nejméně 180 000 digitalizovaných svazků.</a:t>
            </a:r>
          </a:p>
          <a:p>
            <a:pPr marL="0" indent="0">
              <a:buNone/>
            </a:pPr>
            <a:r>
              <a:rPr lang="cs-CZ" sz="1200" dirty="0">
                <a:ea typeface="Calibri" panose="020F0502020204030204" pitchFamily="34" charset="0"/>
              </a:rPr>
              <a:t>Přístup nabízí Národní knihovna ČR prostřednictvím Národní digitální knihovny pro díla nedostupná na trhu (dále jen NDK-DNNT). Digitalizované knihy a časopisy budete moci využívat pomocí dálkového přístupu z Vašeho vlastního počítače nebo tabletu připojeného k internetu. Služba je bezplatná.</a:t>
            </a:r>
          </a:p>
          <a:p>
            <a:pPr marL="0" indent="0">
              <a:buNone/>
            </a:pPr>
            <a:r>
              <a:rPr lang="cs-CZ" sz="1200" b="1" dirty="0">
                <a:ea typeface="Calibri" panose="020F0502020204030204" pitchFamily="34" charset="0"/>
              </a:rPr>
              <a:t>Základní podmínky využívání služby NDK-DNNT:</a:t>
            </a:r>
            <a:endParaRPr lang="cs-CZ" sz="1200" dirty="0">
              <a:ea typeface="Calibri" panose="020F050202020403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000" dirty="0">
                <a:ea typeface="Calibri" panose="020F0502020204030204" pitchFamily="34" charset="0"/>
              </a:rPr>
              <a:t>Zobrazené texty knih a časopisů lze pouze číst.</a:t>
            </a: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000" dirty="0">
                <a:ea typeface="Calibri" panose="020F0502020204030204" pitchFamily="34" charset="0"/>
              </a:rPr>
              <a:t>Nelze zhotovit tištěnou nebo digitální kopii zobrazených textů. </a:t>
            </a: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000" dirty="0">
                <a:solidFill>
                  <a:srgbClr val="000000"/>
                </a:solidFill>
                <a:ea typeface="Calibri" panose="020F0502020204030204" pitchFamily="34" charset="0"/>
              </a:rPr>
              <a:t>Porušení tohoto zákazu je důvodem k pozastavení poskytování služby až do odvolání a případně i k sankcím za porušení autorského zákona.</a:t>
            </a:r>
            <a:endParaRPr lang="cs-CZ" sz="1000" dirty="0">
              <a:ea typeface="Calibri" panose="020F050202020403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000" dirty="0">
                <a:solidFill>
                  <a:srgbClr val="000000"/>
                </a:solidFill>
                <a:ea typeface="Calibri" panose="020F0502020204030204" pitchFamily="34" charset="0"/>
              </a:rPr>
              <a:t>Pokud bude zjištěno porušování autorských práv, je knihovna zavázaná poskytnout kolektivním správcům autorských práv součinnost při zjišťování totožnosti registrovaného čtenáře. </a:t>
            </a:r>
            <a:endParaRPr lang="cs-CZ" sz="1000" dirty="0">
              <a:ea typeface="Calibri" panose="020F050202020403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000" dirty="0">
                <a:ea typeface="Calibri" panose="020F0502020204030204" pitchFamily="34" charset="0"/>
              </a:rPr>
              <a:t>Knihovna … uchovává identifikační údaje registrovaného čtenáře po dobu 1 kalendářního roku následujícího po ukončení jeho registrace. 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000" dirty="0">
                <a:ea typeface="Calibri" panose="020F0502020204030204" pitchFamily="34" charset="0"/>
              </a:rPr>
              <a:t>Národní knihovna ČR zpracovává a uchovává osobní údaje registrovaného čtenáře v souvislosti s využitím služby NDK-DNNT po dobu 1 kalendářního roku následujícího po využití služby. Jedná se o identifikační údaje, relace připojení, historie přihlášení a logy.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0000"/>
                </a:solidFill>
                <a:ea typeface="Calibri" panose="020F0502020204030204" pitchFamily="34" charset="0"/>
              </a:rPr>
              <a:t>Podrobné informace o službě NDK-DNNT najdete na </a:t>
            </a:r>
            <a:r>
              <a:rPr lang="cs-CZ" sz="1200" u="sng" dirty="0">
                <a:solidFill>
                  <a:srgbClr val="000000"/>
                </a:solidFill>
                <a:ea typeface="Calibri" panose="020F0502020204030204" pitchFamily="34" charset="0"/>
                <a:hlinkClick r:id="rId3"/>
              </a:rPr>
              <a:t>https://dnnt.cz/</a:t>
            </a:r>
            <a:endParaRPr lang="cs-CZ" sz="12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0000"/>
                </a:solidFill>
                <a:ea typeface="Calibri" panose="020F0502020204030204" pitchFamily="34" charset="0"/>
              </a:rPr>
              <a:t>Pokud máte zájem o zapojení do služby NDK-DNNT a souhlasíte s výše uvedenými podmínkami, prosíme o vyjádření zájmu o tuto službu.</a:t>
            </a:r>
            <a:r>
              <a:rPr lang="cs-CZ" sz="1200" dirty="0">
                <a:solidFill>
                  <a:srgbClr val="000000"/>
                </a:solidFill>
                <a:ea typeface="Calibri" panose="020F0502020204030204" pitchFamily="34" charset="0"/>
              </a:rPr>
              <a:t> (například: odpovědí na tento email s textem: Mám zájem o zapojení do služby NDK-DNNT) Po uzavření smlouvy s Národní knihovnou ČR obdržíte přístupová práva do Národní digitální knihovny-DNNT a budeme Vás informovat o dalším postupu.</a:t>
            </a:r>
            <a:endParaRPr lang="cs-CZ" sz="1200" dirty="0">
              <a:ea typeface="Calibri" panose="020F0502020204030204" pitchFamily="34" charset="0"/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9409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6BBA818-66CC-9631-867C-A5FD50678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F06BCBB-ED85-92F0-105B-827E627D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29430"/>
            <a:ext cx="9401908" cy="475457"/>
          </a:xfrm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formulace do knihovního řádu o službě DNNT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E7D586-863B-CEF8-B994-C0D1C39A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15" y="1608991"/>
            <a:ext cx="10646434" cy="471957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ea typeface="Calibri" panose="020F0502020204030204" pitchFamily="34" charset="0"/>
              </a:rPr>
              <a:t>Zpřístupňování služby Národní digitální knihovny - Děl nedostupných na trhu (NDK-DNNT)</a:t>
            </a:r>
            <a:endParaRPr lang="cs-CZ" sz="12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cs-CZ" sz="1100" dirty="0">
                <a:ea typeface="Calibri" panose="020F0502020204030204" pitchFamily="34" charset="0"/>
              </a:rPr>
              <a:t>Knihovna umožní registrovanému uživateli využívat službu „Národní digitální knihovna – Díla nedostupná na trhu“ (dále jen „NDK-DNNT“) poskytovanou na základě licenční smlouvy mezi Národní knihovnou ČR a kolektivními správci DILIA a OOA-S.</a:t>
            </a: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cs-CZ" sz="1100" dirty="0">
                <a:ea typeface="Calibri" panose="020F0502020204030204" pitchFamily="34" charset="0"/>
              </a:rPr>
              <a:t>Uživatel je oprávněn zobrazené dokumenty pouze číst, využívat jejich obsah pro svou vlastní osobní potřebu, pro studijní, vyučovací a výzkumné účely (včetně pro citování).</a:t>
            </a: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cs-CZ" sz="1100" dirty="0">
                <a:ea typeface="Calibri" panose="020F0502020204030204" pitchFamily="34" charset="0"/>
              </a:rPr>
              <a:t>Rozmnožování zobrazených dokumentů, tj. jejich tisk, ukládání na USB či jiná paměťová média nebo rozmnožování jiným způsobem (např. prostřednictvím mobilního telefonu, fotoaparátu) není povoleno. </a:t>
            </a: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cs-CZ" sz="1100" dirty="0">
                <a:ea typeface="Calibri" panose="020F0502020204030204" pitchFamily="34" charset="0"/>
              </a:rPr>
              <a:t>Při práci s NDK-DNNT není přípustné využívat různé formy robotů či jiné nástroje pro automatické stahování obsahu. Registrovaným uživatelům, kteří budou při vyhledávání, prohlížení či ukládání dat z licencovaných zdrojů využívat nestandardní nástroje, může být přístup pozastaven, případně odmítnut.</a:t>
            </a: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cs-CZ" sz="1100" dirty="0">
                <a:ea typeface="Calibri" panose="020F0502020204030204" pitchFamily="34" charset="0"/>
              </a:rPr>
              <a:t>Podmínkou přístupu ke službě NDK-DNNT je přihlášení registrovaného uživatele zadáním přihlašovacích údajů. Pro přihlášení registrovaný uživatel použije 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cs-CZ" sz="900" b="1" dirty="0">
                <a:solidFill>
                  <a:srgbClr val="ED7D31"/>
                </a:solidFill>
                <a:ea typeface="Calibri" panose="020F0502020204030204" pitchFamily="34" charset="0"/>
              </a:rPr>
              <a:t>Varianta 1 </a:t>
            </a:r>
            <a:r>
              <a:rPr lang="cs-CZ" sz="900" i="1" dirty="0">
                <a:ea typeface="Calibri" panose="020F0502020204030204" pitchFamily="34" charset="0"/>
              </a:rPr>
              <a:t>[v knihovně používající </a:t>
            </a:r>
            <a:r>
              <a:rPr lang="cs-CZ" sz="900" i="1" dirty="0" err="1">
                <a:ea typeface="Calibri" panose="020F0502020204030204" pitchFamily="34" charset="0"/>
              </a:rPr>
              <a:t>eduID</a:t>
            </a:r>
            <a:r>
              <a:rPr lang="cs-CZ" sz="900" i="1" dirty="0">
                <a:ea typeface="Calibri" panose="020F0502020204030204" pitchFamily="34" charset="0"/>
              </a:rPr>
              <a:t>]</a:t>
            </a:r>
            <a:r>
              <a:rPr lang="cs-CZ" sz="900" dirty="0">
                <a:ea typeface="Calibri" panose="020F0502020204030204" pitchFamily="34" charset="0"/>
              </a:rPr>
              <a:t> stejné uživatelské jméno a heslo jako pro přihlášení se do svého uživatelského konta v knihovním systému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cs-CZ" sz="900" b="1" dirty="0">
                <a:solidFill>
                  <a:srgbClr val="ED7D31"/>
                </a:solidFill>
                <a:ea typeface="Calibri" panose="020F0502020204030204" pitchFamily="34" charset="0"/>
              </a:rPr>
              <a:t>Varianta 2  </a:t>
            </a:r>
            <a:r>
              <a:rPr lang="cs-CZ" sz="900" i="1" dirty="0">
                <a:ea typeface="Calibri" panose="020F0502020204030204" pitchFamily="34" charset="0"/>
              </a:rPr>
              <a:t>[v ostatních knihovnách?]</a:t>
            </a:r>
            <a:r>
              <a:rPr lang="cs-CZ" sz="900" dirty="0">
                <a:ea typeface="Calibri" panose="020F0502020204030204" pitchFamily="34" charset="0"/>
              </a:rPr>
              <a:t> adresu elektronické pošty (e-mail), stejnou, jakou zadal při registraci v knihovně. </a:t>
            </a: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cs-CZ" sz="1100" dirty="0">
                <a:ea typeface="Calibri" panose="020F0502020204030204" pitchFamily="34" charset="0"/>
              </a:rPr>
              <a:t>Dojde-li ze strany registrovaného uživatele k porušení podmínek poskytování služby NDK_DNNT, knihovna je zavázána na odůvodněnou písemnou výzvu Národní knihovny poskytnout kolektivnímu správci a Národní knihovně součinnost při zjišťování totožnosti registrovaného čtenáře, který porušení podmínek vyvolal.</a:t>
            </a: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cs-CZ" sz="1100" dirty="0">
                <a:ea typeface="Calibri" panose="020F0502020204030204" pitchFamily="34" charset="0"/>
              </a:rPr>
              <a:t>Knihovna uchovává identifikační údaje registrovaného uživatele po dobu 1 kalendářního roku následujícího po ukončení jeho registrace.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100" dirty="0">
                <a:ea typeface="Calibri" panose="020F0502020204030204" pitchFamily="34" charset="0"/>
              </a:rPr>
              <a:t>Národní knihovna ČR zpracovává a uchovává osobní údaje registrovaného uživatele v souvislosti s využitím služby NDK-DNNT po dobu 1 kalendářního roku následujícího po využití služby. Jedná se o identifikační údaje, relace připojení, historie přihlášení a logy.</a:t>
            </a:r>
          </a:p>
        </p:txBody>
      </p:sp>
    </p:spTree>
    <p:extLst>
      <p:ext uri="{BB962C8B-B14F-4D97-AF65-F5344CB8AC3E}">
        <p14:creationId xmlns:p14="http://schemas.microsoft.com/office/powerpoint/2010/main" val="3548121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C383CD-35C0-49C9-A4D6-3E12243A7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17558"/>
            <a:ext cx="12192000" cy="2031522"/>
          </a:xfrm>
        </p:spPr>
        <p:txBody>
          <a:bodyPr anchor="ctr">
            <a:normAutofit fontScale="77500" lnSpcReduction="20000"/>
          </a:bodyPr>
          <a:lstStyle/>
          <a:p>
            <a:r>
              <a:rPr lang="cs-CZ" sz="5100" dirty="0"/>
              <a:t>Jak informovat uživatele o službě DNNT </a:t>
            </a:r>
          </a:p>
          <a:p>
            <a:r>
              <a:rPr lang="cs-CZ" sz="5100" dirty="0"/>
              <a:t>o využívání digitálních knihoven?</a:t>
            </a:r>
          </a:p>
          <a:p>
            <a:endParaRPr lang="cs-CZ" sz="4000" dirty="0"/>
          </a:p>
          <a:p>
            <a:r>
              <a:rPr lang="cs-CZ" sz="1900" dirty="0"/>
              <a:t>Požádejte svého dodavatele automatizovaného knihovního systému zapojení DNNT do katalogu knihovny</a:t>
            </a:r>
          </a:p>
        </p:txBody>
      </p:sp>
    </p:spTree>
    <p:extLst>
      <p:ext uri="{BB962C8B-B14F-4D97-AF65-F5344CB8AC3E}">
        <p14:creationId xmlns:p14="http://schemas.microsoft.com/office/powerpoint/2010/main" val="4019621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16205-9D34-6C30-00AB-F85AEF38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29430"/>
            <a:ext cx="9677400" cy="475457"/>
          </a:xfrm>
        </p:spPr>
        <p:txBody>
          <a:bodyPr/>
          <a:lstStyle/>
          <a:p>
            <a:r>
              <a:rPr lang="cs-CZ" dirty="0"/>
              <a:t>Knihovny nejvíce využívající DNNT v roce 2024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FDC2BA1-7640-73A7-E328-6E3FC2DD8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366643"/>
            <a:ext cx="916171" cy="730534"/>
          </a:xfrm>
          <a:prstGeom prst="rect">
            <a:avLst/>
          </a:prstGeom>
        </p:spPr>
      </p:pic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3984C48F-3D72-40CF-87BA-DC5C1FC497D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45695" y="1395664"/>
          <a:ext cx="5181600" cy="519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34486EA7-0245-4A9E-8C66-C3F85B57A86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785810" y="1395663"/>
          <a:ext cx="4567989" cy="519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32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49" y="437948"/>
            <a:ext cx="9529247" cy="58722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Na co odkazovat na webových stránkách knihovny?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4754" y="1647092"/>
            <a:ext cx="10287000" cy="47729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b="1" dirty="0">
                <a:hlinkClick r:id="rId2"/>
              </a:rPr>
              <a:t>Portál KNIHOVNY.CZ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3"/>
              </a:rPr>
              <a:t>Česká digitální knihovna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4"/>
              </a:rPr>
              <a:t>Služba DNNT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5"/>
              </a:rPr>
              <a:t>Digitální knihovna Kramerius</a:t>
            </a:r>
            <a:endParaRPr lang="cs-CZ" sz="2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016EE9-0942-FC46-29B0-896C7C7D6A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7639EE-F4FF-404B-9081-462898884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252" y="1647092"/>
            <a:ext cx="6096630" cy="37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53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49" y="437948"/>
            <a:ext cx="9529247" cy="58722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Na co odkazovat na webových stránkách knihovny?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4754" y="1647092"/>
            <a:ext cx="10287000" cy="47729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b="1" dirty="0">
                <a:hlinkClick r:id="rId2"/>
              </a:rPr>
              <a:t>Portál KNIHOVNY.CZ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3"/>
              </a:rPr>
              <a:t>Česká digitální knihovna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4"/>
              </a:rPr>
              <a:t>Služba DNNT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5"/>
              </a:rPr>
              <a:t>Digitální knihovna Kramerius</a:t>
            </a:r>
            <a:endParaRPr lang="cs-CZ" sz="2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016EE9-0942-FC46-29B0-896C7C7D6A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7639EE-F4FF-404B-9081-462898884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252" y="1647092"/>
            <a:ext cx="6096630" cy="37310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5E908C1-FF5F-4132-894E-2DF4FE0AF8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7191" y="1311441"/>
            <a:ext cx="6187691" cy="4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4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49" y="437948"/>
            <a:ext cx="9529247" cy="58722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Na co odkazovat na webových stránkách knihovny?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4754" y="1647092"/>
            <a:ext cx="10287000" cy="47729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b="1" dirty="0">
                <a:hlinkClick r:id="rId2"/>
              </a:rPr>
              <a:t>Portál KNIHOVNY.CZ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3"/>
              </a:rPr>
              <a:t>Česká digitální knihovna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4"/>
              </a:rPr>
              <a:t>Služba DNNT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5"/>
              </a:rPr>
              <a:t>Digitální knihovna Kramerius</a:t>
            </a:r>
            <a:endParaRPr lang="cs-CZ" sz="2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016EE9-0942-FC46-29B0-896C7C7D6A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4D9575F-785A-4358-A784-C8D408F25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599" y="1159671"/>
            <a:ext cx="5018873" cy="53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72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49" y="437948"/>
            <a:ext cx="9529247" cy="58722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Na co odkazovat na webových stránkách knihovny?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4754" y="1647092"/>
            <a:ext cx="10287000" cy="47729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b="1" dirty="0">
                <a:hlinkClick r:id="rId2"/>
              </a:rPr>
              <a:t>Portál KNIHOVNY.CZ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3"/>
              </a:rPr>
              <a:t>Česká digitální knihovna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4"/>
              </a:rPr>
              <a:t>Služba DNNT</a:t>
            </a:r>
            <a:endParaRPr lang="cs-CZ" sz="2000" b="1" dirty="0"/>
          </a:p>
          <a:p>
            <a:pPr>
              <a:lnSpc>
                <a:spcPct val="110000"/>
              </a:lnSpc>
            </a:pPr>
            <a:endParaRPr lang="cs-CZ" sz="2000" b="1" dirty="0"/>
          </a:p>
          <a:p>
            <a:pPr>
              <a:lnSpc>
                <a:spcPct val="110000"/>
              </a:lnSpc>
            </a:pPr>
            <a:r>
              <a:rPr lang="cs-CZ" sz="2000" b="1" dirty="0">
                <a:hlinkClick r:id="rId5"/>
              </a:rPr>
              <a:t>Digitální knihovna Kramerius</a:t>
            </a:r>
            <a:endParaRPr lang="cs-CZ" sz="2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016EE9-0942-FC46-29B0-896C7C7D6A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7639EE-F4FF-404B-9081-462898884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252" y="1647092"/>
            <a:ext cx="6096630" cy="37310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5E908C1-FF5F-4132-894E-2DF4FE0AF8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7191" y="1311441"/>
            <a:ext cx="6187691" cy="497536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4D9575F-785A-4358-A784-C8D408F25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599" y="1159671"/>
            <a:ext cx="5018873" cy="537575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676D5A6-657D-4522-B5DA-8B2D3C17F7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7314" y="1195224"/>
            <a:ext cx="6817008" cy="52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98462C5-5710-971B-27AE-78870976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má knihovna nabízet digitální služby?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7A00C-9B30-4174-0C59-9D1CE8A8F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4731"/>
            <a:ext cx="10153851" cy="3892231"/>
          </a:xfrm>
        </p:spPr>
        <p:txBody>
          <a:bodyPr>
            <a:normAutofit/>
          </a:bodyPr>
          <a:lstStyle/>
          <a:p>
            <a:r>
              <a:rPr lang="cs-CZ" sz="2000" dirty="0"/>
              <a:t>Klesá četba tištěných knih   </a:t>
            </a:r>
          </a:p>
          <a:p>
            <a:endParaRPr lang="cs-CZ" sz="2000" dirty="0"/>
          </a:p>
          <a:p>
            <a:r>
              <a:rPr lang="cs-CZ" sz="2000" dirty="0"/>
              <a:t>Stoupá čtení e-knih</a:t>
            </a:r>
          </a:p>
          <a:p>
            <a:endParaRPr lang="cs-CZ" sz="2000" dirty="0"/>
          </a:p>
          <a:p>
            <a:r>
              <a:rPr lang="cs-CZ" sz="2000" dirty="0"/>
              <a:t>Stoupá poslech audioknih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200" b="1" dirty="0"/>
              <a:t>Postupně se přesouváme do digitálního prostoru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Knihovna musí svým uživatelům nabízet také digitální služby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3560137-6787-A4C8-606E-6634695AD2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2497" y="3830333"/>
            <a:ext cx="1789448" cy="573243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98A41EA-D351-B14E-AA93-2AA2BDDE8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717" y="3027668"/>
            <a:ext cx="1966470" cy="53855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5877FA5-8288-F2E7-F707-F2E899510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717" y="2151131"/>
            <a:ext cx="1725228" cy="610700"/>
          </a:xfrm>
          <a:prstGeom prst="rect">
            <a:avLst/>
          </a:prstGeom>
        </p:spPr>
      </p:pic>
      <p:sp>
        <p:nvSpPr>
          <p:cNvPr id="14" name="Šipka: dolů 13">
            <a:extLst>
              <a:ext uri="{FF2B5EF4-FFF2-40B4-BE49-F238E27FC236}">
                <a16:creationId xmlns:a16="http://schemas.microsoft.com/office/drawing/2014/main" id="{2AA0235B-E567-5F19-7F14-F64F0C12FB28}"/>
              </a:ext>
            </a:extLst>
          </p:cNvPr>
          <p:cNvSpPr/>
          <p:nvPr/>
        </p:nvSpPr>
        <p:spPr>
          <a:xfrm>
            <a:off x="2284930" y="4565382"/>
            <a:ext cx="535272" cy="4037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28158AF-7FCC-F387-E1D3-9A6791E5F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5" y="485695"/>
            <a:ext cx="916171" cy="73053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E15A813-96B5-4C73-A6F4-2D024D33A93D}"/>
              </a:ext>
            </a:extLst>
          </p:cNvPr>
          <p:cNvSpPr txBox="1"/>
          <p:nvPr/>
        </p:nvSpPr>
        <p:spPr>
          <a:xfrm>
            <a:off x="838200" y="1532393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Čtenářské trendy: 2018 - 2023</a:t>
            </a:r>
          </a:p>
        </p:txBody>
      </p:sp>
    </p:spTree>
    <p:extLst>
      <p:ext uri="{BB962C8B-B14F-4D97-AF65-F5344CB8AC3E}">
        <p14:creationId xmlns:p14="http://schemas.microsoft.com/office/powerpoint/2010/main" val="1941280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D43287-49CA-4E3A-BE9C-24BA8B6B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6952A-9E9B-43E9-B586-CF4ECD6AEF81}" type="datetime1">
              <a:rPr lang="cs-CZ" smtClean="0"/>
              <a:pPr/>
              <a:t>25.03.2025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FD2B54-8451-4209-9855-49115100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PhDr. Marie Šedá, Knihovnický institut NK ČR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80F190-E36B-4588-A8E1-46B24D29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09C-A167-49E5-B62D-00A7662613C9}" type="slidenum">
              <a:rPr lang="cs-CZ" smtClean="0"/>
              <a:t>30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BF25A5-0F0A-4BAA-A6F1-A5CC8A779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16" y="478962"/>
            <a:ext cx="5310626" cy="3907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F01E960-4E87-4F76-AA2C-683422240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227" y="1621536"/>
            <a:ext cx="4381573" cy="44074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BF4CF27-EDC7-49B7-9894-0AB5012C28F8}"/>
              </a:ext>
            </a:extLst>
          </p:cNvPr>
          <p:cNvCxnSpPr>
            <a:cxnSpLocks/>
          </p:cNvCxnSpPr>
          <p:nvPr/>
        </p:nvCxnSpPr>
        <p:spPr>
          <a:xfrm flipV="1">
            <a:off x="5900928" y="3767329"/>
            <a:ext cx="2252472" cy="4145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2D55245-CB1B-45E9-B933-752FB3AB6435}"/>
              </a:ext>
            </a:extLst>
          </p:cNvPr>
          <p:cNvSpPr txBox="1"/>
          <p:nvPr/>
        </p:nvSpPr>
        <p:spPr>
          <a:xfrm flipH="1">
            <a:off x="7633714" y="478962"/>
            <a:ext cx="372008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Clavius  odkaz na 1. stránce</a:t>
            </a:r>
          </a:p>
        </p:txBody>
      </p:sp>
    </p:spTree>
    <p:extLst>
      <p:ext uri="{BB962C8B-B14F-4D97-AF65-F5344CB8AC3E}">
        <p14:creationId xmlns:p14="http://schemas.microsoft.com/office/powerpoint/2010/main" val="3616747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F670DA-CBBB-4A09-96E9-34B4D5EA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6952A-9E9B-43E9-B586-CF4ECD6AEF81}" type="datetime1">
              <a:rPr lang="cs-CZ" smtClean="0"/>
              <a:pPr/>
              <a:t>25.03.2025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A08408-CE1E-4ACE-82E7-04358CF8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PhDr. Marie Šedá, Knihovnický institut NK ČR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54C04-E875-4C43-BEFD-1563A379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09C-A167-49E5-B62D-00A7662613C9}" type="slidenum">
              <a:rPr lang="cs-CZ" smtClean="0"/>
              <a:t>31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85FA86C-92CE-42C5-AFEB-A3FA242D9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" y="878820"/>
            <a:ext cx="6286947" cy="25501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09D8045-B6DB-4F34-8E6D-FC21328A3609}"/>
              </a:ext>
            </a:extLst>
          </p:cNvPr>
          <p:cNvCxnSpPr>
            <a:cxnSpLocks/>
          </p:cNvCxnSpPr>
          <p:nvPr/>
        </p:nvCxnSpPr>
        <p:spPr>
          <a:xfrm flipV="1">
            <a:off x="5794348" y="682752"/>
            <a:ext cx="1755748" cy="20918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38AD221C-6C04-40A9-8D88-EABECA64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097" y="386610"/>
            <a:ext cx="3934768" cy="3042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F9396DC-0499-42D0-985E-83A8500D3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96" y="4230624"/>
            <a:ext cx="3555196" cy="203753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DE166AE-4B86-478C-B7F8-BB1DADD4DA1E}"/>
              </a:ext>
            </a:extLst>
          </p:cNvPr>
          <p:cNvCxnSpPr>
            <a:cxnSpLocks/>
          </p:cNvCxnSpPr>
          <p:nvPr/>
        </p:nvCxnSpPr>
        <p:spPr>
          <a:xfrm>
            <a:off x="8696094" y="675849"/>
            <a:ext cx="1813410" cy="19515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11BBFD8-4EA0-4F44-9116-54D6D39421F6}"/>
              </a:ext>
            </a:extLst>
          </p:cNvPr>
          <p:cNvCxnSpPr>
            <a:cxnSpLocks/>
          </p:cNvCxnSpPr>
          <p:nvPr/>
        </p:nvCxnSpPr>
        <p:spPr>
          <a:xfrm>
            <a:off x="5429010" y="3173025"/>
            <a:ext cx="2124306" cy="21305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BBA0447-BE5D-4387-8AD3-D720D2C5F096}"/>
              </a:ext>
            </a:extLst>
          </p:cNvPr>
          <p:cNvSpPr txBox="1"/>
          <p:nvPr/>
        </p:nvSpPr>
        <p:spPr>
          <a:xfrm flipH="1">
            <a:off x="242416" y="199053"/>
            <a:ext cx="645099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Městská knihovna Klatovy     TRITIUS – odkaz v katalogu</a:t>
            </a:r>
          </a:p>
        </p:txBody>
      </p:sp>
    </p:spTree>
    <p:extLst>
      <p:ext uri="{BB962C8B-B14F-4D97-AF65-F5344CB8AC3E}">
        <p14:creationId xmlns:p14="http://schemas.microsoft.com/office/powerpoint/2010/main" val="1672200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1A8FF25-50FB-41CF-A40B-3215294B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83936" cy="41855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A5BB382-E5ED-4CEC-8B86-BE3E7536D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871" y="3923455"/>
            <a:ext cx="4148195" cy="26154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146F705-23FB-4F97-A5D2-738096BDD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722" y="618552"/>
            <a:ext cx="5937356" cy="185060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7D21D5D-A830-4FB8-95FB-740706E9A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832" y="3029780"/>
            <a:ext cx="4151113" cy="320966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BDE2A9E-DE6F-4109-AFBB-3F1DCBD830FC}"/>
              </a:ext>
            </a:extLst>
          </p:cNvPr>
          <p:cNvSpPr txBox="1"/>
          <p:nvPr/>
        </p:nvSpPr>
        <p:spPr>
          <a:xfrm>
            <a:off x="5184722" y="156887"/>
            <a:ext cx="66902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highlight>
                  <a:srgbClr val="FFFF00"/>
                </a:highlight>
              </a:rPr>
              <a:t>Chomutovská knihovna   TRITIUS odkaz v katalogu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9B583E2A-050A-4266-BEBE-8B4E7CE06FF3}"/>
              </a:ext>
            </a:extLst>
          </p:cNvPr>
          <p:cNvCxnSpPr/>
          <p:nvPr/>
        </p:nvCxnSpPr>
        <p:spPr>
          <a:xfrm flipH="1">
            <a:off x="8241792" y="1441740"/>
            <a:ext cx="1740408" cy="1588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C01D3091-2AB0-445D-BF3C-FEA464F995B8}"/>
              </a:ext>
            </a:extLst>
          </p:cNvPr>
          <p:cNvCxnSpPr>
            <a:cxnSpLocks/>
          </p:cNvCxnSpPr>
          <p:nvPr/>
        </p:nvCxnSpPr>
        <p:spPr>
          <a:xfrm>
            <a:off x="8043807" y="3429000"/>
            <a:ext cx="2355969" cy="18021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68E04EA3-5A29-4914-8C2D-29D08CF49258}"/>
              </a:ext>
            </a:extLst>
          </p:cNvPr>
          <p:cNvCxnSpPr>
            <a:cxnSpLocks/>
          </p:cNvCxnSpPr>
          <p:nvPr/>
        </p:nvCxnSpPr>
        <p:spPr>
          <a:xfrm>
            <a:off x="1877568" y="3740892"/>
            <a:ext cx="1548384" cy="4446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44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EC950A-8F19-483F-98CC-9A649FB6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6952A-9E9B-43E9-B586-CF4ECD6AEF81}" type="datetime1">
              <a:rPr lang="cs-CZ" smtClean="0"/>
              <a:pPr/>
              <a:t>25.03.2025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CAD0025-8050-43B7-81EE-901AB18B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PhDr. Marie Šedá, Knihovnický institut NK ČR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58FBB3-76D8-4464-9305-D59DDF43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09C-A167-49E5-B62D-00A7662613C9}" type="slidenum">
              <a:rPr lang="cs-CZ" smtClean="0"/>
              <a:t>33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DC5C0D-E750-489B-A9ED-573186667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8" y="339140"/>
            <a:ext cx="10840963" cy="20100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33EFDF7-173D-4420-A004-A430D2E3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" y="1900288"/>
            <a:ext cx="4264657" cy="4726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1598DE-66CC-4D5E-B113-2DB889C99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857" y="3998814"/>
            <a:ext cx="2612136" cy="2627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4719A8-3E94-4CB5-B138-3697874F6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320" y="1414114"/>
            <a:ext cx="3934768" cy="304238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BC71DCF-79ED-4F4F-8211-882A513AF943}"/>
              </a:ext>
            </a:extLst>
          </p:cNvPr>
          <p:cNvCxnSpPr>
            <a:cxnSpLocks/>
          </p:cNvCxnSpPr>
          <p:nvPr/>
        </p:nvCxnSpPr>
        <p:spPr>
          <a:xfrm flipH="1">
            <a:off x="8388096" y="660319"/>
            <a:ext cx="741233" cy="6838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EC0E6FF-5722-47D7-BB82-A9ECEB37DB7A}"/>
              </a:ext>
            </a:extLst>
          </p:cNvPr>
          <p:cNvCxnSpPr>
            <a:cxnSpLocks/>
          </p:cNvCxnSpPr>
          <p:nvPr/>
        </p:nvCxnSpPr>
        <p:spPr>
          <a:xfrm flipH="1">
            <a:off x="838200" y="2174409"/>
            <a:ext cx="4264657" cy="4277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9FD5249-3D19-4E0B-9E35-81734C2E69C9}"/>
              </a:ext>
            </a:extLst>
          </p:cNvPr>
          <p:cNvCxnSpPr>
            <a:cxnSpLocks/>
          </p:cNvCxnSpPr>
          <p:nvPr/>
        </p:nvCxnSpPr>
        <p:spPr>
          <a:xfrm>
            <a:off x="8433816" y="1665347"/>
            <a:ext cx="2441448" cy="19431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C38C180-F663-44F8-A41F-8687C8BDA60C}"/>
              </a:ext>
            </a:extLst>
          </p:cNvPr>
          <p:cNvCxnSpPr>
            <a:cxnSpLocks/>
          </p:cNvCxnSpPr>
          <p:nvPr/>
        </p:nvCxnSpPr>
        <p:spPr>
          <a:xfrm flipV="1">
            <a:off x="1310488" y="5312583"/>
            <a:ext cx="4297832" cy="1178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B588B63-E9C3-475A-801C-817E0CE7CBF5}"/>
              </a:ext>
            </a:extLst>
          </p:cNvPr>
          <p:cNvSpPr txBox="1"/>
          <p:nvPr/>
        </p:nvSpPr>
        <p:spPr>
          <a:xfrm>
            <a:off x="8432292" y="5331422"/>
            <a:ext cx="332079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KOHA – odkaz v katalogu</a:t>
            </a:r>
          </a:p>
        </p:txBody>
      </p:sp>
    </p:spTree>
    <p:extLst>
      <p:ext uri="{BB962C8B-B14F-4D97-AF65-F5344CB8AC3E}">
        <p14:creationId xmlns:p14="http://schemas.microsoft.com/office/powerpoint/2010/main" val="2099649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C299A1-1C33-4808-AB23-7B8D7FCD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6952A-9E9B-43E9-B586-CF4ECD6AEF81}" type="datetime1">
              <a:rPr lang="cs-CZ" smtClean="0"/>
              <a:pPr/>
              <a:t>25.03.2025</a:t>
            </a:fld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550000-380B-4B31-8B45-F32155A9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809C-A167-49E5-B62D-00A7662613C9}" type="slidenum">
              <a:rPr lang="cs-CZ" smtClean="0"/>
              <a:t>34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C9A711-9537-4A41-B0F4-BD3D238FE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25" y="246234"/>
            <a:ext cx="11145805" cy="11717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177BF52-FC9D-496B-A0FF-5B7DF3D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43" y="1587294"/>
            <a:ext cx="6710954" cy="1769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72E1E8B-74E1-4CF5-93AA-B629D50A7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43" y="3400856"/>
            <a:ext cx="5117592" cy="3320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C657366-B51F-43A2-9F98-1D986046D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521" y="2865120"/>
            <a:ext cx="3145279" cy="31638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2CC04DE-476C-4E64-BCF9-7ADA0B87DBF3}"/>
              </a:ext>
            </a:extLst>
          </p:cNvPr>
          <p:cNvCxnSpPr>
            <a:cxnSpLocks/>
          </p:cNvCxnSpPr>
          <p:nvPr/>
        </p:nvCxnSpPr>
        <p:spPr>
          <a:xfrm flipV="1">
            <a:off x="2700419" y="4447032"/>
            <a:ext cx="5663293" cy="20918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9AA5C88-3D35-47F8-86D0-3349C89D9CAE}"/>
              </a:ext>
            </a:extLst>
          </p:cNvPr>
          <p:cNvCxnSpPr>
            <a:cxnSpLocks/>
          </p:cNvCxnSpPr>
          <p:nvPr/>
        </p:nvCxnSpPr>
        <p:spPr>
          <a:xfrm flipH="1">
            <a:off x="2209800" y="2912906"/>
            <a:ext cx="1069848" cy="10982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990209D-37E1-4BD1-A678-0A431C266C2F}"/>
              </a:ext>
            </a:extLst>
          </p:cNvPr>
          <p:cNvSpPr txBox="1"/>
          <p:nvPr/>
        </p:nvSpPr>
        <p:spPr>
          <a:xfrm>
            <a:off x="7583424" y="1889760"/>
            <a:ext cx="34381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KOHA – bez odkazu v katalogu</a:t>
            </a:r>
          </a:p>
        </p:txBody>
      </p:sp>
    </p:spTree>
    <p:extLst>
      <p:ext uri="{BB962C8B-B14F-4D97-AF65-F5344CB8AC3E}">
        <p14:creationId xmlns:p14="http://schemas.microsoft.com/office/powerpoint/2010/main" val="25698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28A5D5-F38B-4714-B83C-C0A569EB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6952A-9E9B-43E9-B586-CF4ECD6AEF81}" type="datetime1">
              <a:rPr lang="cs-CZ" smtClean="0"/>
              <a:pPr/>
              <a:t>25.03.2025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58B6A3-7B90-4439-BD3D-56DA4EC3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7" y="136525"/>
            <a:ext cx="6796473" cy="3023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4392DAF-4E2E-4F98-8BCF-DBA3456AD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36" y="2475841"/>
            <a:ext cx="8083297" cy="1369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204A576-B6D4-409A-B230-49C4E9C7B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47" y="3677750"/>
            <a:ext cx="5376672" cy="29890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55FFC17D-9682-44D9-8488-859646543838}"/>
              </a:ext>
            </a:extLst>
          </p:cNvPr>
          <p:cNvCxnSpPr>
            <a:cxnSpLocks/>
          </p:cNvCxnSpPr>
          <p:nvPr/>
        </p:nvCxnSpPr>
        <p:spPr>
          <a:xfrm>
            <a:off x="1438656" y="1207008"/>
            <a:ext cx="6937248" cy="19761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4701AFDE-2920-4152-8AA4-E51906272FBC}"/>
              </a:ext>
            </a:extLst>
          </p:cNvPr>
          <p:cNvCxnSpPr>
            <a:cxnSpLocks/>
          </p:cNvCxnSpPr>
          <p:nvPr/>
        </p:nvCxnSpPr>
        <p:spPr>
          <a:xfrm flipH="1">
            <a:off x="2209800" y="3429000"/>
            <a:ext cx="5288280" cy="3501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10C193C9-F7DA-4A14-8916-148CD0F34EA4}"/>
              </a:ext>
            </a:extLst>
          </p:cNvPr>
          <p:cNvSpPr txBox="1"/>
          <p:nvPr/>
        </p:nvSpPr>
        <p:spPr>
          <a:xfrm flipH="1">
            <a:off x="7089080" y="6239688"/>
            <a:ext cx="465510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highlight>
                  <a:srgbClr val="FFFF00"/>
                </a:highlight>
              </a:rPr>
              <a:t>KpSys</a:t>
            </a:r>
            <a:r>
              <a:rPr lang="cs-CZ" sz="2000" b="1" dirty="0">
                <a:highlight>
                  <a:srgbClr val="FFFF00"/>
                </a:highlight>
              </a:rPr>
              <a:t> – VERBIS – integrace do katalogu</a:t>
            </a:r>
          </a:p>
        </p:txBody>
      </p:sp>
    </p:spTree>
    <p:extLst>
      <p:ext uri="{BB962C8B-B14F-4D97-AF65-F5344CB8AC3E}">
        <p14:creationId xmlns:p14="http://schemas.microsoft.com/office/powerpoint/2010/main" val="1704277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28A5D5-F38B-4714-B83C-C0A569EB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6952A-9E9B-43E9-B586-CF4ECD6AEF81}" type="datetime1">
              <a:rPr lang="cs-CZ" smtClean="0"/>
              <a:pPr/>
              <a:t>25.03.2025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58B6A3-7B90-4439-BD3D-56DA4EC3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7" y="136525"/>
            <a:ext cx="6796473" cy="3023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4392DAF-4E2E-4F98-8BCF-DBA3456AD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36" y="2475841"/>
            <a:ext cx="8083297" cy="1369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204A576-B6D4-409A-B230-49C4E9C7B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47" y="3677750"/>
            <a:ext cx="5376672" cy="29890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55FFC17D-9682-44D9-8488-859646543838}"/>
              </a:ext>
            </a:extLst>
          </p:cNvPr>
          <p:cNvCxnSpPr>
            <a:cxnSpLocks/>
          </p:cNvCxnSpPr>
          <p:nvPr/>
        </p:nvCxnSpPr>
        <p:spPr>
          <a:xfrm>
            <a:off x="1438656" y="1207008"/>
            <a:ext cx="6937248" cy="19761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4701AFDE-2920-4152-8AA4-E51906272FBC}"/>
              </a:ext>
            </a:extLst>
          </p:cNvPr>
          <p:cNvCxnSpPr>
            <a:cxnSpLocks/>
          </p:cNvCxnSpPr>
          <p:nvPr/>
        </p:nvCxnSpPr>
        <p:spPr>
          <a:xfrm flipH="1">
            <a:off x="2209800" y="3429000"/>
            <a:ext cx="5288280" cy="3501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>
            <a:extLst>
              <a:ext uri="{FF2B5EF4-FFF2-40B4-BE49-F238E27FC236}">
                <a16:creationId xmlns:a16="http://schemas.microsoft.com/office/drawing/2014/main" id="{084E0557-EAA1-4107-90B8-BDF7FA2C6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660" y="853600"/>
            <a:ext cx="6754168" cy="515374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6D1DBB08-2BC4-4C8A-9057-E06CC758EE3A}"/>
              </a:ext>
            </a:extLst>
          </p:cNvPr>
          <p:cNvCxnSpPr>
            <a:cxnSpLocks/>
          </p:cNvCxnSpPr>
          <p:nvPr/>
        </p:nvCxnSpPr>
        <p:spPr>
          <a:xfrm>
            <a:off x="1529987" y="5409751"/>
            <a:ext cx="4069232" cy="1127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10C193C9-F7DA-4A14-8916-148CD0F34EA4}"/>
              </a:ext>
            </a:extLst>
          </p:cNvPr>
          <p:cNvSpPr txBox="1"/>
          <p:nvPr/>
        </p:nvSpPr>
        <p:spPr>
          <a:xfrm flipH="1">
            <a:off x="7089080" y="6239688"/>
            <a:ext cx="465510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highlight>
                  <a:srgbClr val="FFFF00"/>
                </a:highlight>
              </a:rPr>
              <a:t>KpSys</a:t>
            </a:r>
            <a:r>
              <a:rPr lang="cs-CZ" sz="2000" b="1" dirty="0">
                <a:highlight>
                  <a:srgbClr val="FFFF00"/>
                </a:highlight>
              </a:rPr>
              <a:t> – VERBIS – integrace do katalogu</a:t>
            </a:r>
          </a:p>
        </p:txBody>
      </p:sp>
    </p:spTree>
    <p:extLst>
      <p:ext uri="{BB962C8B-B14F-4D97-AF65-F5344CB8AC3E}">
        <p14:creationId xmlns:p14="http://schemas.microsoft.com/office/powerpoint/2010/main" val="3977439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28A5D5-F38B-4714-B83C-C0A569EB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56952A-9E9B-43E9-B586-CF4ECD6AEF81}" type="datetime1">
              <a:rPr lang="cs-CZ" smtClean="0"/>
              <a:pPr/>
              <a:t>25.03.2025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58B6A3-7B90-4439-BD3D-56DA4EC3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7" y="136525"/>
            <a:ext cx="6796473" cy="3023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4392DAF-4E2E-4F98-8BCF-DBA3456AD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36" y="2475841"/>
            <a:ext cx="8083297" cy="1369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204A576-B6D4-409A-B230-49C4E9C7B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47" y="3677750"/>
            <a:ext cx="5376672" cy="29890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55FFC17D-9682-44D9-8488-859646543838}"/>
              </a:ext>
            </a:extLst>
          </p:cNvPr>
          <p:cNvCxnSpPr>
            <a:cxnSpLocks/>
          </p:cNvCxnSpPr>
          <p:nvPr/>
        </p:nvCxnSpPr>
        <p:spPr>
          <a:xfrm>
            <a:off x="1438656" y="1207008"/>
            <a:ext cx="6937248" cy="19761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4701AFDE-2920-4152-8AA4-E51906272FBC}"/>
              </a:ext>
            </a:extLst>
          </p:cNvPr>
          <p:cNvCxnSpPr>
            <a:cxnSpLocks/>
          </p:cNvCxnSpPr>
          <p:nvPr/>
        </p:nvCxnSpPr>
        <p:spPr>
          <a:xfrm flipH="1">
            <a:off x="2209800" y="3429000"/>
            <a:ext cx="5288280" cy="3501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>
            <a:extLst>
              <a:ext uri="{FF2B5EF4-FFF2-40B4-BE49-F238E27FC236}">
                <a16:creationId xmlns:a16="http://schemas.microsoft.com/office/drawing/2014/main" id="{084E0557-EAA1-4107-90B8-BDF7FA2C6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660" y="853600"/>
            <a:ext cx="6754168" cy="515374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6D1DBB08-2BC4-4C8A-9057-E06CC758EE3A}"/>
              </a:ext>
            </a:extLst>
          </p:cNvPr>
          <p:cNvCxnSpPr>
            <a:cxnSpLocks/>
          </p:cNvCxnSpPr>
          <p:nvPr/>
        </p:nvCxnSpPr>
        <p:spPr>
          <a:xfrm>
            <a:off x="1529987" y="5409751"/>
            <a:ext cx="4069232" cy="1127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Obrázek 32">
            <a:extLst>
              <a:ext uri="{FF2B5EF4-FFF2-40B4-BE49-F238E27FC236}">
                <a16:creationId xmlns:a16="http://schemas.microsoft.com/office/drawing/2014/main" id="{44C0BABC-496F-4060-8F2D-F4643F672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820" y="364835"/>
            <a:ext cx="5916362" cy="24149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3CC00646-6639-4214-9565-74913B7486C0}"/>
              </a:ext>
            </a:extLst>
          </p:cNvPr>
          <p:cNvCxnSpPr>
            <a:cxnSpLocks/>
          </p:cNvCxnSpPr>
          <p:nvPr/>
        </p:nvCxnSpPr>
        <p:spPr>
          <a:xfrm flipV="1">
            <a:off x="6844294" y="1716245"/>
            <a:ext cx="1371263" cy="38659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10C193C9-F7DA-4A14-8916-148CD0F34EA4}"/>
              </a:ext>
            </a:extLst>
          </p:cNvPr>
          <p:cNvSpPr txBox="1"/>
          <p:nvPr/>
        </p:nvSpPr>
        <p:spPr>
          <a:xfrm flipH="1">
            <a:off x="7089080" y="6239688"/>
            <a:ext cx="465510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highlight>
                  <a:srgbClr val="FFFF00"/>
                </a:highlight>
              </a:rPr>
              <a:t>KpSys</a:t>
            </a:r>
            <a:r>
              <a:rPr lang="cs-CZ" sz="2000" b="1" dirty="0">
                <a:highlight>
                  <a:srgbClr val="FFFF00"/>
                </a:highlight>
              </a:rPr>
              <a:t> – VERBIS – integrace do katalogu</a:t>
            </a:r>
          </a:p>
        </p:txBody>
      </p:sp>
    </p:spTree>
    <p:extLst>
      <p:ext uri="{BB962C8B-B14F-4D97-AF65-F5344CB8AC3E}">
        <p14:creationId xmlns:p14="http://schemas.microsoft.com/office/powerpoint/2010/main" val="4116192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759EF-A36B-D297-2C55-B375D3D4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500009"/>
            <a:ext cx="9354312" cy="520957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Jihočeská vědecká knihovna  COSMOTRON ARL – </a:t>
            </a:r>
            <a:r>
              <a:rPr lang="cs-CZ" sz="3200" b="1" dirty="0">
                <a:highlight>
                  <a:srgbClr val="FFFF00"/>
                </a:highlight>
                <a:latin typeface="+mn-lt"/>
              </a:rPr>
              <a:t>integrace do katalogu</a:t>
            </a:r>
          </a:p>
        </p:txBody>
      </p:sp>
      <p:sp>
        <p:nvSpPr>
          <p:cNvPr id="211" name="Google Shape;211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77500" lnSpcReduction="20000"/>
          </a:bodyPr>
          <a:lstStyle/>
          <a:p>
            <a:fld id="{00000000-1234-1234-1234-123412341234}" type="slidenum">
              <a:rPr lang="cs"/>
              <a:pPr/>
              <a:t>38</a:t>
            </a:fld>
            <a:endParaRPr dirty="0"/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330" y="1611623"/>
            <a:ext cx="8536165" cy="5130800"/>
          </a:xfrm>
          <a:prstGeom prst="rect">
            <a:avLst/>
          </a:prstGeom>
          <a:noFill/>
          <a:ln>
            <a:solidFill>
              <a:srgbClr val="45818E"/>
            </a:solidFill>
          </a:ln>
        </p:spPr>
      </p:pic>
      <p:pic>
        <p:nvPicPr>
          <p:cNvPr id="213" name="Google Shape;2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8556" y="1611623"/>
            <a:ext cx="4409655" cy="4019186"/>
          </a:xfrm>
          <a:prstGeom prst="rect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69E5C93-D39F-34DC-FE0C-8903F2A99D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DEE7F-CE00-6DF9-73C0-F922C817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Zapojení DNNT do katalogu knihovny – NK ČR</a:t>
            </a:r>
          </a:p>
        </p:txBody>
      </p:sp>
      <p:sp>
        <p:nvSpPr>
          <p:cNvPr id="195" name="Google Shape;195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77500" lnSpcReduction="20000"/>
          </a:bodyPr>
          <a:lstStyle/>
          <a:p>
            <a:fld id="{00000000-1234-1234-1234-123412341234}" type="slidenum">
              <a:rPr lang="cs"/>
              <a:pPr/>
              <a:t>39</a:t>
            </a:fld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353" y="1548845"/>
            <a:ext cx="7924269" cy="499852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/>
        </p:nvSpPr>
        <p:spPr>
          <a:xfrm>
            <a:off x="8708544" y="3831868"/>
            <a:ext cx="3238145" cy="14772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cs" sz="2000" b="1" dirty="0">
                <a:solidFill>
                  <a:schemeClr val="dk2"/>
                </a:solidFill>
              </a:rPr>
              <a:t>Online katalog NK ČR</a:t>
            </a:r>
            <a:endParaRPr sz="2000" b="1" dirty="0">
              <a:solidFill>
                <a:schemeClr val="dk2"/>
              </a:solidFill>
            </a:endParaRPr>
          </a:p>
          <a:p>
            <a:pPr marL="359990" indent="-246992">
              <a:buClr>
                <a:schemeClr val="dk2"/>
              </a:buClr>
              <a:buSzPts val="1500"/>
              <a:buChar char="●"/>
            </a:pPr>
            <a:r>
              <a:rPr lang="cs" sz="2000" dirty="0">
                <a:solidFill>
                  <a:schemeClr val="dk2"/>
                </a:solidFill>
              </a:rPr>
              <a:t>odkaz na digitalizovaný dokument</a:t>
            </a:r>
            <a:endParaRPr sz="2000" dirty="0">
              <a:solidFill>
                <a:schemeClr val="dk2"/>
              </a:solidFill>
            </a:endParaRPr>
          </a:p>
          <a:p>
            <a:pPr marL="359990" indent="-246992">
              <a:buClr>
                <a:schemeClr val="dk2"/>
              </a:buClr>
              <a:buSzPts val="1500"/>
              <a:buChar char="●"/>
            </a:pPr>
            <a:r>
              <a:rPr lang="cs" sz="2000" b="1" dirty="0">
                <a:solidFill>
                  <a:schemeClr val="dk2"/>
                </a:solidFill>
              </a:rPr>
              <a:t>specifikace DNNT licence</a:t>
            </a:r>
            <a:endParaRPr sz="2000" b="1" dirty="0">
              <a:solidFill>
                <a:schemeClr val="dk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8134E9-3881-CE64-0068-03CCB58B2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48797"/>
            <a:ext cx="916171" cy="7305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C383CD-35C0-49C9-A4D6-3E12243A7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708920"/>
            <a:ext cx="12192000" cy="1440160"/>
          </a:xfrm>
        </p:spPr>
        <p:txBody>
          <a:bodyPr anchor="ctr">
            <a:normAutofit/>
          </a:bodyPr>
          <a:lstStyle/>
          <a:p>
            <a:r>
              <a:rPr lang="cs-CZ" sz="4000" dirty="0"/>
              <a:t>Co jsou díla nedostupná na trhu (DNNT)?</a:t>
            </a:r>
          </a:p>
        </p:txBody>
      </p:sp>
    </p:spTree>
    <p:extLst>
      <p:ext uri="{BB962C8B-B14F-4D97-AF65-F5344CB8AC3E}">
        <p14:creationId xmlns:p14="http://schemas.microsoft.com/office/powerpoint/2010/main" val="4035377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FB6EA-50A3-F61B-E50F-12785C16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Návod na vyhledávání v systému Kramerius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49ED6902-7E0D-87D4-C60C-3B1D23122B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6047"/>
            <a:ext cx="5181600" cy="4270493"/>
          </a:xfrm>
          <a:ln>
            <a:solidFill>
              <a:schemeClr val="tx1"/>
            </a:solidFill>
          </a:ln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8FDD648-E931-2C9A-C47A-B831FE88A2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Statistický modul</a:t>
            </a:r>
          </a:p>
          <a:p>
            <a:endParaRPr lang="cs-CZ" sz="1600" dirty="0"/>
          </a:p>
          <a:p>
            <a:r>
              <a:rPr lang="cs-CZ" sz="1600" dirty="0"/>
              <a:t>Využití digitálních knihoven zapojených do České digitálních knihovny provozující službu DNNT je sledováno statistickým modulem.</a:t>
            </a:r>
          </a:p>
          <a:p>
            <a:r>
              <a:rPr lang="cs-CZ" sz="1600" dirty="0"/>
              <a:t>Informace o využití vlastními uživateli mohou získat knihovny s uzavřenou smlouvou.</a:t>
            </a:r>
          </a:p>
          <a:p>
            <a:r>
              <a:rPr lang="cs-CZ" sz="1600" dirty="0"/>
              <a:t>V případě zájmu kontaktujte </a:t>
            </a:r>
            <a:r>
              <a:rPr lang="cs-CZ" sz="1600" dirty="0">
                <a:hlinkClick r:id="rId3"/>
              </a:rPr>
              <a:t>jan.holomek@nkp.cz</a:t>
            </a:r>
            <a:r>
              <a:rPr lang="cs-CZ" sz="1600" dirty="0"/>
              <a:t>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F71C3D8-02BE-C4C0-21D6-004C4205E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48797"/>
            <a:ext cx="916171" cy="73053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9B06D2-F70E-42D4-88D9-69210C000C11}"/>
              </a:ext>
            </a:extLst>
          </p:cNvPr>
          <p:cNvSpPr txBox="1"/>
          <p:nvPr/>
        </p:nvSpPr>
        <p:spPr>
          <a:xfrm>
            <a:off x="684196" y="1322271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dirty="0">
                <a:hlinkClick r:id="rId5"/>
              </a:rPr>
              <a:t>https://prirucky.ipk.nkp.cz/ndk/start</a:t>
            </a:r>
            <a:r>
              <a:rPr lang="cs-CZ" sz="18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7118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C383CD-35C0-49C9-A4D6-3E12243A7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708920"/>
            <a:ext cx="12192000" cy="1440160"/>
          </a:xfrm>
        </p:spPr>
        <p:txBody>
          <a:bodyPr anchor="ctr">
            <a:normAutofit/>
          </a:bodyPr>
          <a:lstStyle/>
          <a:p>
            <a:r>
              <a:rPr lang="cs-CZ" sz="4000" dirty="0"/>
              <a:t>Proč zapojit knihovnu do DNNT?</a:t>
            </a:r>
          </a:p>
        </p:txBody>
      </p:sp>
    </p:spTree>
    <p:extLst>
      <p:ext uri="{BB962C8B-B14F-4D97-AF65-F5344CB8AC3E}">
        <p14:creationId xmlns:p14="http://schemas.microsoft.com/office/powerpoint/2010/main" val="1716735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cs" b="1" dirty="0">
                <a:solidFill>
                  <a:srgbClr val="1A8BA6"/>
                </a:solidFill>
              </a:rPr>
              <a:t>Přínosy služby DNNT pro knihovnu</a:t>
            </a:r>
            <a:endParaRPr b="1" dirty="0">
              <a:solidFill>
                <a:srgbClr val="1A8BA6"/>
              </a:solidFill>
            </a:endParaRPr>
          </a:p>
        </p:txBody>
      </p:sp>
      <p:sp>
        <p:nvSpPr>
          <p:cNvPr id="218" name="Google Shape;218;p32"/>
          <p:cNvSpPr txBox="1">
            <a:spLocks noGrp="1"/>
          </p:cNvSpPr>
          <p:nvPr>
            <p:ph idx="1"/>
          </p:nvPr>
        </p:nvSpPr>
        <p:spPr>
          <a:xfrm>
            <a:off x="707366" y="1518248"/>
            <a:ext cx="10646434" cy="49928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512229" indent="-342900">
              <a:lnSpc>
                <a:spcPct val="100000"/>
              </a:lnSpc>
              <a:buSzPts val="1600"/>
            </a:pPr>
            <a:r>
              <a:rPr lang="cs-CZ" sz="2133" b="1" dirty="0"/>
              <a:t>Nabídka nové služby uživatelům </a:t>
            </a:r>
            <a:r>
              <a:rPr lang="cs-CZ" sz="2133" dirty="0"/>
              <a:t>knihovny v digitálním prostředí</a:t>
            </a:r>
          </a:p>
          <a:p>
            <a:pPr marL="512229" indent="-342900">
              <a:lnSpc>
                <a:spcPct val="100000"/>
              </a:lnSpc>
              <a:buSzPts val="1600"/>
            </a:pPr>
            <a:r>
              <a:rPr lang="cs-CZ" sz="2133" b="1" dirty="0"/>
              <a:t>Služba je bezplatná</a:t>
            </a:r>
          </a:p>
          <a:p>
            <a:pPr marL="512229" indent="-342900">
              <a:lnSpc>
                <a:spcPct val="100000"/>
              </a:lnSpc>
              <a:buSzPts val="1600"/>
            </a:pPr>
            <a:r>
              <a:rPr lang="cs-CZ" sz="2133" b="1" dirty="0"/>
              <a:t>Rozšíření objemu knihovního fondu v elektronické podobě </a:t>
            </a:r>
          </a:p>
          <a:p>
            <a:pPr marL="512229" indent="-342900">
              <a:lnSpc>
                <a:spcPct val="100000"/>
              </a:lnSpc>
              <a:buSzPts val="1600"/>
            </a:pPr>
            <a:r>
              <a:rPr lang="cs-CZ" sz="2133" b="1" dirty="0"/>
              <a:t>Knihy a časopisy v češtině</a:t>
            </a:r>
            <a:r>
              <a:rPr lang="cs-CZ" sz="2133" dirty="0"/>
              <a:t>, návaznost na jiné e-služby (</a:t>
            </a:r>
            <a:r>
              <a:rPr lang="cs-CZ" sz="2133" dirty="0" err="1"/>
              <a:t>Anopress</a:t>
            </a:r>
            <a:r>
              <a:rPr lang="cs-CZ" sz="2133" dirty="0"/>
              <a:t>, </a:t>
            </a:r>
            <a:r>
              <a:rPr lang="cs-CZ" sz="2133" dirty="0" err="1"/>
              <a:t>PalmKnihy</a:t>
            </a:r>
            <a:r>
              <a:rPr lang="cs-CZ" sz="2133" dirty="0"/>
              <a:t> (e-knihy, e-audioknihy), </a:t>
            </a:r>
            <a:r>
              <a:rPr lang="cs-CZ" sz="2133" dirty="0" err="1"/>
              <a:t>Bookport</a:t>
            </a:r>
            <a:r>
              <a:rPr lang="cs-CZ" sz="2133" dirty="0"/>
              <a:t>...)</a:t>
            </a:r>
          </a:p>
          <a:p>
            <a:pPr marL="512229" indent="-342900">
              <a:lnSpc>
                <a:spcPct val="100000"/>
              </a:lnSpc>
              <a:buSzPts val="1600"/>
            </a:pPr>
            <a:r>
              <a:rPr lang="cs-CZ" sz="2133" dirty="0"/>
              <a:t>Digitální knihovny s DNNT jsou online </a:t>
            </a:r>
            <a:r>
              <a:rPr lang="cs-CZ" sz="2133" b="1" dirty="0"/>
              <a:t>dostupné 24/7</a:t>
            </a:r>
          </a:p>
          <a:p>
            <a:pPr marL="512229" indent="-342900">
              <a:lnSpc>
                <a:spcPct val="100000"/>
              </a:lnSpc>
              <a:buSzPts val="1600"/>
            </a:pPr>
            <a:r>
              <a:rPr lang="cs-CZ" sz="2133" dirty="0"/>
              <a:t>Jedna smlouva → </a:t>
            </a:r>
            <a:r>
              <a:rPr lang="cs-CZ" sz="2133" b="1" dirty="0"/>
              <a:t>jedny přihlašovací údaje → přístup do všech digitálních knihoven poskytujících DNNT</a:t>
            </a:r>
          </a:p>
          <a:p>
            <a:pPr marL="512229" indent="-342900">
              <a:lnSpc>
                <a:spcPct val="100000"/>
              </a:lnSpc>
              <a:buSzPts val="1600"/>
            </a:pPr>
            <a:r>
              <a:rPr lang="cs-CZ" sz="2133" b="1" dirty="0"/>
              <a:t>Služba DNNT nahrazuje meziknihovní služby -</a:t>
            </a:r>
            <a:r>
              <a:rPr lang="cs-CZ" sz="2133" dirty="0"/>
              <a:t> poskytnout zdroje a informace, které můžete potřebovat i v dalších agendách (zpracování autorit, katalogizace...)</a:t>
            </a:r>
          </a:p>
          <a:p>
            <a:pPr marL="512229" indent="-342900">
              <a:lnSpc>
                <a:spcPct val="100000"/>
              </a:lnSpc>
              <a:buSzPts val="1600"/>
            </a:pPr>
            <a:r>
              <a:rPr lang="cs-CZ" sz="2133" dirty="0"/>
              <a:t>Může sloužit jakou </a:t>
            </a:r>
            <a:r>
              <a:rPr lang="cs-CZ" sz="2133" b="1" dirty="0"/>
              <a:t>zdroj informací i pro vnitřní provoz knihovny </a:t>
            </a:r>
            <a:r>
              <a:rPr lang="cs-CZ" sz="2133" dirty="0"/>
              <a:t>(referenční a meziknihovní služby, akvizice, katalogizace, jmenné autority...)</a:t>
            </a:r>
          </a:p>
          <a:p>
            <a:pPr marL="609585" indent="-440256">
              <a:buSzPts val="1600"/>
            </a:pPr>
            <a:endParaRPr sz="2133" b="1" dirty="0"/>
          </a:p>
        </p:txBody>
      </p:sp>
      <p:sp>
        <p:nvSpPr>
          <p:cNvPr id="219" name="Google Shape;219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77500" lnSpcReduction="20000"/>
          </a:bodyPr>
          <a:lstStyle/>
          <a:p>
            <a:fld id="{00000000-1234-1234-1234-123412341234}" type="slidenum">
              <a:rPr lang="cs"/>
              <a:pPr/>
              <a:t>42</a:t>
            </a:fld>
            <a:endParaRPr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5B0E5E8-E33B-A724-D074-4EA524225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cs"/>
              <a:pPr/>
              <a:t>43</a:t>
            </a:fld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2"/>
          </p:nvPr>
        </p:nvSpPr>
        <p:spPr>
          <a:xfrm>
            <a:off x="594800" y="1373623"/>
            <a:ext cx="11181600" cy="510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/>
          </a:bodyPr>
          <a:lstStyle/>
          <a:p>
            <a:pPr marL="518156" indent="-342900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" sz="2200" b="1" dirty="0"/>
              <a:t>Nutnost uzavřít smlouvu </a:t>
            </a:r>
            <a:r>
              <a:rPr lang="cs" sz="2200" dirty="0"/>
              <a:t>s NK ČR, která může být vnímána jako komplikovaná</a:t>
            </a:r>
          </a:p>
          <a:p>
            <a:pPr marL="518156" indent="-342900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" sz="2200" b="1" dirty="0"/>
              <a:t>Digitální svět je složitý:</a:t>
            </a:r>
            <a:r>
              <a:rPr lang="cs" sz="2200" dirty="0"/>
              <a:t> DNNT může být </a:t>
            </a:r>
            <a:r>
              <a:rPr lang="cs" sz="2200" b="1" dirty="0"/>
              <a:t>náročné pro propagaci a vysvětlení veřejnosti</a:t>
            </a:r>
            <a:endParaRPr lang="cs-CZ" sz="2200" dirty="0"/>
          </a:p>
          <a:p>
            <a:pPr marL="518156" indent="-342900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200" dirty="0"/>
              <a:t>Zobrazený dokument </a:t>
            </a:r>
            <a:r>
              <a:rPr lang="cs-CZ" sz="2200" b="1" dirty="0"/>
              <a:t>nelze vytisknout, stáhnout →</a:t>
            </a:r>
            <a:r>
              <a:rPr lang="cs-CZ" sz="2200" dirty="0"/>
              <a:t> pouze online čtení</a:t>
            </a:r>
            <a:endParaRPr lang="cs" sz="2200" dirty="0"/>
          </a:p>
          <a:p>
            <a:pPr marL="518156" indent="-342900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" sz="2200" dirty="0"/>
              <a:t>Část děl v režimu DNNT je </a:t>
            </a:r>
            <a:r>
              <a:rPr lang="cs" sz="2200" b="1" dirty="0"/>
              <a:t>přístupná pouze z terminálu </a:t>
            </a:r>
            <a:r>
              <a:rPr lang="cs" sz="2200" dirty="0"/>
              <a:t>v knihovně</a:t>
            </a:r>
          </a:p>
          <a:p>
            <a:pPr marL="518156" indent="-342900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" sz="2200" dirty="0"/>
              <a:t>Obsahuje </a:t>
            </a:r>
            <a:r>
              <a:rPr lang="cs" sz="2200" b="1" dirty="0"/>
              <a:t>pouze “starší” díla </a:t>
            </a:r>
            <a:r>
              <a:rPr lang="cs" sz="2200" dirty="0"/>
              <a:t>- knihy do 2004 / periodika do 2014 </a:t>
            </a:r>
            <a:endParaRPr lang="cs" sz="2200" b="1" dirty="0"/>
          </a:p>
          <a:p>
            <a:pPr marL="518156" indent="-342900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" sz="2200" b="1" dirty="0"/>
              <a:t>Nemusí</a:t>
            </a:r>
            <a:r>
              <a:rPr lang="cs" sz="2200" dirty="0"/>
              <a:t> být k dispozici </a:t>
            </a:r>
            <a:r>
              <a:rPr lang="cs" sz="2200" b="1" dirty="0"/>
              <a:t>kompletní titul </a:t>
            </a:r>
            <a:r>
              <a:rPr lang="cs" sz="2200" dirty="0"/>
              <a:t>(u periodik mohou chybět ročníky, čísla, u dílových publikací pak některé svazky</a:t>
            </a:r>
            <a:endParaRPr lang="cs" sz="2200" b="1" dirty="0"/>
          </a:p>
          <a:p>
            <a:pPr marL="518156" indent="-342900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" sz="2200" b="1" dirty="0"/>
              <a:t>Práce</a:t>
            </a:r>
            <a:r>
              <a:rPr lang="cs" sz="2200" dirty="0"/>
              <a:t> s dokumenty </a:t>
            </a:r>
            <a:r>
              <a:rPr lang="cs" sz="2200" b="1" dirty="0"/>
              <a:t>není</a:t>
            </a:r>
            <a:r>
              <a:rPr lang="cs" sz="2200" dirty="0"/>
              <a:t> v digitální knihovně </a:t>
            </a:r>
            <a:r>
              <a:rPr lang="cs" sz="2200" b="1" dirty="0"/>
              <a:t>tak komfortní </a:t>
            </a:r>
            <a:r>
              <a:rPr lang="cs" sz="2200" dirty="0"/>
              <a:t>jako v EIZ a používání e-knih</a:t>
            </a:r>
          </a:p>
          <a:p>
            <a:pPr marL="518156" indent="-342900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200" dirty="0"/>
              <a:t>Tituly v režimu DNNT jsou </a:t>
            </a:r>
            <a:r>
              <a:rPr lang="cs-CZ" sz="2200" b="1" dirty="0"/>
              <a:t>roztříštěné do více DK </a:t>
            </a:r>
            <a:r>
              <a:rPr lang="cs-CZ" sz="2200" dirty="0"/>
              <a:t>→ integrované prohledávání: </a:t>
            </a:r>
            <a:r>
              <a:rPr lang="cs-CZ" sz="2200" dirty="0">
                <a:hlinkClick r:id="rId3"/>
              </a:rPr>
              <a:t>KNIHOVNY.CZ </a:t>
            </a:r>
            <a:r>
              <a:rPr lang="cs-CZ" sz="2200" dirty="0"/>
              <a:t>a </a:t>
            </a:r>
            <a:r>
              <a:rPr lang="cs-CZ" sz="2200" u="sng" dirty="0">
                <a:solidFill>
                  <a:schemeClr val="hlink"/>
                </a:solidFill>
                <a:hlinkClick r:id="rId4"/>
              </a:rPr>
              <a:t>Česká digitální knihovna</a:t>
            </a:r>
            <a:r>
              <a:rPr lang="cs-CZ" sz="2200" dirty="0"/>
              <a:t> (ČDK)</a:t>
            </a:r>
          </a:p>
          <a:p>
            <a:pPr marL="518156" indent="-342900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200" b="1" dirty="0"/>
              <a:t>Naučit se vyhledávat v digitálních knihovnách</a:t>
            </a:r>
            <a:r>
              <a:rPr lang="cs-CZ" sz="2200" dirty="0"/>
              <a:t> </a:t>
            </a:r>
            <a:endParaRPr lang="cs" sz="2200" dirty="0"/>
          </a:p>
          <a:p>
            <a:pPr marL="175256" indent="0">
              <a:buSzPct val="100000"/>
              <a:buNone/>
            </a:pPr>
            <a:endParaRPr sz="2000" dirty="0"/>
          </a:p>
        </p:txBody>
      </p:sp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1962150" y="429137"/>
            <a:ext cx="9814250" cy="5709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cs" b="1" dirty="0">
                <a:solidFill>
                  <a:srgbClr val="1A8BA6"/>
                </a:solidFill>
              </a:rPr>
              <a:t>Překážky při využití služby DNNT</a:t>
            </a:r>
            <a:endParaRPr b="1" dirty="0">
              <a:solidFill>
                <a:srgbClr val="1A8BA6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BB68914-3329-5C69-65DC-74C580330B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4392C41-7FBA-4A84-BD53-099C7AFB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>
                <a:latin typeface="Arial Narrow" panose="020B0606020202030204" pitchFamily="34" charset="0"/>
              </a:rPr>
              <a:t>Na závěr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9E704E-689F-4EBF-96ED-08C25E6FA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Naučte se pracovat s digitálními knihovnami</a:t>
            </a:r>
          </a:p>
          <a:p>
            <a:endParaRPr lang="cs-CZ" sz="2000" dirty="0"/>
          </a:p>
          <a:p>
            <a:r>
              <a:rPr lang="cs-CZ" sz="2000" dirty="0"/>
              <a:t>Uzavřete smlouvu s službě DNNT s Národní knihovnou</a:t>
            </a:r>
          </a:p>
          <a:p>
            <a:endParaRPr lang="cs-CZ" sz="2000" dirty="0"/>
          </a:p>
          <a:p>
            <a:r>
              <a:rPr lang="cs-CZ" sz="2000" dirty="0"/>
              <a:t>Informujte své uživatele o nové službě</a:t>
            </a:r>
          </a:p>
          <a:p>
            <a:endParaRPr lang="cs-CZ" sz="2000" dirty="0"/>
          </a:p>
          <a:p>
            <a:r>
              <a:rPr lang="cs-CZ" sz="2000" dirty="0"/>
              <a:t>Aktivně službu DNNT nabízejte</a:t>
            </a:r>
          </a:p>
          <a:p>
            <a:endParaRPr lang="cs-CZ" sz="2000" dirty="0"/>
          </a:p>
          <a:p>
            <a:r>
              <a:rPr lang="cs-CZ" sz="2000" dirty="0"/>
              <a:t>Zapojte DNNT do katalogu vlastní knihovny nebo zvolte vhodné odkazy</a:t>
            </a:r>
          </a:p>
          <a:p>
            <a:endParaRPr lang="cs-CZ" sz="2000" dirty="0"/>
          </a:p>
          <a:p>
            <a:r>
              <a:rPr lang="cs-CZ" sz="2000" dirty="0"/>
              <a:t>Samozřejmá součást každého katalogu = obálka + odkaz na DNNT, ČDK, KNIHOVNY.cz</a:t>
            </a:r>
          </a:p>
          <a:p>
            <a:endParaRPr lang="cs-CZ" sz="2000" dirty="0"/>
          </a:p>
          <a:p>
            <a:r>
              <a:rPr lang="cs-CZ" sz="2000" dirty="0"/>
              <a:t>Slovenská digitální knihovna DIGDA </a:t>
            </a:r>
            <a:r>
              <a:rPr lang="cs-CZ" sz="2000" dirty="0">
                <a:hlinkClick r:id="rId2"/>
              </a:rPr>
              <a:t>https://dikda.eu/</a:t>
            </a:r>
            <a:r>
              <a:rPr lang="cs-CZ" sz="2000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25DB926-D8B2-6525-4673-D12F88AF8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5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F0353-233C-4740-A637-7C95B0CA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834B6C-50D2-43B9-8604-4396B9C45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214C62"/>
                </a:solidFill>
                <a:effectLst/>
                <a:latin typeface="+mn-lt"/>
              </a:rPr>
              <a:t>Poklady z digitální knihovny</a:t>
            </a:r>
            <a:r>
              <a:rPr lang="cs-CZ" b="0" i="0" dirty="0">
                <a:solidFill>
                  <a:srgbClr val="214C62"/>
                </a:solidFill>
                <a:effectLst/>
                <a:latin typeface="+mn-lt"/>
              </a:rPr>
              <a:t> - </a:t>
            </a:r>
            <a:r>
              <a:rPr lang="cs-CZ" b="0" i="0" u="sng" dirty="0">
                <a:solidFill>
                  <a:srgbClr val="E5004B"/>
                </a:solidFill>
                <a:effectLst/>
                <a:latin typeface="+mn-lt"/>
                <a:hlinkClick r:id="rId2"/>
              </a:rPr>
              <a:t>webinář pro uživatele</a:t>
            </a:r>
            <a:r>
              <a:rPr lang="cs-CZ" b="0" i="0" dirty="0">
                <a:solidFill>
                  <a:srgbClr val="214C62"/>
                </a:solidFill>
                <a:effectLst/>
                <a:latin typeface="+mn-lt"/>
              </a:rPr>
              <a:t> již tento čtvrtek 27. 3. 2025 v 16:00!</a:t>
            </a:r>
          </a:p>
          <a:p>
            <a:endParaRPr lang="cs-CZ" b="1" i="0" dirty="0">
              <a:solidFill>
                <a:srgbClr val="214C62"/>
              </a:solidFill>
              <a:effectLst/>
              <a:latin typeface="+mn-lt"/>
            </a:endParaRPr>
          </a:p>
          <a:p>
            <a:r>
              <a:rPr lang="cs-CZ" b="1" i="0" dirty="0">
                <a:solidFill>
                  <a:srgbClr val="214C62"/>
                </a:solidFill>
                <a:effectLst/>
                <a:latin typeface="+mn-lt"/>
              </a:rPr>
              <a:t>DNNT a jak jej využívat přes portál</a:t>
            </a:r>
            <a:r>
              <a:rPr lang="cs-CZ" b="0" i="0" dirty="0">
                <a:solidFill>
                  <a:srgbClr val="214C62"/>
                </a:solidFill>
                <a:effectLst/>
                <a:latin typeface="+mn-lt"/>
              </a:rPr>
              <a:t> - </a:t>
            </a:r>
            <a:r>
              <a:rPr lang="cs-CZ" b="0" i="0" u="sng" dirty="0">
                <a:solidFill>
                  <a:srgbClr val="E5004B"/>
                </a:solidFill>
                <a:effectLst/>
                <a:latin typeface="+mn-lt"/>
                <a:hlinkClick r:id="rId3"/>
              </a:rPr>
              <a:t>webinář pro knihovníky</a:t>
            </a:r>
            <a:r>
              <a:rPr lang="cs-CZ" b="0" i="0" dirty="0">
                <a:solidFill>
                  <a:srgbClr val="214C62"/>
                </a:solidFill>
                <a:effectLst/>
                <a:latin typeface="+mn-lt"/>
              </a:rPr>
              <a:t> již tento čtvrtek 27. 3. 2025 v 10:00!</a:t>
            </a:r>
          </a:p>
          <a:p>
            <a:endParaRPr lang="cs-CZ" dirty="0">
              <a:solidFill>
                <a:srgbClr val="214C62"/>
              </a:solidFill>
              <a:latin typeface="+mn-lt"/>
            </a:endParaRPr>
          </a:p>
          <a:p>
            <a:r>
              <a:rPr lang="cs-CZ" b="1" i="0" dirty="0">
                <a:solidFill>
                  <a:srgbClr val="214C62"/>
                </a:solidFill>
                <a:effectLst/>
                <a:latin typeface="+mn-lt"/>
              </a:rPr>
              <a:t>Jak vyhledávat v digitálních knihovnách</a:t>
            </a:r>
            <a:r>
              <a:rPr lang="cs-CZ" b="0" i="0" dirty="0">
                <a:solidFill>
                  <a:srgbClr val="214C62"/>
                </a:solidFill>
                <a:effectLst/>
                <a:latin typeface="+mn-lt"/>
              </a:rPr>
              <a:t>: Ing. Aleš Brožek – webinář 7. 4. 2025 od 10:00 na </a:t>
            </a:r>
            <a:r>
              <a:rPr lang="cs-CZ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https://cesnet.zoom.us/j/94630598108</a:t>
            </a:r>
            <a:endParaRPr lang="cs-CZ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0" i="0" dirty="0">
                <a:solidFill>
                  <a:srgbClr val="214C62"/>
                </a:solidFill>
                <a:effectLst/>
                <a:latin typeface="+mn-lt"/>
              </a:rPr>
              <a:t> </a:t>
            </a:r>
          </a:p>
          <a:p>
            <a:r>
              <a:rPr lang="cs-CZ" b="1" i="0" dirty="0">
                <a:solidFill>
                  <a:srgbClr val="214C62"/>
                </a:solidFill>
                <a:effectLst/>
                <a:latin typeface="+mn-lt"/>
              </a:rPr>
              <a:t>Jak vyhledávat v digitálních knihovnách: </a:t>
            </a:r>
            <a:r>
              <a:rPr lang="cs-CZ" b="0" i="0" dirty="0">
                <a:solidFill>
                  <a:srgbClr val="214C62"/>
                </a:solidFill>
                <a:effectLst/>
                <a:latin typeface="+mn-lt"/>
              </a:rPr>
              <a:t>Ing. Aleš Brožek – webinář 2. 6. 2025 od 10:00 na </a:t>
            </a:r>
            <a:r>
              <a:rPr lang="cs-CZ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https://cesnet.zoom.us/j/94178368655</a:t>
            </a:r>
            <a:r>
              <a:rPr lang="cs-CZ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0" i="0" dirty="0">
              <a:solidFill>
                <a:srgbClr val="214C62"/>
              </a:solidFill>
              <a:effectLst/>
              <a:latin typeface="Lato" panose="020F0502020204030203" pitchFamily="34" charset="0"/>
            </a:endParaRPr>
          </a:p>
          <a:p>
            <a:endParaRPr lang="cs-CZ" b="0" i="0" dirty="0">
              <a:solidFill>
                <a:srgbClr val="214C62"/>
              </a:solidFill>
              <a:effectLst/>
              <a:latin typeface="Lato" panose="020F0502020204030203" pitchFamily="34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72E626-B41A-4DC0-9481-AF96FE6946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59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6E22E4-B31B-4627-834D-6DE3AAE99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36160" y="4437112"/>
            <a:ext cx="3600400" cy="14401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sz="1800" dirty="0"/>
              <a:t>Vít Richter </a:t>
            </a:r>
            <a:br>
              <a:rPr lang="cs-CZ" sz="1800" dirty="0"/>
            </a:br>
            <a:r>
              <a:rPr lang="cs-CZ" sz="1800" dirty="0"/>
              <a:t>Národní knihovna ČR</a:t>
            </a:r>
          </a:p>
          <a:p>
            <a:pPr algn="l"/>
            <a:r>
              <a:rPr lang="cs-CZ" sz="1800" dirty="0">
                <a:hlinkClick r:id="rId2"/>
              </a:rPr>
              <a:t>vit.richter</a:t>
            </a:r>
            <a:r>
              <a:rPr lang="cs-CZ" sz="1800" dirty="0">
                <a:effectLst/>
                <a:ea typeface="Calibri" panose="020F0502020204030204" pitchFamily="34" charset="0"/>
                <a:hlinkClick r:id="rId2"/>
              </a:rPr>
              <a:t>@nkp.cz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algn="l"/>
            <a:r>
              <a:rPr lang="cs-CZ" altLang="cs-CZ" sz="1800" b="0" dirty="0"/>
              <a:t>24. 3. 2025</a:t>
            </a:r>
          </a:p>
          <a:p>
            <a:pPr algn="l"/>
            <a:r>
              <a:rPr lang="cs-CZ" altLang="cs-CZ" sz="1800" dirty="0"/>
              <a:t>Webinář</a:t>
            </a:r>
            <a:endParaRPr lang="cs-CZ" altLang="cs-CZ" sz="1800" b="0" dirty="0"/>
          </a:p>
          <a:p>
            <a:pPr algn="l"/>
            <a:endParaRPr lang="cs-CZ" sz="1800" dirty="0"/>
          </a:p>
          <a:p>
            <a:pPr algn="l"/>
            <a:endParaRPr lang="cs-CZ" dirty="0"/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EB393E15-9264-4570-B72A-9DF6003B2F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4026" y="2708920"/>
            <a:ext cx="10616665" cy="1440160"/>
          </a:xfrm>
        </p:spPr>
        <p:txBody>
          <a:bodyPr anchor="ctr">
            <a:normAutofit/>
          </a:bodyPr>
          <a:lstStyle/>
          <a:p>
            <a:pPr algn="l"/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zapojit knihovnu do využívání digitálních knihoven DNNT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4263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gitalizace vázaných dokumentů | WAY UP s.r.o.">
            <a:extLst>
              <a:ext uri="{FF2B5EF4-FFF2-40B4-BE49-F238E27FC236}">
                <a16:creationId xmlns:a16="http://schemas.microsoft.com/office/drawing/2014/main" id="{3EF71C23-5A06-4A23-BF5C-E343A4D98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7" y="2655572"/>
            <a:ext cx="285750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B429F18-CAC8-4E3A-B032-A2E4C2FF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163" y="330289"/>
            <a:ext cx="8609673" cy="698970"/>
          </a:xfrm>
        </p:spPr>
        <p:txBody>
          <a:bodyPr>
            <a:normAutofit/>
          </a:bodyPr>
          <a:lstStyle/>
          <a:p>
            <a:r>
              <a:rPr lang="cs-CZ" sz="3200" b="1" dirty="0"/>
              <a:t>K čemu je digitalizace 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1200BD-6425-429E-81BA-8FC154184C0E}"/>
              </a:ext>
            </a:extLst>
          </p:cNvPr>
          <p:cNvSpPr txBox="1"/>
          <p:nvPr/>
        </p:nvSpPr>
        <p:spPr>
          <a:xfrm>
            <a:off x="1791163" y="1284693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Ochrana fyzických dokumentů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Překonání času a prostoru</a:t>
            </a:r>
          </a:p>
        </p:txBody>
      </p:sp>
      <p:pic>
        <p:nvPicPr>
          <p:cNvPr id="1028" name="Picture 4" descr="Autorské dílo – Wikisofia">
            <a:extLst>
              <a:ext uri="{FF2B5EF4-FFF2-40B4-BE49-F238E27FC236}">
                <a16:creationId xmlns:a16="http://schemas.microsoft.com/office/drawing/2014/main" id="{CDA75E71-0CE0-4EF3-A112-6DF9C4E73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30" y="3286267"/>
            <a:ext cx="1177245" cy="11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60CF21-C559-49A6-8691-7235D5D50F50}"/>
              </a:ext>
            </a:extLst>
          </p:cNvPr>
          <p:cNvSpPr txBox="1"/>
          <p:nvPr/>
        </p:nvSpPr>
        <p:spPr>
          <a:xfrm>
            <a:off x="4411418" y="3719991"/>
            <a:ext cx="399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b="1" dirty="0">
                <a:solidFill>
                  <a:srgbClr val="C00000"/>
                </a:solidFill>
              </a:rPr>
              <a:t>70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5E3A092-7E96-4ADD-85E6-570FE75824FC}"/>
              </a:ext>
            </a:extLst>
          </p:cNvPr>
          <p:cNvSpPr txBox="1"/>
          <p:nvPr/>
        </p:nvSpPr>
        <p:spPr>
          <a:xfrm>
            <a:off x="709764" y="5912608"/>
            <a:ext cx="66255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b="1" dirty="0">
                <a:latin typeface="Arial" panose="020B0604020202020204" pitchFamily="34" charset="0"/>
                <a:cs typeface="Arial" panose="020B0604020202020204" pitchFamily="34" charset="0"/>
              </a:rPr>
              <a:t>V rámci ČR digitalizováno nejméně 360 000 sv. z české vydavatelské produkce</a:t>
            </a:r>
          </a:p>
          <a:p>
            <a:r>
              <a:rPr lang="cs-CZ" sz="1350" b="1" dirty="0">
                <a:latin typeface="Arial" panose="020B0604020202020204" pitchFamily="34" charset="0"/>
                <a:cs typeface="Arial" panose="020B0604020202020204" pitchFamily="34" charset="0"/>
              </a:rPr>
              <a:t>Roční přírůstek digitalizace: 3 mil. stran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C42EAC-B5F6-3F9F-7011-AB173058B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5" y="485695"/>
            <a:ext cx="916171" cy="7305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5A648F0-79B8-41AD-BD17-E0989EFA5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106" y="1809549"/>
            <a:ext cx="4940540" cy="362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8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2397210" y="362432"/>
            <a:ext cx="8826601" cy="7972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cs-CZ" sz="2800" b="1" dirty="0">
                <a:solidFill>
                  <a:schemeClr val="tx1"/>
                </a:solidFill>
              </a:rPr>
              <a:t>Co je dílo nedostupné na trhu (DNNT) z hlediska autorského zákona? 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53762" y="1643449"/>
            <a:ext cx="5585126" cy="52145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285750" indent="-285750">
              <a:spcBef>
                <a:spcPts val="1100"/>
              </a:spcBef>
              <a:buClr>
                <a:srgbClr val="17365D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ea typeface="Roboto"/>
                <a:sym typeface="Roboto"/>
              </a:rPr>
              <a:t>Kniha </a:t>
            </a:r>
            <a:r>
              <a:rPr lang="cs-CZ" sz="1600" dirty="0">
                <a:ea typeface="Roboto"/>
                <a:sym typeface="Roboto"/>
              </a:rPr>
              <a:t>– vydaná před více než 20 lety, která 6 měsíců není k dispozici na běžném trhu </a:t>
            </a:r>
          </a:p>
          <a:p>
            <a:pPr marL="285750" indent="-285750">
              <a:spcBef>
                <a:spcPts val="1100"/>
              </a:spcBef>
              <a:buClr>
                <a:srgbClr val="17365D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ea typeface="Roboto"/>
                <a:sym typeface="Roboto"/>
              </a:rPr>
              <a:t>Periodika</a:t>
            </a:r>
            <a:r>
              <a:rPr lang="cs-CZ" sz="1600" dirty="0">
                <a:ea typeface="Roboto"/>
                <a:sym typeface="Roboto"/>
              </a:rPr>
              <a:t> starší 10 let, pokud nejsou předmětem licenčních podmínek</a:t>
            </a:r>
          </a:p>
          <a:p>
            <a:pPr marL="285750" indent="-285750">
              <a:spcBef>
                <a:spcPts val="1100"/>
              </a:spcBef>
              <a:buClr>
                <a:srgbClr val="17365D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ea typeface="Roboto"/>
                <a:sym typeface="Roboto"/>
              </a:rPr>
              <a:t>Musí být zahrnuto v </a:t>
            </a:r>
            <a:r>
              <a:rPr lang="cs-CZ" sz="1600" b="1" dirty="0">
                <a:ea typeface="Roboto"/>
                <a:sym typeface="Roboto"/>
                <a:hlinkClick r:id="rId3"/>
              </a:rPr>
              <a:t>Seznamu děl nedostupných na trhu</a:t>
            </a:r>
            <a:r>
              <a:rPr lang="cs-CZ" sz="1600" b="1" dirty="0">
                <a:ea typeface="Roboto"/>
                <a:sym typeface="Roboto"/>
              </a:rPr>
              <a:t> </a:t>
            </a:r>
            <a:r>
              <a:rPr lang="cs-CZ" sz="1600" dirty="0">
                <a:ea typeface="Roboto"/>
                <a:sym typeface="Roboto"/>
              </a:rPr>
              <a:t>– česká vydavatelská produkce - </a:t>
            </a:r>
            <a:r>
              <a:rPr lang="cs-CZ" sz="1400" dirty="0">
                <a:ea typeface="Roboto"/>
                <a:sym typeface="Roboto"/>
              </a:rPr>
              <a:t>provozuje NK ČR</a:t>
            </a:r>
          </a:p>
          <a:p>
            <a:pPr marL="285750" indent="-285750">
              <a:spcBef>
                <a:spcPts val="1100"/>
              </a:spcBef>
              <a:spcAft>
                <a:spcPts val="900"/>
              </a:spcAft>
              <a:buClr>
                <a:srgbClr val="17365D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ea typeface="Roboto"/>
                <a:sym typeface="Roboto"/>
              </a:rPr>
              <a:t>Každý autor/nositel práv může odmítnout zpřístupnění svých digitalizovaných děl</a:t>
            </a:r>
          </a:p>
          <a:p>
            <a:pPr marL="285750" indent="-285750">
              <a:spcBef>
                <a:spcPts val="1100"/>
              </a:spcBef>
              <a:spcAft>
                <a:spcPts val="900"/>
              </a:spcAft>
              <a:buClr>
                <a:srgbClr val="17365D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ea typeface="Roboto"/>
                <a:sym typeface="Roboto"/>
              </a:rPr>
              <a:t>Zpřístupnění umožňuje kolektivní licenční smlouva z roku 2019 a 2023 uzavřená mezi NK ČR a kolektivními správci </a:t>
            </a:r>
            <a:r>
              <a:rPr lang="cs-CZ" sz="1600" b="1" dirty="0" err="1">
                <a:ea typeface="Roboto"/>
                <a:sym typeface="Roboto"/>
              </a:rPr>
              <a:t>Dilia</a:t>
            </a:r>
            <a:r>
              <a:rPr lang="cs-CZ" sz="1600" b="1" dirty="0">
                <a:ea typeface="Roboto"/>
                <a:sym typeface="Roboto"/>
              </a:rPr>
              <a:t> a OOA-S – do roku 2026</a:t>
            </a:r>
          </a:p>
          <a:p>
            <a:pPr marL="907256" lvl="2">
              <a:spcBef>
                <a:spcPts val="225"/>
              </a:spcBef>
              <a:spcAft>
                <a:spcPts val="900"/>
              </a:spcAft>
              <a:buClr>
                <a:srgbClr val="17365D"/>
              </a:buClr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C00000"/>
                </a:solidFill>
                <a:ea typeface="Roboto"/>
                <a:sym typeface="Roboto"/>
              </a:rPr>
              <a:t>Zpřístupnění knih vydaných do roku 2004 včetně</a:t>
            </a:r>
          </a:p>
          <a:p>
            <a:pPr marL="907256" lvl="2">
              <a:spcBef>
                <a:spcPts val="225"/>
              </a:spcBef>
              <a:spcAft>
                <a:spcPts val="900"/>
              </a:spcAft>
              <a:buClr>
                <a:srgbClr val="17365D"/>
              </a:buClr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C00000"/>
                </a:solidFill>
                <a:ea typeface="Roboto"/>
                <a:sym typeface="Roboto"/>
              </a:rPr>
              <a:t>Zpřístupnění periodik vydaných do roku 2014 včetně</a:t>
            </a:r>
            <a:endParaRPr lang="cs-CZ" sz="2600" b="1" dirty="0">
              <a:solidFill>
                <a:srgbClr val="C00000"/>
              </a:solidFill>
              <a:ea typeface="Roboto"/>
              <a:sym typeface="Roboto"/>
            </a:endParaRPr>
          </a:p>
        </p:txBody>
      </p:sp>
      <p:pic>
        <p:nvPicPr>
          <p:cNvPr id="107" name="Google Shape;107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tretch/>
        </p:blipFill>
        <p:spPr>
          <a:xfrm>
            <a:off x="7228703" y="1754659"/>
            <a:ext cx="3995109" cy="39541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636961" y="5480676"/>
            <a:ext cx="727200" cy="393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cs-CZ"/>
              <a:pPr/>
              <a:t>6</a:t>
            </a:fld>
            <a:endParaRPr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C7EE80F-AF8D-7E77-F10C-613313E70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  <p:sp>
        <p:nvSpPr>
          <p:cNvPr id="3" name="Obdélník: se zakulacenými rohy 2">
            <a:hlinkClick r:id="rId3"/>
            <a:extLst>
              <a:ext uri="{FF2B5EF4-FFF2-40B4-BE49-F238E27FC236}">
                <a16:creationId xmlns:a16="http://schemas.microsoft.com/office/drawing/2014/main" id="{6F0B0AFD-D4F2-4F40-9B78-944492585701}"/>
              </a:ext>
            </a:extLst>
          </p:cNvPr>
          <p:cNvSpPr/>
          <p:nvPr/>
        </p:nvSpPr>
        <p:spPr>
          <a:xfrm flipH="1">
            <a:off x="8532642" y="5986858"/>
            <a:ext cx="1387229" cy="633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Seznam DNNT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80BD48F-4369-4BA1-9DC8-6454DA2CFD71}"/>
              </a:ext>
            </a:extLst>
          </p:cNvPr>
          <p:cNvCxnSpPr>
            <a:endCxn id="3" idx="0"/>
          </p:cNvCxnSpPr>
          <p:nvPr/>
        </p:nvCxnSpPr>
        <p:spPr>
          <a:xfrm flipH="1">
            <a:off x="9226256" y="5399773"/>
            <a:ext cx="1" cy="5870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9912C0-5EC4-4146-B363-252B8FF0B782}"/>
              </a:ext>
            </a:extLst>
          </p:cNvPr>
          <p:cNvSpPr txBox="1"/>
          <p:nvPr/>
        </p:nvSpPr>
        <p:spPr>
          <a:xfrm>
            <a:off x="7054096" y="871242"/>
            <a:ext cx="462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Současná a minulá vydavatelská produkce v ČR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8ADC232-4001-411C-BFE5-FBF2D8F68D74}"/>
              </a:ext>
            </a:extLst>
          </p:cNvPr>
          <p:cNvSpPr/>
          <p:nvPr/>
        </p:nvSpPr>
        <p:spPr>
          <a:xfrm>
            <a:off x="7054096" y="1159672"/>
            <a:ext cx="4384142" cy="4240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905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9986C9D-9B53-4D8A-B587-90DE8AB1926E}"/>
              </a:ext>
            </a:extLst>
          </p:cNvPr>
          <p:cNvSpPr txBox="1"/>
          <p:nvPr/>
        </p:nvSpPr>
        <p:spPr>
          <a:xfrm>
            <a:off x="8594196" y="1344338"/>
            <a:ext cx="130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Volná díla</a:t>
            </a:r>
          </a:p>
        </p:txBody>
      </p:sp>
    </p:spTree>
    <p:extLst>
      <p:ext uri="{BB962C8B-B14F-4D97-AF65-F5344CB8AC3E}">
        <p14:creationId xmlns:p14="http://schemas.microsoft.com/office/powerpoint/2010/main" val="253085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4A2084-1A17-4F65-9E83-BE0690FC3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9435">
            <a:off x="1233523" y="625642"/>
            <a:ext cx="3236769" cy="46853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07198B-93DF-4180-A210-D55C6CA3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674" y="560671"/>
            <a:ext cx="2800677" cy="36381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BA046AE-9F15-4C0A-9E0D-5B39728BF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4481">
            <a:off x="6528095" y="462781"/>
            <a:ext cx="2800677" cy="406737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9AB288C-C4DE-44C0-BFD5-869BF98CB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11" y="4084615"/>
            <a:ext cx="3109709" cy="301084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AB46683-2B9E-4DDC-AB9B-C3E2EE4D8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72707">
            <a:off x="3268964" y="4049822"/>
            <a:ext cx="2064591" cy="268437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CFE13C3-CBB5-468E-9D77-DC80E128F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90521">
            <a:off x="5381522" y="4037645"/>
            <a:ext cx="2040908" cy="27086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5883B80-FA66-4F58-BC01-103DF461EF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04665">
            <a:off x="8613609" y="1803448"/>
            <a:ext cx="2761303" cy="385688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7FAFA06-5FB0-4D63-BA21-AC43DB075B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6513" y="3609522"/>
            <a:ext cx="1976713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7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C383CD-35C0-49C9-A4D6-3E12243A7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708920"/>
            <a:ext cx="12192000" cy="1440160"/>
          </a:xfrm>
        </p:spPr>
        <p:txBody>
          <a:bodyPr anchor="ctr">
            <a:normAutofit/>
          </a:bodyPr>
          <a:lstStyle/>
          <a:p>
            <a:r>
              <a:rPr lang="cs-CZ" sz="4000" dirty="0"/>
              <a:t>Jaké služby se nabízí?</a:t>
            </a:r>
          </a:p>
        </p:txBody>
      </p:sp>
    </p:spTree>
    <p:extLst>
      <p:ext uri="{BB962C8B-B14F-4D97-AF65-F5344CB8AC3E}">
        <p14:creationId xmlns:p14="http://schemas.microsoft.com/office/powerpoint/2010/main" val="27071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1F7F6D5-B77F-445C-A00C-3CDD7F093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156" y="429138"/>
            <a:ext cx="8826843" cy="55396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Podrobné informace o službě DNNT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4D80A95-7E31-7E2A-00BB-03C0CE555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3" y="429137"/>
            <a:ext cx="916171" cy="730534"/>
          </a:xfrm>
          <a:prstGeom prst="rect">
            <a:avLst/>
          </a:prstGeom>
        </p:spPr>
      </p:pic>
      <p:sp>
        <p:nvSpPr>
          <p:cNvPr id="6" name="Google Shape;190;p28">
            <a:extLst>
              <a:ext uri="{FF2B5EF4-FFF2-40B4-BE49-F238E27FC236}">
                <a16:creationId xmlns:a16="http://schemas.microsoft.com/office/drawing/2014/main" id="{3732210D-2C5A-E4CC-9124-12A31688A7DE}"/>
              </a:ext>
            </a:extLst>
          </p:cNvPr>
          <p:cNvSpPr txBox="1"/>
          <p:nvPr/>
        </p:nvSpPr>
        <p:spPr>
          <a:xfrm>
            <a:off x="6833937" y="1159671"/>
            <a:ext cx="2452076" cy="5539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 dirty="0">
                <a:solidFill>
                  <a:schemeClr val="dk2"/>
                </a:solidFill>
              </a:rPr>
              <a:t>https://dnnt.cz</a:t>
            </a:r>
            <a:endParaRPr sz="2400" b="1" dirty="0">
              <a:solidFill>
                <a:schemeClr val="dk2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2AA9A79-5998-4B5F-BE63-A647D33E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79" y="1712732"/>
            <a:ext cx="4627021" cy="48709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A7ECCB5D-734E-46DF-B1A7-4557BFE64CFA}"/>
              </a:ext>
            </a:extLst>
          </p:cNvPr>
          <p:cNvSpPr/>
          <p:nvPr/>
        </p:nvSpPr>
        <p:spPr>
          <a:xfrm>
            <a:off x="1720663" y="1606854"/>
            <a:ext cx="4533914" cy="55396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713B1D-8552-4033-9130-94FCE23F4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937" y="2366325"/>
            <a:ext cx="4706754" cy="3393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ABF1BAF1-D8D9-4A1C-8F29-77AA8A30C48E}"/>
              </a:ext>
            </a:extLst>
          </p:cNvPr>
          <p:cNvSpPr/>
          <p:nvPr/>
        </p:nvSpPr>
        <p:spPr>
          <a:xfrm rot="1653786">
            <a:off x="4903890" y="2344988"/>
            <a:ext cx="2019677" cy="1079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274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ílaNedostpNaTrhu_2023 02 08" id="{83020648-1664-47BB-A890-6AA58B80C555}" vid="{6B333E41-CDE1-4076-9694-5948E715FA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DílaNedostpNaTrhu_2023 02 08</Template>
  <TotalTime>4923</TotalTime>
  <Words>2336</Words>
  <Application>Microsoft Office PowerPoint</Application>
  <PresentationFormat>Širokoúhlá obrazovka</PresentationFormat>
  <Paragraphs>297</Paragraphs>
  <Slides>46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Arial Narrow</vt:lpstr>
      <vt:lpstr>Calibri</vt:lpstr>
      <vt:lpstr>Lato</vt:lpstr>
      <vt:lpstr>Symbol</vt:lpstr>
      <vt:lpstr>Motiv Office</vt:lpstr>
      <vt:lpstr>Prezentace aplikace PowerPoint</vt:lpstr>
      <vt:lpstr>Prezentace aplikace PowerPoint</vt:lpstr>
      <vt:lpstr>Proč má knihovna nabízet digitální služby?</vt:lpstr>
      <vt:lpstr>Prezentace aplikace PowerPoint</vt:lpstr>
      <vt:lpstr>K čemu je digitalizace ?</vt:lpstr>
      <vt:lpstr>Co je dílo nedostupné na trhu (DNNT) z hlediska autorského zákona? </vt:lpstr>
      <vt:lpstr>Prezentace aplikace PowerPoint</vt:lpstr>
      <vt:lpstr>Prezentace aplikace PowerPoint</vt:lpstr>
      <vt:lpstr>Podrobné informace o službě DNNT</vt:lpstr>
      <vt:lpstr>Základní charakteristika služby DNNT</vt:lpstr>
      <vt:lpstr>Využívání digitálních knihoven v režimu DNNT 2024</vt:lpstr>
      <vt:lpstr>Nejvíce využívaná periodika a autoři 2023</vt:lpstr>
      <vt:lpstr>Prezentace aplikace PowerPoint</vt:lpstr>
      <vt:lpstr>Kdo může službu DNNT nabízet a využívat?</vt:lpstr>
      <vt:lpstr>Dva kroky k zapojení knihovny do služby NDK-DNNT</vt:lpstr>
      <vt:lpstr>Jak probíhá ověřování identity uživatele</vt:lpstr>
      <vt:lpstr>Kdo nabízí zapojení do federace eduID?</vt:lpstr>
      <vt:lpstr>Postup uzavření smlouvy a zapojení</vt:lpstr>
      <vt:lpstr>Jak uzavřít smlouvu na službu DNNT</vt:lpstr>
      <vt:lpstr>Registrační formulář - zjišťované údaje</vt:lpstr>
      <vt:lpstr>Prezentace aplikace PowerPoint</vt:lpstr>
      <vt:lpstr>Oznámení uživatelům o nové službě DNNT</vt:lpstr>
      <vt:lpstr>Základní formulace do knihovního řádu o službě DNNT</vt:lpstr>
      <vt:lpstr>Prezentace aplikace PowerPoint</vt:lpstr>
      <vt:lpstr>Knihovny nejvíce využívající DNNT v roce 2024</vt:lpstr>
      <vt:lpstr>Na co odkazovat na webových stránkách knihovny?</vt:lpstr>
      <vt:lpstr>Na co odkazovat na webových stránkách knihovny?</vt:lpstr>
      <vt:lpstr>Na co odkazovat na webových stránkách knihovny?</vt:lpstr>
      <vt:lpstr>Na co odkazovat na webových stránkách knihovny?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Jihočeská vědecká knihovna  COSMOTRON ARL – integrace do katalogu</vt:lpstr>
      <vt:lpstr>Zapojení DNNT do katalogu knihovny – NK ČR</vt:lpstr>
      <vt:lpstr>Návod na vyhledávání v systému Kramerius</vt:lpstr>
      <vt:lpstr>Prezentace aplikace PowerPoint</vt:lpstr>
      <vt:lpstr>Přínosy služby DNNT pro knihovnu</vt:lpstr>
      <vt:lpstr>Překážky při využití služby DNNT</vt:lpstr>
      <vt:lpstr>Na závěr</vt:lpstr>
      <vt:lpstr>Možnosti vzdělávání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Richter Vít</dc:creator>
  <cp:lastModifiedBy>Richter Vít</cp:lastModifiedBy>
  <cp:revision>47</cp:revision>
  <dcterms:created xsi:type="dcterms:W3CDTF">2023-02-06T13:03:37Z</dcterms:created>
  <dcterms:modified xsi:type="dcterms:W3CDTF">2025-03-25T17:59:50Z</dcterms:modified>
</cp:coreProperties>
</file>