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74" r:id="rId4"/>
    <p:sldId id="259" r:id="rId5"/>
    <p:sldId id="275" r:id="rId6"/>
    <p:sldId id="276" r:id="rId7"/>
    <p:sldId id="278" r:id="rId8"/>
    <p:sldId id="279" r:id="rId9"/>
    <p:sldId id="266" r:id="rId10"/>
    <p:sldId id="280" r:id="rId11"/>
    <p:sldId id="281" r:id="rId12"/>
    <p:sldId id="270" r:id="rId13"/>
    <p:sldId id="282" r:id="rId14"/>
    <p:sldId id="283" r:id="rId15"/>
    <p:sldId id="284" r:id="rId16"/>
    <p:sldId id="285" r:id="rId17"/>
    <p:sldId id="286" r:id="rId18"/>
    <p:sldId id="28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vla Bergmannová" initials="PB" lastIdx="1" clrIdx="0">
    <p:extLst>
      <p:ext uri="{19B8F6BF-5375-455C-9EA6-DF929625EA0E}">
        <p15:presenceInfo xmlns:p15="http://schemas.microsoft.com/office/powerpoint/2012/main" userId="93eeb9de9815219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cs-CZ"/>
              <a:t>Kliknutím lze upravit styl.</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49E0FF21-55A7-4BD9-A73D-F439F17C94B3}" type="datetimeFigureOut">
              <a:rPr lang="cs-CZ" smtClean="0"/>
              <a:t>09.05.2024</a:t>
            </a:fld>
            <a:endParaRPr lang="cs-CZ"/>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cs-CZ"/>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E1F4B2F-3F15-45E9-9E4B-DCA39616CFEC}" type="slidenum">
              <a:rPr lang="cs-CZ" smtClean="0"/>
              <a:t>‹#›</a:t>
            </a:fld>
            <a:endParaRPr lang="cs-CZ"/>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577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9E0FF21-55A7-4BD9-A73D-F439F17C94B3}" type="datetimeFigureOut">
              <a:rPr lang="cs-CZ" smtClean="0"/>
              <a:t>09.05.2024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2824589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9E0FF21-55A7-4BD9-A73D-F439F17C94B3}" type="datetimeFigureOut">
              <a:rPr lang="cs-CZ" smtClean="0"/>
              <a:t>09.05.2024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111702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9E0FF21-55A7-4BD9-A73D-F439F17C94B3}" type="datetimeFigureOut">
              <a:rPr lang="cs-CZ" smtClean="0"/>
              <a:t>09.05.2024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214127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cs-CZ"/>
              <a:t>Kliknutím lze upravit styl.</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9E0FF21-55A7-4BD9-A73D-F439F17C94B3}" type="datetimeFigureOut">
              <a:rPr lang="cs-CZ" smtClean="0"/>
              <a:t>09.05.2024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1F4B2F-3F15-45E9-9E4B-DCA39616CFEC}" type="slidenum">
              <a:rPr lang="cs-CZ" smtClean="0"/>
              <a:t>‹#›</a:t>
            </a:fld>
            <a:endParaRPr lang="cs-CZ"/>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5817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9E0FF21-55A7-4BD9-A73D-F439F17C94B3}" type="datetimeFigureOut">
              <a:rPr lang="cs-CZ" smtClean="0"/>
              <a:t>09.05.2024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1941261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9E0FF21-55A7-4BD9-A73D-F439F17C94B3}" type="datetimeFigureOut">
              <a:rPr lang="cs-CZ" smtClean="0"/>
              <a:t>09.05.2024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3397586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9E0FF21-55A7-4BD9-A73D-F439F17C94B3}" type="datetimeFigureOut">
              <a:rPr lang="cs-CZ" smtClean="0"/>
              <a:t>09.05.2024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4152174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0FF21-55A7-4BD9-A73D-F439F17C94B3}" type="datetimeFigureOut">
              <a:rPr lang="cs-CZ" smtClean="0"/>
              <a:t>09.05.2024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2425241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cs-CZ"/>
              <a:t>Kliknutím lze upravit styl.</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9E0FF21-55A7-4BD9-A73D-F439F17C94B3}" type="datetimeFigureOut">
              <a:rPr lang="cs-CZ" smtClean="0"/>
              <a:t>09.05.2024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862524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cs-CZ"/>
              <a:t>Kliknutím lze upravit styl.</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9E0FF21-55A7-4BD9-A73D-F439F17C94B3}" type="datetimeFigureOut">
              <a:rPr lang="cs-CZ" smtClean="0"/>
              <a:t>09.05.2024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2239530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49E0FF21-55A7-4BD9-A73D-F439F17C94B3}" type="datetimeFigureOut">
              <a:rPr lang="cs-CZ" smtClean="0"/>
              <a:t>09.05.2024</a:t>
            </a:fld>
            <a:endParaRPr lang="cs-CZ"/>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cs-CZ"/>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BE1F4B2F-3F15-45E9-9E4B-DCA39616CFEC}" type="slidenum">
              <a:rPr lang="cs-CZ" smtClean="0"/>
              <a:t>‹#›</a:t>
            </a:fld>
            <a:endParaRPr lang="cs-CZ"/>
          </a:p>
        </p:txBody>
      </p:sp>
    </p:spTree>
    <p:extLst>
      <p:ext uri="{BB962C8B-B14F-4D97-AF65-F5344CB8AC3E}">
        <p14:creationId xmlns:p14="http://schemas.microsoft.com/office/powerpoint/2010/main" val="372305361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279176-4C58-4A51-8576-4ACB32552856}"/>
              </a:ext>
            </a:extLst>
          </p:cNvPr>
          <p:cNvSpPr>
            <a:spLocks noGrp="1"/>
          </p:cNvSpPr>
          <p:nvPr>
            <p:ph type="ctrTitle"/>
          </p:nvPr>
        </p:nvSpPr>
        <p:spPr/>
        <p:txBody>
          <a:bodyPr>
            <a:normAutofit/>
          </a:bodyPr>
          <a:lstStyle/>
          <a:p>
            <a:r>
              <a:rPr lang="cs-CZ" sz="6000" b="0" dirty="0">
                <a:effectLst/>
                <a:latin typeface="Arial Narrow" panose="020B0606020202030204" pitchFamily="34" charset="0"/>
                <a:ea typeface="Calibri" panose="020F0502020204030204" pitchFamily="34" charset="0"/>
                <a:cs typeface="Times New Roman" panose="02020603050405020304" pitchFamily="18" charset="0"/>
              </a:rPr>
              <a:t>Strategické řízení </a:t>
            </a:r>
            <a:br>
              <a:rPr lang="cs-CZ" sz="6000" b="0" dirty="0">
                <a:effectLst/>
                <a:latin typeface="Arial Narrow" panose="020B0606020202030204" pitchFamily="34" charset="0"/>
                <a:ea typeface="Calibri" panose="020F0502020204030204" pitchFamily="34" charset="0"/>
                <a:cs typeface="Times New Roman" panose="02020603050405020304" pitchFamily="18" charset="0"/>
              </a:rPr>
            </a:br>
            <a:r>
              <a:rPr lang="cs-CZ" sz="6000" b="0" dirty="0">
                <a:effectLst/>
                <a:latin typeface="Arial Narrow" panose="020B0606020202030204" pitchFamily="34" charset="0"/>
                <a:ea typeface="Calibri" panose="020F0502020204030204" pitchFamily="34" charset="0"/>
                <a:cs typeface="Times New Roman" panose="02020603050405020304" pitchFamily="18" charset="0"/>
              </a:rPr>
              <a:t>v kulturním sektoru</a:t>
            </a:r>
            <a:endParaRPr lang="cs-CZ" sz="6000" b="0" dirty="0">
              <a:latin typeface="Arial Narrow" panose="020B0606020202030204" pitchFamily="34" charset="0"/>
            </a:endParaRPr>
          </a:p>
        </p:txBody>
      </p:sp>
    </p:spTree>
    <p:extLst>
      <p:ext uri="{BB962C8B-B14F-4D97-AF65-F5344CB8AC3E}">
        <p14:creationId xmlns:p14="http://schemas.microsoft.com/office/powerpoint/2010/main" val="1881463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0BD5A8-ABBE-48C5-9EEB-732FA2DF020F}"/>
              </a:ext>
            </a:extLst>
          </p:cNvPr>
          <p:cNvSpPr>
            <a:spLocks noGrp="1"/>
          </p:cNvSpPr>
          <p:nvPr>
            <p:ph type="title"/>
          </p:nvPr>
        </p:nvSpPr>
        <p:spPr>
          <a:xfrm>
            <a:off x="838200" y="365126"/>
            <a:ext cx="10515600" cy="768216"/>
          </a:xfrm>
        </p:spPr>
        <p:txBody>
          <a:bodyPr>
            <a:normAutofit/>
          </a:bodyPr>
          <a:lstStyle/>
          <a:p>
            <a:pPr algn="ctr"/>
            <a:r>
              <a:rPr lang="cs-CZ" sz="4000" b="1" dirty="0" err="1">
                <a:effectLst/>
                <a:latin typeface="Arial Narrow" panose="020B0606020202030204" pitchFamily="34" charset="0"/>
                <a:ea typeface="Calibri" panose="020F0502020204030204" pitchFamily="34" charset="0"/>
                <a:cs typeface="Times New Roman" panose="02020603050405020304" pitchFamily="18" charset="0"/>
              </a:rPr>
              <a:t>SWOT</a:t>
            </a: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 analýza</a:t>
            </a:r>
            <a:endParaRPr lang="cs-CZ" sz="4000" b="1" dirty="0">
              <a:latin typeface="Arial Narrow" panose="020B0606020202030204" pitchFamily="34" charset="0"/>
              <a:ea typeface="+mn-ea"/>
              <a:cs typeface="Times New Roman" panose="02020603050405020304" pitchFamily="18" charset="0"/>
            </a:endParaRPr>
          </a:p>
        </p:txBody>
      </p:sp>
      <p:sp>
        <p:nvSpPr>
          <p:cNvPr id="3" name="Zástupný obsah 2">
            <a:extLst>
              <a:ext uri="{FF2B5EF4-FFF2-40B4-BE49-F238E27FC236}">
                <a16:creationId xmlns:a16="http://schemas.microsoft.com/office/drawing/2014/main" id="{F05BED81-7756-4ABB-8061-67C2E8EB3D16}"/>
              </a:ext>
            </a:extLst>
          </p:cNvPr>
          <p:cNvSpPr>
            <a:spLocks noGrp="1"/>
          </p:cNvSpPr>
          <p:nvPr>
            <p:ph idx="1"/>
          </p:nvPr>
        </p:nvSpPr>
        <p:spPr>
          <a:xfrm>
            <a:off x="502276" y="1236372"/>
            <a:ext cx="11075831" cy="5256502"/>
          </a:xfrm>
        </p:spPr>
        <p:txBody>
          <a:bodyPr>
            <a:noAutofit/>
          </a:bodyPr>
          <a:lstStyle/>
          <a:p>
            <a:pPr marL="0" indent="0">
              <a:lnSpc>
                <a:spcPct val="100000"/>
              </a:lnSpc>
              <a:spcBef>
                <a:spcPts val="0"/>
              </a:spcBef>
              <a:buNone/>
            </a:pPr>
            <a:r>
              <a:rPr lang="cs-CZ" sz="2000" dirty="0">
                <a:latin typeface="Arial Narrow" panose="020B0606020202030204" pitchFamily="34" charset="0"/>
                <a:ea typeface="Tahoma" panose="020B0604030504040204" pitchFamily="34" charset="0"/>
                <a:cs typeface="Times New Roman" panose="02020603050405020304" pitchFamily="18" charset="0"/>
              </a:rPr>
              <a:t>Analýza </a:t>
            </a: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zaměřená na vnitřní i vnější prostředí </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nejčastěji používaný typ analýzy </a:t>
            </a:r>
            <a:r>
              <a:rPr lang="cs-CZ" sz="2000" dirty="0">
                <a:latin typeface="Arial Narrow" panose="020B0606020202030204" pitchFamily="34" charset="0"/>
                <a:ea typeface="Tahoma" panose="020B0604030504040204" pitchFamily="34" charset="0"/>
                <a:cs typeface="Times New Roman" panose="02020603050405020304" pitchFamily="18" charset="0"/>
              </a:rPr>
              <a:t>→ nejobsáhlejší, nejobjektivnější</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p>
          <a:p>
            <a:pPr>
              <a:lnSpc>
                <a:spcPct val="100000"/>
              </a:lnSpc>
              <a:spcBef>
                <a:spcPts val="0"/>
              </a:spcBef>
            </a:pPr>
            <a:r>
              <a:rPr lang="cs-CZ" sz="2000" dirty="0">
                <a:latin typeface="Arial Narrow" panose="020B0606020202030204" pitchFamily="34" charset="0"/>
                <a:ea typeface="Calibri" panose="020F0502020204030204" pitchFamily="34" charset="0"/>
                <a:cs typeface="Times New Roman" panose="02020603050405020304" pitchFamily="18" charset="0"/>
              </a:rPr>
              <a:t>n</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ázev = zkratka z anglických výrazů:</a:t>
            </a:r>
          </a:p>
          <a:p>
            <a:pPr marL="548640" lvl="2" indent="0">
              <a:lnSpc>
                <a:spcPct val="100000"/>
              </a:lnSpc>
              <a:spcBef>
                <a:spcPts val="0"/>
              </a:spcBef>
              <a:buNone/>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S</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Strong</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a:t>
            </a:r>
            <a:r>
              <a:rPr lang="cs-CZ" sz="2000" i="1" dirty="0">
                <a:effectLst/>
                <a:latin typeface="Arial Narrow" panose="020B0606020202030204" pitchFamily="34" charset="0"/>
                <a:ea typeface="Times New Roman" panose="02020603050405020304" pitchFamily="18" charset="0"/>
                <a:cs typeface="Times New Roman" panose="02020603050405020304" pitchFamily="18" charset="0"/>
              </a:rPr>
              <a:t>silné stránky</a:t>
            </a:r>
          </a:p>
          <a:p>
            <a:pPr marL="548640" lvl="2" indent="0">
              <a:lnSpc>
                <a:spcPct val="100000"/>
              </a:lnSpc>
              <a:spcBef>
                <a:spcPts val="0"/>
              </a:spcBef>
              <a:buNone/>
            </a:pPr>
            <a:r>
              <a:rPr lang="cs-CZ" sz="2000" b="1" dirty="0">
                <a:effectLst/>
                <a:latin typeface="Arial Narrow" panose="020B0606020202030204" pitchFamily="34" charset="0"/>
                <a:ea typeface="Times New Roman" panose="02020603050405020304" pitchFamily="18" charset="0"/>
                <a:cs typeface="Times New Roman" panose="02020603050405020304" pitchFamily="18" charset="0"/>
              </a:rPr>
              <a:t>W</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a:t>
            </a:r>
            <a:r>
              <a:rPr lang="cs-CZ" sz="2000" dirty="0" err="1">
                <a:effectLst/>
                <a:latin typeface="Arial Narrow" panose="020B0606020202030204" pitchFamily="34" charset="0"/>
                <a:ea typeface="Times New Roman" panose="02020603050405020304" pitchFamily="18" charset="0"/>
                <a:cs typeface="Times New Roman" panose="02020603050405020304" pitchFamily="18" charset="0"/>
              </a:rPr>
              <a:t>Weakennes</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 </a:t>
            </a:r>
            <a:r>
              <a:rPr lang="cs-CZ" sz="2000" i="1" dirty="0">
                <a:effectLst/>
                <a:latin typeface="Arial Narrow" panose="020B0606020202030204" pitchFamily="34" charset="0"/>
                <a:ea typeface="Times New Roman" panose="02020603050405020304" pitchFamily="18" charset="0"/>
                <a:cs typeface="Times New Roman" panose="02020603050405020304" pitchFamily="18" charset="0"/>
              </a:rPr>
              <a:t>slabé stránky</a:t>
            </a:r>
            <a:endParaRPr lang="cs-CZ" sz="2000" i="1" dirty="0">
              <a:latin typeface="Arial Narrow" panose="020B0606020202030204" pitchFamily="34" charset="0"/>
              <a:ea typeface="Times New Roman" panose="02020603050405020304" pitchFamily="18" charset="0"/>
              <a:cs typeface="Times New Roman" panose="02020603050405020304" pitchFamily="18" charset="0"/>
            </a:endParaRPr>
          </a:p>
          <a:p>
            <a:pPr marL="548640" lvl="2" indent="0">
              <a:lnSpc>
                <a:spcPct val="100000"/>
              </a:lnSpc>
              <a:spcBef>
                <a:spcPts val="0"/>
              </a:spcBef>
              <a:buNone/>
            </a:pPr>
            <a:r>
              <a:rPr lang="cs-CZ" sz="2000" b="1" dirty="0">
                <a:effectLst/>
                <a:latin typeface="Arial Narrow" panose="020B0606020202030204" pitchFamily="34" charset="0"/>
                <a:ea typeface="Times New Roman" panose="02020603050405020304" pitchFamily="18" charset="0"/>
                <a:cs typeface="Times New Roman" panose="02020603050405020304" pitchFamily="18" charset="0"/>
              </a:rPr>
              <a:t>O</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a:t>
            </a:r>
            <a:r>
              <a:rPr lang="cs-CZ" sz="2000" dirty="0" err="1">
                <a:effectLst/>
                <a:latin typeface="Arial Narrow" panose="020B0606020202030204" pitchFamily="34" charset="0"/>
                <a:ea typeface="Times New Roman" panose="02020603050405020304" pitchFamily="18" charset="0"/>
                <a:cs typeface="Times New Roman" panose="02020603050405020304" pitchFamily="18" charset="0"/>
              </a:rPr>
              <a:t>Opportunities</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 </a:t>
            </a:r>
            <a:r>
              <a:rPr lang="cs-CZ" sz="2000" i="1" dirty="0">
                <a:effectLst/>
                <a:latin typeface="Arial Narrow" panose="020B0606020202030204" pitchFamily="34" charset="0"/>
                <a:ea typeface="Times New Roman" panose="02020603050405020304" pitchFamily="18" charset="0"/>
                <a:cs typeface="Times New Roman" panose="02020603050405020304" pitchFamily="18" charset="0"/>
              </a:rPr>
              <a:t>příležitosti/možnosti</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a:t>
            </a:r>
          </a:p>
          <a:p>
            <a:pPr marL="548640" lvl="2" indent="0">
              <a:lnSpc>
                <a:spcPct val="100000"/>
              </a:lnSpc>
              <a:spcBef>
                <a:spcPts val="0"/>
              </a:spcBef>
              <a:buNone/>
            </a:pPr>
            <a:r>
              <a:rPr lang="cs-CZ" sz="2000" b="1" dirty="0">
                <a:effectLst/>
                <a:latin typeface="Arial Narrow" panose="020B0606020202030204" pitchFamily="34" charset="0"/>
                <a:ea typeface="Times New Roman" panose="02020603050405020304" pitchFamily="18" charset="0"/>
                <a:cs typeface="Times New Roman" panose="02020603050405020304" pitchFamily="18" charset="0"/>
              </a:rPr>
              <a:t>T </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a:t>
            </a:r>
            <a:r>
              <a:rPr lang="cs-CZ" sz="2000" dirty="0" err="1">
                <a:effectLst/>
                <a:latin typeface="Arial Narrow" panose="020B0606020202030204" pitchFamily="34" charset="0"/>
                <a:ea typeface="Times New Roman" panose="02020603050405020304" pitchFamily="18" charset="0"/>
                <a:cs typeface="Times New Roman" panose="02020603050405020304" pitchFamily="18" charset="0"/>
              </a:rPr>
              <a:t>Threats</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 </a:t>
            </a:r>
            <a:r>
              <a:rPr lang="cs-CZ" sz="2000" i="1" dirty="0">
                <a:effectLst/>
                <a:latin typeface="Arial Narrow" panose="020B0606020202030204" pitchFamily="34" charset="0"/>
                <a:ea typeface="Times New Roman" panose="02020603050405020304" pitchFamily="18" charset="0"/>
                <a:cs typeface="Times New Roman" panose="02020603050405020304" pitchFamily="18" charset="0"/>
              </a:rPr>
              <a:t>hrozby</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4572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zajišťuje nejširší rozptyl a kontext hodnocení</a:t>
            </a:r>
          </a:p>
          <a:p>
            <a:pPr lvl="1">
              <a:lnSpc>
                <a:spcPct val="100000"/>
              </a:lnSpc>
              <a:spcBef>
                <a:spcPts val="0"/>
              </a:spcBef>
            </a:pPr>
            <a:r>
              <a:rPr lang="cs-CZ" b="1" i="1" dirty="0">
                <a:latin typeface="Arial Narrow" panose="020B0606020202030204" pitchFamily="34" charset="0"/>
                <a:ea typeface="Calibri" panose="020F0502020204030204" pitchFamily="34" charset="0"/>
                <a:cs typeface="Times New Roman" panose="02020603050405020304" pitchFamily="18" charset="0"/>
              </a:rPr>
              <a:t>s</a:t>
            </a:r>
            <a:r>
              <a:rPr lang="cs-CZ" b="1" i="1" dirty="0">
                <a:effectLst/>
                <a:latin typeface="Arial Narrow" panose="020B0606020202030204" pitchFamily="34" charset="0"/>
                <a:ea typeface="Calibri" panose="020F0502020204030204" pitchFamily="34" charset="0"/>
                <a:cs typeface="Times New Roman" panose="02020603050405020304" pitchFamily="18" charset="0"/>
              </a:rPr>
              <a:t>ilné a slabé stránky </a:t>
            </a:r>
            <a:r>
              <a:rPr lang="cs-CZ" dirty="0">
                <a:latin typeface="Arial Narrow" panose="020B0606020202030204" pitchFamily="34" charset="0"/>
                <a:ea typeface="Tahoma" panose="020B0604030504040204" pitchFamily="34" charset="0"/>
                <a:cs typeface="Times New Roman" panose="02020603050405020304" pitchFamily="18" charset="0"/>
              </a:rPr>
              <a:t>→ </a:t>
            </a:r>
            <a:r>
              <a:rPr lang="cs-CZ" dirty="0">
                <a:effectLst/>
                <a:latin typeface="Arial Narrow" panose="020B0606020202030204" pitchFamily="34" charset="0"/>
                <a:ea typeface="Calibri" panose="020F0502020204030204" pitchFamily="34" charset="0"/>
                <a:cs typeface="Times New Roman" panose="02020603050405020304" pitchFamily="18" charset="0"/>
              </a:rPr>
              <a:t>organizační struktura, zaměstnanci, kvalita služeb, úspěchy a neúspěchy, technické/materiální zázemí, způsob komunikace, současná strategie fungování, konkurence apod.</a:t>
            </a:r>
          </a:p>
          <a:p>
            <a:pPr lvl="1">
              <a:lnSpc>
                <a:spcPct val="100000"/>
              </a:lnSpc>
              <a:spcBef>
                <a:spcPts val="0"/>
              </a:spcBef>
            </a:pPr>
            <a:r>
              <a:rPr lang="cs-CZ" b="1" i="1" dirty="0">
                <a:effectLst/>
                <a:latin typeface="Arial Narrow" panose="020B0606020202030204" pitchFamily="34" charset="0"/>
                <a:ea typeface="Calibri" panose="020F0502020204030204" pitchFamily="34" charset="0"/>
                <a:cs typeface="Times New Roman" panose="02020603050405020304" pitchFamily="18" charset="0"/>
              </a:rPr>
              <a:t>příležitosti a ohrožení </a:t>
            </a:r>
            <a:r>
              <a:rPr lang="cs-CZ" dirty="0">
                <a:latin typeface="Arial Narrow" panose="020B0606020202030204" pitchFamily="34" charset="0"/>
                <a:ea typeface="Tahoma" panose="020B0604030504040204" pitchFamily="34" charset="0"/>
                <a:cs typeface="Times New Roman" panose="02020603050405020304" pitchFamily="18" charset="0"/>
              </a:rPr>
              <a:t>→ </a:t>
            </a:r>
            <a:r>
              <a:rPr lang="cs-CZ" dirty="0">
                <a:effectLst/>
                <a:latin typeface="Arial Narrow" panose="020B0606020202030204" pitchFamily="34" charset="0"/>
                <a:ea typeface="Calibri" panose="020F0502020204030204" pitchFamily="34" charset="0"/>
                <a:cs typeface="Times New Roman" panose="02020603050405020304" pitchFamily="18" charset="0"/>
              </a:rPr>
              <a:t>společnost – její potřeby a vývojové trendy, potenciální klienti, konkurenti,  spojenci/spolupracovníci</a:t>
            </a:r>
            <a:r>
              <a:rPr lang="cs-CZ" dirty="0">
                <a:latin typeface="Arial Narrow" panose="020B0606020202030204" pitchFamily="34" charset="0"/>
                <a:ea typeface="Calibri" panose="020F0502020204030204" pitchFamily="34" charset="0"/>
                <a:cs typeface="Times New Roman" panose="02020603050405020304" pitchFamily="18" charset="0"/>
              </a:rPr>
              <a:t> </a:t>
            </a:r>
            <a:r>
              <a:rPr lang="cs-CZ" dirty="0">
                <a:effectLst/>
                <a:latin typeface="Arial Narrow" panose="020B0606020202030204" pitchFamily="34" charset="0"/>
                <a:ea typeface="Calibri" panose="020F0502020204030204" pitchFamily="34" charset="0"/>
                <a:cs typeface="Times New Roman" panose="02020603050405020304" pitchFamily="18" charset="0"/>
              </a:rPr>
              <a:t>apod.</a:t>
            </a: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2696012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0BD5A8-ABBE-48C5-9EEB-732FA2DF020F}"/>
              </a:ext>
            </a:extLst>
          </p:cNvPr>
          <p:cNvSpPr>
            <a:spLocks noGrp="1"/>
          </p:cNvSpPr>
          <p:nvPr>
            <p:ph type="title"/>
          </p:nvPr>
        </p:nvSpPr>
        <p:spPr>
          <a:xfrm>
            <a:off x="838200" y="365126"/>
            <a:ext cx="10515600" cy="768216"/>
          </a:xfrm>
        </p:spPr>
        <p:txBody>
          <a:bodyPr>
            <a:normAutofit/>
          </a:bodyPr>
          <a:lstStyle/>
          <a:p>
            <a:pPr algn="ct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Cíle </a:t>
            </a:r>
            <a:r>
              <a:rPr lang="cs-CZ" sz="4000" b="1" dirty="0" err="1">
                <a:effectLst/>
                <a:latin typeface="Arial Narrow" panose="020B0606020202030204" pitchFamily="34" charset="0"/>
                <a:ea typeface="Calibri" panose="020F0502020204030204" pitchFamily="34" charset="0"/>
                <a:cs typeface="Times New Roman" panose="02020603050405020304" pitchFamily="18" charset="0"/>
              </a:rPr>
              <a:t>SWOT</a:t>
            </a: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 analýzy </a:t>
            </a:r>
            <a:endParaRPr lang="cs-CZ" sz="4000" b="1" dirty="0">
              <a:latin typeface="Arial Narrow" panose="020B0606020202030204" pitchFamily="34" charset="0"/>
              <a:ea typeface="+mn-ea"/>
              <a:cs typeface="Times New Roman" panose="02020603050405020304" pitchFamily="18" charset="0"/>
            </a:endParaRPr>
          </a:p>
        </p:txBody>
      </p:sp>
      <p:sp>
        <p:nvSpPr>
          <p:cNvPr id="3" name="Zástupný obsah 2">
            <a:extLst>
              <a:ext uri="{FF2B5EF4-FFF2-40B4-BE49-F238E27FC236}">
                <a16:creationId xmlns:a16="http://schemas.microsoft.com/office/drawing/2014/main" id="{F05BED81-7756-4ABB-8061-67C2E8EB3D16}"/>
              </a:ext>
            </a:extLst>
          </p:cNvPr>
          <p:cNvSpPr>
            <a:spLocks noGrp="1"/>
          </p:cNvSpPr>
          <p:nvPr>
            <p:ph idx="1"/>
          </p:nvPr>
        </p:nvSpPr>
        <p:spPr>
          <a:xfrm>
            <a:off x="502276" y="1236372"/>
            <a:ext cx="11075831" cy="5256502"/>
          </a:xfrm>
        </p:spPr>
        <p:txBody>
          <a:bodyPr>
            <a:noAutofit/>
          </a:bodyPr>
          <a:lstStyle/>
          <a:p>
            <a:pPr marL="0" indent="0">
              <a:lnSpc>
                <a:spcPct val="100000"/>
              </a:lnSpc>
              <a:spcBef>
                <a:spcPts val="0"/>
              </a:spcBef>
              <a:buNone/>
            </a:pP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idea hluboce strukturované analýzy poskytující užitečné poznatky!</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800100" lvl="1" indent="-342900">
              <a:lnSpc>
                <a:spcPct val="100000"/>
              </a:lnSpc>
              <a:spcBef>
                <a:spcPts val="0"/>
              </a:spcBef>
              <a:buFont typeface="Times New Roman" panose="02020603050405020304" pitchFamily="18" charset="0"/>
              <a:buChar char="▪"/>
            </a:pP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silné stránky</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vlastnosti organizace, které jí pomáhají naplňovat misi</a:t>
            </a:r>
          </a:p>
          <a:p>
            <a:pPr marL="800100" lvl="1" indent="-342900">
              <a:lnSpc>
                <a:spcPct val="100000"/>
              </a:lnSpc>
              <a:spcBef>
                <a:spcPts val="0"/>
              </a:spcBef>
              <a:buFont typeface="Times New Roman" panose="02020603050405020304" pitchFamily="18" charset="0"/>
              <a:buChar char="▪"/>
            </a:pP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slabé stránky</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(nedostatky) = momenty, které snižují kvalitu a brání v naplňování poslání</a:t>
            </a:r>
          </a:p>
          <a:p>
            <a:pPr marL="800100" lvl="1" indent="-342900">
              <a:lnSpc>
                <a:spcPct val="100000"/>
              </a:lnSpc>
              <a:spcBef>
                <a:spcPts val="0"/>
              </a:spcBef>
              <a:buFont typeface="Times New Roman" panose="02020603050405020304" pitchFamily="18" charset="0"/>
              <a:buChar char="▪"/>
            </a:pP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příležitosti</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skutečnosti, které organizaci pomáhají naplňovat její cíle a rozvoj</a:t>
            </a:r>
          </a:p>
          <a:p>
            <a:pPr marL="800100" lvl="1" indent="-342900">
              <a:lnSpc>
                <a:spcPct val="100000"/>
              </a:lnSpc>
              <a:spcBef>
                <a:spcPts val="0"/>
              </a:spcBef>
              <a:buFont typeface="Times New Roman" panose="02020603050405020304" pitchFamily="18" charset="0"/>
              <a:buChar char="▪"/>
            </a:pP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ohrožení</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brání realizovat organizační i jiné cíle</a:t>
            </a:r>
          </a:p>
          <a:p>
            <a:pPr marL="0" indent="0">
              <a:lnSpc>
                <a:spcPct val="100000"/>
              </a:lnSpc>
              <a:spcBef>
                <a:spcPts val="0"/>
              </a:spcBef>
              <a:buNone/>
            </a:pPr>
            <a:endParaRPr lang="cs-CZ" sz="2000" dirty="0">
              <a:effectLst/>
              <a:latin typeface="Arial Narrow" panose="020B0606020202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silné a slabé stránky = interní faktory</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příležitosti a hrozby = externí (vnější) faktory</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4572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085231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D0BEA9-C897-42A9-A13A-AAA19E485A31}"/>
              </a:ext>
            </a:extLst>
          </p:cNvPr>
          <p:cNvSpPr>
            <a:spLocks noGrp="1"/>
          </p:cNvSpPr>
          <p:nvPr>
            <p:ph type="title"/>
          </p:nvPr>
        </p:nvSpPr>
        <p:spPr>
          <a:xfrm>
            <a:off x="838200" y="365125"/>
            <a:ext cx="10515600" cy="768216"/>
          </a:xfrm>
        </p:spPr>
        <p:txBody>
          <a:bodyPr>
            <a:noAutofit/>
          </a:bodyPr>
          <a:lstStyle/>
          <a:p>
            <a:pPr algn="ctr"/>
            <a:r>
              <a:rPr lang="cs-CZ" sz="3600" b="1" dirty="0">
                <a:effectLst/>
                <a:latin typeface="Arial Narrow" panose="020B0606020202030204" pitchFamily="34" charset="0"/>
                <a:ea typeface="Calibri" panose="020F0502020204030204" pitchFamily="34" charset="0"/>
                <a:cs typeface="Times New Roman" panose="02020603050405020304" pitchFamily="18" charset="0"/>
              </a:rPr>
              <a:t>STEP analýza</a:t>
            </a:r>
            <a:endParaRPr lang="cs-CZ" sz="36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D78740E-E51D-4AB2-AB1A-34A85A0875F5}"/>
              </a:ext>
            </a:extLst>
          </p:cNvPr>
          <p:cNvSpPr>
            <a:spLocks noGrp="1"/>
          </p:cNvSpPr>
          <p:nvPr>
            <p:ph idx="1"/>
          </p:nvPr>
        </p:nvSpPr>
        <p:spPr>
          <a:xfrm>
            <a:off x="540913" y="1133341"/>
            <a:ext cx="11114467" cy="5359534"/>
          </a:xfrm>
        </p:spPr>
        <p:txBody>
          <a:bodyPr>
            <a:noAutofit/>
          </a:bodyPr>
          <a:lstStyle/>
          <a:p>
            <a:pPr marL="0" indent="0">
              <a:lnSpc>
                <a:spcPct val="100000"/>
              </a:lnSpc>
              <a:spcBef>
                <a:spcPts val="0"/>
              </a:spcBef>
              <a:buNone/>
            </a:pP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zaměřená na vnější prostředí (faktory)</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rozbor a hodnocení vlivu </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pouze </a:t>
            </a: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vnějších faktorů</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(vnějšího prostředí) na chod organizace</a:t>
            </a: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S – </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společenské (sociální) faktory</a:t>
            </a:r>
            <a:r>
              <a:rPr lang="cs-CZ" sz="2000" b="1" i="1" dirty="0">
                <a:latin typeface="Arial Narrow" panose="020B0606020202030204" pitchFamily="34" charset="0"/>
                <a:ea typeface="Calibri" panose="020F0502020204030204" pitchFamily="34" charset="0"/>
                <a:cs typeface="Times New Roman" panose="02020603050405020304" pitchFamily="18" charset="0"/>
              </a:rPr>
              <a:t> </a:t>
            </a:r>
            <a:r>
              <a:rPr lang="cs-CZ" sz="2000" dirty="0">
                <a:latin typeface="Arial Narrow" panose="020B0606020202030204" pitchFamily="34" charset="0"/>
                <a:ea typeface="Calibri" panose="020F0502020204030204" pitchFamily="34" charset="0"/>
                <a:cs typeface="Times New Roman" panose="02020603050405020304" pitchFamily="18" charset="0"/>
              </a:rPr>
              <a:t>= způsob života lidí, životní hodnoty (demografická křivka, hustota obyvatel, rodinné faktory, migrace, obslužnost, vzdělanost, životní styl, možnosti volného času, struktura kulturní oblasti v regionu, zájem o kulturní dění, návštěvnost akcí, vztahy mezi institucemi v regionu apod.)</a:t>
            </a:r>
          </a:p>
          <a:p>
            <a:pPr>
              <a:lnSpc>
                <a:spcPct val="100000"/>
              </a:lnSpc>
              <a:spcBef>
                <a:spcPts val="0"/>
              </a:spcBef>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T – </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technické faktory </a:t>
            </a:r>
            <a:r>
              <a:rPr lang="cs-CZ" sz="2000" i="1" dirty="0">
                <a:effectLst/>
                <a:latin typeface="Arial Narrow" panose="020B0606020202030204" pitchFamily="34" charset="0"/>
                <a:ea typeface="Calibri" panose="020F0502020204030204" pitchFamily="34" charset="0"/>
                <a:cs typeface="Times New Roman" panose="02020603050405020304" pitchFamily="18" charset="0"/>
              </a:rPr>
              <a:t>=</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nové technologie </a:t>
            </a:r>
            <a:r>
              <a:rPr lang="cs-CZ" sz="2000" dirty="0">
                <a:latin typeface="Arial Narrow" panose="020B0606020202030204" pitchFamily="34" charset="0"/>
                <a:ea typeface="Calibri" panose="020F0502020204030204" pitchFamily="34" charset="0"/>
                <a:cs typeface="Times New Roman" panose="02020603050405020304" pitchFamily="18" charset="0"/>
              </a:rPr>
              <a:t>a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jejich dopad na kulturní oblast (př. </a:t>
            </a:r>
            <a:r>
              <a:rPr lang="cs-CZ" sz="2000" dirty="0">
                <a:latin typeface="Arial Narrow" panose="020B0606020202030204" pitchFamily="34" charset="0"/>
                <a:ea typeface="Calibri" panose="020F0502020204030204" pitchFamily="34" charset="0"/>
                <a:cs typeface="Times New Roman" panose="02020603050405020304" pitchFamily="18" charset="0"/>
              </a:rPr>
              <a:t>m</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ultikina)</a:t>
            </a:r>
          </a:p>
          <a:p>
            <a:pPr>
              <a:lnSpc>
                <a:spcPct val="100000"/>
              </a:lnSpc>
              <a:spcBef>
                <a:spcPts val="0"/>
              </a:spcBef>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E – </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ekonomické faktory </a:t>
            </a:r>
            <a:r>
              <a:rPr lang="cs-CZ" sz="2000" i="1" dirty="0">
                <a:effectLst/>
                <a:latin typeface="Arial Narrow" panose="020B0606020202030204" pitchFamily="34" charset="0"/>
                <a:ea typeface="Calibri" panose="020F0502020204030204" pitchFamily="34" charset="0"/>
                <a:cs typeface="Times New Roman" panose="02020603050405020304" pitchFamily="18" charset="0"/>
              </a:rPr>
              <a:t>=</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latin typeface="Arial Narrow" panose="020B0606020202030204" pitchFamily="34" charset="0"/>
                <a:ea typeface="Calibri" panose="020F0502020204030204" pitchFamily="34" charset="0"/>
                <a:cs typeface="Times New Roman" panose="02020603050405020304" pitchFamily="18" charset="0"/>
              </a:rPr>
              <a:t>vývoj ekonomiky v daném místě a v organizaci (chod institucí, problematika (ne)zaměstnanosti, platové podmínky, konkurence, sponzoring, mimorozpočtové zdroje instituce…)</a:t>
            </a:r>
          </a:p>
          <a:p>
            <a:pPr>
              <a:lnSpc>
                <a:spcPct val="100000"/>
              </a:lnSpc>
              <a:spcBef>
                <a:spcPts val="0"/>
              </a:spcBef>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P – </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politicko-právní faktory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souvislosti s výkonem politické moci (od úrovně státu až po samosprávu v obci)</a:t>
            </a:r>
          </a:p>
          <a:p>
            <a:pPr marL="457200" lvl="1" indent="0">
              <a:lnSpc>
                <a:spcPct val="100000"/>
              </a:lnSpc>
              <a:spcBef>
                <a:spcPts val="0"/>
              </a:spcBef>
              <a:buNone/>
            </a:pPr>
            <a:endParaRPr lang="cs-CZ" sz="2000" b="1" i="1"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Anglické verze názvu: </a:t>
            </a:r>
          </a:p>
          <a:p>
            <a:pPr marL="0" indent="0">
              <a:lnSpc>
                <a:spcPct val="100000"/>
              </a:lnSpc>
              <a:spcBef>
                <a:spcPts val="0"/>
              </a:spcBef>
              <a:buNone/>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PEST analýza</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Political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Economical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Social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Technological</a:t>
            </a: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PESTLE</a:t>
            </a:r>
            <a:r>
              <a:rPr lang="cs-CZ" sz="2000" b="1" dirty="0">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Political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Economical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Social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Technological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Legal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latin typeface="Arial Narrow" panose="020B0606020202030204" pitchFamily="34" charset="0"/>
                <a:ea typeface="Calibri" panose="020F0502020204030204" pitchFamily="34" charset="0"/>
                <a:cs typeface="Times New Roman" panose="02020603050405020304" pitchFamily="18" charset="0"/>
              </a:rPr>
              <a:t>+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Ecological</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1748005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D0BEA9-C897-42A9-A13A-AAA19E485A31}"/>
              </a:ext>
            </a:extLst>
          </p:cNvPr>
          <p:cNvSpPr>
            <a:spLocks noGrp="1"/>
          </p:cNvSpPr>
          <p:nvPr>
            <p:ph type="title"/>
          </p:nvPr>
        </p:nvSpPr>
        <p:spPr>
          <a:xfrm>
            <a:off x="838200" y="365125"/>
            <a:ext cx="10515600" cy="768216"/>
          </a:xfrm>
        </p:spPr>
        <p:txBody>
          <a:bodyPr>
            <a:noAutofit/>
          </a:bodyPr>
          <a:lstStyle/>
          <a:p>
            <a:pPr algn="ctr"/>
            <a:r>
              <a:rPr lang="cs-CZ" sz="3600" b="1" dirty="0">
                <a:latin typeface="Arial Narrow" panose="020B0606020202030204" pitchFamily="34" charset="0"/>
                <a:ea typeface="Calibri" panose="020F0502020204030204" pitchFamily="34" charset="0"/>
                <a:cs typeface="Times New Roman" panose="02020603050405020304" pitchFamily="18" charset="0"/>
              </a:rPr>
              <a:t>Model „</a:t>
            </a:r>
            <a:r>
              <a:rPr lang="cs-CZ" sz="3600" b="1" dirty="0" err="1">
                <a:latin typeface="Arial Narrow" panose="020B0606020202030204" pitchFamily="34" charset="0"/>
                <a:ea typeface="Calibri" panose="020F0502020204030204" pitchFamily="34" charset="0"/>
                <a:cs typeface="Times New Roman" panose="02020603050405020304" pitchFamily="18" charset="0"/>
              </a:rPr>
              <a:t>7S</a:t>
            </a:r>
            <a:r>
              <a:rPr lang="cs-CZ" sz="3600" b="1" dirty="0">
                <a:latin typeface="Arial Narrow" panose="020B0606020202030204" pitchFamily="34" charset="0"/>
                <a:ea typeface="Calibri" panose="020F0502020204030204" pitchFamily="34" charset="0"/>
                <a:cs typeface="Times New Roman" panose="02020603050405020304" pitchFamily="18" charset="0"/>
              </a:rPr>
              <a:t>“</a:t>
            </a:r>
            <a:endParaRPr lang="cs-CZ" sz="36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D78740E-E51D-4AB2-AB1A-34A85A0875F5}"/>
              </a:ext>
            </a:extLst>
          </p:cNvPr>
          <p:cNvSpPr>
            <a:spLocks noGrp="1"/>
          </p:cNvSpPr>
          <p:nvPr>
            <p:ph idx="1"/>
          </p:nvPr>
        </p:nvSpPr>
        <p:spPr>
          <a:xfrm>
            <a:off x="540913" y="1133341"/>
            <a:ext cx="11114467" cy="5359534"/>
          </a:xfrm>
        </p:spPr>
        <p:txBody>
          <a:bodyPr>
            <a:noAutofit/>
          </a:bodyPr>
          <a:lstStyle/>
          <a:p>
            <a:pPr marL="0" indent="0">
              <a:lnSpc>
                <a:spcPct val="100000"/>
              </a:lnSpc>
              <a:spcBef>
                <a:spcPts val="0"/>
              </a:spcBef>
              <a:buNone/>
            </a:pP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zaměřeno na vnitřní prostředí (faktory)</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objektivně zhodnotit současné postavení instituce</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v čem instituce vyniká + co je její slabou stránkou</a:t>
            </a:r>
          </a:p>
          <a:p>
            <a:pPr>
              <a:lnSpc>
                <a:spcPct val="100000"/>
              </a:lnSpc>
              <a:spcBef>
                <a:spcPts val="0"/>
              </a:spcBef>
            </a:pPr>
            <a:r>
              <a:rPr lang="cs-CZ" sz="2000" dirty="0">
                <a:latin typeface="Arial Narrow" panose="020B0606020202030204" pitchFamily="34" charset="0"/>
                <a:ea typeface="Calibri" panose="020F0502020204030204" pitchFamily="34" charset="0"/>
                <a:cs typeface="Times New Roman" panose="02020603050405020304" pitchFamily="18" charset="0"/>
              </a:rPr>
              <a:t>cíl </a:t>
            </a: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odhadnout, co máme k dispozici a jakým způsobem s tím lze pracovat</a:t>
            </a:r>
          </a:p>
          <a:p>
            <a:pPr lvl="1">
              <a:lnSpc>
                <a:spcPct val="100000"/>
              </a:lnSpc>
              <a:spcBef>
                <a:spcPts val="0"/>
              </a:spcBef>
            </a:pPr>
            <a:r>
              <a:rPr lang="cs-CZ" sz="2000" dirty="0">
                <a:latin typeface="Arial Narrow" panose="020B0606020202030204" pitchFamily="34" charset="0"/>
                <a:ea typeface="Calibri" panose="020F0502020204030204" pitchFamily="34" charset="0"/>
                <a:cs typeface="Times New Roman" panose="02020603050405020304" pitchFamily="18" charset="0"/>
              </a:rPr>
              <a:t>prvky: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zdroje – pracovníci a jejich znalosti a dovednosti, finanční prostředky, prostory, charakter místa…</a:t>
            </a: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b="1" dirty="0">
                <a:latin typeface="Arial Narrow" panose="020B0606020202030204" pitchFamily="34" charset="0"/>
                <a:ea typeface="Calibri" panose="020F0502020204030204" pitchFamily="34" charset="0"/>
                <a:cs typeface="Times New Roman" panose="02020603050405020304" pitchFamily="18" charset="0"/>
              </a:rPr>
              <a:t>Model </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a:t>
            </a:r>
            <a:r>
              <a:rPr lang="cs-CZ" sz="2000" b="1" dirty="0" err="1">
                <a:effectLst/>
                <a:latin typeface="Arial Narrow" panose="020B0606020202030204" pitchFamily="34" charset="0"/>
                <a:ea typeface="Calibri" panose="020F0502020204030204" pitchFamily="34" charset="0"/>
                <a:cs typeface="Times New Roman" panose="02020603050405020304" pitchFamily="18" charset="0"/>
              </a:rPr>
              <a:t>7S</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firmy McKinsey = pomůcka k odhalení tzv. klíčových faktorů úspěchu</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každá organizace </a:t>
            </a: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množina 7 základních faktorů, které se podmiňují a ovlivňují</a:t>
            </a:r>
            <a:r>
              <a:rPr lang="cs-CZ" sz="2000" dirty="0">
                <a:latin typeface="Arial Narrow" panose="020B0606020202030204" pitchFamily="34" charset="0"/>
                <a:ea typeface="Calibri" panose="020F0502020204030204" pitchFamily="34" charset="0"/>
                <a:cs typeface="Times New Roman" panose="02020603050405020304" pitchFamily="18" charset="0"/>
              </a:rPr>
              <a:t> </a:t>
            </a:r>
            <a:r>
              <a:rPr lang="cs-CZ" sz="2000" dirty="0">
                <a:latin typeface="Arial Narrow" panose="020B0606020202030204" pitchFamily="34" charset="0"/>
                <a:ea typeface="Tahoma" panose="020B0604030504040204" pitchFamily="34" charset="0"/>
                <a:cs typeface="Times New Roman" panose="02020603050405020304" pitchFamily="18" charset="0"/>
              </a:rPr>
              <a:t>→ měly by být v souladu</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strategie</a:t>
            </a: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struktura</a:t>
            </a: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systémy řízení</a:t>
            </a: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styl manažerské práce</a:t>
            </a: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spolupracovníci</a:t>
            </a: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schopnosti</a:t>
            </a: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sdílené hodnoty</a:t>
            </a: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2590798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D0BEA9-C897-42A9-A13A-AAA19E485A31}"/>
              </a:ext>
            </a:extLst>
          </p:cNvPr>
          <p:cNvSpPr>
            <a:spLocks noGrp="1"/>
          </p:cNvSpPr>
          <p:nvPr>
            <p:ph type="title"/>
          </p:nvPr>
        </p:nvSpPr>
        <p:spPr>
          <a:xfrm>
            <a:off x="838200" y="365125"/>
            <a:ext cx="10515600" cy="768216"/>
          </a:xfrm>
        </p:spPr>
        <p:txBody>
          <a:bodyPr>
            <a:noAutofit/>
          </a:bodyPr>
          <a:lstStyle/>
          <a:p>
            <a:pPr algn="ctr"/>
            <a:r>
              <a:rPr lang="cs-CZ" sz="3600" b="1" dirty="0">
                <a:effectLst/>
                <a:latin typeface="Arial Narrow" panose="020B0606020202030204" pitchFamily="34" charset="0"/>
                <a:ea typeface="Calibri" panose="020F0502020204030204" pitchFamily="34" charset="0"/>
              </a:rPr>
              <a:t>Formulování strategie </a:t>
            </a:r>
            <a:endParaRPr lang="cs-CZ" sz="36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D78740E-E51D-4AB2-AB1A-34A85A0875F5}"/>
              </a:ext>
            </a:extLst>
          </p:cNvPr>
          <p:cNvSpPr>
            <a:spLocks noGrp="1"/>
          </p:cNvSpPr>
          <p:nvPr>
            <p:ph idx="1"/>
          </p:nvPr>
        </p:nvSpPr>
        <p:spPr>
          <a:xfrm>
            <a:off x="540913" y="1133341"/>
            <a:ext cx="11114467" cy="5359534"/>
          </a:xfrm>
        </p:spPr>
        <p:txBody>
          <a:bodyPr>
            <a:noAutofit/>
          </a:bodyPr>
          <a:lstStyle/>
          <a:p>
            <a:pPr marL="45720" indent="0">
              <a:lnSpc>
                <a:spcPct val="100000"/>
              </a:lnSpc>
              <a:spcBef>
                <a:spcPts val="0"/>
              </a:spcBef>
              <a:buNone/>
            </a:pPr>
            <a:r>
              <a:rPr lang="cs-CZ" sz="2000" dirty="0">
                <a:latin typeface="Arial Narrow" panose="020B0606020202030204" pitchFamily="34" charset="0"/>
                <a:ea typeface="Tahoma" panose="020B0604030504040204" pitchFamily="34" charset="0"/>
                <a:cs typeface="Times New Roman" panose="02020603050405020304" pitchFamily="18" charset="0"/>
              </a:rPr>
              <a:t>na základě analýz organizace získá konkrétní představu, co je potřeba změnit = </a:t>
            </a:r>
            <a:r>
              <a:rPr lang="cs-CZ" sz="2000" b="1" u="sng" dirty="0">
                <a:latin typeface="Arial Narrow" panose="020B0606020202030204" pitchFamily="34" charset="0"/>
                <a:ea typeface="Tahoma" panose="020B0604030504040204" pitchFamily="34" charset="0"/>
                <a:cs typeface="Times New Roman" panose="02020603050405020304" pitchFamily="18" charset="0"/>
              </a:rPr>
              <a:t>podstata strategického plánu</a:t>
            </a:r>
          </a:p>
          <a:p>
            <a:pPr>
              <a:lnSpc>
                <a:spcPct val="100000"/>
              </a:lnSpc>
              <a:spcBef>
                <a:spcPts val="0"/>
              </a:spcBef>
            </a:pPr>
            <a:r>
              <a:rPr lang="cs-CZ" sz="2000" dirty="0">
                <a:latin typeface="Arial Narrow" panose="020B0606020202030204" pitchFamily="34" charset="0"/>
                <a:ea typeface="Tahoma" panose="020B0604030504040204" pitchFamily="34" charset="0"/>
                <a:cs typeface="Times New Roman" panose="02020603050405020304" pitchFamily="18" charset="0"/>
              </a:rPr>
              <a:t>jak, kde a která změna strategie je naléhavá</a:t>
            </a:r>
          </a:p>
          <a:p>
            <a:pPr>
              <a:lnSpc>
                <a:spcPct val="100000"/>
              </a:lnSpc>
              <a:spcBef>
                <a:spcPts val="0"/>
              </a:spcBef>
            </a:pPr>
            <a:r>
              <a:rPr lang="cs-CZ" sz="2000" dirty="0">
                <a:latin typeface="Arial Narrow" panose="020B0606020202030204" pitchFamily="34" charset="0"/>
                <a:ea typeface="Tahoma" panose="020B0604030504040204" pitchFamily="34" charset="0"/>
                <a:cs typeface="Times New Roman" panose="02020603050405020304" pitchFamily="18" charset="0"/>
              </a:rPr>
              <a:t>do jaké míry organizace naplňuje své primární úkoly</a:t>
            </a:r>
          </a:p>
          <a:p>
            <a:pPr>
              <a:lnSpc>
                <a:spcPct val="100000"/>
              </a:lnSpc>
              <a:spcBef>
                <a:spcPts val="0"/>
              </a:spcBef>
            </a:pPr>
            <a:r>
              <a:rPr lang="cs-CZ" sz="2000" dirty="0">
                <a:latin typeface="Arial Narrow" panose="020B0606020202030204" pitchFamily="34" charset="0"/>
                <a:ea typeface="Tahoma" panose="020B0604030504040204" pitchFamily="34" charset="0"/>
                <a:cs typeface="Times New Roman" panose="02020603050405020304" pitchFamily="18" charset="0"/>
              </a:rPr>
              <a:t>jak moc je organizace ovlivňována okolím</a:t>
            </a:r>
          </a:p>
          <a:p>
            <a:pPr>
              <a:lnSpc>
                <a:spcPct val="100000"/>
              </a:lnSpc>
              <a:spcBef>
                <a:spcPts val="0"/>
              </a:spcBef>
            </a:pPr>
            <a:r>
              <a:rPr lang="cs-CZ" sz="2000" dirty="0">
                <a:latin typeface="Arial Narrow" panose="020B0606020202030204" pitchFamily="34" charset="0"/>
                <a:ea typeface="Tahoma" panose="020B0604030504040204" pitchFamily="34" charset="0"/>
                <a:cs typeface="Times New Roman" panose="02020603050405020304" pitchFamily="18" charset="0"/>
              </a:rPr>
              <a:t>jaké má možnosti do budoucnosti </a:t>
            </a:r>
          </a:p>
          <a:p>
            <a:pPr>
              <a:lnSpc>
                <a:spcPct val="100000"/>
              </a:lnSpc>
              <a:spcBef>
                <a:spcPts val="0"/>
              </a:spcBef>
            </a:pPr>
            <a:r>
              <a:rPr lang="cs-CZ" sz="2000" dirty="0">
                <a:latin typeface="Arial Narrow" panose="020B0606020202030204" pitchFamily="34" charset="0"/>
                <a:ea typeface="Tahoma" panose="020B0604030504040204" pitchFamily="34" charset="0"/>
                <a:cs typeface="Times New Roman" panose="02020603050405020304" pitchFamily="18" charset="0"/>
              </a:rPr>
              <a:t>jaké jsou její silné a slabé stránky ve schopnosti naplnění strategických aktivit</a:t>
            </a:r>
          </a:p>
          <a:p>
            <a:pPr>
              <a:lnSpc>
                <a:spcPct val="100000"/>
              </a:lnSpc>
              <a:spcBef>
                <a:spcPts val="0"/>
              </a:spcBef>
            </a:pPr>
            <a:endParaRPr lang="cs-CZ" sz="2000" dirty="0">
              <a:latin typeface="Arial Narrow" panose="020B0606020202030204" pitchFamily="34" charset="0"/>
              <a:ea typeface="Tahoma" panose="020B0604030504040204" pitchFamily="34" charset="0"/>
              <a:cs typeface="Times New Roman" panose="02020603050405020304" pitchFamily="18" charset="0"/>
            </a:endParaRPr>
          </a:p>
          <a:p>
            <a:pPr marL="45720" indent="0">
              <a:lnSpc>
                <a:spcPct val="100000"/>
              </a:lnSpc>
              <a:spcBef>
                <a:spcPts val="0"/>
              </a:spcBef>
              <a:buNone/>
            </a:pPr>
            <a:r>
              <a:rPr lang="cs-CZ" sz="2000" dirty="0">
                <a:latin typeface="Arial Narrow" panose="020B0606020202030204" pitchFamily="34" charset="0"/>
                <a:ea typeface="Tahoma" panose="020B0604030504040204" pitchFamily="34" charset="0"/>
                <a:cs typeface="Times New Roman" panose="02020603050405020304" pitchFamily="18" charset="0"/>
              </a:rPr>
              <a:t>v rámci přípravy strategického plánu v umělecké organizaci → sledujeme několik klíčových oblastí</a:t>
            </a:r>
          </a:p>
          <a:p>
            <a:pPr marL="388620" indent="-342900">
              <a:lnSpc>
                <a:spcPct val="100000"/>
              </a:lnSpc>
              <a:spcBef>
                <a:spcPts val="0"/>
              </a:spcBef>
              <a:buFont typeface="+mj-lt"/>
              <a:buAutoNum type="arabicParenR"/>
            </a:pPr>
            <a:r>
              <a:rPr lang="cs-CZ" sz="2000" b="1" dirty="0">
                <a:latin typeface="Arial Narrow" panose="020B0606020202030204" pitchFamily="34" charset="0"/>
                <a:ea typeface="Calibri" panose="020F0502020204030204" pitchFamily="34" charset="0"/>
              </a:rPr>
              <a:t>u</a:t>
            </a:r>
            <a:r>
              <a:rPr lang="cs-CZ" sz="2000" b="1" dirty="0">
                <a:effectLst/>
                <a:latin typeface="Arial Narrow" panose="020B0606020202030204" pitchFamily="34" charset="0"/>
                <a:ea typeface="Calibri" panose="020F0502020204030204" pitchFamily="34" charset="0"/>
              </a:rPr>
              <a:t>mělecký plán</a:t>
            </a:r>
          </a:p>
          <a:p>
            <a:pPr marL="388620" indent="-342900">
              <a:lnSpc>
                <a:spcPct val="100000"/>
              </a:lnSpc>
              <a:spcBef>
                <a:spcPts val="0"/>
              </a:spcBef>
              <a:buFont typeface="+mj-lt"/>
              <a:buAutoNum type="arabicParenR"/>
            </a:pPr>
            <a:r>
              <a:rPr lang="cs-CZ" sz="2000" b="1" dirty="0">
                <a:latin typeface="Arial Narrow" panose="020B0606020202030204" pitchFamily="34" charset="0"/>
                <a:ea typeface="Calibri" panose="020F0502020204030204" pitchFamily="34" charset="0"/>
              </a:rPr>
              <a:t>p</a:t>
            </a:r>
            <a:r>
              <a:rPr lang="cs-CZ" sz="2000" b="1" dirty="0">
                <a:effectLst/>
                <a:latin typeface="Arial Narrow" panose="020B0606020202030204" pitchFamily="34" charset="0"/>
                <a:ea typeface="Calibri" panose="020F0502020204030204" pitchFamily="34" charset="0"/>
              </a:rPr>
              <a:t>lán marketingu</a:t>
            </a:r>
            <a:endParaRPr lang="cs-CZ" sz="2000" b="1" dirty="0">
              <a:latin typeface="Arial Narrow" panose="020B0606020202030204" pitchFamily="34" charset="0"/>
              <a:ea typeface="Calibri" panose="020F0502020204030204" pitchFamily="34" charset="0"/>
            </a:endParaRPr>
          </a:p>
          <a:p>
            <a:pPr marL="388620" indent="-342900">
              <a:lnSpc>
                <a:spcPct val="100000"/>
              </a:lnSpc>
              <a:spcBef>
                <a:spcPts val="0"/>
              </a:spcBef>
              <a:buFont typeface="+mj-lt"/>
              <a:buAutoNum type="arabicParenR"/>
            </a:pPr>
            <a:r>
              <a:rPr lang="cs-CZ" sz="2000" b="1" dirty="0">
                <a:latin typeface="Arial Narrow" panose="020B0606020202030204" pitchFamily="34" charset="0"/>
                <a:ea typeface="Calibri" panose="020F0502020204030204" pitchFamily="34" charset="0"/>
              </a:rPr>
              <a:t>p</a:t>
            </a:r>
            <a:r>
              <a:rPr lang="cs-CZ" sz="2000" b="1" dirty="0">
                <a:effectLst/>
                <a:latin typeface="Arial Narrow" panose="020B0606020202030204" pitchFamily="34" charset="0"/>
                <a:ea typeface="Calibri" panose="020F0502020204030204" pitchFamily="34" charset="0"/>
              </a:rPr>
              <a:t>lán fundraisingu</a:t>
            </a:r>
          </a:p>
          <a:p>
            <a:pPr marL="388620" indent="-342900">
              <a:lnSpc>
                <a:spcPct val="100000"/>
              </a:lnSpc>
              <a:spcBef>
                <a:spcPts val="0"/>
              </a:spcBef>
              <a:buFont typeface="+mj-lt"/>
              <a:buAutoNum type="arabicParenR"/>
            </a:pPr>
            <a:r>
              <a:rPr lang="cs-CZ" sz="2000" b="1" dirty="0">
                <a:latin typeface="Arial Narrow" panose="020B0606020202030204" pitchFamily="34" charset="0"/>
                <a:ea typeface="Calibri" panose="020F0502020204030204" pitchFamily="34" charset="0"/>
              </a:rPr>
              <a:t>o</a:t>
            </a:r>
            <a:r>
              <a:rPr lang="cs-CZ" sz="2000" b="1" dirty="0">
                <a:effectLst/>
                <a:latin typeface="Arial Narrow" panose="020B0606020202030204" pitchFamily="34" charset="0"/>
                <a:ea typeface="Calibri" panose="020F0502020204030204" pitchFamily="34" charset="0"/>
              </a:rPr>
              <a:t>rganizační a produkční plán</a:t>
            </a:r>
          </a:p>
          <a:p>
            <a:pPr marL="4572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a:p>
            <a:pPr marL="45720" indent="0">
              <a:lnSpc>
                <a:spcPct val="100000"/>
              </a:lnSpc>
              <a:spcBef>
                <a:spcPts val="0"/>
              </a:spcBef>
              <a:buNone/>
            </a:pPr>
            <a:r>
              <a:rPr lang="cs-CZ" sz="2000" dirty="0">
                <a:latin typeface="Arial Narrow" panose="020B0606020202030204" pitchFamily="34" charset="0"/>
                <a:ea typeface="Tahoma" panose="020B0604030504040204" pitchFamily="34" charset="0"/>
                <a:cs typeface="Times New Roman" panose="02020603050405020304" pitchFamily="18" charset="0"/>
              </a:rPr>
              <a:t>jednotlivé plány přetvořeny do podoby dokumentu s časovým harmonogramem a rozpočtem, který putuje k vedení organizace či rozhodovacím orgánům ke schválení</a:t>
            </a:r>
          </a:p>
          <a:p>
            <a:pPr marL="4572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25278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D0BEA9-C897-42A9-A13A-AAA19E485A31}"/>
              </a:ext>
            </a:extLst>
          </p:cNvPr>
          <p:cNvSpPr>
            <a:spLocks noGrp="1"/>
          </p:cNvSpPr>
          <p:nvPr>
            <p:ph type="title"/>
          </p:nvPr>
        </p:nvSpPr>
        <p:spPr>
          <a:xfrm>
            <a:off x="838200" y="365125"/>
            <a:ext cx="10515600" cy="768216"/>
          </a:xfrm>
        </p:spPr>
        <p:txBody>
          <a:bodyPr>
            <a:noAutofit/>
          </a:bodyPr>
          <a:lstStyle/>
          <a:p>
            <a:pPr algn="ctr"/>
            <a:r>
              <a:rPr lang="cs-CZ" sz="3600" b="1" dirty="0">
                <a:effectLst/>
                <a:latin typeface="Arial Narrow" panose="020B0606020202030204" pitchFamily="34" charset="0"/>
                <a:ea typeface="Calibri" panose="020F0502020204030204" pitchFamily="34" charset="0"/>
              </a:rPr>
              <a:t>1) Umělecký plán</a:t>
            </a:r>
            <a:endParaRPr lang="cs-CZ" sz="36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D78740E-E51D-4AB2-AB1A-34A85A0875F5}"/>
              </a:ext>
            </a:extLst>
          </p:cNvPr>
          <p:cNvSpPr>
            <a:spLocks noGrp="1"/>
          </p:cNvSpPr>
          <p:nvPr>
            <p:ph idx="1"/>
          </p:nvPr>
        </p:nvSpPr>
        <p:spPr>
          <a:xfrm>
            <a:off x="540913" y="1133341"/>
            <a:ext cx="11114467" cy="5359534"/>
          </a:xfrm>
        </p:spPr>
        <p:txBody>
          <a:bodyPr>
            <a:noAutofit/>
          </a:bodyPr>
          <a:lstStyle/>
          <a:p>
            <a:pPr marL="45720" indent="0">
              <a:lnSpc>
                <a:spcPct val="100000"/>
              </a:lnSpc>
              <a:spcBef>
                <a:spcPts val="0"/>
              </a:spcBef>
              <a:buNone/>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kvalita a výjimečnost uměleckého programu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znak úrovně organizace</a:t>
            </a:r>
          </a:p>
          <a:p>
            <a:pPr marL="4572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dirty="0">
                <a:latin typeface="Arial Narrow" panose="020B0606020202030204" pitchFamily="34" charset="0"/>
                <a:ea typeface="Calibri" panose="020F0502020204030204" pitchFamily="34" charset="0"/>
                <a:cs typeface="Times New Roman" panose="02020603050405020304" pitchFamily="18" charset="0"/>
              </a:rPr>
              <a:t>nechce-li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organizace stagnovat </a:t>
            </a:r>
            <a:r>
              <a:rPr lang="cs-CZ" sz="2000" dirty="0">
                <a:latin typeface="Arial Narrow" panose="020B0606020202030204" pitchFamily="34" charset="0"/>
                <a:ea typeface="Tahoma" panose="020B0604030504040204" pitchFamily="34" charset="0"/>
                <a:cs typeface="Times New Roman" panose="02020603050405020304" pitchFamily="18" charset="0"/>
              </a:rPr>
              <a:t>→</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každý rok realizuje nové ambiciózní projekty (náročné </a:t>
            </a:r>
            <a:r>
              <a:rPr lang="cs-CZ" sz="2000" dirty="0">
                <a:latin typeface="Arial Narrow" panose="020B0606020202030204" pitchFamily="34" charset="0"/>
                <a:ea typeface="Tahoma" panose="020B0604030504040204" pitchFamily="34" charset="0"/>
                <a:cs typeface="Times New Roman" panose="02020603050405020304" pitchFamily="18" charset="0"/>
              </a:rPr>
              <a:t>→ nutno</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plánovat s předstihem tří a více </a:t>
            </a:r>
            <a:r>
              <a:rPr lang="cs-CZ" sz="2000" dirty="0">
                <a:latin typeface="Arial Narrow" panose="020B0606020202030204" pitchFamily="34" charset="0"/>
                <a:ea typeface="Calibri" panose="020F0502020204030204" pitchFamily="34" charset="0"/>
                <a:cs typeface="Times New Roman" panose="02020603050405020304" pitchFamily="18" charset="0"/>
              </a:rPr>
              <a:t>let</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dlouhodobé umělecké plány = odstup umožňuje zajistit dostatečné finanční zdroje </a:t>
            </a:r>
            <a:r>
              <a:rPr lang="cs-CZ" sz="2000" dirty="0">
                <a:latin typeface="Arial Narrow" panose="020B0606020202030204" pitchFamily="34" charset="0"/>
                <a:ea typeface="Calibri" panose="020F0502020204030204" pitchFamily="34" charset="0"/>
                <a:cs typeface="Times New Roman" panose="02020603050405020304" pitchFamily="18" charset="0"/>
              </a:rPr>
              <a:t>+ i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kampaň k získání publika</a:t>
            </a:r>
          </a:p>
          <a:p>
            <a:pPr>
              <a:lnSpc>
                <a:spcPct val="100000"/>
              </a:lnSpc>
              <a:spcBef>
                <a:spcPts val="0"/>
              </a:spcBef>
            </a:pP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marL="45720" indent="0">
              <a:lnSpc>
                <a:spcPct val="100000"/>
              </a:lnSpc>
              <a:spcBef>
                <a:spcPts val="0"/>
              </a:spcBef>
              <a:buNone/>
            </a:pPr>
            <a:r>
              <a:rPr lang="cs-CZ" sz="2000" b="1" dirty="0">
                <a:latin typeface="Arial Narrow" panose="020B0606020202030204" pitchFamily="34" charset="0"/>
                <a:ea typeface="Calibri" panose="020F0502020204030204" pitchFamily="34" charset="0"/>
                <a:cs typeface="Times New Roman" panose="02020603050405020304" pitchFamily="18" charset="0"/>
              </a:rPr>
              <a:t>e</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fektivní plán </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nemusí obsahovat všechny programové počiny na nadcházející roky x měl by zmínit: </a:t>
            </a:r>
          </a:p>
          <a:p>
            <a:pPr lvl="1">
              <a:lnSpc>
                <a:spcPct val="100000"/>
              </a:lnSpc>
              <a:spcBef>
                <a:spcPts val="0"/>
              </a:spcBef>
              <a:spcAft>
                <a:spcPts val="0"/>
              </a:spcAft>
              <a:buFont typeface="Wingdings" panose="05000000000000000000" pitchFamily="2" charset="2"/>
              <a:buChar char="§"/>
            </a:pPr>
            <a:r>
              <a:rPr lang="cs-CZ" dirty="0">
                <a:effectLst/>
                <a:latin typeface="Arial Narrow" panose="020B0606020202030204" pitchFamily="34" charset="0"/>
                <a:ea typeface="Calibri" panose="020F0502020204030204" pitchFamily="34" charset="0"/>
                <a:cs typeface="Times New Roman" panose="02020603050405020304" pitchFamily="18" charset="0"/>
              </a:rPr>
              <a:t>tzv. programové vrcholy („</a:t>
            </a:r>
            <a:r>
              <a:rPr lang="cs-CZ" dirty="0" err="1">
                <a:effectLst/>
                <a:latin typeface="Arial Narrow" panose="020B0606020202030204" pitchFamily="34" charset="0"/>
                <a:ea typeface="Calibri" panose="020F0502020204030204" pitchFamily="34" charset="0"/>
                <a:cs typeface="Times New Roman" panose="02020603050405020304" pitchFamily="18" charset="0"/>
              </a:rPr>
              <a:t>highlights</a:t>
            </a:r>
            <a:r>
              <a:rPr lang="cs-CZ" dirty="0">
                <a:effectLst/>
                <a:latin typeface="Arial Narrow" panose="020B0606020202030204" pitchFamily="34" charset="0"/>
                <a:ea typeface="Calibri" panose="020F0502020204030204" pitchFamily="34" charset="0"/>
                <a:cs typeface="Times New Roman" panose="02020603050405020304" pitchFamily="18" charset="0"/>
              </a:rPr>
              <a:t>“)</a:t>
            </a:r>
          </a:p>
          <a:p>
            <a:pPr lvl="1">
              <a:lnSpc>
                <a:spcPct val="100000"/>
              </a:lnSpc>
              <a:spcBef>
                <a:spcPts val="0"/>
              </a:spcBef>
              <a:spcAft>
                <a:spcPts val="0"/>
              </a:spcAft>
              <a:buFont typeface="Wingdings" panose="05000000000000000000" pitchFamily="2" charset="2"/>
              <a:buChar char="§"/>
            </a:pPr>
            <a:r>
              <a:rPr lang="cs-CZ" i="1" dirty="0">
                <a:latin typeface="Arial Narrow" panose="020B0606020202030204" pitchFamily="34" charset="0"/>
                <a:ea typeface="Calibri" panose="020F0502020204030204" pitchFamily="34" charset="0"/>
                <a:cs typeface="Times New Roman" panose="02020603050405020304" pitchFamily="18" charset="0"/>
              </a:rPr>
              <a:t>p</a:t>
            </a:r>
            <a:r>
              <a:rPr lang="cs-CZ" i="1" dirty="0">
                <a:effectLst/>
                <a:latin typeface="Arial Narrow" panose="020B0606020202030204" pitchFamily="34" charset="0"/>
                <a:ea typeface="Calibri" panose="020F0502020204030204" pitchFamily="34" charset="0"/>
                <a:cs typeface="Times New Roman" panose="02020603050405020304" pitchFamily="18" charset="0"/>
              </a:rPr>
              <a:t>očet produkcí</a:t>
            </a:r>
          </a:p>
          <a:p>
            <a:pPr lvl="1">
              <a:lnSpc>
                <a:spcPct val="100000"/>
              </a:lnSpc>
              <a:spcBef>
                <a:spcPts val="0"/>
              </a:spcBef>
              <a:spcAft>
                <a:spcPts val="0"/>
              </a:spcAft>
              <a:buFont typeface="Wingdings" panose="05000000000000000000" pitchFamily="2" charset="2"/>
              <a:buChar char="§"/>
            </a:pPr>
            <a:r>
              <a:rPr lang="cs-CZ" i="1" dirty="0">
                <a:latin typeface="Arial Narrow" panose="020B0606020202030204" pitchFamily="34" charset="0"/>
                <a:ea typeface="Calibri" panose="020F0502020204030204" pitchFamily="34" charset="0"/>
                <a:cs typeface="Times New Roman" panose="02020603050405020304" pitchFamily="18" charset="0"/>
              </a:rPr>
              <a:t>v</a:t>
            </a:r>
            <a:r>
              <a:rPr lang="cs-CZ" i="1" dirty="0">
                <a:effectLst/>
                <a:latin typeface="Arial Narrow" panose="020B0606020202030204" pitchFamily="34" charset="0"/>
                <a:ea typeface="Calibri" panose="020F0502020204030204" pitchFamily="34" charset="0"/>
                <a:cs typeface="Times New Roman" panose="02020603050405020304" pitchFamily="18" charset="0"/>
              </a:rPr>
              <a:t>ýběr repertoáru</a:t>
            </a:r>
            <a:r>
              <a:rPr lang="cs-CZ" dirty="0">
                <a:effectLst/>
                <a:latin typeface="Arial Narrow" panose="020B0606020202030204" pitchFamily="34" charset="0"/>
                <a:ea typeface="Calibri" panose="020F0502020204030204" pitchFamily="34" charset="0"/>
                <a:cs typeface="Times New Roman" panose="02020603050405020304" pitchFamily="18" charset="0"/>
              </a:rPr>
              <a:t> a spolupráce s hostujícími uměli – vyváženost programové skladby s vlivem na příjmy </a:t>
            </a:r>
          </a:p>
          <a:p>
            <a:pPr marL="4572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4572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4572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zvolený repertoár </a:t>
            </a: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má odpovídat poslání organizace</a:t>
            </a:r>
          </a:p>
          <a:p>
            <a:pPr marL="4572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5978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D0BEA9-C897-42A9-A13A-AAA19E485A31}"/>
              </a:ext>
            </a:extLst>
          </p:cNvPr>
          <p:cNvSpPr>
            <a:spLocks noGrp="1"/>
          </p:cNvSpPr>
          <p:nvPr>
            <p:ph type="title"/>
          </p:nvPr>
        </p:nvSpPr>
        <p:spPr>
          <a:xfrm>
            <a:off x="838200" y="365125"/>
            <a:ext cx="10515600" cy="768216"/>
          </a:xfrm>
        </p:spPr>
        <p:txBody>
          <a:bodyPr>
            <a:noAutofit/>
          </a:bodyPr>
          <a:lstStyle/>
          <a:p>
            <a:pPr algn="ctr"/>
            <a:r>
              <a:rPr lang="cs-CZ" sz="3600" b="1" dirty="0">
                <a:latin typeface="Arial Narrow" panose="020B0606020202030204" pitchFamily="34" charset="0"/>
                <a:ea typeface="Calibri" panose="020F0502020204030204" pitchFamily="34" charset="0"/>
              </a:rPr>
              <a:t>2</a:t>
            </a:r>
            <a:r>
              <a:rPr lang="cs-CZ" sz="3600" b="1" dirty="0">
                <a:effectLst/>
                <a:latin typeface="Arial Narrow" panose="020B0606020202030204" pitchFamily="34" charset="0"/>
                <a:ea typeface="Calibri" panose="020F0502020204030204" pitchFamily="34" charset="0"/>
              </a:rPr>
              <a:t>) Plán marketingu</a:t>
            </a:r>
            <a:endParaRPr lang="cs-CZ" sz="36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D78740E-E51D-4AB2-AB1A-34A85A0875F5}"/>
              </a:ext>
            </a:extLst>
          </p:cNvPr>
          <p:cNvSpPr>
            <a:spLocks noGrp="1"/>
          </p:cNvSpPr>
          <p:nvPr>
            <p:ph idx="1"/>
          </p:nvPr>
        </p:nvSpPr>
        <p:spPr>
          <a:xfrm>
            <a:off x="540913" y="1133341"/>
            <a:ext cx="11114467" cy="5359534"/>
          </a:xfrm>
        </p:spPr>
        <p:txBody>
          <a:bodyPr>
            <a:noAutofit/>
          </a:bodyPr>
          <a:lstStyle/>
          <a:p>
            <a:pPr marL="4572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Cíl: vysoká návštěvnost </a:t>
            </a: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podmíněna intenzivním a kvalitním marketingem</a:t>
            </a:r>
          </a:p>
          <a:p>
            <a:pPr marL="4572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Marketing se ve strategickém plánování může ubírat dvěma směry:</a:t>
            </a:r>
          </a:p>
          <a:p>
            <a:pPr marL="45720" indent="0">
              <a:lnSpc>
                <a:spcPct val="100000"/>
              </a:lnSpc>
              <a:spcBef>
                <a:spcPts val="0"/>
              </a:spcBef>
              <a:buNone/>
            </a:pP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1) Programový marketing</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většina standardních marketingových nástrojů za účelem podpory prodeje vstupenek a získání publika (využití médií, partnerství, slev, direct mailingu, sociálních médií, online kampaní apod.) </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nezbytné určit, kdo je cílovým publikem akce </a:t>
            </a:r>
            <a:r>
              <a:rPr lang="cs-CZ" sz="2000" dirty="0">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vytvořit kampaň</a:t>
            </a:r>
          </a:p>
          <a:p>
            <a:pPr marL="45720" indent="0">
              <a:lnSpc>
                <a:spcPct val="100000"/>
              </a:lnSpc>
              <a:spcBef>
                <a:spcPts val="0"/>
              </a:spcBef>
              <a:buNone/>
            </a:pP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2) Instituční marketing</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propaguje činnost a poslání organizace všeobecně</a:t>
            </a:r>
          </a:p>
          <a:p>
            <a:pPr>
              <a:lnSpc>
                <a:spcPct val="100000"/>
              </a:lnSpc>
              <a:spcBef>
                <a:spcPts val="0"/>
              </a:spcBef>
            </a:pPr>
            <a:r>
              <a:rPr lang="cs-CZ" sz="2000" dirty="0">
                <a:latin typeface="Arial Narrow" panose="020B0606020202030204" pitchFamily="34" charset="0"/>
                <a:ea typeface="Calibri" panose="020F0502020204030204" pitchFamily="34" charset="0"/>
                <a:cs typeface="Times New Roman" panose="02020603050405020304" pitchFamily="18" charset="0"/>
              </a:rPr>
              <a:t>cíl: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udržovat povědomí o organizaci a vzbuzovat nadšení a zájem u širší veřejnosti</a:t>
            </a:r>
          </a:p>
          <a:p>
            <a:pPr>
              <a:lnSpc>
                <a:spcPct val="100000"/>
              </a:lnSpc>
              <a:spcBef>
                <a:spcPts val="0"/>
              </a:spcBef>
            </a:pPr>
            <a:r>
              <a:rPr lang="cs-CZ" sz="2000" dirty="0">
                <a:latin typeface="Arial Narrow" panose="020B0606020202030204" pitchFamily="34" charset="0"/>
                <a:ea typeface="Calibri" panose="020F0502020204030204" pitchFamily="34" charset="0"/>
                <a:cs typeface="Times New Roman" panose="02020603050405020304" pitchFamily="18" charset="0"/>
              </a:rPr>
              <a:t>vhodné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u menších kulturních zařízení bez zdrojů na rozsáhlé a drahé marketingové kampaně</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nestojí téměř nic</a:t>
            </a:r>
          </a:p>
          <a:p>
            <a:pPr lvl="1">
              <a:lnSpc>
                <a:spcPct val="100000"/>
              </a:lnSpc>
              <a:spcBef>
                <a:spcPts val="0"/>
              </a:spcBef>
              <a:spcAft>
                <a:spcPts val="0"/>
              </a:spcAft>
            </a:pPr>
            <a:r>
              <a:rPr lang="cs-CZ" dirty="0">
                <a:effectLst/>
                <a:latin typeface="Arial Narrow" panose="020B0606020202030204" pitchFamily="34" charset="0"/>
                <a:ea typeface="Calibri" panose="020F0502020204030204" pitchFamily="34" charset="0"/>
                <a:cs typeface="Times New Roman" panose="02020603050405020304" pitchFamily="18" charset="0"/>
              </a:rPr>
              <a:t>invenční pořady, často a výrazně zmiňovány v médiích</a:t>
            </a:r>
          </a:p>
          <a:p>
            <a:pPr lvl="1">
              <a:lnSpc>
                <a:spcPct val="100000"/>
              </a:lnSpc>
              <a:spcBef>
                <a:spcPts val="0"/>
              </a:spcBef>
              <a:spcAft>
                <a:spcPts val="0"/>
              </a:spcAft>
            </a:pPr>
            <a:r>
              <a:rPr lang="cs-CZ" dirty="0">
                <a:effectLst/>
                <a:latin typeface="Arial Narrow" panose="020B0606020202030204" pitchFamily="34" charset="0"/>
                <a:ea typeface="Calibri" panose="020F0502020204030204" pitchFamily="34" charset="0"/>
                <a:cs typeface="Times New Roman" panose="02020603050405020304" pitchFamily="18" charset="0"/>
              </a:rPr>
              <a:t>doprovodné akce: doprovodné programy, dny otevřených dveří, prohlídky zákulisí, soutěže, workshopy… vzbuzují zájem potenciálních diváků</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musí se pravidelně opakovat – neztratit se z povědomí veřejnosti</a:t>
            </a:r>
          </a:p>
          <a:p>
            <a:pPr>
              <a:lnSpc>
                <a:spcPct val="100000"/>
              </a:lnSpc>
              <a:spcBef>
                <a:spcPts val="0"/>
              </a:spcBef>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2041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D0BEA9-C897-42A9-A13A-AAA19E485A31}"/>
              </a:ext>
            </a:extLst>
          </p:cNvPr>
          <p:cNvSpPr>
            <a:spLocks noGrp="1"/>
          </p:cNvSpPr>
          <p:nvPr>
            <p:ph type="title"/>
          </p:nvPr>
        </p:nvSpPr>
        <p:spPr>
          <a:xfrm>
            <a:off x="838200" y="365125"/>
            <a:ext cx="10515600" cy="768216"/>
          </a:xfrm>
        </p:spPr>
        <p:txBody>
          <a:bodyPr>
            <a:noAutofit/>
          </a:bodyPr>
          <a:lstStyle/>
          <a:p>
            <a:pPr algn="ctr"/>
            <a:r>
              <a:rPr lang="cs-CZ" sz="3600" b="1" dirty="0">
                <a:effectLst/>
                <a:latin typeface="Arial Narrow" panose="020B0606020202030204" pitchFamily="34" charset="0"/>
                <a:ea typeface="Calibri" panose="020F0502020204030204" pitchFamily="34" charset="0"/>
              </a:rPr>
              <a:t>3) Plán fundraisingu</a:t>
            </a:r>
            <a:endParaRPr lang="cs-CZ" sz="36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D78740E-E51D-4AB2-AB1A-34A85A0875F5}"/>
              </a:ext>
            </a:extLst>
          </p:cNvPr>
          <p:cNvSpPr>
            <a:spLocks noGrp="1"/>
          </p:cNvSpPr>
          <p:nvPr>
            <p:ph idx="1"/>
          </p:nvPr>
        </p:nvSpPr>
        <p:spPr>
          <a:xfrm>
            <a:off x="540913" y="1133341"/>
            <a:ext cx="11114467" cy="5359534"/>
          </a:xfrm>
        </p:spPr>
        <p:txBody>
          <a:bodyPr>
            <a:noAutofit/>
          </a:bodyPr>
          <a:lstStyle/>
          <a:p>
            <a:pPr marL="45720" indent="0">
              <a:lnSpc>
                <a:spcPct val="100000"/>
              </a:lnSpc>
              <a:spcBef>
                <a:spcPts val="0"/>
              </a:spcBef>
              <a:buNone/>
            </a:pPr>
            <a:r>
              <a:rPr lang="cs-CZ" sz="2000" b="1" u="sng" dirty="0">
                <a:latin typeface="Arial Narrow" panose="020B0606020202030204" pitchFamily="34" charset="0"/>
                <a:ea typeface="Calibri" panose="020F0502020204030204" pitchFamily="34" charset="0"/>
                <a:cs typeface="Times New Roman" panose="02020603050405020304" pitchFamily="18" charset="0"/>
              </a:rPr>
              <a:t>z</a:t>
            </a: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ískání finančních příspěvků </a:t>
            </a: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vyžaduje konkrétní strategii (dlouhodobá péče + navazování osobních styků)</a:t>
            </a:r>
          </a:p>
          <a:p>
            <a:pPr marL="45720" indent="0">
              <a:lnSpc>
                <a:spcPct val="100000"/>
              </a:lnSpc>
              <a:spcBef>
                <a:spcPts val="0"/>
              </a:spcBef>
              <a:buNone/>
            </a:pPr>
            <a:r>
              <a:rPr lang="cs-CZ" sz="1000" dirty="0">
                <a:effectLst/>
                <a:latin typeface="Arial Narrow" panose="020B0606020202030204" pitchFamily="34" charset="0"/>
                <a:ea typeface="Calibri" panose="020F0502020204030204" pitchFamily="34" charset="0"/>
                <a:cs typeface="Times New Roman" panose="02020603050405020304" pitchFamily="18" charset="0"/>
              </a:rPr>
              <a:t> </a:t>
            </a:r>
            <a:endParaRPr lang="cs-CZ" sz="1000" dirty="0">
              <a:latin typeface="Arial Narrow" panose="020B0606020202030204" pitchFamily="34" charset="0"/>
              <a:ea typeface="Calibri" panose="020F0502020204030204" pitchFamily="34" charset="0"/>
              <a:cs typeface="Times New Roman" panose="02020603050405020304" pitchFamily="18" charset="0"/>
            </a:endParaRPr>
          </a:p>
          <a:p>
            <a:pPr marL="45720" indent="0">
              <a:lnSpc>
                <a:spcPct val="100000"/>
              </a:lnSpc>
              <a:spcBef>
                <a:spcPts val="0"/>
              </a:spcBef>
              <a:buNone/>
            </a:pP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1) příspěvky z veřejných rozpočtů </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úspěšná organizace </a:t>
            </a:r>
            <a:r>
              <a:rPr lang="cs-CZ" sz="2000" dirty="0">
                <a:latin typeface="Arial Narrow" panose="020B0606020202030204" pitchFamily="34" charset="0"/>
                <a:ea typeface="Tahoma" panose="020B0604030504040204" pitchFamily="34" charset="0"/>
                <a:cs typeface="Times New Roman" panose="02020603050405020304" pitchFamily="18" charset="0"/>
              </a:rPr>
              <a:t>→ získá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příspěvek spíše než nepřipravený subjekt</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monitoring dostupných programů + kvalitní vypracování grantové žádosti + navázání profesionálních vztahů se zodpovědnými osobami (konzultace)</a:t>
            </a:r>
          </a:p>
          <a:p>
            <a:pPr marL="45720" indent="0">
              <a:lnSpc>
                <a:spcPct val="100000"/>
              </a:lnSpc>
              <a:spcBef>
                <a:spcPts val="0"/>
              </a:spcBef>
              <a:buNone/>
            </a:pPr>
            <a:r>
              <a:rPr lang="cs-CZ" sz="2000" b="1" i="1" dirty="0">
                <a:latin typeface="Arial Narrow" panose="020B0606020202030204" pitchFamily="34" charset="0"/>
                <a:ea typeface="Calibri" panose="020F0502020204030204" pitchFamily="34" charset="0"/>
                <a:cs typeface="Times New Roman" panose="02020603050405020304" pitchFamily="18" charset="0"/>
              </a:rPr>
              <a:t>2) n</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adace</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 </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vytvořit seznam nadací, u nichž je potenciál podpory nejlepší + organizovat osobní setkání se zástupci nadace</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nevýhoda: omezené možnosti výše darů nadací</a:t>
            </a:r>
          </a:p>
          <a:p>
            <a:pPr marL="45720" indent="0">
              <a:lnSpc>
                <a:spcPct val="100000"/>
              </a:lnSpc>
              <a:spcBef>
                <a:spcPts val="0"/>
              </a:spcBef>
              <a:buNone/>
            </a:pP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3) firmy </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sponzoring – poskytnutí finančního obnosu za určité tržně ocenitelné plnění (zpravidla reklamu)</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nedarují peníze na kulturu z čistě filantropických důvodů X chtějí se zviditelnit, mohou odepsat náklady</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zájem o speciální projekty x ne běžný provoz</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rozhoduje osobní vztah k firmě</a:t>
            </a:r>
          </a:p>
          <a:p>
            <a:pPr marL="45720" indent="0">
              <a:lnSpc>
                <a:spcPct val="100000"/>
              </a:lnSpc>
              <a:spcBef>
                <a:spcPts val="0"/>
              </a:spcBef>
              <a:buNone/>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4) individuální dárci </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mecenášství a filantropie = ne příliš rozšířené</a:t>
            </a:r>
          </a:p>
          <a:p>
            <a:pPr>
              <a:lnSpc>
                <a:spcPct val="100000"/>
              </a:lnSpc>
              <a:spcBef>
                <a:spcPts val="0"/>
              </a:spcBef>
            </a:pPr>
            <a:r>
              <a:rPr lang="cs-CZ" sz="2000" dirty="0">
                <a:latin typeface="Arial Narrow" panose="020B0606020202030204" pitchFamily="34" charset="0"/>
                <a:ea typeface="Calibri" panose="020F0502020204030204" pitchFamily="34" charset="0"/>
                <a:cs typeface="Times New Roman" panose="02020603050405020304" pitchFamily="18" charset="0"/>
              </a:rPr>
              <a:t>d</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árce může motivovat: nadšení pro poslání organizace, touha po určitém společenském statutu…</a:t>
            </a:r>
          </a:p>
        </p:txBody>
      </p:sp>
    </p:spTree>
    <p:extLst>
      <p:ext uri="{BB962C8B-B14F-4D97-AF65-F5344CB8AC3E}">
        <p14:creationId xmlns:p14="http://schemas.microsoft.com/office/powerpoint/2010/main" val="3398203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D0BEA9-C897-42A9-A13A-AAA19E485A31}"/>
              </a:ext>
            </a:extLst>
          </p:cNvPr>
          <p:cNvSpPr>
            <a:spLocks noGrp="1"/>
          </p:cNvSpPr>
          <p:nvPr>
            <p:ph type="title"/>
          </p:nvPr>
        </p:nvSpPr>
        <p:spPr>
          <a:xfrm>
            <a:off x="838200" y="365125"/>
            <a:ext cx="10515600" cy="768216"/>
          </a:xfrm>
        </p:spPr>
        <p:txBody>
          <a:bodyPr>
            <a:noAutofit/>
          </a:bodyPr>
          <a:lstStyle/>
          <a:p>
            <a:pPr algn="ctr"/>
            <a:r>
              <a:rPr lang="cs-CZ" sz="3600" b="1" dirty="0">
                <a:latin typeface="Arial Narrow" panose="020B0606020202030204" pitchFamily="34" charset="0"/>
                <a:ea typeface="Calibri" panose="020F0502020204030204" pitchFamily="34" charset="0"/>
              </a:rPr>
              <a:t>4</a:t>
            </a:r>
            <a:r>
              <a:rPr lang="cs-CZ" sz="3600" b="1" dirty="0">
                <a:effectLst/>
                <a:latin typeface="Arial Narrow" panose="020B0606020202030204" pitchFamily="34" charset="0"/>
                <a:ea typeface="Calibri" panose="020F0502020204030204" pitchFamily="34" charset="0"/>
              </a:rPr>
              <a:t>) Organizační a produkční plán</a:t>
            </a:r>
            <a:endParaRPr lang="cs-CZ" sz="36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D78740E-E51D-4AB2-AB1A-34A85A0875F5}"/>
              </a:ext>
            </a:extLst>
          </p:cNvPr>
          <p:cNvSpPr>
            <a:spLocks noGrp="1"/>
          </p:cNvSpPr>
          <p:nvPr>
            <p:ph idx="1"/>
          </p:nvPr>
        </p:nvSpPr>
        <p:spPr>
          <a:xfrm>
            <a:off x="540913" y="1133341"/>
            <a:ext cx="11114467" cy="5359534"/>
          </a:xfrm>
        </p:spPr>
        <p:txBody>
          <a:bodyPr>
            <a:noAutofit/>
          </a:bodyPr>
          <a:lstStyle/>
          <a:p>
            <a:pPr marL="45720" indent="0">
              <a:lnSpc>
                <a:spcPct val="100000"/>
              </a:lnSpc>
              <a:spcBef>
                <a:spcPts val="0"/>
              </a:spcBef>
              <a:buNone/>
            </a:pPr>
            <a:endParaRPr lang="cs-CZ" dirty="0">
              <a:effectLst/>
              <a:latin typeface="Arial Narrow" panose="020B0606020202030204" pitchFamily="34" charset="0"/>
              <a:ea typeface="Calibri" panose="020F0502020204030204" pitchFamily="34" charset="0"/>
              <a:cs typeface="Times New Roman" panose="02020603050405020304" pitchFamily="18" charset="0"/>
            </a:endParaRPr>
          </a:p>
          <a:p>
            <a:pPr marL="45720" indent="0">
              <a:lnSpc>
                <a:spcPct val="100000"/>
              </a:lnSpc>
              <a:spcBef>
                <a:spcPts val="0"/>
              </a:spcBef>
              <a:buNone/>
            </a:pPr>
            <a:r>
              <a:rPr lang="cs-CZ" dirty="0">
                <a:effectLst/>
                <a:latin typeface="Arial Narrow" panose="020B0606020202030204" pitchFamily="34" charset="0"/>
                <a:ea typeface="Calibri" panose="020F0502020204030204" pitchFamily="34" charset="0"/>
                <a:cs typeface="Times New Roman" panose="02020603050405020304" pitchFamily="18" charset="0"/>
              </a:rPr>
              <a:t>nová strategie </a:t>
            </a:r>
            <a:r>
              <a:rPr lang="cs-CZ" dirty="0">
                <a:latin typeface="Arial Narrow" panose="020B0606020202030204" pitchFamily="34" charset="0"/>
                <a:ea typeface="Tahoma" panose="020B0604030504040204" pitchFamily="34" charset="0"/>
                <a:cs typeface="Times New Roman" panose="02020603050405020304" pitchFamily="18" charset="0"/>
              </a:rPr>
              <a:t>→ vyžaduje dobrou </a:t>
            </a:r>
            <a:r>
              <a:rPr lang="cs-CZ" b="1" u="sng" dirty="0">
                <a:effectLst/>
                <a:latin typeface="Arial Narrow" panose="020B0606020202030204" pitchFamily="34" charset="0"/>
                <a:ea typeface="Calibri" panose="020F0502020204030204" pitchFamily="34" charset="0"/>
                <a:cs typeface="Times New Roman" panose="02020603050405020304" pitchFamily="18" charset="0"/>
              </a:rPr>
              <a:t>organizační strukturu s popisy práce</a:t>
            </a:r>
          </a:p>
          <a:p>
            <a:pPr>
              <a:lnSpc>
                <a:spcPct val="100000"/>
              </a:lnSpc>
              <a:spcBef>
                <a:spcPts val="0"/>
              </a:spcBef>
            </a:pPr>
            <a:r>
              <a:rPr lang="cs-CZ" dirty="0">
                <a:effectLst/>
                <a:latin typeface="Arial Narrow" panose="020B0606020202030204" pitchFamily="34" charset="0"/>
                <a:ea typeface="Calibri" panose="020F0502020204030204" pitchFamily="34" charset="0"/>
                <a:cs typeface="Times New Roman" panose="02020603050405020304" pitchFamily="18" charset="0"/>
              </a:rPr>
              <a:t>kulturní instituce = nutnost přítomnosti schopného uměleckého manažera </a:t>
            </a:r>
          </a:p>
          <a:p>
            <a:pPr>
              <a:lnSpc>
                <a:spcPct val="100000"/>
              </a:lnSpc>
              <a:spcBef>
                <a:spcPts val="0"/>
              </a:spcBef>
            </a:pPr>
            <a:r>
              <a:rPr lang="cs-CZ" dirty="0">
                <a:latin typeface="Arial Narrow" panose="020B0606020202030204" pitchFamily="34" charset="0"/>
                <a:ea typeface="Calibri" panose="020F0502020204030204" pitchFamily="34" charset="0"/>
                <a:cs typeface="Times New Roman" panose="02020603050405020304" pitchFamily="18" charset="0"/>
              </a:rPr>
              <a:t>s tím souvisí </a:t>
            </a:r>
            <a:r>
              <a:rPr lang="cs-CZ" dirty="0">
                <a:effectLst/>
                <a:latin typeface="Arial Narrow" panose="020B0606020202030204" pitchFamily="34" charset="0"/>
                <a:ea typeface="Calibri" panose="020F0502020204030204" pitchFamily="34" charset="0"/>
                <a:cs typeface="Times New Roman" panose="02020603050405020304" pitchFamily="18" charset="0"/>
              </a:rPr>
              <a:t>i plány investic – zařízení, koupě vybavení či na výstavbu</a:t>
            </a:r>
          </a:p>
          <a:p>
            <a:pPr marL="45720" indent="0">
              <a:spcBef>
                <a:spcPts val="0"/>
              </a:spcBef>
              <a:buNone/>
            </a:pPr>
            <a:r>
              <a:rPr lang="cs-CZ" b="1" u="sng" dirty="0">
                <a:latin typeface="Arial Narrow" panose="020B0606020202030204" pitchFamily="34" charset="0"/>
                <a:ea typeface="Calibri" panose="020F0502020204030204" pitchFamily="34" charset="0"/>
                <a:cs typeface="Times New Roman" panose="02020603050405020304" pitchFamily="18" charset="0"/>
              </a:rPr>
              <a:t>p</a:t>
            </a:r>
            <a:r>
              <a:rPr lang="cs-CZ" b="1" u="sng" dirty="0">
                <a:effectLst/>
                <a:latin typeface="Arial Narrow" panose="020B0606020202030204" pitchFamily="34" charset="0"/>
                <a:ea typeface="Calibri" panose="020F0502020204030204" pitchFamily="34" charset="0"/>
                <a:cs typeface="Times New Roman" panose="02020603050405020304" pitchFamily="18" charset="0"/>
              </a:rPr>
              <a:t>lánování realizace </a:t>
            </a:r>
            <a:endParaRPr lang="cs-CZ" dirty="0">
              <a:effectLst/>
              <a:latin typeface="Arial Narrow" panose="020B0606020202030204" pitchFamily="34" charset="0"/>
              <a:ea typeface="Calibri" panose="020F0502020204030204" pitchFamily="34" charset="0"/>
              <a:cs typeface="Times New Roman" panose="02020603050405020304" pitchFamily="18" charset="0"/>
            </a:endParaRPr>
          </a:p>
          <a:p>
            <a:pPr marL="45720" indent="0">
              <a:spcBef>
                <a:spcPts val="0"/>
              </a:spcBef>
              <a:buNone/>
            </a:pPr>
            <a:endParaRPr lang="cs-CZ" b="1" u="sng" dirty="0">
              <a:effectLst/>
              <a:latin typeface="Arial Narrow" panose="020B0606020202030204" pitchFamily="34" charset="0"/>
              <a:ea typeface="Calibri" panose="020F0502020204030204" pitchFamily="34" charset="0"/>
              <a:cs typeface="Times New Roman" panose="02020603050405020304" pitchFamily="18" charset="0"/>
            </a:endParaRPr>
          </a:p>
          <a:p>
            <a:pPr marL="45720" indent="0">
              <a:spcBef>
                <a:spcPts val="0"/>
              </a:spcBef>
              <a:buNone/>
            </a:pPr>
            <a:r>
              <a:rPr lang="cs-CZ" b="1" u="sng" dirty="0">
                <a:effectLst/>
                <a:latin typeface="Arial Narrow" panose="020B0606020202030204" pitchFamily="34" charset="0"/>
                <a:ea typeface="Calibri" panose="020F0502020204030204" pitchFamily="34" charset="0"/>
                <a:cs typeface="Times New Roman" panose="02020603050405020304" pitchFamily="18" charset="0"/>
              </a:rPr>
              <a:t>finanční plán (odhady a rozpočty)</a:t>
            </a:r>
            <a:endParaRPr lang="cs-CZ" dirty="0">
              <a:effectLst/>
              <a:latin typeface="Arial Narrow" panose="020B0606020202030204" pitchFamily="34" charset="0"/>
              <a:ea typeface="Calibri" panose="020F0502020204030204" pitchFamily="34" charset="0"/>
              <a:cs typeface="Times New Roman" panose="02020603050405020304" pitchFamily="18" charset="0"/>
            </a:endParaRPr>
          </a:p>
          <a:p>
            <a:pPr marL="45720" indent="0">
              <a:spcBef>
                <a:spcPts val="0"/>
              </a:spcBef>
              <a:buNone/>
            </a:pPr>
            <a:endParaRPr lang="cs-CZ" b="1" u="sng" dirty="0">
              <a:effectLst/>
              <a:latin typeface="Arial Narrow" panose="020B0606020202030204" pitchFamily="34" charset="0"/>
              <a:ea typeface="Calibri" panose="020F0502020204030204" pitchFamily="34" charset="0"/>
              <a:cs typeface="Times New Roman" panose="02020603050405020304" pitchFamily="18" charset="0"/>
            </a:endParaRPr>
          </a:p>
          <a:p>
            <a:pPr marL="45720" indent="0">
              <a:spcBef>
                <a:spcPts val="0"/>
              </a:spcBef>
              <a:buNone/>
            </a:pPr>
            <a:r>
              <a:rPr lang="cs-CZ" b="1" u="sng" dirty="0">
                <a:effectLst/>
                <a:latin typeface="Arial Narrow" panose="020B0606020202030204" pitchFamily="34" charset="0"/>
                <a:ea typeface="Calibri" panose="020F0502020204030204" pitchFamily="34" charset="0"/>
                <a:cs typeface="Times New Roman" panose="02020603050405020304" pitchFamily="18" charset="0"/>
              </a:rPr>
              <a:t>Controlling – evaluace strategie</a:t>
            </a:r>
            <a:endParaRPr lang="cs-CZ" dirty="0">
              <a:effectLst/>
              <a:latin typeface="Arial Narrow" panose="020B0606020202030204" pitchFamily="34" charset="0"/>
              <a:ea typeface="Calibri" panose="020F0502020204030204" pitchFamily="34" charset="0"/>
              <a:cs typeface="Times New Roman" panose="02020603050405020304" pitchFamily="18" charset="0"/>
            </a:endParaRPr>
          </a:p>
          <a:p>
            <a:pPr>
              <a:spcBef>
                <a:spcPts val="0"/>
              </a:spcBef>
            </a:pPr>
            <a:r>
              <a:rPr lang="cs-CZ" dirty="0">
                <a:effectLst/>
                <a:latin typeface="Arial Narrow" panose="020B0606020202030204" pitchFamily="34" charset="0"/>
                <a:ea typeface="Calibri" panose="020F0502020204030204" pitchFamily="34" charset="0"/>
                <a:cs typeface="Times New Roman" panose="02020603050405020304" pitchFamily="18" charset="0"/>
              </a:rPr>
              <a:t>nutno sledovat, zda je dosahováno požadovaných výsledků </a:t>
            </a:r>
            <a:r>
              <a:rPr lang="cs-CZ" dirty="0">
                <a:latin typeface="Arial Narrow" panose="020B0606020202030204" pitchFamily="34" charset="0"/>
                <a:ea typeface="Tahoma" panose="020B0604030504040204" pitchFamily="34" charset="0"/>
                <a:cs typeface="Times New Roman" panose="02020603050405020304" pitchFamily="18" charset="0"/>
              </a:rPr>
              <a:t>→ </a:t>
            </a:r>
            <a:r>
              <a:rPr lang="cs-CZ" b="1" dirty="0">
                <a:effectLst/>
                <a:latin typeface="Arial Narrow" panose="020B0606020202030204" pitchFamily="34" charset="0"/>
                <a:ea typeface="Calibri" panose="020F0502020204030204" pitchFamily="34" charset="0"/>
                <a:cs typeface="Times New Roman" panose="02020603050405020304" pitchFamily="18" charset="0"/>
              </a:rPr>
              <a:t>controlling</a:t>
            </a:r>
            <a:r>
              <a:rPr lang="cs-CZ" dirty="0">
                <a:effectLst/>
                <a:latin typeface="Arial Narrow" panose="020B0606020202030204" pitchFamily="34" charset="0"/>
                <a:ea typeface="Calibri" panose="020F0502020204030204" pitchFamily="34" charset="0"/>
                <a:cs typeface="Times New Roman" panose="02020603050405020304" pitchFamily="18" charset="0"/>
              </a:rPr>
              <a:t> (data, jejich zpracování a analýza za účelem vyhodnocení úspěšnosti podniknutých kroků a následné nastavení, popř. úpravy stávající strategie)</a:t>
            </a:r>
          </a:p>
          <a:p>
            <a:pPr lvl="1">
              <a:spcBef>
                <a:spcPts val="0"/>
              </a:spcBef>
            </a:pPr>
            <a:r>
              <a:rPr lang="cs-CZ" sz="2200" b="1" i="1" dirty="0">
                <a:effectLst/>
                <a:latin typeface="Arial Narrow" panose="020B0606020202030204" pitchFamily="34" charset="0"/>
                <a:ea typeface="Calibri" panose="020F0502020204030204" pitchFamily="34" charset="0"/>
                <a:cs typeface="Times New Roman" panose="02020603050405020304" pitchFamily="18" charset="0"/>
              </a:rPr>
              <a:t>operativní controlling </a:t>
            </a:r>
            <a:r>
              <a:rPr lang="cs-CZ" sz="2200" dirty="0">
                <a:effectLst/>
                <a:latin typeface="Arial Narrow" panose="020B0606020202030204" pitchFamily="34" charset="0"/>
                <a:ea typeface="Calibri" panose="020F0502020204030204" pitchFamily="34" charset="0"/>
                <a:cs typeface="Times New Roman" panose="02020603050405020304" pitchFamily="18" charset="0"/>
              </a:rPr>
              <a:t>= účetnictví </a:t>
            </a:r>
          </a:p>
          <a:p>
            <a:pPr lvl="1">
              <a:spcBef>
                <a:spcPts val="0"/>
              </a:spcBef>
            </a:pPr>
            <a:r>
              <a:rPr lang="cs-CZ" sz="2200" b="1" i="1" dirty="0">
                <a:latin typeface="Arial Narrow" panose="020B0606020202030204" pitchFamily="34" charset="0"/>
                <a:ea typeface="Calibri" panose="020F0502020204030204" pitchFamily="34" charset="0"/>
                <a:cs typeface="Times New Roman" panose="02020603050405020304" pitchFamily="18" charset="0"/>
              </a:rPr>
              <a:t>s</a:t>
            </a:r>
            <a:r>
              <a:rPr lang="cs-CZ" sz="2200" b="1" i="1" dirty="0">
                <a:effectLst/>
                <a:latin typeface="Arial Narrow" panose="020B0606020202030204" pitchFamily="34" charset="0"/>
                <a:ea typeface="Calibri" panose="020F0502020204030204" pitchFamily="34" charset="0"/>
                <a:cs typeface="Times New Roman" panose="02020603050405020304" pitchFamily="18" charset="0"/>
              </a:rPr>
              <a:t>trategický controlling </a:t>
            </a:r>
            <a:r>
              <a:rPr lang="cs-CZ" sz="2200" dirty="0">
                <a:effectLst/>
                <a:latin typeface="Arial Narrow" panose="020B0606020202030204" pitchFamily="34" charset="0"/>
                <a:ea typeface="Calibri" panose="020F0502020204030204" pitchFamily="34" charset="0"/>
                <a:cs typeface="Times New Roman" panose="02020603050405020304" pitchFamily="18" charset="0"/>
              </a:rPr>
              <a:t>= kontrola průběhu fungování na základě porovnání plánu se skutečností</a:t>
            </a:r>
          </a:p>
        </p:txBody>
      </p:sp>
    </p:spTree>
    <p:extLst>
      <p:ext uri="{BB962C8B-B14F-4D97-AF65-F5344CB8AC3E}">
        <p14:creationId xmlns:p14="http://schemas.microsoft.com/office/powerpoint/2010/main" val="3377503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268941" y="284444"/>
            <a:ext cx="11636188" cy="827180"/>
          </a:xfrm>
        </p:spPr>
        <p:txBody>
          <a:bodyPr>
            <a:normAutofit/>
          </a:bodyPr>
          <a:lstStyle/>
          <a:p>
            <a:pPr algn="ct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Strategické řízení v kulturním sektoru – úvod</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10989" y="1380565"/>
            <a:ext cx="11196918" cy="4993341"/>
          </a:xfrm>
        </p:spPr>
        <p:txBody>
          <a:bodyPr>
            <a:normAutofit/>
          </a:bodyPr>
          <a:lstStyle/>
          <a:p>
            <a:pPr marL="0" indent="0">
              <a:lnSpc>
                <a:spcPct val="100000"/>
              </a:lnSpc>
              <a:spcBef>
                <a:spcPts val="0"/>
              </a:spcBef>
              <a:buNone/>
            </a:pP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kulturní projekty → vyžadují plánování a smysluplné řízení</a:t>
            </a: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latin typeface="Arial Narrow" panose="020B0606020202030204" pitchFamily="34" charset="0"/>
                <a:ea typeface="Calibri" panose="020F0502020204030204" pitchFamily="34" charset="0"/>
                <a:cs typeface="Times New Roman" panose="02020603050405020304" pitchFamily="18" charset="0"/>
              </a:rPr>
              <a:t>důležité: </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lvl="1">
              <a:lnSpc>
                <a:spcPct val="100000"/>
              </a:lnSpc>
              <a:spcBef>
                <a:spcPts val="0"/>
              </a:spcBef>
            </a:pPr>
            <a:r>
              <a:rPr lang="cs-CZ" dirty="0">
                <a:effectLst/>
                <a:latin typeface="Arial Narrow" panose="020B0606020202030204" pitchFamily="34" charset="0"/>
                <a:ea typeface="Calibri" panose="020F0502020204030204" pitchFamily="34" charset="0"/>
                <a:cs typeface="Times New Roman" panose="02020603050405020304" pitchFamily="18" charset="0"/>
              </a:rPr>
              <a:t>souhra přímo + nepřímo zapojených organizátorů = týmů </a:t>
            </a:r>
          </a:p>
          <a:p>
            <a:pPr lvl="1">
              <a:lnSpc>
                <a:spcPct val="100000"/>
              </a:lnSpc>
              <a:spcBef>
                <a:spcPts val="0"/>
              </a:spcBef>
            </a:pPr>
            <a:r>
              <a:rPr lang="cs-CZ" dirty="0">
                <a:effectLst/>
                <a:latin typeface="Arial Narrow" panose="020B0606020202030204" pitchFamily="34" charset="0"/>
                <a:ea typeface="Calibri" panose="020F0502020204030204" pitchFamily="34" charset="0"/>
                <a:cs typeface="Times New Roman" panose="02020603050405020304" pitchFamily="18" charset="0"/>
              </a:rPr>
              <a:t>propracovaná strategie činností = </a:t>
            </a:r>
            <a:r>
              <a:rPr lang="cs-CZ" b="1" dirty="0">
                <a:effectLst/>
                <a:latin typeface="Arial Narrow" panose="020B0606020202030204" pitchFamily="34" charset="0"/>
                <a:ea typeface="Calibri" panose="020F0502020204030204" pitchFamily="34" charset="0"/>
                <a:cs typeface="Times New Roman" panose="02020603050405020304" pitchFamily="18" charset="0"/>
              </a:rPr>
              <a:t>strategický plán </a:t>
            </a:r>
            <a:r>
              <a:rPr lang="cs-CZ" dirty="0">
                <a:effectLst/>
                <a:latin typeface="Arial Narrow" panose="020B0606020202030204" pitchFamily="34" charset="0"/>
                <a:ea typeface="Calibri" panose="020F0502020204030204" pitchFamily="34" charset="0"/>
                <a:cs typeface="Times New Roman" panose="02020603050405020304" pitchFamily="18" charset="0"/>
              </a:rPr>
              <a:t>→ klíčový krok</a:t>
            </a:r>
          </a:p>
          <a:p>
            <a:pPr lvl="1">
              <a:lnSpc>
                <a:spcPct val="100000"/>
              </a:lnSpc>
              <a:spcBef>
                <a:spcPts val="0"/>
              </a:spcBef>
            </a:pPr>
            <a:endParaRPr lang="cs-CZ" dirty="0">
              <a:latin typeface="Arial Narrow" panose="020B0606020202030204" pitchFamily="34" charset="0"/>
              <a:ea typeface="Calibri" panose="020F0502020204030204" pitchFamily="34" charset="0"/>
              <a:cs typeface="Times New Roman" panose="02020603050405020304" pitchFamily="18" charset="0"/>
            </a:endParaRPr>
          </a:p>
          <a:p>
            <a:pPr marL="274320" lvl="1" indent="0">
              <a:lnSpc>
                <a:spcPct val="100000"/>
              </a:lnSpc>
              <a:spcBef>
                <a:spcPts val="0"/>
              </a:spcBef>
              <a:buNone/>
            </a:pPr>
            <a:endParaRPr lang="cs-CZ" dirty="0">
              <a:latin typeface="Arial Narrow" panose="020B0606020202030204" pitchFamily="34" charset="0"/>
              <a:ea typeface="Calibri" panose="020F0502020204030204" pitchFamily="34" charset="0"/>
              <a:cs typeface="Times New Roman" panose="02020603050405020304" pitchFamily="18" charset="0"/>
            </a:endParaRPr>
          </a:p>
          <a:p>
            <a:pPr marL="4572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strategie = typické pro podnikatelský sektor X lze aplikovat i v oblasti kultury</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2401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268941" y="284444"/>
            <a:ext cx="11636188" cy="827180"/>
          </a:xfrm>
        </p:spPr>
        <p:txBody>
          <a:bodyPr>
            <a:normAutofit/>
          </a:bodyPr>
          <a:lstStyle/>
          <a:p>
            <a:pPr algn="ct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Strategické řízení v kulturním sektoru</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10989" y="1380565"/>
            <a:ext cx="11196918" cy="4993341"/>
          </a:xfrm>
        </p:spPr>
        <p:txBody>
          <a:bodyPr>
            <a:noAutofit/>
          </a:bodyPr>
          <a:lstStyle/>
          <a:p>
            <a:pPr marL="0" indent="0">
              <a:lnSpc>
                <a:spcPct val="100000"/>
              </a:lnSpc>
              <a:spcBef>
                <a:spcPts val="0"/>
              </a:spcBef>
              <a:buNone/>
            </a:pPr>
            <a:r>
              <a:rPr lang="cs-CZ" sz="2000" b="1" dirty="0">
                <a:latin typeface="Arial Narrow" panose="020B0606020202030204" pitchFamily="34" charset="0"/>
                <a:ea typeface="Tahoma" panose="020B0604030504040204" pitchFamily="34" charset="0"/>
                <a:cs typeface="Times New Roman" panose="02020603050405020304" pitchFamily="18" charset="0"/>
              </a:rPr>
              <a:t>s</a:t>
            </a:r>
            <a:r>
              <a:rPr lang="cs-CZ" sz="2000" b="1" dirty="0">
                <a:effectLst/>
                <a:latin typeface="Arial Narrow" panose="020B0606020202030204" pitchFamily="34" charset="0"/>
                <a:ea typeface="Tahoma" panose="020B0604030504040204" pitchFamily="34" charset="0"/>
                <a:cs typeface="Times New Roman" panose="02020603050405020304" pitchFamily="18" charset="0"/>
              </a:rPr>
              <a:t>trategie – definice</a:t>
            </a:r>
            <a:endParaRPr lang="cs-CZ" sz="2000" dirty="0">
              <a:effectLst/>
              <a:latin typeface="Arial Narrow" panose="020B0606020202030204" pitchFamily="34" charset="0"/>
              <a:ea typeface="Tahoma" panose="020B0604030504040204" pitchFamily="34" charset="0"/>
              <a:cs typeface="Times New Roman" panose="02020603050405020304" pitchFamily="18" charset="0"/>
            </a:endParaRPr>
          </a:p>
          <a:p>
            <a:pPr lvl="1">
              <a:lnSpc>
                <a:spcPct val="100000"/>
              </a:lnSpc>
              <a:spcBef>
                <a:spcPts val="0"/>
              </a:spcBef>
              <a:buFont typeface="Wingdings" panose="05000000000000000000" pitchFamily="2" charset="2"/>
              <a:buChar char="§"/>
            </a:pPr>
            <a:r>
              <a:rPr lang="cs-CZ" dirty="0">
                <a:effectLst/>
                <a:latin typeface="Arial Narrow" panose="020B0606020202030204" pitchFamily="34" charset="0"/>
                <a:ea typeface="Tahoma" panose="020B0604030504040204" pitchFamily="34" charset="0"/>
                <a:cs typeface="Times New Roman" panose="02020603050405020304" pitchFamily="18" charset="0"/>
              </a:rPr>
              <a:t>z řeckých výrazů </a:t>
            </a:r>
            <a:r>
              <a:rPr lang="cs-CZ" b="1" i="1" dirty="0" err="1">
                <a:effectLst/>
                <a:latin typeface="Arial Narrow" panose="020B0606020202030204" pitchFamily="34" charset="0"/>
                <a:ea typeface="Tahoma" panose="020B0604030504040204" pitchFamily="34" charset="0"/>
                <a:cs typeface="Times New Roman" panose="02020603050405020304" pitchFamily="18" charset="0"/>
              </a:rPr>
              <a:t>stratos</a:t>
            </a:r>
            <a:r>
              <a:rPr lang="cs-CZ" dirty="0">
                <a:effectLst/>
                <a:latin typeface="Arial Narrow" panose="020B0606020202030204" pitchFamily="34" charset="0"/>
                <a:ea typeface="Tahoma" panose="020B0604030504040204" pitchFamily="34" charset="0"/>
                <a:cs typeface="Times New Roman" panose="02020603050405020304" pitchFamily="18" charset="0"/>
              </a:rPr>
              <a:t> (vojsko) a </a:t>
            </a:r>
            <a:r>
              <a:rPr lang="cs-CZ" b="1" i="1" dirty="0" err="1">
                <a:effectLst/>
                <a:latin typeface="Arial Narrow" panose="020B0606020202030204" pitchFamily="34" charset="0"/>
                <a:ea typeface="Tahoma" panose="020B0604030504040204" pitchFamily="34" charset="0"/>
                <a:cs typeface="Times New Roman" panose="02020603050405020304" pitchFamily="18" charset="0"/>
              </a:rPr>
              <a:t>agein</a:t>
            </a:r>
            <a:r>
              <a:rPr lang="cs-CZ" dirty="0">
                <a:effectLst/>
                <a:latin typeface="Arial Narrow" panose="020B0606020202030204" pitchFamily="34" charset="0"/>
                <a:ea typeface="Tahoma" panose="020B0604030504040204" pitchFamily="34" charset="0"/>
                <a:cs typeface="Times New Roman" panose="02020603050405020304" pitchFamily="18" charset="0"/>
              </a:rPr>
              <a:t> (vést) </a:t>
            </a:r>
            <a:r>
              <a:rPr lang="cs-CZ" dirty="0">
                <a:effectLst/>
                <a:latin typeface="Arial Narrow" panose="020B0606020202030204" pitchFamily="34" charset="0"/>
                <a:ea typeface="Calibri" panose="020F0502020204030204" pitchFamily="34" charset="0"/>
                <a:cs typeface="Times New Roman" panose="02020603050405020304" pitchFamily="18" charset="0"/>
              </a:rPr>
              <a:t>→ </a:t>
            </a:r>
            <a:r>
              <a:rPr lang="cs-CZ" dirty="0">
                <a:effectLst/>
                <a:latin typeface="Arial Narrow" panose="020B0606020202030204" pitchFamily="34" charset="0"/>
                <a:ea typeface="Tahoma" panose="020B0604030504040204" pitchFamily="34" charset="0"/>
                <a:cs typeface="Times New Roman" panose="02020603050405020304" pitchFamily="18" charset="0"/>
              </a:rPr>
              <a:t>původní význam: </a:t>
            </a:r>
            <a:r>
              <a:rPr lang="cs-CZ" b="1" u="sng" dirty="0">
                <a:effectLst/>
                <a:latin typeface="Arial Narrow" panose="020B0606020202030204" pitchFamily="34" charset="0"/>
                <a:ea typeface="Tahoma" panose="020B0604030504040204" pitchFamily="34" charset="0"/>
                <a:cs typeface="Times New Roman" panose="02020603050405020304" pitchFamily="18" charset="0"/>
              </a:rPr>
              <a:t>umění velet vojsku</a:t>
            </a:r>
          </a:p>
          <a:p>
            <a:pPr marL="822960" lvl="3" indent="0">
              <a:lnSpc>
                <a:spcPct val="100000"/>
              </a:lnSpc>
              <a:spcBef>
                <a:spcPts val="0"/>
              </a:spcBef>
              <a:buNone/>
            </a:pPr>
            <a:r>
              <a:rPr lang="cs-CZ" sz="2000" dirty="0">
                <a:latin typeface="Arial Narrow" panose="020B0606020202030204" pitchFamily="34" charset="0"/>
                <a:ea typeface="Tahoma" panose="020B0604030504040204" pitchFamily="34" charset="0"/>
                <a:cs typeface="Times New Roman" panose="02020603050405020304" pitchFamily="18" charset="0"/>
              </a:rPr>
              <a:t>x</a:t>
            </a:r>
          </a:p>
          <a:p>
            <a:pPr lvl="1">
              <a:lnSpc>
                <a:spcPct val="100000"/>
              </a:lnSpc>
              <a:spcBef>
                <a:spcPts val="0"/>
              </a:spcBef>
              <a:buFont typeface="Wingdings" panose="05000000000000000000" pitchFamily="2" charset="2"/>
              <a:buChar char="§"/>
            </a:pPr>
            <a:r>
              <a:rPr lang="cs-CZ" dirty="0">
                <a:latin typeface="Arial Narrow" panose="020B0606020202030204" pitchFamily="34" charset="0"/>
                <a:ea typeface="Tahoma" panose="020B0604030504040204" pitchFamily="34" charset="0"/>
                <a:cs typeface="Times New Roman" panose="02020603050405020304" pitchFamily="18" charset="0"/>
              </a:rPr>
              <a:t>dnes: </a:t>
            </a:r>
            <a:r>
              <a:rPr lang="cs-CZ" b="1" u="sng" dirty="0">
                <a:effectLst/>
                <a:latin typeface="Arial Narrow" panose="020B0606020202030204" pitchFamily="34" charset="0"/>
                <a:ea typeface="Tahoma" panose="020B0604030504040204" pitchFamily="34" charset="0"/>
                <a:cs typeface="Times New Roman" panose="02020603050405020304" pitchFamily="18" charset="0"/>
              </a:rPr>
              <a:t>dlouhodobé plánování činností za účelem dosažení předem definovaných cílů</a:t>
            </a:r>
          </a:p>
          <a:p>
            <a:pPr marL="45720" indent="0">
              <a:lnSpc>
                <a:spcPct val="100000"/>
              </a:lnSpc>
              <a:spcBef>
                <a:spcPts val="0"/>
              </a:spcBef>
              <a:buNone/>
            </a:pPr>
            <a:endParaRPr lang="cs-CZ" sz="2000" dirty="0">
              <a:effectLst/>
              <a:latin typeface="Arial Narrow" panose="020B0606020202030204" pitchFamily="34" charset="0"/>
              <a:ea typeface="Tahoma" panose="020B0604030504040204" pitchFamily="34" charset="0"/>
              <a:cs typeface="Times New Roman" panose="02020603050405020304" pitchFamily="18" charset="0"/>
            </a:endParaRPr>
          </a:p>
          <a:p>
            <a:pPr marL="45720" indent="0">
              <a:lnSpc>
                <a:spcPct val="100000"/>
              </a:lnSpc>
              <a:spcBef>
                <a:spcPts val="0"/>
              </a:spcBef>
              <a:buNone/>
            </a:pPr>
            <a:r>
              <a:rPr lang="cs-CZ" sz="2000" dirty="0">
                <a:effectLst/>
                <a:latin typeface="Arial Narrow" panose="020B0606020202030204" pitchFamily="34" charset="0"/>
                <a:ea typeface="Tahoma" panose="020B0604030504040204" pitchFamily="34" charset="0"/>
                <a:cs typeface="Times New Roman" panose="02020603050405020304" pitchFamily="18" charset="0"/>
              </a:rPr>
              <a:t>strategie </a:t>
            </a:r>
            <a:r>
              <a:rPr lang="cs-CZ" sz="2000" dirty="0">
                <a:latin typeface="Arial Narrow" panose="020B0606020202030204" pitchFamily="34" charset="0"/>
                <a:ea typeface="Tahoma" panose="020B0604030504040204" pitchFamily="34" charset="0"/>
                <a:cs typeface="Times New Roman" panose="02020603050405020304" pitchFamily="18" charset="0"/>
              </a:rPr>
              <a:t>x</a:t>
            </a:r>
            <a:r>
              <a:rPr lang="cs-CZ" sz="2000" dirty="0">
                <a:effectLst/>
                <a:latin typeface="Arial Narrow" panose="020B0606020202030204" pitchFamily="34" charset="0"/>
                <a:ea typeface="Tahoma" panose="020B0604030504040204" pitchFamily="34" charset="0"/>
                <a:cs typeface="Times New Roman" panose="02020603050405020304" pitchFamily="18" charset="0"/>
              </a:rPr>
              <a:t> taktika = rozdílné pojmy!</a:t>
            </a:r>
          </a:p>
          <a:p>
            <a:pPr marL="571500" indent="-342900">
              <a:lnSpc>
                <a:spcPct val="100000"/>
              </a:lnSpc>
              <a:spcBef>
                <a:spcPts val="0"/>
              </a:spcBef>
              <a:buFont typeface="Wingdings" panose="05000000000000000000" pitchFamily="2" charset="2"/>
              <a:buChar char="§"/>
            </a:pPr>
            <a:r>
              <a:rPr lang="cs-CZ" sz="2000" b="1" i="1" dirty="0">
                <a:effectLst/>
                <a:latin typeface="Arial Narrow" panose="020B0606020202030204" pitchFamily="34" charset="0"/>
                <a:ea typeface="Tahoma" panose="020B0604030504040204" pitchFamily="34" charset="0"/>
                <a:cs typeface="Times New Roman" panose="02020603050405020304" pitchFamily="18" charset="0"/>
              </a:rPr>
              <a:t>strategie</a:t>
            </a:r>
            <a:r>
              <a:rPr lang="cs-CZ" sz="2000" dirty="0">
                <a:effectLst/>
                <a:latin typeface="Arial Narrow" panose="020B0606020202030204" pitchFamily="34" charset="0"/>
                <a:ea typeface="Tahoma" panose="020B0604030504040204" pitchFamily="34" charset="0"/>
                <a:cs typeface="Times New Roman" panose="02020603050405020304" pitchFamily="18" charset="0"/>
              </a:rPr>
              <a:t> = dlouhodobé cíle + informace o tom, čeho dosáhnout = </a:t>
            </a:r>
            <a:r>
              <a:rPr lang="cs-CZ" sz="2000" dirty="0">
                <a:solidFill>
                  <a:srgbClr val="000000"/>
                </a:solidFill>
                <a:effectLst/>
                <a:latin typeface="Arial Narrow" panose="020B0606020202030204" pitchFamily="34" charset="0"/>
                <a:ea typeface="Tahoma" panose="020B0604030504040204" pitchFamily="34" charset="0"/>
                <a:cs typeface="Times New Roman" panose="02020603050405020304" pitchFamily="18" charset="0"/>
              </a:rPr>
              <a:t>jak přeměnit úmysl ve výsledek</a:t>
            </a:r>
          </a:p>
          <a:p>
            <a:pPr marL="571500" indent="-342900">
              <a:lnSpc>
                <a:spcPct val="100000"/>
              </a:lnSpc>
              <a:spcBef>
                <a:spcPts val="0"/>
              </a:spcBef>
              <a:buFont typeface="Wingdings" panose="05000000000000000000" pitchFamily="2" charset="2"/>
              <a:buChar char="§"/>
            </a:pPr>
            <a:r>
              <a:rPr lang="cs-CZ" sz="2000" b="1" i="1" dirty="0">
                <a:latin typeface="Arial Narrow" panose="020B0606020202030204" pitchFamily="34" charset="0"/>
                <a:ea typeface="Tahoma" panose="020B0604030504040204" pitchFamily="34" charset="0"/>
                <a:cs typeface="Times New Roman" panose="02020603050405020304" pitchFamily="18" charset="0"/>
              </a:rPr>
              <a:t>t</a:t>
            </a:r>
            <a:r>
              <a:rPr lang="cs-CZ" sz="2000" b="1" i="1" dirty="0">
                <a:effectLst/>
                <a:latin typeface="Arial Narrow" panose="020B0606020202030204" pitchFamily="34" charset="0"/>
                <a:ea typeface="Tahoma" panose="020B0604030504040204" pitchFamily="34" charset="0"/>
                <a:cs typeface="Times New Roman" panose="02020603050405020304" pitchFamily="18" charset="0"/>
              </a:rPr>
              <a:t>aktika</a:t>
            </a:r>
            <a:r>
              <a:rPr lang="cs-CZ" sz="2000" dirty="0">
                <a:effectLst/>
                <a:latin typeface="Arial Narrow" panose="020B0606020202030204" pitchFamily="34" charset="0"/>
                <a:ea typeface="Tahoma" panose="020B0604030504040204" pitchFamily="34" charset="0"/>
                <a:cs typeface="Times New Roman" panose="02020603050405020304" pitchFamily="18" charset="0"/>
              </a:rPr>
              <a:t> = metody, skrze něž se strategie naplňuje</a:t>
            </a:r>
          </a:p>
          <a:p>
            <a:pPr>
              <a:lnSpc>
                <a:spcPct val="100000"/>
              </a:lnSpc>
              <a:spcBef>
                <a:spcPts val="0"/>
              </a:spcBef>
            </a:pPr>
            <a:endParaRPr lang="cs-CZ" sz="2000" dirty="0">
              <a:effectLst/>
              <a:latin typeface="Arial Narrow" panose="020B0606020202030204" pitchFamily="34" charset="0"/>
              <a:ea typeface="Tahoma" panose="020B0604030504040204" pitchFamily="34" charset="0"/>
              <a:cs typeface="Times New Roman" panose="02020603050405020304" pitchFamily="18" charset="0"/>
            </a:endParaRPr>
          </a:p>
          <a:p>
            <a:pPr marL="0" indent="0">
              <a:lnSpc>
                <a:spcPct val="100000"/>
              </a:lnSpc>
              <a:spcBef>
                <a:spcPts val="0"/>
              </a:spcBef>
              <a:buNone/>
            </a:pPr>
            <a:r>
              <a:rPr lang="cs-CZ" sz="2000" dirty="0" err="1">
                <a:effectLst/>
                <a:latin typeface="Arial Narrow" panose="020B0606020202030204" pitchFamily="34" charset="0"/>
                <a:ea typeface="Tahoma" panose="020B0604030504040204" pitchFamily="34" charset="0"/>
                <a:cs typeface="Times New Roman" panose="02020603050405020304" pitchFamily="18" charset="0"/>
              </a:rPr>
              <a:t>Giep</a:t>
            </a:r>
            <a:r>
              <a:rPr lang="cs-CZ" sz="2000" dirty="0">
                <a:effectLst/>
                <a:latin typeface="Arial Narrow" panose="020B0606020202030204" pitchFamily="34" charset="0"/>
                <a:ea typeface="Tahoma" panose="020B0604030504040204" pitchFamily="34" charset="0"/>
                <a:cs typeface="Times New Roman" panose="02020603050405020304" pitchFamily="18" charset="0"/>
              </a:rPr>
              <a:t> </a:t>
            </a:r>
            <a:r>
              <a:rPr lang="cs-CZ" sz="2000" dirty="0" err="1">
                <a:effectLst/>
                <a:latin typeface="Arial Narrow" panose="020B0606020202030204" pitchFamily="34" charset="0"/>
                <a:ea typeface="Tahoma" panose="020B0604030504040204" pitchFamily="34" charset="0"/>
                <a:cs typeface="Times New Roman" panose="02020603050405020304" pitchFamily="18" charset="0"/>
              </a:rPr>
              <a:t>Hagoort</a:t>
            </a:r>
            <a:r>
              <a:rPr lang="cs-CZ" sz="2000" dirty="0">
                <a:effectLst/>
                <a:latin typeface="Arial Narrow" panose="020B0606020202030204" pitchFamily="34" charset="0"/>
                <a:ea typeface="Tahoma" panose="020B0604030504040204" pitchFamily="34" charset="0"/>
                <a:cs typeface="Times New Roman" panose="02020603050405020304" pitchFamily="18" charset="0"/>
              </a:rPr>
              <a:t>: </a:t>
            </a:r>
            <a:r>
              <a:rPr lang="cs-CZ" sz="2000" i="1" dirty="0">
                <a:effectLst/>
                <a:latin typeface="Arial Narrow" panose="020B0606020202030204" pitchFamily="34" charset="0"/>
                <a:ea typeface="Tahoma" panose="020B0604030504040204" pitchFamily="34" charset="0"/>
                <a:cs typeface="Times New Roman" panose="02020603050405020304" pitchFamily="18" charset="0"/>
              </a:rPr>
              <a:t>Umělecký management v podnikatelském stylu </a:t>
            </a:r>
          </a:p>
          <a:p>
            <a:pPr marL="0" indent="0">
              <a:lnSpc>
                <a:spcPct val="100000"/>
              </a:lnSpc>
              <a:spcBef>
                <a:spcPts val="0"/>
              </a:spcBef>
              <a:buNone/>
            </a:pPr>
            <a:r>
              <a:rPr lang="cs-CZ" sz="2000" i="1" dirty="0">
                <a:solidFill>
                  <a:schemeClr val="accent2">
                    <a:lumMod val="75000"/>
                  </a:schemeClr>
                </a:solidFill>
                <a:latin typeface="Arial Narrow" panose="020B0606020202030204" pitchFamily="34" charset="0"/>
                <a:ea typeface="Tahoma" panose="020B0604030504040204" pitchFamily="34" charset="0"/>
                <a:cs typeface="Times New Roman" panose="02020603050405020304" pitchFamily="18" charset="0"/>
              </a:rPr>
              <a:t>„S</a:t>
            </a:r>
            <a:r>
              <a:rPr lang="cs-CZ" sz="2000" i="1" dirty="0">
                <a:solidFill>
                  <a:schemeClr val="accent2">
                    <a:lumMod val="75000"/>
                  </a:schemeClr>
                </a:solidFill>
                <a:effectLst/>
                <a:latin typeface="Arial Narrow" panose="020B0606020202030204" pitchFamily="34" charset="0"/>
                <a:ea typeface="Tahoma" panose="020B0604030504040204" pitchFamily="34" charset="0"/>
                <a:cs typeface="Times New Roman" panose="02020603050405020304" pitchFamily="18" charset="0"/>
              </a:rPr>
              <a:t>trategie je směr.“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Tahoma" panose="020B0604030504040204" pitchFamily="34" charset="0"/>
                <a:cs typeface="Times New Roman" panose="02020603050405020304" pitchFamily="18" charset="0"/>
              </a:rPr>
              <a:t>představuje vývoj a ukazuje směr organizace a způsob realizace</a:t>
            </a:r>
          </a:p>
          <a:p>
            <a:pPr>
              <a:lnSpc>
                <a:spcPct val="100000"/>
              </a:lnSpc>
              <a:spcBef>
                <a:spcPts val="0"/>
              </a:spcBef>
            </a:pPr>
            <a:endParaRPr lang="cs-CZ" sz="2000" dirty="0">
              <a:solidFill>
                <a:srgbClr val="000000"/>
              </a:solidFill>
              <a:effectLst/>
              <a:latin typeface="Arial Narrow" panose="020B0606020202030204" pitchFamily="34" charset="0"/>
              <a:ea typeface="Tahoma" panose="020B0604030504040204" pitchFamily="34" charset="0"/>
              <a:cs typeface="Times New Roman" panose="02020603050405020304" pitchFamily="18" charset="0"/>
            </a:endParaRPr>
          </a:p>
          <a:p>
            <a:pPr marL="45720" indent="0">
              <a:lnSpc>
                <a:spcPct val="100000"/>
              </a:lnSpc>
              <a:spcBef>
                <a:spcPts val="0"/>
              </a:spcBef>
              <a:buNone/>
            </a:pPr>
            <a:endParaRPr lang="cs-CZ" sz="2000" dirty="0">
              <a:solidFill>
                <a:srgbClr val="000000"/>
              </a:solidFill>
              <a:effectLst/>
              <a:latin typeface="Arial Narrow" panose="020B0606020202030204" pitchFamily="34" charset="0"/>
              <a:ea typeface="Tahoma" panose="020B0604030504040204" pitchFamily="34" charset="0"/>
              <a:cs typeface="Times New Roman" panose="02020603050405020304" pitchFamily="18" charset="0"/>
            </a:endParaRPr>
          </a:p>
          <a:p>
            <a:pPr marL="45720" indent="0">
              <a:lnSpc>
                <a:spcPct val="100000"/>
              </a:lnSpc>
              <a:spcBef>
                <a:spcPts val="0"/>
              </a:spcBef>
              <a:buNone/>
            </a:pPr>
            <a:r>
              <a:rPr lang="cs-CZ" sz="2000" dirty="0">
                <a:solidFill>
                  <a:srgbClr val="000000"/>
                </a:solidFill>
                <a:effectLst/>
                <a:latin typeface="Arial Narrow" panose="020B0606020202030204" pitchFamily="34" charset="0"/>
                <a:ea typeface="Tahoma" panose="020B0604030504040204" pitchFamily="34" charset="0"/>
                <a:cs typeface="Times New Roman" panose="02020603050405020304" pitchFamily="18" charset="0"/>
              </a:rPr>
              <a:t>plánování = intelektuální proces X strategie = aktivní přístup i proces realizace</a:t>
            </a:r>
          </a:p>
          <a:p>
            <a:pPr marL="0" indent="0">
              <a:lnSpc>
                <a:spcPct val="100000"/>
              </a:lnSpc>
              <a:spcBef>
                <a:spcPts val="0"/>
              </a:spcBef>
              <a:buNone/>
            </a:pPr>
            <a:endParaRPr lang="cs-CZ" sz="2000" dirty="0">
              <a:latin typeface="Arial Narrow" panose="020B0606020202030204" pitchFamily="34"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69006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0F8D8F-9FDD-44B4-90D5-A1908A83BE44}"/>
              </a:ext>
            </a:extLst>
          </p:cNvPr>
          <p:cNvSpPr>
            <a:spLocks noGrp="1"/>
          </p:cNvSpPr>
          <p:nvPr>
            <p:ph type="title"/>
          </p:nvPr>
        </p:nvSpPr>
        <p:spPr>
          <a:xfrm>
            <a:off x="331693" y="286871"/>
            <a:ext cx="11564472" cy="794449"/>
          </a:xfrm>
        </p:spPr>
        <p:txBody>
          <a:bodyPr>
            <a:normAutofit/>
          </a:bodyPr>
          <a:lstStyle/>
          <a:p>
            <a:pPr algn="ctr"/>
            <a:r>
              <a:rPr lang="cs-CZ" sz="4000" b="1" dirty="0">
                <a:latin typeface="Arial Narrow" panose="020B0606020202030204" pitchFamily="34" charset="0"/>
                <a:ea typeface="Calibri" panose="020F0502020204030204" pitchFamily="34" charset="0"/>
                <a:cs typeface="Times New Roman" panose="02020603050405020304" pitchFamily="18" charset="0"/>
              </a:rPr>
              <a:t>Rámec pro vypracování strategie (festivalu)</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4D881982-8474-4C17-B46B-F3E567586CF0}"/>
              </a:ext>
            </a:extLst>
          </p:cNvPr>
          <p:cNvSpPr>
            <a:spLocks noGrp="1"/>
          </p:cNvSpPr>
          <p:nvPr>
            <p:ph sz="half" idx="1"/>
          </p:nvPr>
        </p:nvSpPr>
        <p:spPr>
          <a:xfrm>
            <a:off x="331694" y="1299882"/>
            <a:ext cx="6373879" cy="5192992"/>
          </a:xfrm>
        </p:spPr>
        <p:txBody>
          <a:bodyPr>
            <a:noAutofit/>
          </a:bodyPr>
          <a:lstStyle/>
          <a:p>
            <a:pPr marL="0" indent="0">
              <a:lnSpc>
                <a:spcPct val="100000"/>
              </a:lnSpc>
              <a:spcBef>
                <a:spcPts val="0"/>
              </a:spcBef>
              <a:buNone/>
            </a:pPr>
            <a:r>
              <a:rPr lang="cs-CZ" sz="2000" u="sng"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 samostatné fáze</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a:t>
            </a:r>
          </a:p>
          <a:p>
            <a:pPr marL="0" lvl="0" indent="0">
              <a:lnSpc>
                <a:spcPct val="100000"/>
              </a:lnSpc>
              <a:spcBef>
                <a:spcPts val="0"/>
              </a:spcBef>
              <a:buNone/>
            </a:pPr>
            <a:endParaRPr lang="cs-CZ" sz="2000" b="1"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2000" b="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1) p</a:t>
            </a: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říprava a formulace poslání</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p>
          <a:p>
            <a:pPr>
              <a:lnSpc>
                <a:spcPct val="100000"/>
              </a:lnSpc>
              <a:spcBef>
                <a:spcPts val="0"/>
              </a:spcBef>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strategie → směr plánování</a:t>
            </a:r>
          </a:p>
          <a:p>
            <a:pPr>
              <a:lnSpc>
                <a:spcPct val="100000"/>
              </a:lnSpc>
              <a:spcBef>
                <a:spcPts val="0"/>
              </a:spcBef>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formulace poslání → hlavní motivace</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2) analýza prostředí</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p>
          <a:p>
            <a:pPr>
              <a:lnSpc>
                <a:spcPct val="100000"/>
              </a:lnSpc>
              <a:spcBef>
                <a:spcPts val="0"/>
              </a:spcBef>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průzkum vnějšího i vnitřního prostředí organizace</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 vypracování strategie</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umělecké, administrativní a finanční plán</a:t>
            </a:r>
          </a:p>
          <a:p>
            <a:pPr marL="0" indent="0">
              <a:lnSpc>
                <a:spcPct val="100000"/>
              </a:lnSpc>
              <a:spcBef>
                <a:spcPts val="0"/>
              </a:spcBef>
              <a:buNone/>
            </a:pPr>
            <a:endPar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Vypracování strategií = tvůrčí proces X ne plnění formulářů!</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p:txBody>
      </p:sp>
      <p:pic>
        <p:nvPicPr>
          <p:cNvPr id="5" name="Zástupný obsah 4">
            <a:extLst>
              <a:ext uri="{FF2B5EF4-FFF2-40B4-BE49-F238E27FC236}">
                <a16:creationId xmlns:a16="http://schemas.microsoft.com/office/drawing/2014/main" id="{AD61636B-4FA2-4992-8D07-EB749E297D7C}"/>
              </a:ext>
            </a:extLst>
          </p:cNvPr>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705573" y="1081320"/>
            <a:ext cx="5154733" cy="5308018"/>
          </a:xfrm>
          <a:prstGeom prst="rect">
            <a:avLst/>
          </a:prstGeom>
          <a:noFill/>
          <a:ln>
            <a:noFill/>
          </a:ln>
        </p:spPr>
      </p:pic>
    </p:spTree>
    <p:extLst>
      <p:ext uri="{BB962C8B-B14F-4D97-AF65-F5344CB8AC3E}">
        <p14:creationId xmlns:p14="http://schemas.microsoft.com/office/powerpoint/2010/main" val="2095849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268941" y="284444"/>
            <a:ext cx="11636188" cy="827180"/>
          </a:xfrm>
        </p:spPr>
        <p:txBody>
          <a:bodyPr>
            <a:normAutofit/>
          </a:bodyPr>
          <a:lstStyle/>
          <a:p>
            <a:pPr algn="ct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1) FORMULACE POSLÁNÍ </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10989" y="1380565"/>
            <a:ext cx="11196918" cy="5127811"/>
          </a:xfrm>
        </p:spPr>
        <p:txBody>
          <a:bodyPr>
            <a:noAutofit/>
          </a:bodyPr>
          <a:lstStyle/>
          <a:p>
            <a:pPr marL="0" indent="0">
              <a:lnSpc>
                <a:spcPct val="100000"/>
              </a:lnSpc>
              <a:spcBef>
                <a:spcPts val="0"/>
              </a:spcBef>
              <a:buNone/>
            </a:pPr>
            <a:r>
              <a:rPr lang="cs-CZ" sz="2000" dirty="0">
                <a:latin typeface="Arial Narrow" panose="020B0606020202030204" pitchFamily="34" charset="0"/>
                <a:ea typeface="Calibri" panose="020F0502020204030204" pitchFamily="34" charset="0"/>
                <a:cs typeface="Times New Roman" panose="02020603050405020304" pitchFamily="18" charset="0"/>
              </a:rPr>
              <a:t>Nutné v</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ýchodisko pro plánování = </a:t>
            </a: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formulace poslání </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určuje:</a:t>
            </a:r>
          </a:p>
          <a:p>
            <a:pPr lvl="1">
              <a:lnSpc>
                <a:spcPct val="100000"/>
              </a:lnSpc>
              <a:spcBef>
                <a:spcPts val="0"/>
              </a:spcBef>
              <a:spcAft>
                <a:spcPts val="0"/>
              </a:spcAft>
              <a:buFont typeface="Wingdings" panose="05000000000000000000" pitchFamily="2" charset="2"/>
              <a:buChar char="§"/>
            </a:pPr>
            <a:r>
              <a:rPr lang="cs-CZ" dirty="0">
                <a:effectLst/>
                <a:latin typeface="Arial Narrow" panose="020B0606020202030204" pitchFamily="34" charset="0"/>
                <a:ea typeface="Calibri" panose="020F0502020204030204" pitchFamily="34" charset="0"/>
                <a:cs typeface="Times New Roman" panose="02020603050405020304" pitchFamily="18" charset="0"/>
              </a:rPr>
              <a:t>směřování</a:t>
            </a:r>
            <a:endParaRPr lang="cs-CZ" dirty="0">
              <a:latin typeface="Arial Narrow" panose="020B0606020202030204" pitchFamily="34" charset="0"/>
              <a:ea typeface="Calibri" panose="020F0502020204030204" pitchFamily="34" charset="0"/>
              <a:cs typeface="Times New Roman" panose="02020603050405020304" pitchFamily="18" charset="0"/>
            </a:endParaRPr>
          </a:p>
          <a:p>
            <a:pPr lvl="1">
              <a:lnSpc>
                <a:spcPct val="100000"/>
              </a:lnSpc>
              <a:spcBef>
                <a:spcPts val="0"/>
              </a:spcBef>
              <a:spcAft>
                <a:spcPts val="0"/>
              </a:spcAft>
              <a:buFont typeface="Wingdings" panose="05000000000000000000" pitchFamily="2" charset="2"/>
              <a:buChar char="§"/>
            </a:pPr>
            <a:r>
              <a:rPr lang="cs-CZ" dirty="0">
                <a:effectLst/>
                <a:latin typeface="Arial Narrow" panose="020B0606020202030204" pitchFamily="34" charset="0"/>
                <a:ea typeface="Calibri" panose="020F0502020204030204" pitchFamily="34" charset="0"/>
                <a:cs typeface="Times New Roman" panose="02020603050405020304" pitchFamily="18" charset="0"/>
              </a:rPr>
              <a:t>programová a administrativní rozhodnutí</a:t>
            </a:r>
          </a:p>
          <a:p>
            <a:pPr marL="457200" lvl="1" indent="0">
              <a:lnSpc>
                <a:spcPct val="100000"/>
              </a:lnSpc>
              <a:spcBef>
                <a:spcPts val="0"/>
              </a:spcBef>
              <a:buNone/>
            </a:pPr>
            <a:endParaRPr lang="cs-CZ"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Každý v organizaci musí pochopit jeho důsledky = efektivní!!!</a:t>
            </a:r>
          </a:p>
          <a:p>
            <a:pPr marL="822960" lvl="3" indent="0">
              <a:lnSpc>
                <a:spcPct val="100000"/>
              </a:lnSpc>
              <a:spcBef>
                <a:spcPts val="0"/>
              </a:spcBef>
              <a:buNone/>
            </a:pP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Př. regionální divadelní společnost </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vytkne-li si cíl produkovat experimentální díla, musí vynaložit cílenější marketingové úsilí než divadlo produkující lehké komedie a muzikály!!!</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b="1" i="1" dirty="0">
                <a:latin typeface="Arial Narrow" panose="020B0606020202030204" pitchFamily="34" charset="0"/>
              </a:rPr>
              <a:t>Proč poslání formulujeme??? </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definuje cíle organizace</a:t>
            </a:r>
          </a:p>
          <a:p>
            <a:pPr lvl="1">
              <a:lnSpc>
                <a:spcPct val="100000"/>
              </a:lnSpc>
              <a:spcBef>
                <a:spcPts val="0"/>
              </a:spcBef>
              <a:spcAft>
                <a:spcPts val="0"/>
              </a:spcAft>
              <a:buFont typeface="Wingdings" panose="05000000000000000000" pitchFamily="2" charset="2"/>
              <a:buChar char="§"/>
            </a:pPr>
            <a:r>
              <a:rPr lang="cs-CZ" i="1" dirty="0">
                <a:effectLst/>
                <a:latin typeface="Arial Narrow" panose="020B0606020202030204" pitchFamily="34" charset="0"/>
                <a:ea typeface="Calibri" panose="020F0502020204030204" pitchFamily="34" charset="0"/>
                <a:cs typeface="Times New Roman" panose="02020603050405020304" pitchFamily="18" charset="0"/>
              </a:rPr>
              <a:t>ziskový sektor </a:t>
            </a:r>
            <a:r>
              <a:rPr lang="cs-CZ" dirty="0">
                <a:effectLst/>
                <a:latin typeface="Arial Narrow" panose="020B0606020202030204" pitchFamily="34" charset="0"/>
                <a:ea typeface="Calibri" panose="020F0502020204030204" pitchFamily="34" charset="0"/>
                <a:cs typeface="Times New Roman" panose="02020603050405020304" pitchFamily="18" charset="0"/>
              </a:rPr>
              <a:t>= dosažení co největších zisků </a:t>
            </a:r>
          </a:p>
          <a:p>
            <a:pPr lvl="1">
              <a:lnSpc>
                <a:spcPct val="100000"/>
              </a:lnSpc>
              <a:spcBef>
                <a:spcPts val="0"/>
              </a:spcBef>
              <a:spcAft>
                <a:spcPts val="0"/>
              </a:spcAft>
              <a:buFont typeface="Wingdings" panose="05000000000000000000" pitchFamily="2" charset="2"/>
              <a:buChar char="§"/>
            </a:pPr>
            <a:r>
              <a:rPr lang="cs-CZ" i="1" dirty="0">
                <a:effectLst/>
                <a:latin typeface="Arial Narrow" panose="020B0606020202030204" pitchFamily="34" charset="0"/>
                <a:ea typeface="Calibri" panose="020F0502020204030204" pitchFamily="34" charset="0"/>
                <a:cs typeface="Times New Roman" panose="02020603050405020304" pitchFamily="18" charset="0"/>
              </a:rPr>
              <a:t>umělecká organizace </a:t>
            </a:r>
            <a:r>
              <a:rPr lang="cs-CZ" dirty="0">
                <a:effectLst/>
                <a:latin typeface="Arial Narrow" panose="020B0606020202030204" pitchFamily="34" charset="0"/>
                <a:ea typeface="Calibri" panose="020F0502020204030204" pitchFamily="34" charset="0"/>
                <a:cs typeface="Times New Roman" panose="02020603050405020304" pitchFamily="18" charset="0"/>
              </a:rPr>
              <a:t>= obtížnější definovat → ne pro dosažení zisku x ale proč tedy existuje?</a:t>
            </a:r>
            <a:endParaRPr lang="cs-CZ" dirty="0">
              <a:solidFill>
                <a:schemeClr val="accent2">
                  <a:lumMod val="75000"/>
                </a:schemeClr>
              </a:solidFill>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	Aby nabídla inscenace či nebo výstavy světového formátu? Aby vzdělávala nebo vychovávala mladé 	umělce? Aby se sama finančně udržela při životě? Aby sloužila určitému regionu? Aby podporovala 	tvorbu nových uměleckých děl? Aby zachovávala a prezentovala starší mistrovská díla? </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Organizace bez jasně formulovaného poslání → často potíže s řízením!!!</a:t>
            </a:r>
          </a:p>
          <a:p>
            <a:pPr marL="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443382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268941" y="284444"/>
            <a:ext cx="11636188" cy="827180"/>
          </a:xfrm>
        </p:spPr>
        <p:txBody>
          <a:bodyPr>
            <a:normAutofit/>
          </a:bodyPr>
          <a:lstStyle/>
          <a:p>
            <a:pPr algn="ct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Jak formulovat poslání?</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10989" y="1237129"/>
            <a:ext cx="11196918" cy="5271247"/>
          </a:xfrm>
        </p:spPr>
        <p:txBody>
          <a:bodyPr>
            <a:noAutofit/>
          </a:bodyPr>
          <a:lstStyle/>
          <a:p>
            <a:pPr marL="0" indent="0">
              <a:lnSpc>
                <a:spcPct val="100000"/>
              </a:lnSpc>
              <a:spcBef>
                <a:spcPts val="0"/>
              </a:spcBef>
              <a:buNone/>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Formulace poslání</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Arial" panose="020B0604020202020204" pitchFamily="34" charset="0"/>
              <a:buChar char="-"/>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nastavuje laťku </a:t>
            </a:r>
            <a:r>
              <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nutí zaměřili se na konkrétní programy a činnosti</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Arial" panose="020B0604020202020204" pitchFamily="34" charset="0"/>
              <a:buChar char="-"/>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volí mezi četností a kvalitou</a:t>
            </a:r>
          </a:p>
          <a:p>
            <a:pPr marL="0" lvl="0" indent="0">
              <a:lnSpc>
                <a:spcPct val="100000"/>
              </a:lnSpc>
              <a:spcBef>
                <a:spcPts val="0"/>
              </a:spcBef>
              <a:buNone/>
            </a:pPr>
            <a:endParaRPr lang="cs-CZ" sz="1000" dirty="0">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Neexistuje návod → může zahrnovat:</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nabídka (</a:t>
            </a: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produkt/služba)</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jaký produkt či službu nabízíme?</a:t>
            </a: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kvalita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jaké úrovně chceme dosáhnout? </a:t>
            </a:r>
            <a:r>
              <a:rPr lang="cs-CZ" sz="2000" dirty="0">
                <a:solidFill>
                  <a:schemeClr val="accent6">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 obtížné stanovit + ne všichni dosáhnou kvality</a:t>
            </a: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publikum</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pro jaké publikum pracujeme? </a:t>
            </a:r>
            <a:r>
              <a:rPr lang="cs-CZ" sz="2000" dirty="0">
                <a:solidFill>
                  <a:schemeClr val="accent6">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 dospělí, děti, etnická či náboženská skupina</a:t>
            </a: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zeměpisný rozsah působnosti</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na jak velkou část města/regionu/země/světa chceme působit? </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repertoár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jaká bude dramaturgi</a:t>
            </a:r>
            <a:r>
              <a:rPr lang="cs-CZ" sz="2000" dirty="0">
                <a:solidFill>
                  <a:schemeClr val="accent2">
                    <a:lumMod val="75000"/>
                  </a:schemeClr>
                </a:solidFill>
                <a:latin typeface="Arial Narrow" panose="020B0606020202030204" pitchFamily="34" charset="0"/>
                <a:ea typeface="Calibri" panose="020F0502020204030204" pitchFamily="34" charset="0"/>
                <a:cs typeface="Times New Roman" panose="02020603050405020304" pitchFamily="18" charset="0"/>
              </a:rPr>
              <a:t>e?</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vzdělávání</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jak silný důraz chceme klást na vzdělávání? </a:t>
            </a:r>
            <a:r>
              <a:rPr lang="cs-CZ" sz="2000" dirty="0">
                <a:solidFill>
                  <a:schemeClr val="accent6">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 důležité i pro poskytovatele podpory</a:t>
            </a:r>
          </a:p>
          <a:p>
            <a:pPr marL="0" indent="0">
              <a:lnSpc>
                <a:spcPct val="100000"/>
              </a:lnSpc>
              <a:spcBef>
                <a:spcPts val="0"/>
              </a:spcBef>
              <a:buNone/>
            </a:pPr>
            <a:endParaRPr lang="cs-CZ" sz="1000"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Všechna kvalitní poslání měla být: </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jasná</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pro shodné pochopení</a:t>
            </a: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stručná </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krátké je zapamatovatelné</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úplná</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obsahovat veškerý program</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promyšlená</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musí dávat smysl (např. divadelní společnost uvádějící avantgardní díla se zároveň nestane největší divadelní organizací v regionu)</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883065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268941" y="284444"/>
            <a:ext cx="11636188" cy="827180"/>
          </a:xfrm>
        </p:spPr>
        <p:txBody>
          <a:bodyPr>
            <a:normAutofit/>
          </a:bodyPr>
          <a:lstStyle/>
          <a:p>
            <a:pPr algn="ct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Formulace poslání </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10989" y="1237129"/>
            <a:ext cx="11196918" cy="5271247"/>
          </a:xfrm>
        </p:spPr>
        <p:txBody>
          <a:bodyPr>
            <a:noAutofit/>
          </a:bodyPr>
          <a:lstStyle/>
          <a:p>
            <a:pPr marL="0" indent="0">
              <a:lnSpc>
                <a:spcPct val="100000"/>
              </a:lnSpc>
              <a:spcBef>
                <a:spcPts val="0"/>
              </a:spcBef>
              <a:buNone/>
            </a:pPr>
            <a:endPar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Poslání </a:t>
            </a:r>
            <a:r>
              <a:rPr lang="cs-CZ" sz="2000" b="1" u="sng"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obecné x konkretizované</a:t>
            </a:r>
            <a:r>
              <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endPar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př. </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regionální divadelní společnost:</a:t>
            </a:r>
            <a:endParaRPr lang="cs-CZ" sz="2000" b="1" i="1"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buFont typeface="Wingdings" panose="05000000000000000000" pitchFamily="2" charset="2"/>
              <a:buChar char="§"/>
            </a:pPr>
            <a:r>
              <a:rPr lang="cs-CZ" sz="2000" b="1" i="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o</a:t>
            </a:r>
            <a:r>
              <a:rPr lang="cs-CZ" sz="2000" b="1" i="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becné</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a:t>
            </a:r>
            <a:r>
              <a:rPr lang="cs-CZ" sz="2000" i="1"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Získat na celostátní úrovni dobré jméno jako přední repertoárová divadelní společnost nabízející divadelní produkce a vzdělávací programy světové úrovně.</a:t>
            </a:r>
          </a:p>
          <a:p>
            <a:pPr marL="0" indent="0">
              <a:lnSpc>
                <a:spcPct val="100000"/>
              </a:lnSpc>
              <a:spcBef>
                <a:spcPts val="0"/>
              </a:spcBef>
              <a:buNone/>
            </a:pPr>
            <a:endParaRPr lang="cs-CZ" sz="2000" i="1"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buFont typeface="Wingdings" panose="05000000000000000000" pitchFamily="2" charset="2"/>
              <a:buChar char="§"/>
            </a:pPr>
            <a:r>
              <a:rPr lang="cs-CZ" sz="2000" b="1" i="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konkretizované</a:t>
            </a:r>
            <a:r>
              <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 </a:t>
            </a:r>
            <a:r>
              <a:rPr lang="cs-CZ" sz="2000" i="1"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Zvýšit počet nabízených inscenací; nastudovat nová díla; produkovat širokou škálu her vyhovujících publiku různého vkusu; využívat všechny dostupné formáty představení, včetně elektronických médií; dotovat ceny vstupenek pro určité skupiny diváků; vytvořit kvalitní program pro turné; vybudovat společnost působící celoročně, což umožní dosažení umělecké kontinuity a získání nejtalentovanějších jedinců; rozšířit programy pro nováčky a stážisty; přilákat ty nejlepší tvůrce.</a:t>
            </a:r>
          </a:p>
          <a:p>
            <a:pPr marL="0" indent="0">
              <a:lnSpc>
                <a:spcPct val="100000"/>
              </a:lnSpc>
              <a:spcBef>
                <a:spcPts val="0"/>
              </a:spcBef>
              <a:buNone/>
            </a:pPr>
            <a:endPar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Konkretizované poslání = konkrétnější výzva pro zaměstnance + jasné východisko pro proces plánování!</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1499950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268941" y="284444"/>
            <a:ext cx="11636188" cy="827180"/>
          </a:xfrm>
        </p:spPr>
        <p:txBody>
          <a:bodyPr>
            <a:normAutofit/>
          </a:bodyPr>
          <a:lstStyle/>
          <a:p>
            <a:pPr algn="ctr"/>
            <a:r>
              <a:rPr lang="cs-CZ" sz="4000" b="1" dirty="0">
                <a:latin typeface="Arial Narrow" panose="020B0606020202030204" pitchFamily="34" charset="0"/>
                <a:cs typeface="Times New Roman" panose="02020603050405020304" pitchFamily="18" charset="0"/>
              </a:rPr>
              <a:t>2) STRATEGICKÁ ANALÝZA</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10989" y="1237129"/>
            <a:ext cx="11196918" cy="5271247"/>
          </a:xfrm>
        </p:spPr>
        <p:txBody>
          <a:bodyPr>
            <a:noAutofit/>
          </a:bodyPr>
          <a:lstStyle/>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před vznikem projektu </a:t>
            </a:r>
            <a:r>
              <a:rPr lang="cs-CZ" sz="2000" dirty="0">
                <a:latin typeface="Arial Narrow" panose="020B0606020202030204" pitchFamily="34" charset="0"/>
                <a:cs typeface="Times New Roman" panose="02020603050405020304" pitchFamily="18" charset="0"/>
              </a:rPr>
              <a:t>→ i nutnost</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latin typeface="Arial Narrow" panose="020B0606020202030204" pitchFamily="34" charset="0"/>
                <a:cs typeface="Times New Roman" panose="02020603050405020304" pitchFamily="18" charset="0"/>
              </a:rPr>
              <a:t>zkoumat prostředí a místo realizace projektu →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vytvořit </a:t>
            </a: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strategickou analýzu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výchozí situace</a:t>
            </a:r>
          </a:p>
          <a:p>
            <a:pPr marL="0" indent="0">
              <a:lnSpc>
                <a:spcPct val="100000"/>
              </a:lnSpc>
              <a:spcBef>
                <a:spcPts val="0"/>
              </a:spcBef>
              <a:buNone/>
            </a:pP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komplexní rozbor prostředí </a:t>
            </a:r>
            <a:r>
              <a:rPr lang="cs-CZ" sz="2000" dirty="0">
                <a:latin typeface="Arial Narrow" panose="020B0606020202030204" pitchFamily="34" charset="0"/>
                <a:cs typeface="Times New Roman" panose="02020603050405020304" pitchFamily="18" charset="0"/>
              </a:rPr>
              <a:t>→ </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VNITŘNÍ a VNĚJŠÍ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(pro objektivní posouzení pozice)</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Tahoma" panose="020B0604030504040204" pitchFamily="34" charset="0"/>
                <a:cs typeface="Times New Roman" panose="02020603050405020304" pitchFamily="18" charset="0"/>
              </a:rPr>
              <a:t>1) </a:t>
            </a:r>
            <a:r>
              <a:rPr lang="cs-CZ" sz="2000" b="1" i="1" u="sng" dirty="0">
                <a:effectLst/>
                <a:latin typeface="Arial Narrow" panose="020B0606020202030204" pitchFamily="34" charset="0"/>
                <a:ea typeface="Tahoma" panose="020B0604030504040204" pitchFamily="34" charset="0"/>
                <a:cs typeface="Times New Roman" panose="02020603050405020304" pitchFamily="18" charset="0"/>
              </a:rPr>
              <a:t>analýza vnějšího prostředí</a:t>
            </a:r>
            <a:endParaRPr lang="cs-CZ" sz="2000" i="1" dirty="0">
              <a:effectLst/>
              <a:latin typeface="Arial Narrow" panose="020B0606020202030204" pitchFamily="34" charset="0"/>
              <a:ea typeface="Tahoma" panose="020B0604030504040204" pitchFamily="34" charset="0"/>
              <a:cs typeface="Times New Roman" panose="02020603050405020304" pitchFamily="18" charset="0"/>
            </a:endParaRPr>
          </a:p>
          <a:p>
            <a:pPr marL="571500" lvl="1" indent="-342900">
              <a:lnSpc>
                <a:spcPct val="100000"/>
              </a:lnSpc>
              <a:spcBef>
                <a:spcPts val="0"/>
              </a:spcBef>
              <a:spcAft>
                <a:spcPts val="0"/>
              </a:spcAft>
              <a:buFont typeface="+mj-lt"/>
              <a:buAutoNum type="alphaLcParenR"/>
            </a:pPr>
            <a:r>
              <a:rPr lang="cs-CZ" b="1" i="1" dirty="0">
                <a:latin typeface="Arial Narrow" panose="020B0606020202030204" pitchFamily="34" charset="0"/>
                <a:ea typeface="Tahoma" panose="020B0604030504040204" pitchFamily="34" charset="0"/>
                <a:cs typeface="Times New Roman" panose="02020603050405020304" pitchFamily="18" charset="0"/>
              </a:rPr>
              <a:t>průzkum </a:t>
            </a:r>
            <a:r>
              <a:rPr lang="cs-CZ" b="1" i="1" dirty="0">
                <a:effectLst/>
                <a:latin typeface="Arial Narrow" panose="020B0606020202030204" pitchFamily="34" charset="0"/>
                <a:ea typeface="Tahoma" panose="020B0604030504040204" pitchFamily="34" charset="0"/>
                <a:cs typeface="Times New Roman" panose="02020603050405020304" pitchFamily="18" charset="0"/>
              </a:rPr>
              <a:t>obecného prostředí </a:t>
            </a:r>
            <a:r>
              <a:rPr lang="cs-CZ" dirty="0">
                <a:effectLst/>
                <a:latin typeface="Arial Narrow" panose="020B0606020202030204" pitchFamily="34" charset="0"/>
                <a:ea typeface="Tahoma" panose="020B0604030504040204" pitchFamily="34" charset="0"/>
                <a:cs typeface="Times New Roman" panose="02020603050405020304" pitchFamily="18" charset="0"/>
              </a:rPr>
              <a:t>(makroprostředí) = ekonomické, politické, technologické, ekologické, sociální faktory </a:t>
            </a:r>
            <a:r>
              <a:rPr lang="cs-CZ" dirty="0">
                <a:latin typeface="Arial Narrow" panose="020B0606020202030204" pitchFamily="34" charset="0"/>
                <a:cs typeface="Times New Roman" panose="02020603050405020304" pitchFamily="18" charset="0"/>
              </a:rPr>
              <a:t>→ </a:t>
            </a:r>
            <a:r>
              <a:rPr lang="cs-CZ" dirty="0">
                <a:effectLst/>
                <a:latin typeface="Arial Narrow" panose="020B0606020202030204" pitchFamily="34" charset="0"/>
                <a:ea typeface="Tahoma" panose="020B0604030504040204" pitchFamily="34" charset="0"/>
                <a:cs typeface="Times New Roman" panose="02020603050405020304" pitchFamily="18" charset="0"/>
              </a:rPr>
              <a:t>omezení, kterým je třeba čelit</a:t>
            </a:r>
          </a:p>
          <a:p>
            <a:pPr marL="571500" lvl="1" indent="-342900">
              <a:lnSpc>
                <a:spcPct val="100000"/>
              </a:lnSpc>
              <a:spcBef>
                <a:spcPts val="0"/>
              </a:spcBef>
              <a:spcAft>
                <a:spcPts val="0"/>
              </a:spcAft>
              <a:buFont typeface="+mj-lt"/>
              <a:buAutoNum type="alphaLcParenR" startAt="2"/>
            </a:pPr>
            <a:r>
              <a:rPr lang="cs-CZ" b="1" i="1" dirty="0">
                <a:latin typeface="Arial Narrow" panose="020B0606020202030204" pitchFamily="34" charset="0"/>
                <a:ea typeface="Tahoma" panose="020B0604030504040204" pitchFamily="34" charset="0"/>
                <a:cs typeface="Times New Roman" panose="02020603050405020304" pitchFamily="18" charset="0"/>
              </a:rPr>
              <a:t>průzkum oborového prostředí </a:t>
            </a:r>
            <a:r>
              <a:rPr lang="cs-CZ" dirty="0">
                <a:latin typeface="Arial Narrow" panose="020B0606020202030204" pitchFamily="34" charset="0"/>
                <a:ea typeface="Tahoma" panose="020B0604030504040204" pitchFamily="34" charset="0"/>
                <a:cs typeface="Times New Roman" panose="02020603050405020304" pitchFamily="18" charset="0"/>
              </a:rPr>
              <a:t>(mikroprostředí + konkurence) = </a:t>
            </a:r>
            <a:r>
              <a:rPr lang="cs-CZ" dirty="0">
                <a:effectLst/>
                <a:latin typeface="Arial Narrow" panose="020B0606020202030204" pitchFamily="34" charset="0"/>
                <a:ea typeface="Tahoma" panose="020B0604030504040204" pitchFamily="34" charset="0"/>
                <a:cs typeface="Times New Roman" panose="02020603050405020304" pitchFamily="18" charset="0"/>
              </a:rPr>
              <a:t>„odvětví“, v němž instituce působí (každé odvětví </a:t>
            </a:r>
            <a:r>
              <a:rPr lang="cs-CZ" dirty="0">
                <a:latin typeface="Arial Narrow" panose="020B0606020202030204" pitchFamily="34" charset="0"/>
                <a:ea typeface="Tahoma" panose="020B0604030504040204" pitchFamily="34" charset="0"/>
                <a:cs typeface="Times New Roman" panose="02020603050405020304" pitchFamily="18" charset="0"/>
              </a:rPr>
              <a:t>→ </a:t>
            </a:r>
            <a:r>
              <a:rPr lang="cs-CZ" dirty="0">
                <a:effectLst/>
                <a:latin typeface="Arial Narrow" panose="020B0606020202030204" pitchFamily="34" charset="0"/>
                <a:ea typeface="Tahoma" panose="020B0604030504040204" pitchFamily="34" charset="0"/>
                <a:cs typeface="Times New Roman" panose="02020603050405020304" pitchFamily="18" charset="0"/>
              </a:rPr>
              <a:t>typické formy, produkty a služby + i účastníci/zákazníci, konkurenti…)</a:t>
            </a:r>
            <a:endParaRPr lang="cs-CZ" dirty="0">
              <a:latin typeface="Arial Narrow" panose="020B0606020202030204" pitchFamily="34" charset="0"/>
              <a:ea typeface="Tahoma" panose="020B0604030504040204" pitchFamily="34" charset="0"/>
              <a:cs typeface="Times New Roman" panose="02020603050405020304" pitchFamily="18" charset="0"/>
            </a:endParaRPr>
          </a:p>
          <a:p>
            <a:pPr marL="228600" lvl="1" indent="0">
              <a:lnSpc>
                <a:spcPct val="100000"/>
              </a:lnSpc>
              <a:spcBef>
                <a:spcPts val="0"/>
              </a:spcBef>
              <a:buNone/>
            </a:pPr>
            <a:r>
              <a:rPr lang="cs-CZ" u="sng" dirty="0">
                <a:latin typeface="Arial Narrow" panose="020B0606020202030204" pitchFamily="34" charset="0"/>
                <a:ea typeface="Tahoma" panose="020B0604030504040204" pitchFamily="34" charset="0"/>
                <a:cs typeface="Times New Roman" panose="02020603050405020304" pitchFamily="18" charset="0"/>
              </a:rPr>
              <a:t>smysl analýzy vnějšího prostředí?</a:t>
            </a:r>
          </a:p>
          <a:p>
            <a:pPr marL="449580">
              <a:lnSpc>
                <a:spcPct val="100000"/>
              </a:lnSpc>
              <a:spcBef>
                <a:spcPts val="0"/>
              </a:spcBef>
            </a:pPr>
            <a:r>
              <a:rPr lang="cs-CZ" sz="2000" dirty="0">
                <a:latin typeface="Arial Narrow" panose="020B0606020202030204" pitchFamily="34" charset="0"/>
                <a:ea typeface="Tahoma" panose="020B0604030504040204" pitchFamily="34" charset="0"/>
                <a:cs typeface="Times New Roman" panose="02020603050405020304" pitchFamily="18" charset="0"/>
              </a:rPr>
              <a:t>předvídání aktivit konkurence, </a:t>
            </a:r>
            <a:r>
              <a:rPr lang="cs-CZ" sz="2000" dirty="0">
                <a:latin typeface="Arial Narrow" panose="020B0606020202030204" pitchFamily="34" charset="0"/>
                <a:cs typeface="Times New Roman" panose="02020603050405020304" pitchFamily="18" charset="0"/>
              </a:rPr>
              <a:t>posouzení postavení organizace v oboru</a:t>
            </a:r>
            <a:endParaRPr lang="cs-CZ" sz="2000" dirty="0">
              <a:latin typeface="Arial Narrow" panose="020B0606020202030204" pitchFamily="34" charset="0"/>
              <a:ea typeface="Tahoma" panose="020B0604030504040204" pitchFamily="34" charset="0"/>
              <a:cs typeface="Times New Roman" panose="02020603050405020304" pitchFamily="18" charset="0"/>
            </a:endParaRPr>
          </a:p>
          <a:p>
            <a:pPr marL="449580">
              <a:lnSpc>
                <a:spcPct val="100000"/>
              </a:lnSpc>
              <a:spcBef>
                <a:spcPts val="0"/>
              </a:spcBef>
            </a:pPr>
            <a:r>
              <a:rPr lang="cs-CZ" sz="2000" dirty="0">
                <a:latin typeface="Arial Narrow" panose="020B0606020202030204" pitchFamily="34" charset="0"/>
                <a:ea typeface="Tahoma" panose="020B0604030504040204" pitchFamily="34" charset="0"/>
                <a:cs typeface="Times New Roman" panose="02020603050405020304" pitchFamily="18" charset="0"/>
              </a:rPr>
              <a:t>poučit se z úspěchů a neúspěchů obdobných skupin</a:t>
            </a:r>
            <a:endParaRPr lang="cs-CZ" sz="2000" dirty="0">
              <a:latin typeface="Arial Narrow" panose="020B0606020202030204" pitchFamily="34" charset="0"/>
              <a:cs typeface="Times New Roman" panose="02020603050405020304" pitchFamily="18" charset="0"/>
            </a:endParaRPr>
          </a:p>
          <a:p>
            <a:pPr marL="0" lv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2) </a:t>
            </a:r>
            <a:r>
              <a:rPr lang="cs-CZ" sz="2000" b="1" i="1" u="sng" dirty="0">
                <a:effectLst/>
                <a:latin typeface="Arial Narrow" panose="020B0606020202030204" pitchFamily="34" charset="0"/>
                <a:ea typeface="Calibri" panose="020F0502020204030204" pitchFamily="34" charset="0"/>
                <a:cs typeface="Times New Roman" panose="02020603050405020304" pitchFamily="18" charset="0"/>
              </a:rPr>
              <a:t>analýza vnitřního (interního) prostředí</a:t>
            </a:r>
          </a:p>
          <a:p>
            <a:pPr marL="0" indent="0">
              <a:lnSpc>
                <a:spcPct val="100000"/>
              </a:lnSpc>
              <a:spcBef>
                <a:spcPts val="0"/>
              </a:spcBef>
              <a:buNone/>
            </a:pP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dirty="0">
                <a:latin typeface="Arial Narrow" panose="020B0606020202030204" pitchFamily="34" charset="0"/>
                <a:cs typeface="Times New Roman" panose="02020603050405020304" pitchFamily="18" charset="0"/>
              </a:rPr>
              <a:t>provádění = náročné </a:t>
            </a:r>
            <a:r>
              <a:rPr lang="cs-CZ" sz="2000" dirty="0">
                <a:latin typeface="Arial Narrow" panose="020B0606020202030204" pitchFamily="34" charset="0"/>
                <a:ea typeface="Tahoma" panose="020B0604030504040204" pitchFamily="34" charset="0"/>
                <a:cs typeface="Times New Roman" panose="02020603050405020304" pitchFamily="18" charset="0"/>
              </a:rPr>
              <a:t>→ nutná</a:t>
            </a:r>
            <a:r>
              <a:rPr lang="cs-CZ" sz="2000" dirty="0">
                <a:latin typeface="Arial Narrow" panose="020B0606020202030204" pitchFamily="34" charset="0"/>
                <a:cs typeface="Times New Roman" panose="02020603050405020304" pitchFamily="18" charset="0"/>
              </a:rPr>
              <a:t> objektivnost při zkoumání slabých stránek a sebevědomí při popisu těch silných</a:t>
            </a:r>
          </a:p>
          <a:p>
            <a:pPr marL="4572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138598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0BD5A8-ABBE-48C5-9EEB-732FA2DF020F}"/>
              </a:ext>
            </a:extLst>
          </p:cNvPr>
          <p:cNvSpPr>
            <a:spLocks noGrp="1"/>
          </p:cNvSpPr>
          <p:nvPr>
            <p:ph type="title"/>
          </p:nvPr>
        </p:nvSpPr>
        <p:spPr>
          <a:xfrm>
            <a:off x="838200" y="365126"/>
            <a:ext cx="10515600" cy="768216"/>
          </a:xfrm>
        </p:spPr>
        <p:txBody>
          <a:bodyPr>
            <a:normAutofit/>
          </a:bodyPr>
          <a:lstStyle/>
          <a:p>
            <a:pPr algn="ctr"/>
            <a:r>
              <a:rPr lang="cs-CZ" sz="4000" b="1" dirty="0">
                <a:latin typeface="Arial Narrow" panose="020B0606020202030204" pitchFamily="34" charset="0"/>
                <a:ea typeface="+mn-ea"/>
                <a:cs typeface="Times New Roman" panose="02020603050405020304" pitchFamily="18" charset="0"/>
              </a:rPr>
              <a:t>Analýza prostředí</a:t>
            </a:r>
          </a:p>
        </p:txBody>
      </p:sp>
      <p:sp>
        <p:nvSpPr>
          <p:cNvPr id="3" name="Zástupný obsah 2">
            <a:extLst>
              <a:ext uri="{FF2B5EF4-FFF2-40B4-BE49-F238E27FC236}">
                <a16:creationId xmlns:a16="http://schemas.microsoft.com/office/drawing/2014/main" id="{F05BED81-7756-4ABB-8061-67C2E8EB3D16}"/>
              </a:ext>
            </a:extLst>
          </p:cNvPr>
          <p:cNvSpPr>
            <a:spLocks noGrp="1"/>
          </p:cNvSpPr>
          <p:nvPr>
            <p:ph idx="1"/>
          </p:nvPr>
        </p:nvSpPr>
        <p:spPr>
          <a:xfrm>
            <a:off x="502276" y="1236372"/>
            <a:ext cx="11075831" cy="5256502"/>
          </a:xfrm>
        </p:spPr>
        <p:txBody>
          <a:bodyPr>
            <a:noAutofit/>
          </a:bodyPr>
          <a:lstStyle/>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Pro zjištění této situace se využívají různé </a:t>
            </a: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metody strategických analýz!</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342900" indent="-342900">
              <a:lnSpc>
                <a:spcPct val="100000"/>
              </a:lnSpc>
              <a:spcBef>
                <a:spcPts val="0"/>
              </a:spcBef>
              <a:buFont typeface="+mj-lt"/>
              <a:buAutoNum type="alphaLcParenR"/>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analýza zaměřené na vnitřní i vnější prostředí </a:t>
            </a: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SWOT analýza </a:t>
            </a:r>
          </a:p>
          <a:p>
            <a:pPr marL="342900" indent="-342900">
              <a:lnSpc>
                <a:spcPct val="100000"/>
              </a:lnSpc>
              <a:spcBef>
                <a:spcPts val="0"/>
              </a:spcBef>
              <a:buFont typeface="+mj-lt"/>
              <a:buAutoNum type="alphaLcParenR"/>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analýza zaměřené na vnější prostředí (faktory) </a:t>
            </a:r>
            <a:r>
              <a:rPr lang="cs-CZ" sz="2000" dirty="0">
                <a:latin typeface="Arial Narrow" panose="020B0606020202030204" pitchFamily="34" charset="0"/>
                <a:ea typeface="Tahoma" panose="020B0604030504040204" pitchFamily="34" charset="0"/>
                <a:cs typeface="Times New Roman" panose="02020603050405020304" pitchFamily="18" charset="0"/>
              </a:rPr>
              <a:t>→</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STEP analýza</a:t>
            </a:r>
          </a:p>
          <a:p>
            <a:pPr marL="342900" indent="-342900">
              <a:lnSpc>
                <a:spcPct val="100000"/>
              </a:lnSpc>
              <a:spcBef>
                <a:spcPts val="0"/>
              </a:spcBef>
              <a:buFont typeface="+mj-lt"/>
              <a:buAutoNum type="alphaLcParenR"/>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analýza zaměřené na vnitřní prostředí (faktory) </a:t>
            </a:r>
            <a:r>
              <a:rPr lang="cs-CZ" sz="2000" dirty="0">
                <a:latin typeface="Arial Narrow" panose="020B0606020202030204" pitchFamily="34" charset="0"/>
                <a:ea typeface="Tahoma" panose="020B0604030504040204" pitchFamily="34" charset="0"/>
                <a:cs typeface="Times New Roman" panose="02020603050405020304" pitchFamily="18" charset="0"/>
              </a:rPr>
              <a:t>→</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model „7S“</a:t>
            </a:r>
            <a:endParaRPr lang="cs-CZ" sz="2000" b="1" dirty="0">
              <a:latin typeface="Arial Narrow" panose="020B0606020202030204" pitchFamily="34" charset="0"/>
              <a:ea typeface="Calibri" panose="020F0502020204030204" pitchFamily="34" charset="0"/>
              <a:cs typeface="Times New Roman" panose="02020603050405020304" pitchFamily="18" charset="0"/>
            </a:endParaRPr>
          </a:p>
          <a:p>
            <a:pPr marL="342900" indent="-342900">
              <a:lnSpc>
                <a:spcPct val="100000"/>
              </a:lnSpc>
              <a:spcBef>
                <a:spcPts val="0"/>
              </a:spcBef>
              <a:buFont typeface="+mj-lt"/>
              <a:buAutoNum type="alphaLcParenR"/>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další typy analýz </a:t>
            </a: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b="1" dirty="0">
                <a:latin typeface="Arial Narrow" panose="020B0606020202030204" pitchFamily="34" charset="0"/>
                <a:ea typeface="Tahoma" panose="020B0604030504040204" pitchFamily="34" charset="0"/>
                <a:cs typeface="Times New Roman" panose="02020603050405020304" pitchFamily="18" charset="0"/>
              </a:rPr>
              <a:t>a</a:t>
            </a:r>
            <a:r>
              <a:rPr lang="cs-CZ" sz="2000" b="1" dirty="0">
                <a:effectLst/>
                <a:latin typeface="Arial Narrow" panose="020B0606020202030204" pitchFamily="34" charset="0"/>
                <a:ea typeface="Times New Roman" panose="02020603050405020304" pitchFamily="18" charset="0"/>
                <a:cs typeface="Times New Roman" panose="02020603050405020304" pitchFamily="18" charset="0"/>
              </a:rPr>
              <a:t>nalýza silového pole</a:t>
            </a:r>
          </a:p>
          <a:p>
            <a:pPr marL="342900" indent="-342900">
              <a:lnSpc>
                <a:spcPct val="100000"/>
              </a:lnSpc>
              <a:spcBef>
                <a:spcPts val="0"/>
              </a:spcBef>
              <a:buAutoNum type="alphaLcParenR"/>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effectLst/>
              <a:latin typeface="Arial Narrow" panose="020B0606020202030204" pitchFamily="34" charset="0"/>
              <a:ea typeface="Times New Roman" panose="02020603050405020304" pitchFamily="18"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Komplexní strategickou analýzu představuje SWOT analýza </a:t>
            </a:r>
            <a:r>
              <a:rPr lang="cs-CZ" sz="2000" dirty="0">
                <a:latin typeface="Arial Narrow" panose="020B0606020202030204" pitchFamily="34" charset="0"/>
                <a:ea typeface="Tahoma" panose="020B0604030504040204" pitchFamily="34" charset="0"/>
                <a:cs typeface="Times New Roman" panose="02020603050405020304" pitchFamily="18" charset="0"/>
              </a:rPr>
              <a:t>→ v naší oblasti nejčastěji používaná!!!</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a:p>
            <a:pPr marL="0" indent="0">
              <a:lnSpc>
                <a:spcPct val="100000"/>
              </a:lnSpc>
              <a:spcBef>
                <a:spcPts val="0"/>
              </a:spcBef>
              <a:buNone/>
            </a:pPr>
            <a:r>
              <a:rPr lang="cs-CZ" sz="2000" dirty="0">
                <a:latin typeface="Arial Narrow" panose="020B0606020202030204" pitchFamily="34" charset="0"/>
                <a:cs typeface="Times New Roman" panose="02020603050405020304" pitchFamily="18" charset="0"/>
              </a:rPr>
              <a:t> </a:t>
            </a: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2131845400"/>
      </p:ext>
    </p:extLst>
  </p:cSld>
  <p:clrMapOvr>
    <a:masterClrMapping/>
  </p:clrMapOvr>
</p:sld>
</file>

<file path=ppt/theme/theme1.xml><?xml version="1.0" encoding="utf-8"?>
<a:theme xmlns:a="http://schemas.openxmlformats.org/drawingml/2006/main" name="Základ">
  <a:themeElements>
    <a:clrScheme name="Zákla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Zákla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ákla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docProps/app.xml><?xml version="1.0" encoding="utf-8"?>
<Properties xmlns="http://schemas.openxmlformats.org/officeDocument/2006/extended-properties" xmlns:vt="http://schemas.openxmlformats.org/officeDocument/2006/docPropsVTypes">
  <Template>Základ</Template>
  <TotalTime>911</TotalTime>
  <Words>1922</Words>
  <Application>Microsoft Office PowerPoint</Application>
  <PresentationFormat>Širokoúhlá obrazovka</PresentationFormat>
  <Paragraphs>232</Paragraphs>
  <Slides>18</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18</vt:i4>
      </vt:variant>
    </vt:vector>
  </HeadingPairs>
  <TitlesOfParts>
    <vt:vector size="25" baseType="lpstr">
      <vt:lpstr>Arial</vt:lpstr>
      <vt:lpstr>Arial Narrow</vt:lpstr>
      <vt:lpstr>Corbel</vt:lpstr>
      <vt:lpstr>Symbol</vt:lpstr>
      <vt:lpstr>Times New Roman</vt:lpstr>
      <vt:lpstr>Wingdings</vt:lpstr>
      <vt:lpstr>Základ</vt:lpstr>
      <vt:lpstr>Strategické řízení  v kulturním sektoru</vt:lpstr>
      <vt:lpstr>Strategické řízení v kulturním sektoru – úvod</vt:lpstr>
      <vt:lpstr>Strategické řízení v kulturním sektoru</vt:lpstr>
      <vt:lpstr>Rámec pro vypracování strategie (festivalu)</vt:lpstr>
      <vt:lpstr>1) FORMULACE POSLÁNÍ </vt:lpstr>
      <vt:lpstr>Jak formulovat poslání?</vt:lpstr>
      <vt:lpstr>Formulace poslání </vt:lpstr>
      <vt:lpstr>2) STRATEGICKÁ ANALÝZA</vt:lpstr>
      <vt:lpstr>Analýza prostředí</vt:lpstr>
      <vt:lpstr>SWOT analýza</vt:lpstr>
      <vt:lpstr>Cíle SWOT analýzy </vt:lpstr>
      <vt:lpstr>STEP analýza</vt:lpstr>
      <vt:lpstr>Model „7S“</vt:lpstr>
      <vt:lpstr>Formulování strategie </vt:lpstr>
      <vt:lpstr>1) Umělecký plán</vt:lpstr>
      <vt:lpstr>2) Plán marketingu</vt:lpstr>
      <vt:lpstr>3) Plán fundraisingu</vt:lpstr>
      <vt:lpstr>4) Organizační a produkční plán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Strategické řízení v kulturním sektoru</dc:title>
  <dc:creator>Pavla Bergmannová</dc:creator>
  <cp:lastModifiedBy>Pavla Bergmannová</cp:lastModifiedBy>
  <cp:revision>62</cp:revision>
  <dcterms:created xsi:type="dcterms:W3CDTF">2021-03-16T05:48:18Z</dcterms:created>
  <dcterms:modified xsi:type="dcterms:W3CDTF">2024-05-09T00:13:09Z</dcterms:modified>
</cp:coreProperties>
</file>