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91" r:id="rId3"/>
    <p:sldId id="292" r:id="rId4"/>
    <p:sldId id="301" r:id="rId5"/>
    <p:sldId id="298" r:id="rId6"/>
    <p:sldId id="302" r:id="rId7"/>
    <p:sldId id="303" r:id="rId8"/>
    <p:sldId id="296" r:id="rId9"/>
    <p:sldId id="314" r:id="rId10"/>
    <p:sldId id="304" r:id="rId11"/>
    <p:sldId id="305" r:id="rId12"/>
    <p:sldId id="306" r:id="rId13"/>
    <p:sldId id="307" r:id="rId14"/>
    <p:sldId id="308" r:id="rId15"/>
    <p:sldId id="309" r:id="rId16"/>
    <p:sldId id="31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98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94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33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8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13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78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48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77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5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7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A8A107E-B58F-4282-8400-DB10253078B0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9106847-24FD-48BF-93D9-A82294AECA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5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PROJEKTOVÉ ŘÍZENÍ</a:t>
            </a: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5B86C-D279-4B5C-AF60-E3CBEFFE1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40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Tvorba projektů</a:t>
            </a:r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0A9E-B7C4-44D1-8B8D-D2983E9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hmotné zdroje 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48CBC-334E-452D-9950-4CBB98E7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464"/>
            <a:ext cx="10515600" cy="508715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Hmotné zdroje </a:t>
            </a:r>
            <a:r>
              <a:rPr lang="cs-CZ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prostředky nutné pro vlastní realizaci akce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prostory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vybavení (židle, stoly, výzdoba atd.)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doprava a ubytování účastníků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infrastruktura a potřebná technika (osvětlení, ozvučení apod.)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catering (ovlivňuje dojem)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28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0A9E-B7C4-44D1-8B8D-D2983E9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finanční zdroje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48CBC-334E-452D-9950-4CBB98E7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262130"/>
            <a:ext cx="11165983" cy="537048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 budeme do realizace akce/projektu investovat = dáno rozpočtem</a:t>
            </a:r>
            <a:r>
              <a:rPr lang="cs-CZ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b="1" u="sng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sestavení rozpočtu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nedílná součást projektového plánu = důležitá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a z čeho boudou čerpány zdroje?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 akce → stanoví se maximální náklady (rozpočet by je neměl překročit)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odhad nákladů: dle zkušeností z dříve realizovaných projektů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průběhu: lze rozpočet aktualizovat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rozpočtu: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přímé náklady = práce, technologie, materiál, cestovné, pojištění, externí služby apod.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nepřímé náklady = provoz budov, daně a odvody apod.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 náklady = rezervy, provize apod.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Rizikové vlivy!!!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8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4338B-71C7-4415-AF08-96DB36D7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Tvorba harmonogramu projektu/prací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6BC8DA-72A4-4584-94DE-FBFDBBC9A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1262130"/>
            <a:ext cx="11243256" cy="523074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asová souslednost jednotlivých kroků projektu = všech etap, aktivit, činností, úkolů apod.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 + jak dlouho budou jednotlivé kroky realizovány</a:t>
            </a:r>
            <a:endParaRPr lang="cs-CZ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= důležitý zdroj informací pro členy týmu → srozumitelný, přehledný a stručný</a:t>
            </a:r>
            <a:endParaRPr lang="cs-CZ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diagramy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tabulky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vytvořit časové rezervy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377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1ACA39-5C0B-4B80-93B9-1153E012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Plán komunikace projektu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9139B8-B747-4EB0-BEF6-70A2E10B3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1596980"/>
            <a:ext cx="10998558" cy="4803819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třeba mít jasně určeno: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jaké informace budou komunikovány a komu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často bude komunikace probíhat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 při komunikaci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 komunikace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archivace, bezpečnost informací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komunikace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obvykle </a:t>
            </a: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podobě tabulky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Vnější komunikace = public relations!</a:t>
            </a:r>
          </a:p>
        </p:txBody>
      </p:sp>
    </p:spTree>
    <p:extLst>
      <p:ext uri="{BB962C8B-B14F-4D97-AF65-F5344CB8AC3E}">
        <p14:creationId xmlns:p14="http://schemas.microsoft.com/office/powerpoint/2010/main" val="3766404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03397-1D73-4C17-A343-59B84318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45" y="365126"/>
            <a:ext cx="11307651" cy="742458"/>
          </a:xfrm>
        </p:spPr>
        <p:txBody>
          <a:bodyPr>
            <a:noAutofit/>
          </a:bodyPr>
          <a:lstStyle/>
          <a:p>
            <a:r>
              <a:rPr lang="cs-CZ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5) S</a:t>
            </a:r>
            <a:r>
              <a:rPr lang="cs-CZ" sz="35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pecifikace rizik a nepředvídaných událostí a eliminace</a:t>
            </a:r>
            <a:endParaRPr lang="cs-CZ" sz="3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B1B088-697B-4411-BE67-8F8F41AF9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8" y="1455313"/>
            <a:ext cx="11127347" cy="483756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Snaha zamezit působení existujících i budoucích faktorů → návrh řešení, která pomáhají eliminovat účinky působení!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a řízení rizika projektu: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rizika = pravidelná kontrola úkolů a dodržování časového plánu a sledování projektu z hlediska odbornosti, které se cíle projektu týkají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rizika = složitější proces, důležitý, několik etap: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  <a:tabLst>
                <a:tab pos="914400" algn="l"/>
              </a:tabLst>
            </a:pPr>
            <a:r>
              <a:rPr lang="cs-CZ" sz="2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počátku stanovit úrovně tolerance = např. co je a není ještě přijatelné jako riziko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▪"/>
              <a:tabLst>
                <a:tab pos="914400" algn="l"/>
              </a:tabLst>
            </a:pPr>
            <a:r>
              <a:rPr lang="cs-CZ" sz="2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přiřazení pravděpodobností k jednotlivým rizikům = na základě zkušeností z předchozích projektů, odhadem nebo prostřednictvím některého nástroje či metody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  <a:tabLst>
                <a:tab pos="914400" algn="l"/>
              </a:tabLst>
            </a:pPr>
            <a:endParaRPr lang="cs-CZ" sz="22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rizikových plánů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sledování a řízení rizika 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118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6D445-D38A-4361-8E58-63A6968D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3" y="340659"/>
            <a:ext cx="11492753" cy="95025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c) REALIZAČNÍ FÁZE PROJEKTU 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0D49A-08E8-4C54-89E0-4336E797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36" y="1685365"/>
            <a:ext cx="10856258" cy="441063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Realizace projektu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prací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postupu dle časového plánu a rozpočtu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komunikace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kvality a účinnosti dosažení jednotlivých dílčích cílů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monitorována realizace, výstupy a výsledky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33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F50CD-8A2C-4B15-A7CC-C556CA65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59" y="365126"/>
            <a:ext cx="11501717" cy="76821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Cambria" panose="02040503050406030204" pitchFamily="18" charset="0"/>
              </a:rPr>
              <a:t>d) UKONČENÍ PROJEKTU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71DB5-B7D2-4ED6-A90E-7371612C5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676" y="1275010"/>
            <a:ext cx="10882648" cy="535953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fáze = úplné ukončení projektu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činnosti, které vedou k dokončení projektu = předání a schválení výstupů projektu, uzavření veškerých administrativních náležitostí (například archivace, provedení inventury, vyúčtování, vyhodnocení projektu apod.).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Závěrečné vyhodnocení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zhodnoceny zkušenosti využitelné pro přípravu a řízení dalších projektů = zpětná vazba pro plánování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Jak???</a:t>
            </a: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spěšně ukončený projekt je možné považovat projekt, který: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naplnil cíle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přinesl realizaci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„vyúčtován“</a:t>
            </a: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62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BC9A0-6D7F-45ED-95FE-6A3EF5904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II. Projektová fáze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66AD8-C16E-496F-9EBD-A7D632067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b="1" i="0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zahájení projektu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i="0" u="none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plánování projektu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i="0" u="none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realizace projektu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ukončení</a:t>
            </a:r>
            <a:r>
              <a:rPr lang="cs-CZ" b="1" i="0" u="none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 projektu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26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F3588-B225-413E-BD42-EEB16E81B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3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i="0" u="none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PLÁNOVÁNÍ PROJEKTU</a:t>
            </a:r>
            <a:endParaRPr lang="cs-CZ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20342-8B4E-4937-9275-DAF7B3311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9" y="1313645"/>
            <a:ext cx="11075831" cy="517923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i="1" dirty="0">
                <a:solidFill>
                  <a:srgbClr val="0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řesnější definice projektu</a:t>
            </a: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= komplexní projektový plán</a:t>
            </a:r>
            <a:endParaRPr lang="cs-CZ" sz="2000" dirty="0"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strukturování projektu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– rozplánování aktivit/</a:t>
            </a:r>
            <a:r>
              <a:rPr lang="cs-CZ" dirty="0"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úkolů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plán zdrojů </a:t>
            </a:r>
            <a:r>
              <a:rPr lang="cs-CZ" b="1" dirty="0">
                <a:solidFill>
                  <a:srgbClr val="0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– </a:t>
            </a:r>
            <a:r>
              <a:rPr lang="cs-CZ" dirty="0"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lidské, hmotné a finanční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harmonogram projektu </a:t>
            </a:r>
            <a:r>
              <a:rPr lang="cs-CZ" b="1" dirty="0">
                <a:solidFill>
                  <a:srgbClr val="0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–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individuální</a:t>
            </a:r>
            <a:endParaRPr lang="cs-CZ" dirty="0"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plán komunikace projektu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– dovnitř i ven</a:t>
            </a:r>
            <a:endParaRPr lang="cs-CZ" dirty="0"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specifikace rizik a nepředvídaných událostí</a:t>
            </a: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dobré plánování pro úspěch projektu nezbytné = musí co nejvěrněji odrážet skutečnost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2000" dirty="0">
              <a:solidFill>
                <a:srgbClr val="000000"/>
              </a:solidFill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Zajistit: 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přiměřený čas trvání projektu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nejnižší náklady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nejmenší riziko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efektivní využití zdrojů</a:t>
            </a:r>
            <a:endParaRPr lang="cs-CZ" sz="20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2000" dirty="0">
              <a:effectLst/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53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52994-414B-488D-9826-DAA66C54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28612" cy="84548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Strukturování projektu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47EFCD-8BD7-4CF0-9229-FED05023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" y="1506828"/>
            <a:ext cx="6167718" cy="4986047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detailní rozplánování všech částí/aktivit projektu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podrobný rozpis úkolů = </a:t>
            </a:r>
            <a:r>
              <a:rPr lang="cs-CZ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ierarchická struktura prací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WBS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Breakdown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rozložení projektu na menší (logické) části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závisí na typu a rozsahu projektu = vždy individuální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Rozklad projektu na menší části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úroveň = hlavní cíl projektu 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úroveň = hlavní činnosti nutné k dosažení cíle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úroveň = hlavní činnosti rozložte na jednotlivé kroky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228600" algn="l"/>
              </a:tabLst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úroveň = konkrétní úkoly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4F8DB42-86D5-4A14-A9FB-F048B47AB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939" y="1196963"/>
            <a:ext cx="4464073" cy="446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7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55A7174F-D556-453D-8FD3-C5A2531213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7" t="2024" r="2567" b="2632"/>
          <a:stretch/>
        </p:blipFill>
        <p:spPr>
          <a:xfrm>
            <a:off x="1208468" y="374073"/>
            <a:ext cx="10104992" cy="611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8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6289C-BB40-4EAB-A105-04CBB4344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" y="365126"/>
            <a:ext cx="11546541" cy="92276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Plán zdrojů 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597F4-370C-40CB-B16C-D303942B9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1667435"/>
            <a:ext cx="11008659" cy="4518212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lidské = </a:t>
            </a:r>
            <a:r>
              <a:rPr lang="cs-CZ" sz="2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struktura projektu</a:t>
            </a:r>
            <a:endParaRPr lang="cs-CZ" sz="2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hmotné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= </a:t>
            </a:r>
            <a:r>
              <a:rPr lang="cs-CZ" sz="2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rozpočet projektu</a:t>
            </a:r>
            <a:endParaRPr lang="cs-CZ" sz="2200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právné naplánování zdrojů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důležité z hlediska sestavení kompletního rozpočtu akce!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endParaRPr lang="cs-CZ" sz="2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31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0A9E-B7C4-44D1-8B8D-D2983E9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lidské zdroje </a:t>
            </a:r>
            <a:endParaRPr lang="cs-CZ" sz="4000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48CBC-334E-452D-9950-4CBB98E7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339404"/>
            <a:ext cx="10972800" cy="515347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profese, které jsou zapotřebí → interní zaměstnanci x externisté + odborníci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0" u="none" strike="noStrike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organizace projektu = k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do a jaké činnosti bude vykonávat – je potřeba to zpřesnit!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kdo bude rozhodovat?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kdo bude podřízen a komu?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nutná týmová spolupráce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struktura – pevná a ne chaotická (přehlednost, jasná hierarchie, odpovědnost)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Jak sestavit tým?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věcné hledisko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– formálnější tým, neřeší se osobnější vazby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hledisko zainteresovaných stran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– zapojeny do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procesní hledisko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– v týmu musí být odborníci na dané oblasti (neměl by chybět třeba ekonom)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osobní hledisko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31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2854B-DFB5-4052-A8BF-03A523357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365125"/>
            <a:ext cx="11448561" cy="656851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Jak sestavit tým?</a:t>
            </a:r>
            <a:endParaRPr lang="cs-CZ" sz="3300" b="1" dirty="0">
              <a:latin typeface="Arial Narrow" panose="020B0606020202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2EF5C-F43D-4CC8-96BC-B952AA52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0" y="1416424"/>
            <a:ext cx="11333409" cy="4979480"/>
          </a:xfrm>
        </p:spPr>
        <p:txBody>
          <a:bodyPr>
            <a:norm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Hierarchická organizační struktura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(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Organizational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Breakdown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Structure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 – </a:t>
            </a:r>
            <a:r>
              <a:rPr lang="cs-CZ" b="0" i="0" u="none" strike="noStrike" baseline="0" dirty="0" err="1">
                <a:solidFill>
                  <a:srgbClr val="000000"/>
                </a:solidFill>
                <a:latin typeface="Arial Narrow" panose="020B0606020202030204" pitchFamily="34" charset="0"/>
              </a:rPr>
              <a:t>OBS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hierarchické uspořádání organizace </a:t>
            </a: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→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ve formě stromu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0" i="0" u="none" strike="noStrike" baseline="0" dirty="0">
                <a:solidFill>
                  <a:srgbClr val="000000"/>
                </a:solidFill>
                <a:latin typeface="Arial Narrow" panose="020B0606020202030204" pitchFamily="34" charset="0"/>
              </a:rPr>
              <a:t>přiřazování pozic a úkolů + odpovědnost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ř. realizační tým kulturní akce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ředitel festivalu = projektový manager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umělecký ředitel festivalu / hlavní dramaturg festivalu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výkonný ředitel = produkční záležitosti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manažer (finance) 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technická produkce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fundraiser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marketingový manager → grafik, PR = propagace, copywriter</a:t>
            </a:r>
            <a:endParaRPr lang="cs-CZ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97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26335FDA-6B68-4317-88D9-18194D1245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11" y="192130"/>
            <a:ext cx="11268635" cy="640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02117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785</TotalTime>
  <Words>816</Words>
  <Application>Microsoft Office PowerPoint</Application>
  <PresentationFormat>Širokoúhlá obrazovka</PresentationFormat>
  <Paragraphs>146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Corbel</vt:lpstr>
      <vt:lpstr>Symbol</vt:lpstr>
      <vt:lpstr>Times New Roman</vt:lpstr>
      <vt:lpstr>Wingdings</vt:lpstr>
      <vt:lpstr>Základ</vt:lpstr>
      <vt:lpstr>PROJEKTOVÉ ŘÍZENÍ</vt:lpstr>
      <vt:lpstr>II. Projektová fáze</vt:lpstr>
      <vt:lpstr>PLÁNOVÁNÍ PROJEKTU</vt:lpstr>
      <vt:lpstr>1) Strukturování projektu</vt:lpstr>
      <vt:lpstr>Prezentace aplikace PowerPoint</vt:lpstr>
      <vt:lpstr>2) Plán zdrojů </vt:lpstr>
      <vt:lpstr>a) lidské zdroje </vt:lpstr>
      <vt:lpstr>Jak sestavit tým?</vt:lpstr>
      <vt:lpstr>Prezentace aplikace PowerPoint</vt:lpstr>
      <vt:lpstr>b) hmotné zdroje </vt:lpstr>
      <vt:lpstr>c) finanční zdroje</vt:lpstr>
      <vt:lpstr>3) Tvorba harmonogramu projektu/prací</vt:lpstr>
      <vt:lpstr>4) Plán komunikace projektu</vt:lpstr>
      <vt:lpstr>5) Specifikace rizik a nepředvídaných událostí a eliminace</vt:lpstr>
      <vt:lpstr>c) REALIZAČNÍ FÁZE PROJEKTU </vt:lpstr>
      <vt:lpstr>d) UKONČENÍ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ŘÍZENÍ</dc:title>
  <dc:creator>Pavla Bergmannová</dc:creator>
  <cp:lastModifiedBy>Pavla Bergmannová</cp:lastModifiedBy>
  <cp:revision>35</cp:revision>
  <dcterms:created xsi:type="dcterms:W3CDTF">2021-04-26T20:03:30Z</dcterms:created>
  <dcterms:modified xsi:type="dcterms:W3CDTF">2024-04-08T22:56:58Z</dcterms:modified>
</cp:coreProperties>
</file>