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3648" r:id="rId1"/>
  </p:sldMasterIdLst>
  <p:sldIdLst>
    <p:sldId id="329" r:id="rId2"/>
    <p:sldId id="285" r:id="rId3"/>
    <p:sldId id="286" r:id="rId4"/>
    <p:sldId id="327" r:id="rId5"/>
    <p:sldId id="287" r:id="rId6"/>
    <p:sldId id="289" r:id="rId7"/>
    <p:sldId id="290" r:id="rId8"/>
    <p:sldId id="295" r:id="rId9"/>
    <p:sldId id="292" r:id="rId10"/>
    <p:sldId id="302" r:id="rId11"/>
    <p:sldId id="297" r:id="rId12"/>
    <p:sldId id="299" r:id="rId13"/>
    <p:sldId id="300" r:id="rId14"/>
    <p:sldId id="293" r:id="rId15"/>
    <p:sldId id="301" r:id="rId16"/>
    <p:sldId id="270" r:id="rId17"/>
    <p:sldId id="273" r:id="rId18"/>
    <p:sldId id="311" r:id="rId19"/>
    <p:sldId id="312" r:id="rId20"/>
    <p:sldId id="319" r:id="rId21"/>
    <p:sldId id="320" r:id="rId22"/>
    <p:sldId id="321" r:id="rId23"/>
    <p:sldId id="322" r:id="rId24"/>
    <p:sldId id="309" r:id="rId25"/>
    <p:sldId id="275" r:id="rId26"/>
    <p:sldId id="278" r:id="rId27"/>
    <p:sldId id="280" r:id="rId28"/>
    <p:sldId id="313" r:id="rId29"/>
    <p:sldId id="314" r:id="rId30"/>
    <p:sldId id="315" r:id="rId31"/>
    <p:sldId id="328" r:id="rId32"/>
    <p:sldId id="326" r:id="rId3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23"/>
    <p:restoredTop sz="94668"/>
  </p:normalViewPr>
  <p:slideViewPr>
    <p:cSldViewPr>
      <p:cViewPr varScale="1">
        <p:scale>
          <a:sx n="113" d="100"/>
          <a:sy n="113" d="100"/>
        </p:scale>
        <p:origin x="1792" y="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E24C22-737A-C427-EEA9-B5C9C4A404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C9C9D63-0901-E4F2-BEF5-CFCF86982E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515561BB-652C-6054-D22C-F2C8AAF45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55FC9932-4755-D853-8252-DE342AD81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290CEEF5-F24F-4722-26D0-875831B2E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E97D1A-D589-4046-A991-8F2F82DC944E}" type="slidenum">
              <a:rPr lang="cs-CZ" altLang="sk-SK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2027690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53946E-7F65-80E4-BBD1-A00C9D6C6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0B117546-C1B5-CC3E-C893-62FF9DE96E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B68F40C-D892-EA3E-5EB9-01DE7270D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A3B28B8C-2E7F-E6B0-8B4E-64F68A4FD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B060604E-03C9-DA5D-09BA-249F507FA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A3CAEC-50D4-0A40-8539-43676017C096}" type="slidenum">
              <a:rPr lang="cs-CZ" altLang="sk-SK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2285859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FBCDCA26-707C-8AED-23F4-2FE7464D35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815F60F9-8362-9771-EEAF-ECB07D35B7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C0C8A26-E634-6EEB-2DCB-3C5F0D9E4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6559843F-AAAC-F0EC-DD7B-AE861CE51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FFA4D16-4EDB-BD92-5BC8-656F4E793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226FC1-8261-E045-971F-D91586A5CD8C}" type="slidenum">
              <a:rPr lang="cs-CZ" altLang="sk-SK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779643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B1D470-3D2F-53A7-1CF8-8D0A074F6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25E16DE-E252-F8A3-D799-0ADC72C202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E2CAC63-40A4-0001-CA39-E903E98A2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A0610DEA-BCDE-E5B3-DDDD-33A2E1549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2311E447-FE64-9A86-A432-3958B60CB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660AB-420D-784D-B95F-504C8F3A7CB3}" type="slidenum">
              <a:rPr lang="cs-CZ" altLang="sk-SK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2756048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B76C31-C9DD-F449-8B8B-B14F264BE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183A34B-F2CC-DF1E-B9CA-C5A3AF60E4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1BA26FD-5CAD-C6F4-90F4-E134CB1BA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AC58D409-0810-8F53-63B2-3C3ECC79E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CF3382C5-99C0-3555-99BD-15D68E744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FCE435-CDA3-CD45-B32B-E049C7A10E17}" type="slidenum">
              <a:rPr lang="cs-CZ" altLang="sk-SK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1252952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34FFA1-E3C8-AF13-CBDC-15DBC706F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F1909F4-291F-42E5-E817-F0A0B52862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5DDD273E-CB12-3DA2-35D6-2EABB916FD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ED98EBE1-4E8A-A6FE-8CD2-9C7BEEB87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BC1E6922-EEE8-E491-2926-D4039E4EE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7C9C1D91-F5E8-914E-BC23-542F5D8C2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0D3BBF-A28D-614A-B425-124C8302B5B9}" type="slidenum">
              <a:rPr lang="cs-CZ" altLang="sk-SK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2733316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EC8256-B3A8-7C90-E2CC-8BD990137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7EC2A11-1201-D183-F1F6-4E2675FB8E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1CE675DE-5C83-94C9-FF61-BA994A4630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A9F172F-C0FE-795F-CCE9-5FBEA14F23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BEB75618-417B-FC0E-D131-7ECF4BA41A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A5493C85-3912-41E3-A227-757178067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298BDBBA-48BE-EBD8-7B69-CBE109B85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3D2247AD-504C-B26E-C3B8-69DD118A8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D3FADC-1F20-6846-B84E-64EB482BB189}" type="slidenum">
              <a:rPr lang="cs-CZ" altLang="sk-SK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3858665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9D6C40-910C-5965-93E2-56DAC82AE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FFB879A3-BCB7-21F2-FA06-F968D2C3A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840CDC45-0E72-1560-35E6-642D251D6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BA5CC8F7-3037-F2DB-FE31-150AE05FC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CAA803-B415-564B-AF7F-F0EC5644B838}" type="slidenum">
              <a:rPr lang="cs-CZ" altLang="sk-SK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3023387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2A0C0E61-5BF1-53A0-BA5C-99AB0299F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C9251682-61C6-61F6-5272-7713774F6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FC7D5F29-6C4C-060E-030D-2BA921FFF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B33AD0-D200-DF4C-815E-FE9B60C0AC43}" type="slidenum">
              <a:rPr lang="cs-CZ" altLang="sk-SK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3705984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AC86AF-A187-2D99-9D4B-54002AFAC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85E0BA0-AAB2-63B0-B276-F8FB5F001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E2D58D4-1A43-2F74-0502-C4949648D0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7D73911E-1481-BD3A-FFD4-C2E048D46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7E16413-C9B5-3CDF-DCBF-D093837E9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B88D492A-2370-7116-529C-0F80C37D5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F7DAA-CB68-F247-B73C-7F6D1FE1A888}" type="slidenum">
              <a:rPr lang="cs-CZ" altLang="sk-SK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1426474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3F6FAC-CA75-8A68-45DF-E1A3095C7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293804AD-7341-22F5-00B6-F6602A5CC3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68DDCAA-D978-FFC0-6578-86A985617B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4E4A983A-EB79-5730-7C1E-AD817BD77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1A35F2C6-2D25-29CC-33D9-C41C9F6AF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1CD547AA-6DD5-2E7E-6AD0-E086F0785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643188-F753-D14F-AAED-2A4711AD5B4F}" type="slidenum">
              <a:rPr lang="cs-CZ" altLang="sk-SK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1174685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A75D57B-A50C-D7D1-FA93-D451E88987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sk-SK"/>
              <a:t>Kliknite sem a upravte štýl predlohy nadpisov.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8EEEA59-B7B1-8E7D-2637-FD023D0623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sk-SK"/>
              <a:t>Kliknite sem a upravte štýly predlohy textu.</a:t>
            </a:r>
          </a:p>
          <a:p>
            <a:pPr lvl="1"/>
            <a:r>
              <a:rPr lang="cs-CZ" altLang="sk-SK"/>
              <a:t>Druhá úroveň</a:t>
            </a:r>
          </a:p>
          <a:p>
            <a:pPr lvl="2"/>
            <a:r>
              <a:rPr lang="cs-CZ" altLang="sk-SK"/>
              <a:t>Tretia úroveň</a:t>
            </a:r>
          </a:p>
          <a:p>
            <a:pPr lvl="3"/>
            <a:r>
              <a:rPr lang="cs-CZ" altLang="sk-SK"/>
              <a:t>Štvrtá úroveň</a:t>
            </a:r>
          </a:p>
          <a:p>
            <a:pPr lvl="4"/>
            <a:r>
              <a:rPr lang="cs-CZ" altLang="sk-SK"/>
              <a:t>Piata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0BEA72D-3848-39B3-69DB-3F94E876AF2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cs-CZ" altLang="sk-SK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E5CEDA1-81B5-BA27-A521-9AFE570BC18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cs-CZ" altLang="sk-SK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14DA5B0-4354-BCE3-5307-CA605D62F3A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48DE6BC-BBC0-D345-9F44-DFA1E28B8C8E}" type="slidenum">
              <a:rPr lang="cs-CZ" altLang="sk-SK"/>
              <a:pPr/>
              <a:t>‹#›</a:t>
            </a:fld>
            <a:endParaRPr lang="cs-CZ" alt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4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10.emf"/><Relationship Id="rId7" Type="http://schemas.openxmlformats.org/officeDocument/2006/relationships/image" Target="../media/image12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1.e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1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image" Target="../media/image20.emf"/><Relationship Id="rId7" Type="http://schemas.openxmlformats.org/officeDocument/2006/relationships/image" Target="../media/image22.e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21.emf"/><Relationship Id="rId4" Type="http://schemas.openxmlformats.org/officeDocument/2006/relationships/oleObject" Target="../embeddings/oleObject12.bin"/><Relationship Id="rId9" Type="http://schemas.openxmlformats.org/officeDocument/2006/relationships/image" Target="../media/image2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8" name="Rectangle 4">
            <a:extLst>
              <a:ext uri="{FF2B5EF4-FFF2-40B4-BE49-F238E27FC236}">
                <a16:creationId xmlns:a16="http://schemas.microsoft.com/office/drawing/2014/main" id="{9AD59120-9561-DD7E-8A06-8974D34482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br>
              <a:rPr lang="sk-SK" altLang="sk-SK" sz="4000" dirty="0"/>
            </a:br>
            <a:br>
              <a:rPr lang="sk-SK" altLang="sk-SK" sz="4000" dirty="0"/>
            </a:br>
            <a:br>
              <a:rPr lang="sk-SK" altLang="sk-SK" sz="4000" dirty="0"/>
            </a:br>
            <a:br>
              <a:rPr lang="sk-SK" altLang="sk-SK" sz="4000" dirty="0"/>
            </a:br>
            <a:br>
              <a:rPr lang="sk-SK" altLang="sk-SK" sz="4000" dirty="0"/>
            </a:br>
            <a:br>
              <a:rPr lang="sk-SK" altLang="sk-SK" sz="4000" dirty="0"/>
            </a:br>
            <a:br>
              <a:rPr lang="sk-SK" altLang="sk-SK" sz="4000" dirty="0"/>
            </a:br>
            <a:r>
              <a:rPr lang="sk-SK" altLang="sk-SK" sz="3200" dirty="0">
                <a:latin typeface="Arial" panose="020B0604020202020204" pitchFamily="34" charset="0"/>
              </a:rPr>
              <a:t>Štátny program výskumu a vývoja</a:t>
            </a:r>
            <a:br>
              <a:rPr lang="sk-SK" altLang="sk-SK" sz="3200" dirty="0">
                <a:latin typeface="Arial" panose="020B0604020202020204" pitchFamily="34" charset="0"/>
              </a:rPr>
            </a:br>
            <a:r>
              <a:rPr lang="sk-SK" altLang="sk-SK" sz="3200" dirty="0">
                <a:latin typeface="Arial" panose="020B0604020202020204" pitchFamily="34" charset="0"/>
              </a:rPr>
              <a:t>KNIHA.SK</a:t>
            </a:r>
            <a:br>
              <a:rPr lang="sk-SK" altLang="sk-SK" sz="3200" dirty="0">
                <a:latin typeface="Arial" panose="020B0604020202020204" pitchFamily="34" charset="0"/>
              </a:rPr>
            </a:br>
            <a:r>
              <a:rPr lang="sk-SK" altLang="sk-SK" sz="2400" dirty="0">
                <a:latin typeface="Arial" panose="020B0604020202020204" pitchFamily="34" charset="0"/>
              </a:rPr>
              <a:t>2003SP200280301</a:t>
            </a:r>
            <a:br>
              <a:rPr lang="sk-SK" altLang="sk-SK" sz="2400" dirty="0">
                <a:latin typeface="Arial" panose="020B0604020202020204" pitchFamily="34" charset="0"/>
              </a:rPr>
            </a:br>
            <a:r>
              <a:rPr lang="sk-SK" altLang="sk-SK" sz="2400" dirty="0">
                <a:latin typeface="Arial" panose="020B0604020202020204" pitchFamily="34" charset="0"/>
              </a:rPr>
              <a:t>zmluva č. 661/2003</a:t>
            </a:r>
            <a:br>
              <a:rPr lang="sk-SK" altLang="sk-SK" sz="3200" dirty="0">
                <a:latin typeface="Arial" panose="020B0604020202020204" pitchFamily="34" charset="0"/>
              </a:rPr>
            </a:br>
            <a:br>
              <a:rPr lang="sk-SK" altLang="sk-SK" sz="3200" dirty="0">
                <a:latin typeface="Arial" panose="020B0604020202020204" pitchFamily="34" charset="0"/>
              </a:rPr>
            </a:br>
            <a:r>
              <a:rPr lang="sk-SK" altLang="sk-SK" sz="4000" dirty="0">
                <a:latin typeface="Arial" panose="020B0604020202020204" pitchFamily="34" charset="0"/>
              </a:rPr>
              <a:t>Záchrana, stabilizácia </a:t>
            </a:r>
            <a:br>
              <a:rPr lang="sk-SK" altLang="sk-SK" sz="4000" dirty="0">
                <a:latin typeface="Arial" panose="020B0604020202020204" pitchFamily="34" charset="0"/>
              </a:rPr>
            </a:br>
            <a:r>
              <a:rPr lang="sk-SK" altLang="sk-SK" sz="4000" dirty="0">
                <a:latin typeface="Arial" panose="020B0604020202020204" pitchFamily="34" charset="0"/>
              </a:rPr>
              <a:t>a konzervovanie tradičných nosičov informácií </a:t>
            </a:r>
            <a:br>
              <a:rPr lang="sk-SK" altLang="sk-SK" sz="4000" dirty="0">
                <a:latin typeface="Arial" panose="020B0604020202020204" pitchFamily="34" charset="0"/>
              </a:rPr>
            </a:br>
            <a:r>
              <a:rPr lang="sk-SK" altLang="sk-SK" sz="4000" dirty="0">
                <a:latin typeface="Arial" panose="020B0604020202020204" pitchFamily="34" charset="0"/>
              </a:rPr>
              <a:t>v Slovenskej republike</a:t>
            </a:r>
            <a:br>
              <a:rPr lang="sk-SK" altLang="sk-SK" sz="4000" dirty="0">
                <a:latin typeface="Arial" panose="020B0604020202020204" pitchFamily="34" charset="0"/>
              </a:rPr>
            </a:br>
            <a:br>
              <a:rPr lang="sk-SK" altLang="sk-SK" sz="4000" dirty="0">
                <a:latin typeface="Arial" panose="020B0604020202020204" pitchFamily="34" charset="0"/>
              </a:rPr>
            </a:br>
            <a:r>
              <a:rPr lang="sk-SK" altLang="sk-SK" sz="2800" dirty="0" err="1">
                <a:latin typeface="Arial" panose="020B0604020202020204" pitchFamily="34" charset="0"/>
              </a:rPr>
              <a:t>Zadavateľ</a:t>
            </a:r>
            <a:r>
              <a:rPr lang="sk-SK" altLang="sk-SK" sz="2800" dirty="0">
                <a:latin typeface="Arial" panose="020B0604020202020204" pitchFamily="34" charset="0"/>
              </a:rPr>
              <a:t>: Ministerstvo školstva SR, 2003_9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17C5E543-6FA6-FBDC-E494-3FC10F29ED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br>
              <a:rPr lang="sk-SK" altLang="sk-SK" sz="2800">
                <a:latin typeface="Arial" panose="020B0604020202020204" pitchFamily="34" charset="0"/>
              </a:rPr>
            </a:br>
            <a:br>
              <a:rPr lang="sk-SK" altLang="sk-SK" sz="2800">
                <a:latin typeface="Arial" panose="020B0604020202020204" pitchFamily="34" charset="0"/>
              </a:rPr>
            </a:br>
            <a:br>
              <a:rPr lang="sk-SK" altLang="sk-SK" sz="2800">
                <a:latin typeface="Arial" panose="020B0604020202020204" pitchFamily="34" charset="0"/>
              </a:rPr>
            </a:br>
            <a:br>
              <a:rPr lang="sk-SK" altLang="sk-SK" sz="2800">
                <a:latin typeface="Arial" panose="020B0604020202020204" pitchFamily="34" charset="0"/>
              </a:rPr>
            </a:br>
            <a:br>
              <a:rPr lang="sk-SK" altLang="sk-SK" sz="2800">
                <a:latin typeface="Arial" panose="020B0604020202020204" pitchFamily="34" charset="0"/>
              </a:rPr>
            </a:br>
            <a:br>
              <a:rPr lang="sk-SK" altLang="sk-SK" sz="2800">
                <a:latin typeface="Arial" panose="020B0604020202020204" pitchFamily="34" charset="0"/>
              </a:rPr>
            </a:br>
            <a:br>
              <a:rPr lang="sk-SK" altLang="sk-SK" sz="2800">
                <a:latin typeface="Arial" panose="020B0604020202020204" pitchFamily="34" charset="0"/>
              </a:rPr>
            </a:br>
            <a:br>
              <a:rPr lang="sk-SK" altLang="sk-SK" sz="2800">
                <a:latin typeface="Arial" panose="020B0604020202020204" pitchFamily="34" charset="0"/>
              </a:rPr>
            </a:br>
            <a:br>
              <a:rPr lang="sk-SK" altLang="sk-SK" sz="2800">
                <a:latin typeface="Arial" panose="020B0604020202020204" pitchFamily="34" charset="0"/>
              </a:rPr>
            </a:br>
            <a:br>
              <a:rPr lang="sk-SK" altLang="sk-SK" sz="2800">
                <a:latin typeface="Arial" panose="020B0604020202020204" pitchFamily="34" charset="0"/>
              </a:rPr>
            </a:br>
            <a:br>
              <a:rPr lang="sk-SK" altLang="sk-SK" sz="2800">
                <a:latin typeface="Arial" panose="020B0604020202020204" pitchFamily="34" charset="0"/>
              </a:rPr>
            </a:br>
            <a:r>
              <a:rPr lang="sk-SK" altLang="sk-SK" sz="2400" b="1">
                <a:solidFill>
                  <a:schemeClr val="accent2"/>
                </a:solidFill>
                <a:latin typeface="Arial" panose="020B0604020202020204" pitchFamily="34" charset="0"/>
              </a:rPr>
              <a:t>Príručka:</a:t>
            </a:r>
            <a:br>
              <a:rPr lang="sk-SK" altLang="sk-SK" sz="2400" b="1">
                <a:solidFill>
                  <a:schemeClr val="accent2"/>
                </a:solidFill>
                <a:latin typeface="Arial" panose="020B0604020202020204" pitchFamily="34" charset="0"/>
              </a:rPr>
            </a:br>
            <a:r>
              <a:rPr lang="sk-SK" altLang="sk-SK" sz="2400" b="1">
                <a:solidFill>
                  <a:schemeClr val="accent2"/>
                </a:solidFill>
                <a:latin typeface="Arial" panose="020B0604020202020204" pitchFamily="34" charset="0"/>
              </a:rPr>
              <a:t>Kvantitatívne triedenie knižných a archívnych dokumentov (KAD SK )</a:t>
            </a:r>
            <a:br>
              <a:rPr lang="sk-SK" altLang="sk-SK" sz="2400" b="1">
                <a:solidFill>
                  <a:schemeClr val="accent2"/>
                </a:solidFill>
                <a:latin typeface="Arial" panose="020B0604020202020204" pitchFamily="34" charset="0"/>
              </a:rPr>
            </a:br>
            <a:br>
              <a:rPr lang="sk-SK" altLang="sk-SK" sz="2400" b="1">
                <a:solidFill>
                  <a:schemeClr val="accent2"/>
                </a:solidFill>
                <a:latin typeface="Arial" panose="020B0604020202020204" pitchFamily="34" charset="0"/>
              </a:rPr>
            </a:b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• Pripraviť všeobecne použiteľnú príručku pre</a:t>
            </a: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  analýzu KAD v knižniciach a archívoch</a:t>
            </a:r>
            <a:br>
              <a:rPr lang="sk-SK" altLang="sk-SK" sz="2000" b="1">
                <a:latin typeface="Arial" panose="020B0604020202020204" pitchFamily="34" charset="0"/>
              </a:rPr>
            </a:b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cs-CZ" altLang="sk-SK" sz="2000" b="1">
                <a:latin typeface="Arial" panose="020B0604020202020204" pitchFamily="34" charset="0"/>
              </a:rPr>
              <a:t>• </a:t>
            </a:r>
            <a:r>
              <a:rPr lang="sk-SK" altLang="sk-SK" sz="2000" b="1">
                <a:latin typeface="Arial" panose="020B0604020202020204" pitchFamily="34" charset="0"/>
              </a:rPr>
              <a:t>Potvrdiť výpovednú hodnotu vybratých </a:t>
            </a: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  pracovných postupov modernými analytickými</a:t>
            </a: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  postupmi</a:t>
            </a:r>
            <a:br>
              <a:rPr lang="sk-SK" altLang="sk-SK" sz="2000" b="1">
                <a:latin typeface="Arial" panose="020B0604020202020204" pitchFamily="34" charset="0"/>
              </a:rPr>
            </a:b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• Dopracovať PC programy na báze CDS- ISIS</a:t>
            </a: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  pre ukladanie a vyhodnocovanie získaných</a:t>
            </a: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  parametrov  v rôznorodých a ľubovoľne</a:t>
            </a: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  veľkých súboroch</a:t>
            </a:r>
            <a:br>
              <a:rPr lang="cs-CZ" altLang="sk-SK" sz="2000" b="1">
                <a:latin typeface="Arial" panose="020B0604020202020204" pitchFamily="34" charset="0"/>
              </a:rPr>
            </a:br>
            <a:br>
              <a:rPr lang="cs-CZ" altLang="sk-SK" sz="2000" b="1">
                <a:latin typeface="Arial" panose="020B0604020202020204" pitchFamily="34" charset="0"/>
              </a:rPr>
            </a:br>
            <a:r>
              <a:rPr lang="cs-CZ" altLang="sk-SK" sz="2000" b="1">
                <a:latin typeface="Arial" panose="020B0604020202020204" pitchFamily="34" charset="0"/>
              </a:rPr>
              <a:t>• </a:t>
            </a:r>
            <a:r>
              <a:rPr lang="cs-CZ" altLang="sk-SK" sz="2000" b="1">
                <a:solidFill>
                  <a:schemeClr val="accent2"/>
                </a:solidFill>
                <a:latin typeface="Arial" panose="020B0604020202020204" pitchFamily="34" charset="0"/>
              </a:rPr>
              <a:t>Parametre využiť pri príprave dokumentov </a:t>
            </a:r>
            <a:br>
              <a:rPr lang="cs-CZ" altLang="sk-SK" sz="2000" b="1">
                <a:solidFill>
                  <a:schemeClr val="accent2"/>
                </a:solidFill>
                <a:latin typeface="Arial" panose="020B0604020202020204" pitchFamily="34" charset="0"/>
              </a:rPr>
            </a:br>
            <a:r>
              <a:rPr lang="cs-CZ" altLang="sk-SK" sz="2000" b="1">
                <a:solidFill>
                  <a:schemeClr val="accent2"/>
                </a:solidFill>
                <a:latin typeface="Arial" panose="020B0604020202020204" pitchFamily="34" charset="0"/>
              </a:rPr>
              <a:t>  na veľkokapacitné konzervovanie</a:t>
            </a:r>
            <a:r>
              <a:rPr lang="cs-CZ" altLang="sk-SK" sz="2400" b="1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28EFF936-07C6-E849-930E-387BD81066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br>
              <a:rPr lang="sk-SK" altLang="sk-SK" sz="2400">
                <a:latin typeface="Arial" panose="020B0604020202020204" pitchFamily="34" charset="0"/>
              </a:rPr>
            </a:br>
            <a:br>
              <a:rPr lang="sk-SK" altLang="sk-SK" sz="2400">
                <a:latin typeface="Arial" panose="020B0604020202020204" pitchFamily="34" charset="0"/>
              </a:rPr>
            </a:br>
            <a:br>
              <a:rPr lang="sk-SK" altLang="sk-SK" sz="2400">
                <a:latin typeface="Arial" panose="020B0604020202020204" pitchFamily="34" charset="0"/>
              </a:rPr>
            </a:br>
            <a:br>
              <a:rPr lang="sk-SK" altLang="sk-SK" sz="2400">
                <a:latin typeface="Arial" panose="020B0604020202020204" pitchFamily="34" charset="0"/>
              </a:rPr>
            </a:br>
            <a:br>
              <a:rPr lang="sk-SK" altLang="sk-SK" sz="2400">
                <a:latin typeface="Arial" panose="020B0604020202020204" pitchFamily="34" charset="0"/>
              </a:rPr>
            </a:br>
            <a:br>
              <a:rPr lang="sk-SK" altLang="sk-SK" sz="2400">
                <a:latin typeface="Arial" panose="020B0604020202020204" pitchFamily="34" charset="0"/>
              </a:rPr>
            </a:br>
            <a:br>
              <a:rPr lang="sk-SK" altLang="sk-SK" sz="2400">
                <a:latin typeface="Arial" panose="020B0604020202020204" pitchFamily="34" charset="0"/>
              </a:rPr>
            </a:br>
            <a:br>
              <a:rPr lang="sk-SK" altLang="sk-SK" sz="2400">
                <a:latin typeface="Arial" panose="020B0604020202020204" pitchFamily="34" charset="0"/>
              </a:rPr>
            </a:br>
            <a:br>
              <a:rPr lang="sk-SK" altLang="sk-SK" sz="2400">
                <a:latin typeface="Arial" panose="020B0604020202020204" pitchFamily="34" charset="0"/>
              </a:rPr>
            </a:br>
            <a:br>
              <a:rPr lang="sk-SK" altLang="sk-SK" sz="2400">
                <a:latin typeface="Arial" panose="020B0604020202020204" pitchFamily="34" charset="0"/>
              </a:rPr>
            </a:br>
            <a:br>
              <a:rPr lang="sk-SK" altLang="sk-SK" sz="2400">
                <a:latin typeface="Arial" panose="020B0604020202020204" pitchFamily="34" charset="0"/>
              </a:rPr>
            </a:br>
            <a:br>
              <a:rPr lang="sk-SK" altLang="sk-SK" sz="2400">
                <a:latin typeface="Arial" panose="020B0604020202020204" pitchFamily="34" charset="0"/>
              </a:rPr>
            </a:br>
            <a:r>
              <a:rPr lang="sk-SK" altLang="sk-SK" sz="2400" b="1">
                <a:latin typeface="Arial" panose="020B0604020202020204" pitchFamily="34" charset="0"/>
              </a:rPr>
              <a:t>Príručka sa skladá z týchto 4 kapitol:</a:t>
            </a:r>
            <a:br>
              <a:rPr lang="cs-CZ" altLang="sk-SK" sz="2400" b="1">
                <a:latin typeface="Arial" panose="020B0604020202020204" pitchFamily="34" charset="0"/>
              </a:rPr>
            </a:br>
            <a:br>
              <a:rPr lang="cs-CZ" altLang="sk-SK" sz="2400" b="1">
                <a:latin typeface="Arial" panose="020B0604020202020204" pitchFamily="34" charset="0"/>
              </a:rPr>
            </a:br>
            <a:r>
              <a:rPr lang="cs-CZ" altLang="sk-SK" sz="2000" b="1">
                <a:latin typeface="Arial" panose="020B0604020202020204" pitchFamily="34" charset="0"/>
              </a:rPr>
              <a:t>1. </a:t>
            </a:r>
            <a:r>
              <a:rPr lang="sk-SK" altLang="sk-SK" sz="2000" b="1">
                <a:latin typeface="Arial" panose="020B0604020202020204" pitchFamily="34" charset="0"/>
              </a:rPr>
              <a:t>Úvodný záznam, ktorý obsahuje</a:t>
            </a:r>
            <a:br>
              <a:rPr lang="cs-CZ" altLang="sk-SK" sz="2000" b="1">
                <a:latin typeface="Arial" panose="020B0604020202020204" pitchFamily="34" charset="0"/>
              </a:rPr>
            </a:br>
            <a:r>
              <a:rPr lang="cs-CZ" altLang="sk-SK" sz="2000" b="1">
                <a:latin typeface="Arial" panose="020B0604020202020204" pitchFamily="34" charset="0"/>
              </a:rPr>
              <a:t>    </a:t>
            </a:r>
            <a:r>
              <a:rPr lang="sk-SK" altLang="sk-SK" sz="2000" b="1">
                <a:latin typeface="Arial" panose="020B0604020202020204" pitchFamily="34" charset="0"/>
              </a:rPr>
              <a:t>- </a:t>
            </a:r>
            <a:r>
              <a:rPr lang="sk-SK" altLang="sk-SK" sz="2000" b="1">
                <a:solidFill>
                  <a:schemeClr val="accent2"/>
                </a:solidFill>
                <a:latin typeface="Arial" panose="020B0604020202020204" pitchFamily="34" charset="0"/>
              </a:rPr>
              <a:t>signatúru, rok vydania, miesto vzniku dokumentu</a:t>
            </a:r>
            <a:br>
              <a:rPr lang="sk-SK" altLang="sk-SK" sz="2000" b="1">
                <a:solidFill>
                  <a:schemeClr val="accent2"/>
                </a:solidFill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    - </a:t>
            </a:r>
            <a:r>
              <a:rPr lang="sk-SK" altLang="sk-SK" sz="2000" b="1">
                <a:solidFill>
                  <a:schemeClr val="accent2"/>
                </a:solidFill>
                <a:latin typeface="Arial" panose="020B0604020202020204" pitchFamily="34" charset="0"/>
              </a:rPr>
              <a:t>typ dokumentu:</a:t>
            </a:r>
            <a:r>
              <a:rPr lang="sk-SK" altLang="sk-SK" sz="2000" b="1">
                <a:latin typeface="Arial" panose="020B0604020202020204" pitchFamily="34" charset="0"/>
              </a:rPr>
              <a:t> knihy, časopis listina noviny a iný</a:t>
            </a: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    - </a:t>
            </a:r>
            <a:r>
              <a:rPr lang="sk-SK" altLang="sk-SK" sz="2000" b="1">
                <a:solidFill>
                  <a:schemeClr val="accent2"/>
                </a:solidFill>
                <a:latin typeface="Arial" panose="020B0604020202020204" pitchFamily="34" charset="0"/>
              </a:rPr>
              <a:t>veľkosť dokumentu:</a:t>
            </a:r>
            <a:r>
              <a:rPr lang="sk-SK" altLang="sk-SK" sz="2000" b="1">
                <a:latin typeface="Arial" panose="020B0604020202020204" pitchFamily="34" charset="0"/>
              </a:rPr>
              <a:t> hmotnosť, hrúbka, výška a šírka</a:t>
            </a: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    - </a:t>
            </a:r>
            <a:r>
              <a:rPr lang="sk-SK" altLang="sk-SK" sz="2000" b="1">
                <a:solidFill>
                  <a:schemeClr val="accent2"/>
                </a:solidFill>
                <a:latin typeface="Arial" panose="020B0604020202020204" pitchFamily="34" charset="0"/>
              </a:rPr>
              <a:t>podmienky v depozite</a:t>
            </a:r>
            <a:r>
              <a:rPr lang="sk-SK" altLang="sk-SK" sz="2000" b="1">
                <a:latin typeface="Arial" panose="020B0604020202020204" pitchFamily="34" charset="0"/>
              </a:rPr>
              <a:t> uskladnenia: aktuálna teplota a RV </a:t>
            </a:r>
            <a:br>
              <a:rPr lang="sk-SK" altLang="sk-SK" sz="2000" b="1">
                <a:latin typeface="Arial" panose="020B0604020202020204" pitchFamily="34" charset="0"/>
              </a:rPr>
            </a:br>
            <a:br>
              <a:rPr lang="sk-SK" altLang="sk-SK" sz="4000"/>
            </a:br>
            <a:r>
              <a:rPr lang="sk-SK" altLang="sk-SK" sz="2000" b="1">
                <a:latin typeface="Arial" panose="020B0604020202020204" pitchFamily="34" charset="0"/>
              </a:rPr>
              <a:t>2.   Knižný blok – analýza papiera</a:t>
            </a: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       - typ papiera knižného bloku</a:t>
            </a: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       - hrúbka papiera</a:t>
            </a: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       - obsah lignínu</a:t>
            </a: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       - technológia výroby papiera</a:t>
            </a: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       - zaglejenie papiera</a:t>
            </a: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       - pevnosť papiera</a:t>
            </a: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       - kyslosť papiera</a:t>
            </a: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       - miera zožltnutia</a:t>
            </a: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       - farebné súčasti papiera</a:t>
            </a:r>
            <a:endParaRPr lang="cs-CZ" altLang="sk-SK" sz="2000" b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5FAE8686-A815-DA6F-B9FD-AFED115C56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k-SK" altLang="sk-SK" sz="4000"/>
              <a:t> </a:t>
            </a:r>
            <a:r>
              <a:rPr lang="sk-SK" altLang="sk-SK" sz="2000" b="1">
                <a:latin typeface="Arial" panose="020B0604020202020204" pitchFamily="34" charset="0"/>
              </a:rPr>
              <a:t>Pracovné postupy</a:t>
            </a:r>
            <a:br>
              <a:rPr lang="cs-CZ" altLang="sk-SK" sz="2000">
                <a:latin typeface="Arial" panose="020B0604020202020204" pitchFamily="34" charset="0"/>
              </a:rPr>
            </a:br>
            <a:br>
              <a:rPr lang="cs-CZ" altLang="sk-SK" sz="2000">
                <a:latin typeface="Arial" panose="020B0604020202020204" pitchFamily="34" charset="0"/>
              </a:rPr>
            </a:br>
            <a:br>
              <a:rPr lang="cs-CZ" altLang="sk-SK" sz="2000">
                <a:latin typeface="Arial" panose="020B0604020202020204" pitchFamily="34" charset="0"/>
              </a:rPr>
            </a:br>
            <a:br>
              <a:rPr lang="cs-CZ" altLang="sk-SK" sz="2000">
                <a:latin typeface="Arial" panose="020B0604020202020204" pitchFamily="34" charset="0"/>
              </a:rPr>
            </a:br>
            <a:br>
              <a:rPr lang="cs-CZ" altLang="sk-SK" sz="2000">
                <a:latin typeface="Arial" panose="020B0604020202020204" pitchFamily="34" charset="0"/>
              </a:rPr>
            </a:br>
            <a:br>
              <a:rPr lang="cs-CZ" altLang="sk-SK" sz="2000">
                <a:latin typeface="Arial" panose="020B0604020202020204" pitchFamily="34" charset="0"/>
              </a:rPr>
            </a:br>
            <a:br>
              <a:rPr lang="cs-CZ" altLang="sk-SK" sz="2000">
                <a:latin typeface="Arial" panose="020B0604020202020204" pitchFamily="34" charset="0"/>
              </a:rPr>
            </a:br>
            <a:br>
              <a:rPr lang="cs-CZ" altLang="sk-SK" sz="2000">
                <a:latin typeface="Arial" panose="020B0604020202020204" pitchFamily="34" charset="0"/>
              </a:rPr>
            </a:br>
            <a:br>
              <a:rPr lang="cs-CZ" altLang="sk-SK" sz="2000">
                <a:latin typeface="Arial" panose="020B0604020202020204" pitchFamily="34" charset="0"/>
              </a:rPr>
            </a:br>
            <a:br>
              <a:rPr lang="cs-CZ" altLang="sk-SK" sz="2000">
                <a:latin typeface="Arial" panose="020B0604020202020204" pitchFamily="34" charset="0"/>
              </a:rPr>
            </a:br>
            <a:br>
              <a:rPr lang="cs-CZ" altLang="sk-SK" sz="2000">
                <a:latin typeface="Arial" panose="020B0604020202020204" pitchFamily="34" charset="0"/>
              </a:rPr>
            </a:br>
            <a:br>
              <a:rPr lang="cs-CZ" altLang="sk-SK" sz="2000">
                <a:latin typeface="Arial" panose="020B0604020202020204" pitchFamily="34" charset="0"/>
              </a:rPr>
            </a:br>
            <a:br>
              <a:rPr lang="cs-CZ" altLang="sk-SK" sz="2000">
                <a:latin typeface="Arial" panose="020B0604020202020204" pitchFamily="34" charset="0"/>
              </a:rPr>
            </a:br>
            <a:br>
              <a:rPr lang="cs-CZ" altLang="sk-SK" sz="2000">
                <a:latin typeface="Arial" panose="020B0604020202020204" pitchFamily="34" charset="0"/>
              </a:rPr>
            </a:br>
            <a:r>
              <a:rPr lang="cs-CZ" altLang="sk-SK" sz="2000" b="1">
                <a:latin typeface="Arial" panose="020B0604020202020204" pitchFamily="34" charset="0"/>
              </a:rPr>
              <a:t>3.</a:t>
            </a:r>
            <a:r>
              <a:rPr lang="cs-CZ" altLang="sk-SK" sz="2000">
                <a:latin typeface="Arial" panose="020B0604020202020204" pitchFamily="34" charset="0"/>
              </a:rPr>
              <a:t> </a:t>
            </a:r>
            <a:r>
              <a:rPr lang="cs-CZ" altLang="sk-SK" sz="2400" b="1">
                <a:latin typeface="Arial" panose="020B0604020202020204" pitchFamily="34" charset="0"/>
              </a:rPr>
              <a:t>Metodické prílohy</a:t>
            </a:r>
            <a:br>
              <a:rPr lang="cs-CZ" altLang="sk-SK" sz="2400" b="1">
                <a:latin typeface="Arial" panose="020B0604020202020204" pitchFamily="34" charset="0"/>
              </a:rPr>
            </a:br>
            <a:br>
              <a:rPr lang="cs-CZ" altLang="sk-SK" sz="2000">
                <a:latin typeface="Arial" panose="020B0604020202020204" pitchFamily="34" charset="0"/>
              </a:rPr>
            </a:br>
            <a:r>
              <a:rPr lang="sk-SK" altLang="sk-SK" sz="2000">
                <a:latin typeface="Arial" panose="020B0604020202020204" pitchFamily="34" charset="0"/>
              </a:rPr>
              <a:t> </a:t>
            </a:r>
            <a:r>
              <a:rPr lang="sk-SK" altLang="sk-SK" sz="2000" b="1">
                <a:latin typeface="Arial" panose="020B0604020202020204" pitchFamily="34" charset="0"/>
              </a:rPr>
              <a:t>Príloha č.1:  Meranie vyhodnocovanie podmienok v depozite, </a:t>
            </a: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                      teplota, RV</a:t>
            </a: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 Príloha č.2:  Meranie kyslosti väzbových materiálov </a:t>
            </a: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 Príloha č.3:  Určenie obsahu vody v papieri</a:t>
            </a: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 Príloha č.4:  Určenie hrúbky papiera</a:t>
            </a: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 Príloha č.5:  Určenie obsahu lignínu v papieri, dve kvapkové</a:t>
            </a: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                       reakcie</a:t>
            </a: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 Príloha č.6:  Dôkaz prítomnosti hliníka v papieri - Al</a:t>
            </a:r>
            <a:r>
              <a:rPr lang="sk-SK" altLang="sk-SK" sz="2000" b="1" baseline="-25000">
                <a:latin typeface="Arial" panose="020B0604020202020204" pitchFamily="34" charset="0"/>
              </a:rPr>
              <a:t>2</a:t>
            </a:r>
            <a:r>
              <a:rPr lang="sk-SK" altLang="sk-SK" sz="2000" b="1">
                <a:latin typeface="Arial" panose="020B0604020202020204" pitchFamily="34" charset="0"/>
              </a:rPr>
              <a:t>(SO</a:t>
            </a:r>
            <a:r>
              <a:rPr lang="sk-SK" altLang="sk-SK" sz="2000" b="1" baseline="-25000">
                <a:latin typeface="Arial" panose="020B0604020202020204" pitchFamily="34" charset="0"/>
              </a:rPr>
              <a:t>4</a:t>
            </a:r>
            <a:r>
              <a:rPr lang="sk-SK" altLang="sk-SK" sz="2000" b="1">
                <a:latin typeface="Arial" panose="020B0604020202020204" pitchFamily="34" charset="0"/>
              </a:rPr>
              <a:t>)</a:t>
            </a:r>
            <a:r>
              <a:rPr lang="sk-SK" altLang="sk-SK" sz="2000" b="1" baseline="-25000">
                <a:latin typeface="Arial" panose="020B0604020202020204" pitchFamily="34" charset="0"/>
              </a:rPr>
              <a:t>3</a:t>
            </a: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 Príloha č.7:  Metodika stanovenia zaglejenia papiera</a:t>
            </a: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 Príloha č.8:  Skríningové stanovenie pevnosti papiera </a:t>
            </a: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 Príloha č.9:   Meranie kyslosti papiera dotykovou elektródou</a:t>
            </a: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                       pomocou pH- metra</a:t>
            </a: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 Príloha č.10: Meranie kyslosti papiera  pomocou </a:t>
            </a: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                        pH- papierikov</a:t>
            </a: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 Príloha č.11: Určenie miery zožltnutia papiera</a:t>
            </a: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 Príloha č.12: Testovanie farebných súčastí dokumentu</a:t>
            </a: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                        (rozpustnosť vo vode a v alkohole)</a:t>
            </a:r>
            <a:endParaRPr lang="cs-CZ" altLang="sk-SK" sz="2000" b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05A114E6-A7FA-F4A6-DF9F-ADEA82E234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k-SK" altLang="sk-SK" sz="4000"/>
              <a:t> </a:t>
            </a:r>
            <a:br>
              <a:rPr lang="sk-SK" altLang="sk-SK" sz="4000"/>
            </a:br>
            <a:br>
              <a:rPr lang="sk-SK" altLang="sk-SK" sz="4000"/>
            </a:br>
            <a:br>
              <a:rPr lang="sk-SK" altLang="sk-SK" sz="4000"/>
            </a:br>
            <a:br>
              <a:rPr lang="sk-SK" altLang="sk-SK" sz="4000"/>
            </a:br>
            <a:br>
              <a:rPr lang="sk-SK" altLang="sk-SK" sz="4000"/>
            </a:br>
            <a:br>
              <a:rPr lang="sk-SK" altLang="sk-SK" sz="4000"/>
            </a:br>
            <a:br>
              <a:rPr lang="sk-SK" altLang="sk-SK" sz="4000"/>
            </a:br>
            <a:r>
              <a:rPr lang="sk-SK" altLang="sk-SK" sz="2400" b="1">
                <a:latin typeface="Arial" panose="020B0604020202020204" pitchFamily="34" charset="0"/>
              </a:rPr>
              <a:t>4. Obrázkové prílohy</a:t>
            </a:r>
            <a:r>
              <a:rPr lang="sk-SK" altLang="sk-SK" sz="2400">
                <a:latin typeface="Arial" panose="020B0604020202020204" pitchFamily="34" charset="0"/>
              </a:rPr>
              <a:t> </a:t>
            </a:r>
            <a:br>
              <a:rPr lang="sk-SK" altLang="sk-SK" sz="2400">
                <a:latin typeface="Arial" panose="020B0604020202020204" pitchFamily="34" charset="0"/>
              </a:rPr>
            </a:br>
            <a:r>
              <a:rPr lang="sk-SK" altLang="sk-SK" sz="2400">
                <a:latin typeface="Arial" panose="020B0604020202020204" pitchFamily="34" charset="0"/>
              </a:rPr>
              <a:t>    (určenie typu knižnej väzby)</a:t>
            </a:r>
            <a:br>
              <a:rPr lang="sk-SK" altLang="sk-SK" sz="2400">
                <a:latin typeface="Arial" panose="020B0604020202020204" pitchFamily="34" charset="0"/>
              </a:rPr>
            </a:br>
            <a:br>
              <a:rPr lang="sk-SK" altLang="sk-SK" sz="2400">
                <a:latin typeface="Arial" panose="020B0604020202020204" pitchFamily="34" charset="0"/>
              </a:rPr>
            </a:br>
            <a:br>
              <a:rPr lang="sk-SK" altLang="sk-SK" sz="2400">
                <a:latin typeface="Arial" panose="020B0604020202020204" pitchFamily="34" charset="0"/>
              </a:rPr>
            </a:br>
            <a:r>
              <a:rPr lang="sk-SK" altLang="sk-SK" sz="2400" b="1">
                <a:latin typeface="Arial" panose="020B0604020202020204" pitchFamily="34" charset="0"/>
              </a:rPr>
              <a:t>Príloha č.1:  väzba V1       Príloha č.5:  väzba V5</a:t>
            </a:r>
            <a:br>
              <a:rPr lang="sk-SK" altLang="sk-SK" sz="2400" b="1">
                <a:latin typeface="Arial" panose="020B0604020202020204" pitchFamily="34" charset="0"/>
              </a:rPr>
            </a:br>
            <a:br>
              <a:rPr lang="sk-SK" altLang="sk-SK" sz="2400" b="1">
                <a:latin typeface="Arial" panose="020B0604020202020204" pitchFamily="34" charset="0"/>
              </a:rPr>
            </a:br>
            <a:r>
              <a:rPr lang="sk-SK" altLang="sk-SK" sz="2400" b="1">
                <a:latin typeface="Arial" panose="020B0604020202020204" pitchFamily="34" charset="0"/>
              </a:rPr>
              <a:t>Príloha č.2:  väzba V2       Príloha č.6:  väzba V6</a:t>
            </a:r>
            <a:br>
              <a:rPr lang="sk-SK" altLang="sk-SK" sz="2400" b="1">
                <a:latin typeface="Arial" panose="020B0604020202020204" pitchFamily="34" charset="0"/>
              </a:rPr>
            </a:br>
            <a:br>
              <a:rPr lang="sk-SK" altLang="sk-SK" sz="2400" b="1">
                <a:latin typeface="Arial" panose="020B0604020202020204" pitchFamily="34" charset="0"/>
              </a:rPr>
            </a:br>
            <a:r>
              <a:rPr lang="sk-SK" altLang="sk-SK" sz="2400" b="1">
                <a:latin typeface="Arial" panose="020B0604020202020204" pitchFamily="34" charset="0"/>
              </a:rPr>
              <a:t>Príloha č.3:  väzba V3       Príloha č.7:  väzba V7</a:t>
            </a:r>
            <a:br>
              <a:rPr lang="sk-SK" altLang="sk-SK" sz="2400" b="1">
                <a:latin typeface="Arial" panose="020B0604020202020204" pitchFamily="34" charset="0"/>
              </a:rPr>
            </a:br>
            <a:br>
              <a:rPr lang="sk-SK" altLang="sk-SK" sz="2400" b="1">
                <a:latin typeface="Arial" panose="020B0604020202020204" pitchFamily="34" charset="0"/>
              </a:rPr>
            </a:br>
            <a:r>
              <a:rPr lang="sk-SK" altLang="sk-SK" sz="2400" b="1">
                <a:latin typeface="Arial" panose="020B0604020202020204" pitchFamily="34" charset="0"/>
              </a:rPr>
              <a:t>Príloha č.4:  väzba V4       Príloha č.8:  väzba V8</a:t>
            </a:r>
            <a:endParaRPr lang="cs-CZ" altLang="sk-SK" sz="2400" b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>
            <a:extLst>
              <a:ext uri="{FF2B5EF4-FFF2-40B4-BE49-F238E27FC236}">
                <a16:creationId xmlns:a16="http://schemas.microsoft.com/office/drawing/2014/main" id="{89EA526F-2B88-FEAB-AB51-CB68E4988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04025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Text Box 5">
            <a:extLst>
              <a:ext uri="{FF2B5EF4-FFF2-40B4-BE49-F238E27FC236}">
                <a16:creationId xmlns:a16="http://schemas.microsoft.com/office/drawing/2014/main" id="{3101C38F-8506-2626-7766-6D1859F19E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4581525"/>
            <a:ext cx="8351838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sk-SK" altLang="sk-SK" sz="1800" b="1">
                <a:latin typeface="Arial" panose="020B0604020202020204" pitchFamily="34" charset="0"/>
              </a:rPr>
              <a:t>1/ Modelová knižnica umožňuje opakovane testovať knižničné dokumenty</a:t>
            </a:r>
          </a:p>
          <a:p>
            <a:r>
              <a:rPr lang="sk-SK" altLang="sk-SK" sz="1800" b="1">
                <a:latin typeface="Arial" panose="020B0604020202020204" pitchFamily="34" charset="0"/>
              </a:rPr>
              <a:t>    z celého obdobia 20. storočia</a:t>
            </a:r>
          </a:p>
          <a:p>
            <a:r>
              <a:rPr lang="sk-SK" altLang="sk-SK" sz="1800" b="1">
                <a:latin typeface="Arial" panose="020B0604020202020204" pitchFamily="34" charset="0"/>
              </a:rPr>
              <a:t>2/ Získané údaje z modelovej knižnice sú k dispozícií pre celý riešiteľský</a:t>
            </a:r>
          </a:p>
          <a:p>
            <a:r>
              <a:rPr lang="sk-SK" altLang="sk-SK" sz="1800" b="1">
                <a:latin typeface="Arial" panose="020B0604020202020204" pitchFamily="34" charset="0"/>
              </a:rPr>
              <a:t>    kolektív KNIHA.SK</a:t>
            </a:r>
          </a:p>
          <a:p>
            <a:r>
              <a:rPr lang="sk-SK" altLang="sk-SK" sz="1800" b="1">
                <a:latin typeface="Arial" panose="020B0604020202020204" pitchFamily="34" charset="0"/>
              </a:rPr>
              <a:t>3/ Modelová knižnica je integrálnou súčasťou  prieskumu ďalšieho</a:t>
            </a:r>
          </a:p>
          <a:p>
            <a:r>
              <a:rPr lang="sk-SK" altLang="sk-SK" sz="1800" b="1">
                <a:latin typeface="Arial" panose="020B0604020202020204" pitchFamily="34" charset="0"/>
              </a:rPr>
              <a:t>    množstva dokumentov z 20. storočia, ktorý stále prebieha (dokumenty-</a:t>
            </a:r>
          </a:p>
          <a:p>
            <a:r>
              <a:rPr lang="sk-SK" altLang="sk-SK" sz="1800" b="1">
                <a:latin typeface="Arial" panose="020B0604020202020204" pitchFamily="34" charset="0"/>
              </a:rPr>
              <a:t>    knihy sú už súčasťou fondu knižnice - spracované v CDS-ISIS)</a:t>
            </a:r>
          </a:p>
        </p:txBody>
      </p:sp>
      <p:sp>
        <p:nvSpPr>
          <p:cNvPr id="55302" name="Text Box 6">
            <a:extLst>
              <a:ext uri="{FF2B5EF4-FFF2-40B4-BE49-F238E27FC236}">
                <a16:creationId xmlns:a16="http://schemas.microsoft.com/office/drawing/2014/main" id="{5074E6ED-2BC8-F987-6DBD-857AFBD025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025" y="1052513"/>
            <a:ext cx="2016125" cy="264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k-SK" altLang="sk-SK" b="1">
                <a:solidFill>
                  <a:schemeClr val="accent2"/>
                </a:solidFill>
                <a:latin typeface="Arial" panose="020B0604020202020204" pitchFamily="34" charset="0"/>
              </a:rPr>
              <a:t>Vytvorenie modelovej knižnice</a:t>
            </a:r>
          </a:p>
          <a:p>
            <a:pPr algn="ctr">
              <a:spcBef>
                <a:spcPct val="50000"/>
              </a:spcBef>
            </a:pPr>
            <a:r>
              <a:rPr lang="sk-SK" altLang="sk-SK"/>
              <a:t> </a:t>
            </a:r>
          </a:p>
          <a:p>
            <a:pPr algn="ctr">
              <a:spcBef>
                <a:spcPct val="50000"/>
              </a:spcBef>
            </a:pPr>
            <a:r>
              <a:rPr lang="sk-SK" altLang="sk-SK" sz="2000" b="1">
                <a:solidFill>
                  <a:schemeClr val="accent2"/>
                </a:solidFill>
                <a:latin typeface="Arial" panose="020B0604020202020204" pitchFamily="34" charset="0"/>
              </a:rPr>
              <a:t>1400 jednotiek</a:t>
            </a:r>
          </a:p>
          <a:p>
            <a:pPr algn="ctr">
              <a:spcBef>
                <a:spcPct val="50000"/>
              </a:spcBef>
            </a:pPr>
            <a:r>
              <a:rPr lang="sk-SK" altLang="sk-SK" sz="2000" b="1">
                <a:solidFill>
                  <a:schemeClr val="accent2"/>
                </a:solidFill>
                <a:latin typeface="Arial" panose="020B0604020202020204" pitchFamily="34" charset="0"/>
              </a:rPr>
              <a:t>20. storočie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>
            <a:extLst>
              <a:ext uri="{FF2B5EF4-FFF2-40B4-BE49-F238E27FC236}">
                <a16:creationId xmlns:a16="http://schemas.microsoft.com/office/drawing/2014/main" id="{6F3EBC21-CC68-EE49-BBDD-EA50BA887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7" name="Text Box 5">
            <a:extLst>
              <a:ext uri="{FF2B5EF4-FFF2-40B4-BE49-F238E27FC236}">
                <a16:creationId xmlns:a16="http://schemas.microsoft.com/office/drawing/2014/main" id="{AB8DF19B-261D-1791-0776-EACF3F122D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603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altLang="sk-SK" b="1">
                <a:solidFill>
                  <a:schemeClr val="accent2"/>
                </a:solidFill>
                <a:latin typeface="Arial" panose="020B0604020202020204" pitchFamily="34" charset="0"/>
              </a:rPr>
              <a:t>Zriadenie špecializovaného laboratória na prieskum fondov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E2942DC0-9898-D0CF-4E47-D316961360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br>
              <a:rPr lang="sk-SK" altLang="sk-SK" sz="4000"/>
            </a:br>
            <a:br>
              <a:rPr lang="sk-SK" altLang="sk-SK" sz="4000"/>
            </a:br>
            <a:br>
              <a:rPr lang="sk-SK" altLang="sk-SK" sz="4000"/>
            </a:br>
            <a:r>
              <a:rPr lang="sk-SK" altLang="sk-SK" sz="2800">
                <a:solidFill>
                  <a:schemeClr val="accent2"/>
                </a:solidFill>
                <a:latin typeface="Arial" panose="020B0604020202020204" pitchFamily="34" charset="0"/>
              </a:rPr>
              <a:t>Zariadenie na testovanie pevnosti papiera prierazom</a:t>
            </a:r>
            <a:r>
              <a:rPr lang="sk-SK" altLang="sk-SK" sz="2800" b="1" baseline="30000">
                <a:solidFill>
                  <a:schemeClr val="accent2"/>
                </a:solidFill>
                <a:latin typeface="Arial" panose="020B0604020202020204" pitchFamily="34" charset="0"/>
              </a:rPr>
              <a:t>®</a:t>
            </a:r>
            <a:br>
              <a:rPr lang="sk-SK" altLang="sk-SK" sz="2800">
                <a:solidFill>
                  <a:schemeClr val="accent2"/>
                </a:solidFill>
                <a:latin typeface="Arial" panose="020B0604020202020204" pitchFamily="34" charset="0"/>
              </a:rPr>
            </a:br>
            <a:r>
              <a:rPr lang="sk-SK" altLang="sk-SK" sz="2800">
                <a:solidFill>
                  <a:schemeClr val="accent2"/>
                </a:solidFill>
                <a:latin typeface="Arial" panose="020B0604020202020204" pitchFamily="34" charset="0"/>
              </a:rPr>
              <a:t>(chránený vzor)</a:t>
            </a:r>
            <a:br>
              <a:rPr lang="sk-SK" altLang="sk-SK" sz="2800">
                <a:latin typeface="Arial" panose="020B0604020202020204" pitchFamily="34" charset="0"/>
              </a:rPr>
            </a:br>
            <a:r>
              <a:rPr lang="sk-SK" altLang="sk-SK" sz="2000" b="1">
                <a:solidFill>
                  <a:schemeClr val="accent2"/>
                </a:solidFill>
                <a:latin typeface="Arial" panose="020B0604020202020204" pitchFamily="34" charset="0"/>
              </a:rPr>
              <a:t>(G2A)</a:t>
            </a:r>
            <a:br>
              <a:rPr lang="sk-SK" altLang="sk-SK" sz="2000">
                <a:solidFill>
                  <a:schemeClr val="accent2"/>
                </a:solidFill>
                <a:latin typeface="Arial" panose="020B0604020202020204" pitchFamily="34" charset="0"/>
              </a:rPr>
            </a:br>
            <a:br>
              <a:rPr lang="sk-SK" altLang="sk-SK" sz="4000">
                <a:latin typeface="Arial" panose="020B0604020202020204" pitchFamily="34" charset="0"/>
              </a:rPr>
            </a:br>
            <a:endParaRPr lang="cs-CZ" altLang="sk-SK" sz="2400" b="1">
              <a:latin typeface="Arial" panose="020B0604020202020204" pitchFamily="34" charset="0"/>
            </a:endParaRPr>
          </a:p>
        </p:txBody>
      </p:sp>
      <p:sp>
        <p:nvSpPr>
          <p:cNvPr id="24579" name="Text Box 3">
            <a:extLst>
              <a:ext uri="{FF2B5EF4-FFF2-40B4-BE49-F238E27FC236}">
                <a16:creationId xmlns:a16="http://schemas.microsoft.com/office/drawing/2014/main" id="{6F5DEDB1-89C7-F5B5-E7AD-83D27F24DA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781300"/>
            <a:ext cx="8642350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k-SK" altLang="sk-SK" b="1">
                <a:solidFill>
                  <a:schemeClr val="tx2"/>
                </a:solidFill>
                <a:latin typeface="Arial" panose="020B0604020202020204" pitchFamily="34" charset="0"/>
              </a:rPr>
              <a:t>Na skríningové testovanie pevnosti papiera bolo vyvinuté zariadenie, ktoré je svojou veľkosťou a funkciou vhodné pre prácu v depozite a namerané hodnoty pevnosti popisujú stav papiera v dokumente bez toho, aby došlo k jeho výraznejšiemu poškodeniu. </a:t>
            </a:r>
            <a:br>
              <a:rPr lang="sk-SK" altLang="sk-SK" b="1">
                <a:solidFill>
                  <a:schemeClr val="tx2"/>
                </a:solidFill>
                <a:latin typeface="Arial" panose="020B0604020202020204" pitchFamily="34" charset="0"/>
              </a:rPr>
            </a:br>
            <a:br>
              <a:rPr lang="sk-SK" altLang="sk-SK" b="1">
                <a:solidFill>
                  <a:schemeClr val="tx2"/>
                </a:solidFill>
                <a:latin typeface="Arial" panose="020B0604020202020204" pitchFamily="34" charset="0"/>
              </a:rPr>
            </a:br>
            <a:endParaRPr lang="sk-SK" altLang="sk-SK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4580" name="Text Box 4">
            <a:extLst>
              <a:ext uri="{FF2B5EF4-FFF2-40B4-BE49-F238E27FC236}">
                <a16:creationId xmlns:a16="http://schemas.microsoft.com/office/drawing/2014/main" id="{1C76B3DF-FD11-6AB8-2E25-9861885FAD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5229225"/>
            <a:ext cx="8208963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altLang="sk-SK" sz="1800" b="1">
                <a:solidFill>
                  <a:schemeClr val="tx2"/>
                </a:solidFill>
                <a:latin typeface="Arial" panose="020B0604020202020204" pitchFamily="34" charset="0"/>
              </a:rPr>
              <a:t>Pomocou zariadenia sa urobilo skríningové testovanie pevnosti papiera v modelovej knižnici (1400 knižných jednotiek) a na ďalších 1200 knihách vo vybratom fonde SNK.</a:t>
            </a:r>
            <a:br>
              <a:rPr lang="sk-SK" altLang="sk-SK" sz="1800" b="1">
                <a:solidFill>
                  <a:schemeClr val="tx2"/>
                </a:solidFill>
                <a:latin typeface="Arial" panose="020B0604020202020204" pitchFamily="34" charset="0"/>
              </a:rPr>
            </a:br>
            <a:endParaRPr lang="sk-SK" altLang="sk-SK" sz="18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9F4F7F98-4C38-CD35-9828-C30C18F23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60350"/>
            <a:ext cx="3259137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>
            <a:extLst>
              <a:ext uri="{FF2B5EF4-FFF2-40B4-BE49-F238E27FC236}">
                <a16:creationId xmlns:a16="http://schemas.microsoft.com/office/drawing/2014/main" id="{0BA51BF0-F374-880D-2E64-F2FDD14B4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60350"/>
            <a:ext cx="3097212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>
            <a:extLst>
              <a:ext uri="{FF2B5EF4-FFF2-40B4-BE49-F238E27FC236}">
                <a16:creationId xmlns:a16="http://schemas.microsoft.com/office/drawing/2014/main" id="{69B5BDFA-2485-EA97-91DB-3DF098E63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4292600"/>
            <a:ext cx="1944688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>
            <a:extLst>
              <a:ext uri="{FF2B5EF4-FFF2-40B4-BE49-F238E27FC236}">
                <a16:creationId xmlns:a16="http://schemas.microsoft.com/office/drawing/2014/main" id="{8C43CAC4-D8FC-9153-11D8-6EB1F860D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4221163"/>
            <a:ext cx="20574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Rectangle 6">
            <a:extLst>
              <a:ext uri="{FF2B5EF4-FFF2-40B4-BE49-F238E27FC236}">
                <a16:creationId xmlns:a16="http://schemas.microsoft.com/office/drawing/2014/main" id="{FB5EB7E1-61FA-54A4-F787-88DAEAD2B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5522913"/>
            <a:ext cx="828040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sk-SK" altLang="sk-SK" sz="1600">
                <a:latin typeface="Arial" panose="020B0604020202020204" pitchFamily="34" charset="0"/>
              </a:rPr>
              <a:t>V hornej ľavej časti obrázku je pohľad na zariadenie </a:t>
            </a:r>
          </a:p>
          <a:p>
            <a:r>
              <a:rPr lang="sk-SK" altLang="sk-SK" sz="1600">
                <a:latin typeface="Arial" panose="020B0604020202020204" pitchFamily="34" charset="0"/>
              </a:rPr>
              <a:t>V hornej pravej časti na hrot a spodnú podložku, ktorá drží papier po zložení zariadenia. </a:t>
            </a:r>
          </a:p>
          <a:p>
            <a:r>
              <a:rPr lang="sk-SK" altLang="sk-SK" sz="1600">
                <a:latin typeface="Arial" panose="020B0604020202020204" pitchFamily="34" charset="0"/>
              </a:rPr>
              <a:t>V dolnej časti je ukážka prierazu papiera z lícnej a rubovej strany a rozsahu poškodenia dokumentu. </a:t>
            </a:r>
            <a:endParaRPr lang="en-US" altLang="sk-SK" sz="1600">
              <a:latin typeface="Arial" panose="020B0604020202020204" pitchFamily="34" charset="0"/>
            </a:endParaRPr>
          </a:p>
          <a:p>
            <a:pPr eaLnBrk="0" hangingPunct="0"/>
            <a:endParaRPr lang="en-US" altLang="sk-SK" sz="16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3">
            <a:extLst>
              <a:ext uri="{FF2B5EF4-FFF2-40B4-BE49-F238E27FC236}">
                <a16:creationId xmlns:a16="http://schemas.microsoft.com/office/drawing/2014/main" id="{C5A8B005-A945-4B88-0A1E-183F1D0ACF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66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sk-SK"/>
          </a:p>
        </p:txBody>
      </p:sp>
      <p:graphicFrame>
        <p:nvGraphicFramePr>
          <p:cNvPr id="74754" name="Object 2">
            <a:extLst>
              <a:ext uri="{FF2B5EF4-FFF2-40B4-BE49-F238E27FC236}">
                <a16:creationId xmlns:a16="http://schemas.microsoft.com/office/drawing/2014/main" id="{550BDFBB-B0F5-0700-4784-F4BF9FC4234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0825" y="260350"/>
          <a:ext cx="3225800" cy="3240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" r:id="rId2" imgW="2324100" imgH="2336800" progId="Excel.Chart.8">
                  <p:embed/>
                </p:oleObj>
              </mc:Choice>
              <mc:Fallback>
                <p:oleObj name="Graf" r:id="rId2" imgW="2324100" imgH="2336800" progId="Excel.Char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260350"/>
                        <a:ext cx="3225800" cy="3240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757" name="Rectangle 5">
            <a:extLst>
              <a:ext uri="{FF2B5EF4-FFF2-40B4-BE49-F238E27FC236}">
                <a16:creationId xmlns:a16="http://schemas.microsoft.com/office/drawing/2014/main" id="{634D53D3-4B22-B84C-0663-C96017C946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764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sk-SK"/>
          </a:p>
        </p:txBody>
      </p:sp>
      <p:graphicFrame>
        <p:nvGraphicFramePr>
          <p:cNvPr id="74756" name="Object 4">
            <a:extLst>
              <a:ext uri="{FF2B5EF4-FFF2-40B4-BE49-F238E27FC236}">
                <a16:creationId xmlns:a16="http://schemas.microsoft.com/office/drawing/2014/main" id="{E629585E-B54B-2610-7778-140E4FC12A8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0825" y="3500438"/>
          <a:ext cx="3241675" cy="3144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" r:id="rId4" imgW="2336800" imgH="2311400" progId="Excel.Chart.8">
                  <p:embed/>
                </p:oleObj>
              </mc:Choice>
              <mc:Fallback>
                <p:oleObj name="Graf" r:id="rId4" imgW="2336800" imgH="2311400" progId="Excel.Char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3500438"/>
                        <a:ext cx="3241675" cy="31448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761" name="Rectangle 9">
            <a:extLst>
              <a:ext uri="{FF2B5EF4-FFF2-40B4-BE49-F238E27FC236}">
                <a16:creationId xmlns:a16="http://schemas.microsoft.com/office/drawing/2014/main" id="{98C2508E-AFAB-5C0B-E9D0-0CC0238FAD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621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sk-SK"/>
          </a:p>
        </p:txBody>
      </p:sp>
      <p:sp>
        <p:nvSpPr>
          <p:cNvPr id="74762" name="Text Box 10">
            <a:extLst>
              <a:ext uri="{FF2B5EF4-FFF2-40B4-BE49-F238E27FC236}">
                <a16:creationId xmlns:a16="http://schemas.microsoft.com/office/drawing/2014/main" id="{E0C2B6C7-D3F5-7C41-B655-48E4AEF68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549275"/>
            <a:ext cx="4681538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k-SK" altLang="sk-SK" b="1">
                <a:solidFill>
                  <a:schemeClr val="accent2"/>
                </a:solidFill>
                <a:latin typeface="Arial" panose="020B0604020202020204" pitchFamily="34" charset="0"/>
              </a:rPr>
              <a:t>Zariadenie na meranie pevnosti papiera prierazom</a:t>
            </a:r>
            <a:r>
              <a:rPr lang="en-US" altLang="sk-SK" baseline="30000">
                <a:solidFill>
                  <a:schemeClr val="accent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®</a:t>
            </a:r>
            <a:endParaRPr lang="sk-SK" altLang="sk-SK" baseline="30000">
              <a:solidFill>
                <a:schemeClr val="accent2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sk-SK" altLang="sk-SK" sz="2800" baseline="30000">
                <a:solidFill>
                  <a:schemeClr val="accent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Testovanie</a:t>
            </a:r>
            <a:endParaRPr lang="en-US" altLang="sk-SK" sz="2800" baseline="30000">
              <a:solidFill>
                <a:schemeClr val="accent2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4763" name="Text Box 11">
            <a:extLst>
              <a:ext uri="{FF2B5EF4-FFF2-40B4-BE49-F238E27FC236}">
                <a16:creationId xmlns:a16="http://schemas.microsoft.com/office/drawing/2014/main" id="{7FA4421D-1BC8-A1AE-FD18-9705A4F4C6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2205038"/>
            <a:ext cx="5580062" cy="270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altLang="sk-SK" sz="1800" b="1">
                <a:solidFill>
                  <a:schemeClr val="accent2"/>
                </a:solidFill>
                <a:latin typeface="Arial" panose="020B0604020202020204" pitchFamily="34" charset="0"/>
              </a:rPr>
              <a:t>Činnosť zariadenia bola testovaná</a:t>
            </a:r>
            <a:r>
              <a:rPr lang="cs-CZ" altLang="sk-SK" sz="1800" b="1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  <a:r>
              <a:rPr lang="sk-SK" altLang="sk-SK" sz="1800" b="1">
                <a:solidFill>
                  <a:schemeClr val="accent2"/>
                </a:solidFill>
                <a:latin typeface="Arial" panose="020B0604020202020204" pitchFamily="34" charset="0"/>
              </a:rPr>
              <a:t>na všetkých druhoch papiera v závislosti:</a:t>
            </a:r>
          </a:p>
          <a:p>
            <a:pPr>
              <a:spcBef>
                <a:spcPct val="50000"/>
              </a:spcBef>
            </a:pPr>
            <a:r>
              <a:rPr lang="cs-CZ" altLang="sk-SK" sz="1800" b="1">
                <a:latin typeface="Arial" panose="020B0604020202020204" pitchFamily="34" charset="0"/>
              </a:rPr>
              <a:t>•</a:t>
            </a:r>
            <a:r>
              <a:rPr lang="cs-CZ" altLang="sk-SK" sz="1800" b="1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  <a:r>
              <a:rPr lang="sk-SK" altLang="sk-SK" sz="1800" b="1">
                <a:solidFill>
                  <a:schemeClr val="tx2"/>
                </a:solidFill>
                <a:latin typeface="Arial" panose="020B0604020202020204" pitchFamily="34" charset="0"/>
              </a:rPr>
              <a:t>na množstve vody v papieri (RV prostredia)</a:t>
            </a:r>
            <a:br>
              <a:rPr lang="sk-SK" altLang="sk-SK" sz="1800" b="1">
                <a:solidFill>
                  <a:schemeClr val="tx2"/>
                </a:solidFill>
                <a:latin typeface="Arial" panose="020B0604020202020204" pitchFamily="34" charset="0"/>
              </a:rPr>
            </a:br>
            <a:r>
              <a:rPr lang="sk-SK" altLang="sk-SK" sz="1800" b="1">
                <a:solidFill>
                  <a:schemeClr val="tx2"/>
                </a:solidFill>
                <a:latin typeface="Arial" panose="020B0604020202020204" pitchFamily="34" charset="0"/>
              </a:rPr>
              <a:t>• na hrúbke papiera</a:t>
            </a:r>
            <a:br>
              <a:rPr lang="cs-CZ" altLang="sk-SK" sz="1800" b="1">
                <a:solidFill>
                  <a:schemeClr val="tx2"/>
                </a:solidFill>
                <a:latin typeface="Arial" panose="020B0604020202020204" pitchFamily="34" charset="0"/>
              </a:rPr>
            </a:br>
            <a:r>
              <a:rPr lang="cs-CZ" altLang="sk-SK" sz="1800" b="1">
                <a:solidFill>
                  <a:schemeClr val="tx2"/>
                </a:solidFill>
                <a:latin typeface="Arial" panose="020B0604020202020204" pitchFamily="34" charset="0"/>
              </a:rPr>
              <a:t>• </a:t>
            </a:r>
            <a:r>
              <a:rPr lang="sk-SK" altLang="sk-SK" sz="1800" b="1">
                <a:solidFill>
                  <a:schemeClr val="tx2"/>
                </a:solidFill>
                <a:latin typeface="Arial" panose="020B0604020202020204" pitchFamily="34" charset="0"/>
              </a:rPr>
              <a:t>porovnaním s počtom dvojohybov (Schopper)</a:t>
            </a:r>
            <a:br>
              <a:rPr lang="cs-CZ" altLang="sk-SK" sz="1800" b="1">
                <a:solidFill>
                  <a:schemeClr val="tx2"/>
                </a:solidFill>
                <a:latin typeface="Arial" panose="020B0604020202020204" pitchFamily="34" charset="0"/>
              </a:rPr>
            </a:br>
            <a:r>
              <a:rPr lang="cs-CZ" altLang="sk-SK" sz="1800" b="1">
                <a:solidFill>
                  <a:schemeClr val="tx2"/>
                </a:solidFill>
                <a:latin typeface="Arial" panose="020B0604020202020204" pitchFamily="34" charset="0"/>
              </a:rPr>
              <a:t>   </a:t>
            </a:r>
            <a:r>
              <a:rPr lang="en-US" altLang="sk-SK" sz="1800" b="1">
                <a:solidFill>
                  <a:schemeClr val="tx2"/>
                </a:solidFill>
                <a:latin typeface="Arial" panose="020B0604020202020204" pitchFamily="34" charset="0"/>
              </a:rPr>
              <a:t>«</a:t>
            </a:r>
            <a:r>
              <a:rPr lang="sk-SK" altLang="sk-SK" sz="1800" b="1">
                <a:solidFill>
                  <a:schemeClr val="tx2"/>
                </a:solidFill>
                <a:latin typeface="Arial" panose="020B0604020202020204" pitchFamily="34" charset="0"/>
              </a:rPr>
              <a:t> pri rôznom napätí spružín dvojohýbačky  </a:t>
            </a:r>
          </a:p>
          <a:p>
            <a:pPr>
              <a:spcBef>
                <a:spcPct val="50000"/>
              </a:spcBef>
            </a:pPr>
            <a:r>
              <a:rPr lang="sk-SK" altLang="sk-SK" sz="1800" b="1">
                <a:solidFill>
                  <a:schemeClr val="tx2"/>
                </a:solidFill>
                <a:latin typeface="Arial" panose="020B0604020202020204" pitchFamily="34" charset="0"/>
              </a:rPr>
              <a:t>  </a:t>
            </a:r>
            <a:r>
              <a:rPr lang="cs-CZ" altLang="sk-SK" sz="1800" b="1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sk-SK" sz="1800" b="1">
                <a:solidFill>
                  <a:schemeClr val="tx2"/>
                </a:solidFill>
                <a:latin typeface="Arial" panose="020B0604020202020204" pitchFamily="34" charset="0"/>
              </a:rPr>
              <a:t>«</a:t>
            </a:r>
            <a:r>
              <a:rPr lang="sk-SK" altLang="sk-SK" sz="1800" b="1">
                <a:solidFill>
                  <a:schemeClr val="tx2"/>
                </a:solidFill>
                <a:latin typeface="Arial" panose="020B0604020202020204" pitchFamily="34" charset="0"/>
              </a:rPr>
              <a:t> pri rôznom obsahu vody v papieri (RV)</a:t>
            </a:r>
            <a:r>
              <a:rPr lang="cs-CZ" altLang="sk-SK" sz="1800" b="1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cs-CZ" altLang="sk-SK" sz="1800" b="1">
                <a:solidFill>
                  <a:schemeClr val="tx2"/>
                </a:solidFill>
                <a:latin typeface="Arial" panose="020B0604020202020204" pitchFamily="34" charset="0"/>
              </a:rPr>
              <a:t>   </a:t>
            </a:r>
            <a:r>
              <a:rPr lang="en-US" altLang="sk-SK" sz="1800" b="1">
                <a:solidFill>
                  <a:schemeClr val="tx2"/>
                </a:solidFill>
                <a:latin typeface="Arial" panose="020B0604020202020204" pitchFamily="34" charset="0"/>
              </a:rPr>
              <a:t>«</a:t>
            </a:r>
            <a:r>
              <a:rPr lang="sk-SK" altLang="sk-SK" sz="1800" b="1">
                <a:solidFill>
                  <a:schemeClr val="tx2"/>
                </a:solidFill>
                <a:latin typeface="Arial" panose="020B0604020202020204" pitchFamily="34" charset="0"/>
              </a:rPr>
              <a:t>  pri urýchlenom suchom starnutí</a:t>
            </a:r>
          </a:p>
        </p:txBody>
      </p:sp>
      <p:sp>
        <p:nvSpPr>
          <p:cNvPr id="74764" name="Text Box 12">
            <a:extLst>
              <a:ext uri="{FF2B5EF4-FFF2-40B4-BE49-F238E27FC236}">
                <a16:creationId xmlns:a16="http://schemas.microsoft.com/office/drawing/2014/main" id="{BF0D83B7-2A3E-64F1-F651-7E2B80830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5445125"/>
            <a:ext cx="4895850" cy="94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altLang="sk-SK" sz="1600" b="1">
                <a:latin typeface="Arial" panose="020B0604020202020204" pitchFamily="34" charset="0"/>
              </a:rPr>
              <a:t>Meranie pevnosti papiera. Závislosť medzi  log dvojohyby a hĺbkou vpichu je lineárna.</a:t>
            </a:r>
          </a:p>
          <a:p>
            <a:pPr>
              <a:spcBef>
                <a:spcPct val="50000"/>
              </a:spcBef>
            </a:pPr>
            <a:endParaRPr lang="sk-SK" altLang="sk-SK" sz="1600" b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1" name="Rectangle 5">
            <a:extLst>
              <a:ext uri="{FF2B5EF4-FFF2-40B4-BE49-F238E27FC236}">
                <a16:creationId xmlns:a16="http://schemas.microsoft.com/office/drawing/2014/main" id="{D69D35F4-B716-BA3F-885D-B753C22F6E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57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sk-SK"/>
          </a:p>
        </p:txBody>
      </p:sp>
      <p:graphicFrame>
        <p:nvGraphicFramePr>
          <p:cNvPr id="75780" name="Object 4">
            <a:extLst>
              <a:ext uri="{FF2B5EF4-FFF2-40B4-BE49-F238E27FC236}">
                <a16:creationId xmlns:a16="http://schemas.microsoft.com/office/drawing/2014/main" id="{570465C8-5D81-13E5-AF87-D1EEDFFAC53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43438" y="3284538"/>
          <a:ext cx="3382962" cy="2798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" r:id="rId2" imgW="2501900" imgH="2349500" progId="Excel.Chart.8">
                  <p:embed/>
                </p:oleObj>
              </mc:Choice>
              <mc:Fallback>
                <p:oleObj name="Graf" r:id="rId2" imgW="2501900" imgH="2349500" progId="Excel.Char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3284538"/>
                        <a:ext cx="3382962" cy="2798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782" name="Object 6">
            <a:extLst>
              <a:ext uri="{FF2B5EF4-FFF2-40B4-BE49-F238E27FC236}">
                <a16:creationId xmlns:a16="http://schemas.microsoft.com/office/drawing/2014/main" id="{12398A82-268F-B767-C200-9EE0802F219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16013" y="3284538"/>
          <a:ext cx="3240087" cy="2735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" r:id="rId4" imgW="2552700" imgH="2349500" progId="Excel.Chart.8">
                  <p:embed/>
                </p:oleObj>
              </mc:Choice>
              <mc:Fallback>
                <p:oleObj name="Graf" r:id="rId4" imgW="2552700" imgH="2349500" progId="Excel.Chart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3284538"/>
                        <a:ext cx="3240087" cy="27352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783" name="Object 7">
            <a:extLst>
              <a:ext uri="{FF2B5EF4-FFF2-40B4-BE49-F238E27FC236}">
                <a16:creationId xmlns:a16="http://schemas.microsoft.com/office/drawing/2014/main" id="{1F91622A-87EC-3184-F7EE-C5192DE75A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8313" y="260350"/>
          <a:ext cx="3959225" cy="2617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" r:id="rId6" imgW="2527300" imgH="1765300" progId="Excel.Chart.8">
                  <p:embed/>
                </p:oleObj>
              </mc:Choice>
              <mc:Fallback>
                <p:oleObj name="Graf" r:id="rId6" imgW="2527300" imgH="1765300" progId="Excel.Chart.8">
                  <p:embed/>
                  <p:pic>
                    <p:nvPicPr>
                      <p:cNvPr id="0" name="Object 7"/>
                      <p:cNvPicPr>
                        <a:picLocks noRot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260350"/>
                        <a:ext cx="3959225" cy="2617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785" name="Object 9">
            <a:extLst>
              <a:ext uri="{FF2B5EF4-FFF2-40B4-BE49-F238E27FC236}">
                <a16:creationId xmlns:a16="http://schemas.microsoft.com/office/drawing/2014/main" id="{18FC7D4B-BEF0-FCEB-ED11-441198C7622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43438" y="260350"/>
          <a:ext cx="3962400" cy="2671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" r:id="rId8" imgW="2527300" imgH="1765300" progId="Excel.Chart.8">
                  <p:embed/>
                </p:oleObj>
              </mc:Choice>
              <mc:Fallback>
                <p:oleObj name="Graf" r:id="rId8" imgW="2527300" imgH="1765300" progId="Excel.Chart.8">
                  <p:embed/>
                  <p:pic>
                    <p:nvPicPr>
                      <p:cNvPr id="0" name="Object 9"/>
                      <p:cNvPicPr>
                        <a:picLocks noRot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260350"/>
                        <a:ext cx="3962400" cy="2671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786" name="Text Box 10">
            <a:extLst>
              <a:ext uri="{FF2B5EF4-FFF2-40B4-BE49-F238E27FC236}">
                <a16:creationId xmlns:a16="http://schemas.microsoft.com/office/drawing/2014/main" id="{54479E92-E3D7-82C6-00B4-6D488F0F2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924175"/>
            <a:ext cx="88931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altLang="sk-SK" sz="1600">
                <a:latin typeface="Arial" panose="020B0604020202020204" pitchFamily="34" charset="0"/>
              </a:rPr>
              <a:t>     Vzťah medzi napätím spružín dvojohybačky, množstvom vody v papieri a hĺbkou vpichu</a:t>
            </a:r>
          </a:p>
        </p:txBody>
      </p:sp>
      <p:sp>
        <p:nvSpPr>
          <p:cNvPr id="75787" name="Text Box 11">
            <a:extLst>
              <a:ext uri="{FF2B5EF4-FFF2-40B4-BE49-F238E27FC236}">
                <a16:creationId xmlns:a16="http://schemas.microsoft.com/office/drawing/2014/main" id="{85BEDF6E-F610-69DC-84B3-93E82530C2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6021388"/>
            <a:ext cx="80645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sk-SK" altLang="sk-SK" sz="1600">
                <a:latin typeface="Arial" panose="020B0604020202020204" pitchFamily="34" charset="0"/>
              </a:rPr>
              <a:t>Stanovenie pevnosti papiera pri urýchlenom starnutí papiera metódou dvojohybov  </a:t>
            </a:r>
          </a:p>
          <a:p>
            <a:r>
              <a:rPr lang="sk-SK" altLang="sk-SK" sz="1600">
                <a:latin typeface="Arial" panose="020B0604020202020204" pitchFamily="34" charset="0"/>
              </a:rPr>
              <a:t>                                          a pomocou zariadenia na prieraz (G2A)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4">
            <a:extLst>
              <a:ext uri="{FF2B5EF4-FFF2-40B4-BE49-F238E27FC236}">
                <a16:creationId xmlns:a16="http://schemas.microsoft.com/office/drawing/2014/main" id="{4A72E6CD-8F01-7C98-BD25-0A82E11D8C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br>
              <a:rPr lang="sk-SK" altLang="sk-SK" sz="4000"/>
            </a:br>
            <a:br>
              <a:rPr lang="sk-SK" altLang="sk-SK" sz="4000"/>
            </a:br>
            <a:br>
              <a:rPr lang="sk-SK" altLang="sk-SK" sz="4000"/>
            </a:br>
            <a:br>
              <a:rPr lang="sk-SK" altLang="sk-SK" sz="4000"/>
            </a:br>
            <a:br>
              <a:rPr lang="sk-SK" altLang="sk-SK" sz="4000"/>
            </a:br>
            <a:br>
              <a:rPr lang="sk-SK" altLang="sk-SK" sz="4000"/>
            </a:br>
            <a:br>
              <a:rPr lang="sk-SK" altLang="sk-SK" sz="4000"/>
            </a:br>
            <a:r>
              <a:rPr lang="sk-SK" altLang="sk-SK" sz="4000"/>
              <a:t>   </a:t>
            </a:r>
            <a:r>
              <a:rPr lang="sk-SK" altLang="sk-SK" sz="3200">
                <a:solidFill>
                  <a:schemeClr val="accent2"/>
                </a:solidFill>
                <a:latin typeface="Arial" panose="020B0604020202020204" pitchFamily="34" charset="0"/>
              </a:rPr>
              <a:t>Odbor reštaurovania konzervovania</a:t>
            </a:r>
            <a:br>
              <a:rPr lang="sk-SK" altLang="sk-SK" sz="3200">
                <a:solidFill>
                  <a:schemeClr val="accent2"/>
                </a:solidFill>
                <a:latin typeface="Arial" panose="020B0604020202020204" pitchFamily="34" charset="0"/>
              </a:rPr>
            </a:br>
            <a:r>
              <a:rPr lang="sk-SK" altLang="sk-SK" sz="3200">
                <a:solidFill>
                  <a:schemeClr val="accent2"/>
                </a:solidFill>
                <a:latin typeface="Arial" panose="020B0604020202020204" pitchFamily="34" charset="0"/>
              </a:rPr>
              <a:t>                 dokumentov SNK</a:t>
            </a:r>
            <a:br>
              <a:rPr lang="sk-SK" altLang="sk-SK" sz="3200">
                <a:solidFill>
                  <a:schemeClr val="accent2"/>
                </a:solidFill>
                <a:latin typeface="Arial" panose="020B0604020202020204" pitchFamily="34" charset="0"/>
              </a:rPr>
            </a:br>
            <a:br>
              <a:rPr lang="sk-SK" altLang="sk-SK" sz="3200">
                <a:solidFill>
                  <a:schemeClr val="accent2"/>
                </a:solidFill>
                <a:latin typeface="Arial" panose="020B0604020202020204" pitchFamily="34" charset="0"/>
              </a:rPr>
            </a:br>
            <a:r>
              <a:rPr lang="sk-SK" altLang="sk-SK" sz="2800">
                <a:latin typeface="Arial" panose="020B0604020202020204" pitchFamily="34" charset="0"/>
              </a:rPr>
              <a:t>1/ Oddelenie reštaurovania</a:t>
            </a:r>
            <a:br>
              <a:rPr lang="sk-SK" altLang="sk-SK" sz="2800">
                <a:latin typeface="Arial" panose="020B0604020202020204" pitchFamily="34" charset="0"/>
              </a:rPr>
            </a:br>
            <a:r>
              <a:rPr lang="sk-SK" altLang="sk-SK" sz="2800">
                <a:latin typeface="Arial" panose="020B0604020202020204" pitchFamily="34" charset="0"/>
              </a:rPr>
              <a:t>2/ Oddelenie konzervovania</a:t>
            </a:r>
            <a:br>
              <a:rPr lang="sk-SK" altLang="sk-SK" sz="2800">
                <a:latin typeface="Arial" panose="020B0604020202020204" pitchFamily="34" charset="0"/>
              </a:rPr>
            </a:br>
            <a:r>
              <a:rPr lang="sk-SK" altLang="sk-SK" sz="2800">
                <a:latin typeface="Arial" panose="020B0604020202020204" pitchFamily="34" charset="0"/>
              </a:rPr>
              <a:t>3/ Oddelenie výskumu a deacidifikácie</a:t>
            </a:r>
            <a:br>
              <a:rPr lang="sk-SK" altLang="sk-SK" sz="2800">
                <a:latin typeface="Arial" panose="020B0604020202020204" pitchFamily="34" charset="0"/>
              </a:rPr>
            </a:br>
            <a:br>
              <a:rPr lang="sk-SK" altLang="sk-SK" sz="2800">
                <a:latin typeface="Arial" panose="020B0604020202020204" pitchFamily="34" charset="0"/>
              </a:rPr>
            </a:br>
            <a:r>
              <a:rPr lang="sk-SK" altLang="sk-SK" sz="2400" b="1">
                <a:latin typeface="Arial" panose="020B0604020202020204" pitchFamily="34" charset="0"/>
              </a:rPr>
              <a:t>Celkom: 14 stálych pracovníkov</a:t>
            </a:r>
            <a:br>
              <a:rPr lang="sk-SK" altLang="sk-SK" sz="2400" b="1">
                <a:latin typeface="Arial" panose="020B0604020202020204" pitchFamily="34" charset="0"/>
              </a:rPr>
            </a:br>
            <a:br>
              <a:rPr lang="sk-SK" altLang="sk-SK" sz="2800"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Na riešení štátnej úlohy KNIHA.SK v SNK sa priamo podieľa:</a:t>
            </a: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•  8 pracovníkov odboru </a:t>
            </a: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•  3 ďalší pracovníci SNK </a:t>
            </a: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•  3 ďalší pracovníci na dohodu a dobu určitú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0F4781ED-4C75-DEEE-CC40-8DBB7B9BC6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br>
              <a:rPr lang="sk-SK" altLang="sk-SK" sz="3200">
                <a:latin typeface="Arial" panose="020B0604020202020204" pitchFamily="34" charset="0"/>
              </a:rPr>
            </a:br>
            <a:br>
              <a:rPr lang="sk-SK" altLang="sk-SK" sz="3200">
                <a:latin typeface="Arial" panose="020B0604020202020204" pitchFamily="34" charset="0"/>
              </a:rPr>
            </a:br>
            <a:br>
              <a:rPr lang="sk-SK" altLang="sk-SK" sz="3200">
                <a:latin typeface="Arial" panose="020B0604020202020204" pitchFamily="34" charset="0"/>
              </a:rPr>
            </a:br>
            <a:br>
              <a:rPr lang="sk-SK" altLang="sk-SK" sz="3200">
                <a:latin typeface="Arial" panose="020B0604020202020204" pitchFamily="34" charset="0"/>
              </a:rPr>
            </a:br>
            <a:br>
              <a:rPr lang="sk-SK" altLang="sk-SK" sz="3200">
                <a:latin typeface="Arial" panose="020B0604020202020204" pitchFamily="34" charset="0"/>
              </a:rPr>
            </a:br>
            <a:br>
              <a:rPr lang="sk-SK" altLang="sk-SK" sz="3200">
                <a:latin typeface="Arial" panose="020B0604020202020204" pitchFamily="34" charset="0"/>
              </a:rPr>
            </a:br>
            <a:br>
              <a:rPr lang="sk-SK" altLang="sk-SK" sz="3200">
                <a:latin typeface="Arial" panose="020B0604020202020204" pitchFamily="34" charset="0"/>
              </a:rPr>
            </a:br>
            <a:br>
              <a:rPr lang="sk-SK" altLang="sk-SK" sz="3200">
                <a:latin typeface="Arial" panose="020B0604020202020204" pitchFamily="34" charset="0"/>
              </a:rPr>
            </a:br>
            <a:br>
              <a:rPr lang="sk-SK" altLang="sk-SK" sz="3200">
                <a:latin typeface="Arial" panose="020B0604020202020204" pitchFamily="34" charset="0"/>
              </a:rPr>
            </a:br>
            <a:br>
              <a:rPr lang="sk-SK" altLang="sk-SK" sz="3200">
                <a:latin typeface="Arial" panose="020B0604020202020204" pitchFamily="34" charset="0"/>
              </a:rPr>
            </a:br>
            <a:r>
              <a:rPr lang="sk-SK" altLang="sk-SK" sz="2800">
                <a:solidFill>
                  <a:schemeClr val="accent2"/>
                </a:solidFill>
                <a:latin typeface="Arial" panose="020B0604020202020204" pitchFamily="34" charset="0"/>
              </a:rPr>
              <a:t>Prieskum stavu fondov modelovej knižnice </a:t>
            </a:r>
            <a:br>
              <a:rPr lang="sk-SK" altLang="sk-SK" sz="2800">
                <a:solidFill>
                  <a:schemeClr val="accent2"/>
                </a:solidFill>
                <a:latin typeface="Arial" panose="020B0604020202020204" pitchFamily="34" charset="0"/>
              </a:rPr>
            </a:br>
            <a:r>
              <a:rPr lang="sk-SK" altLang="sk-SK" sz="2800">
                <a:solidFill>
                  <a:schemeClr val="accent2"/>
                </a:solidFill>
                <a:latin typeface="Arial" panose="020B0604020202020204" pitchFamily="34" charset="0"/>
              </a:rPr>
              <a:t>                        1. úroveň</a:t>
            </a:r>
            <a:br>
              <a:rPr lang="sk-SK" altLang="sk-SK" sz="2800">
                <a:solidFill>
                  <a:schemeClr val="accent2"/>
                </a:solidFill>
                <a:latin typeface="Arial" panose="020B0604020202020204" pitchFamily="34" charset="0"/>
              </a:rPr>
            </a:br>
            <a:br>
              <a:rPr lang="sk-SK" altLang="sk-SK" sz="3600">
                <a:latin typeface="Arial" panose="020B0604020202020204" pitchFamily="34" charset="0"/>
              </a:rPr>
            </a:br>
            <a:r>
              <a:rPr lang="sk-SK" altLang="sk-SK" sz="2400" b="1">
                <a:latin typeface="Arial" panose="020B0604020202020204" pitchFamily="34" charset="0"/>
              </a:rPr>
              <a:t>V 1.etape projektu sa vykonal prieskum na 1400 knižných jednotkách modelovej knižnice z obdobia rokov 1900-2000.</a:t>
            </a:r>
            <a:br>
              <a:rPr lang="cs-CZ" altLang="sk-SK" sz="2400" b="1">
                <a:latin typeface="Arial" panose="020B0604020202020204" pitchFamily="34" charset="0"/>
              </a:rPr>
            </a:br>
            <a:br>
              <a:rPr lang="cs-CZ" altLang="sk-SK" sz="2400" b="1">
                <a:latin typeface="Arial" panose="020B0604020202020204" pitchFamily="34" charset="0"/>
              </a:rPr>
            </a:br>
            <a:r>
              <a:rPr lang="cs-CZ" altLang="sk-SK" sz="2400" b="1">
                <a:latin typeface="Arial" panose="020B0604020202020204" pitchFamily="34" charset="0"/>
              </a:rPr>
              <a:t>• </a:t>
            </a:r>
            <a:r>
              <a:rPr lang="sk-SK" altLang="sk-SK" sz="2400" b="1">
                <a:latin typeface="Arial" panose="020B0604020202020204" pitchFamily="34" charset="0"/>
              </a:rPr>
              <a:t>analyzovalo sa storočie ako celok</a:t>
            </a:r>
            <a:br>
              <a:rPr lang="sk-SK" altLang="sk-SK" sz="2400" b="1">
                <a:latin typeface="Arial" panose="020B0604020202020204" pitchFamily="34" charset="0"/>
              </a:rPr>
            </a:br>
            <a:br>
              <a:rPr lang="sk-SK" altLang="sk-SK" sz="2400" b="1">
                <a:latin typeface="Arial" panose="020B0604020202020204" pitchFamily="34" charset="0"/>
              </a:rPr>
            </a:br>
            <a:r>
              <a:rPr lang="sk-SK" altLang="sk-SK" sz="2400" b="1">
                <a:latin typeface="Arial" panose="020B0604020202020204" pitchFamily="34" charset="0"/>
              </a:rPr>
              <a:t>• analyzovali sa jednotlivé desaťročia storočia </a:t>
            </a:r>
            <a:br>
              <a:rPr lang="sk-SK" altLang="sk-SK" sz="2400" b="1">
                <a:latin typeface="Arial" panose="020B0604020202020204" pitchFamily="34" charset="0"/>
              </a:rPr>
            </a:br>
            <a:r>
              <a:rPr lang="sk-SK" altLang="sk-SK" sz="2400" b="1">
                <a:latin typeface="Arial" panose="020B0604020202020204" pitchFamily="34" charset="0"/>
              </a:rPr>
              <a:t>  (základný parameter 1. úrovne)</a:t>
            </a:r>
            <a:br>
              <a:rPr lang="sk-SK" altLang="sk-SK" sz="2400" b="1">
                <a:latin typeface="Arial" panose="020B0604020202020204" pitchFamily="34" charset="0"/>
              </a:rPr>
            </a:br>
            <a:br>
              <a:rPr lang="sk-SK" altLang="sk-SK" sz="2800">
                <a:latin typeface="Arial" panose="020B0604020202020204" pitchFamily="34" charset="0"/>
              </a:rPr>
            </a:br>
            <a:r>
              <a:rPr lang="sk-SK" altLang="sk-SK" sz="2800">
                <a:latin typeface="Arial" panose="020B0604020202020204" pitchFamily="34" charset="0"/>
              </a:rPr>
              <a:t>           </a:t>
            </a:r>
            <a:r>
              <a:rPr lang="sk-SK" altLang="sk-SK" sz="2800">
                <a:solidFill>
                  <a:schemeClr val="accent2"/>
                </a:solidFill>
                <a:latin typeface="Arial" panose="020B0604020202020204" pitchFamily="34" charset="0"/>
              </a:rPr>
              <a:t>Získané hodnoty boli uložené </a:t>
            </a:r>
            <a:br>
              <a:rPr lang="sk-SK" altLang="sk-SK" sz="2800">
                <a:solidFill>
                  <a:schemeClr val="accent2"/>
                </a:solidFill>
                <a:latin typeface="Arial" panose="020B0604020202020204" pitchFamily="34" charset="0"/>
              </a:rPr>
            </a:br>
            <a:r>
              <a:rPr lang="sk-SK" altLang="sk-SK" sz="2800">
                <a:solidFill>
                  <a:schemeClr val="accent2"/>
                </a:solidFill>
                <a:latin typeface="Arial" panose="020B0604020202020204" pitchFamily="34" charset="0"/>
              </a:rPr>
              <a:t>             v PC v CDS-ISIS programe </a:t>
            </a:r>
            <a:br>
              <a:rPr lang="cs-CZ" altLang="sk-SK" sz="2800">
                <a:solidFill>
                  <a:schemeClr val="accent2"/>
                </a:solidFill>
                <a:latin typeface="Arial" panose="020B0604020202020204" pitchFamily="34" charset="0"/>
              </a:rPr>
            </a:br>
            <a:endParaRPr lang="cs-CZ" altLang="sk-SK" sz="28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39811CEA-9284-C2FD-E6C5-47A59B45A7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br>
              <a:rPr lang="sk-SK" altLang="sk-SK" sz="2800" dirty="0">
                <a:latin typeface="Arial" panose="020B0604020202020204" pitchFamily="34" charset="0"/>
              </a:rPr>
            </a:br>
            <a:br>
              <a:rPr lang="sk-SK" altLang="sk-SK" sz="2800" dirty="0">
                <a:latin typeface="Arial" panose="020B0604020202020204" pitchFamily="34" charset="0"/>
              </a:rPr>
            </a:br>
            <a:br>
              <a:rPr lang="sk-SK" altLang="sk-SK" sz="2800" dirty="0">
                <a:latin typeface="Arial" panose="020B0604020202020204" pitchFamily="34" charset="0"/>
              </a:rPr>
            </a:br>
            <a:br>
              <a:rPr lang="sk-SK" altLang="sk-SK" sz="2800" dirty="0">
                <a:latin typeface="Arial" panose="020B0604020202020204" pitchFamily="34" charset="0"/>
              </a:rPr>
            </a:br>
            <a:br>
              <a:rPr lang="sk-SK" altLang="sk-SK" sz="2800" dirty="0">
                <a:latin typeface="Arial" panose="020B0604020202020204" pitchFamily="34" charset="0"/>
              </a:rPr>
            </a:br>
            <a:br>
              <a:rPr lang="sk-SK" altLang="sk-SK" sz="2800" dirty="0">
                <a:latin typeface="Arial" panose="020B0604020202020204" pitchFamily="34" charset="0"/>
              </a:rPr>
            </a:br>
            <a:br>
              <a:rPr lang="sk-SK" altLang="sk-SK" sz="2800" dirty="0">
                <a:latin typeface="Arial" panose="020B0604020202020204" pitchFamily="34" charset="0"/>
              </a:rPr>
            </a:br>
            <a:br>
              <a:rPr lang="sk-SK" altLang="sk-SK" sz="2800" dirty="0">
                <a:latin typeface="Arial" panose="020B0604020202020204" pitchFamily="34" charset="0"/>
              </a:rPr>
            </a:br>
            <a:br>
              <a:rPr lang="sk-SK" altLang="sk-SK" sz="2800" dirty="0">
                <a:latin typeface="Arial" panose="020B0604020202020204" pitchFamily="34" charset="0"/>
              </a:rPr>
            </a:br>
            <a:r>
              <a:rPr lang="sk-SK" altLang="sk-SK" sz="2800" dirty="0">
                <a:solidFill>
                  <a:schemeClr val="accent2"/>
                </a:solidFill>
                <a:latin typeface="Arial" panose="020B0604020202020204" pitchFamily="34" charset="0"/>
              </a:rPr>
              <a:t>Na analýzu 1. úrovne sa použilo 7 parametrov a každý parameter bol rozdelený na rizikové skupiny:</a:t>
            </a:r>
            <a:br>
              <a:rPr lang="cs-CZ" altLang="sk-SK" sz="2800" dirty="0">
                <a:solidFill>
                  <a:schemeClr val="accent2"/>
                </a:solidFill>
                <a:latin typeface="Arial" panose="020B0604020202020204" pitchFamily="34" charset="0"/>
              </a:rPr>
            </a:br>
            <a:br>
              <a:rPr lang="cs-CZ" altLang="sk-SK" sz="2800" dirty="0">
                <a:solidFill>
                  <a:schemeClr val="accent2"/>
                </a:solidFill>
                <a:latin typeface="Arial" panose="020B0604020202020204" pitchFamily="34" charset="0"/>
              </a:rPr>
            </a:br>
            <a:r>
              <a:rPr lang="cs-CZ" altLang="sk-SK" sz="2400" b="1" dirty="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sk-SK" altLang="sk-SK" sz="2400" b="1" dirty="0">
                <a:latin typeface="Arial" panose="020B0604020202020204" pitchFamily="34" charset="0"/>
              </a:rPr>
              <a:t>kyslosť (pH- papierikom a pH- elektródou) </a:t>
            </a:r>
            <a:br>
              <a:rPr lang="sk-SK" altLang="sk-SK" sz="2400" b="1" dirty="0">
                <a:latin typeface="Arial" panose="020B0604020202020204" pitchFamily="34" charset="0"/>
              </a:rPr>
            </a:br>
            <a:r>
              <a:rPr lang="sk-SK" altLang="sk-SK" sz="2400" b="1" dirty="0">
                <a:latin typeface="Arial" panose="020B0604020202020204" pitchFamily="34" charset="0"/>
              </a:rPr>
              <a:t>• pevnosť (prierazom v stred a na okraji listu </a:t>
            </a:r>
            <a:br>
              <a:rPr lang="sk-SK" altLang="sk-SK" sz="2400" b="1" dirty="0">
                <a:latin typeface="Arial" panose="020B0604020202020204" pitchFamily="34" charset="0"/>
              </a:rPr>
            </a:br>
            <a:r>
              <a:rPr lang="sk-SK" altLang="sk-SK" sz="2400" b="1" dirty="0">
                <a:latin typeface="Arial" panose="020B0604020202020204" pitchFamily="34" charset="0"/>
              </a:rPr>
              <a:t>  papiera) </a:t>
            </a:r>
            <a:br>
              <a:rPr lang="sk-SK" altLang="sk-SK" sz="2400" b="1" dirty="0">
                <a:latin typeface="Arial" panose="020B0604020202020204" pitchFamily="34" charset="0"/>
              </a:rPr>
            </a:br>
            <a:r>
              <a:rPr lang="sk-SK" altLang="sk-SK" sz="2400" b="1" dirty="0">
                <a:latin typeface="Arial" panose="020B0604020202020204" pitchFamily="34" charset="0"/>
              </a:rPr>
              <a:t>• hrúbka listu papiera v dokumente</a:t>
            </a:r>
            <a:br>
              <a:rPr lang="sk-SK" altLang="sk-SK" sz="2400" b="1" dirty="0">
                <a:latin typeface="Arial" panose="020B0604020202020204" pitchFamily="34" charset="0"/>
              </a:rPr>
            </a:br>
            <a:r>
              <a:rPr lang="sk-SK" altLang="sk-SK" sz="2400" b="1" dirty="0">
                <a:latin typeface="Arial" panose="020B0604020202020204" pitchFamily="34" charset="0"/>
              </a:rPr>
              <a:t>• stupeň zaglejenia papiera</a:t>
            </a:r>
            <a:br>
              <a:rPr lang="sk-SK" altLang="sk-SK" sz="2400" b="1" dirty="0">
                <a:latin typeface="Arial" panose="020B0604020202020204" pitchFamily="34" charset="0"/>
              </a:rPr>
            </a:br>
            <a:r>
              <a:rPr lang="sk-SK" altLang="sk-SK" sz="2400" b="1" dirty="0">
                <a:latin typeface="Arial" panose="020B0604020202020204" pitchFamily="34" charset="0"/>
              </a:rPr>
              <a:t>• obsah lignínu</a:t>
            </a:r>
            <a:br>
              <a:rPr lang="sk-SK" altLang="sk-SK" sz="2400" b="1" dirty="0">
                <a:latin typeface="Arial" panose="020B0604020202020204" pitchFamily="34" charset="0"/>
              </a:rPr>
            </a:br>
            <a:r>
              <a:rPr lang="sk-SK" altLang="sk-SK" sz="2400" b="1" dirty="0">
                <a:latin typeface="Arial" panose="020B0604020202020204" pitchFamily="34" charset="0"/>
              </a:rPr>
              <a:t>• zožltnutie</a:t>
            </a:r>
            <a:br>
              <a:rPr lang="sk-SK" altLang="sk-SK" sz="2400" b="1" dirty="0">
                <a:latin typeface="Arial" panose="020B0604020202020204" pitchFamily="34" charset="0"/>
              </a:rPr>
            </a:br>
            <a:r>
              <a:rPr lang="sk-SK" altLang="sk-SK" sz="2400" b="1" dirty="0">
                <a:latin typeface="Arial" panose="020B0604020202020204" pitchFamily="34" charset="0"/>
              </a:rPr>
              <a:t>• obsah hliníka v papieri- AL</a:t>
            </a:r>
            <a:r>
              <a:rPr lang="sk-SK" altLang="sk-SK" sz="2400" b="1" baseline="-25000" dirty="0">
                <a:latin typeface="Arial" panose="020B0604020202020204" pitchFamily="34" charset="0"/>
              </a:rPr>
              <a:t>2</a:t>
            </a:r>
            <a:r>
              <a:rPr lang="sk-SK" altLang="sk-SK" sz="2400" b="1" dirty="0">
                <a:latin typeface="Arial" panose="020B0604020202020204" pitchFamily="34" charset="0"/>
              </a:rPr>
              <a:t>(SO</a:t>
            </a:r>
            <a:r>
              <a:rPr lang="sk-SK" altLang="sk-SK" sz="2400" b="1" baseline="-25000" dirty="0">
                <a:latin typeface="Arial" panose="020B0604020202020204" pitchFamily="34" charset="0"/>
              </a:rPr>
              <a:t>4</a:t>
            </a:r>
            <a:r>
              <a:rPr lang="sk-SK" altLang="sk-SK" sz="2400" b="1" dirty="0">
                <a:latin typeface="Arial" panose="020B0604020202020204" pitchFamily="34" charset="0"/>
              </a:rPr>
              <a:t>)</a:t>
            </a:r>
            <a:r>
              <a:rPr lang="sk-SK" altLang="sk-SK" sz="2400" b="1" baseline="-25000" dirty="0">
                <a:latin typeface="Arial" panose="020B0604020202020204" pitchFamily="34" charset="0"/>
              </a:rPr>
              <a:t>2</a:t>
            </a:r>
            <a:endParaRPr lang="cs-CZ" altLang="sk-SK" sz="2400" b="1" baseline="-250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C5FAA283-F4D5-602D-60C9-D871860412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383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sk-SK"/>
          </a:p>
        </p:txBody>
      </p:sp>
      <p:graphicFrame>
        <p:nvGraphicFramePr>
          <p:cNvPr id="88067" name="Object 3">
            <a:extLst>
              <a:ext uri="{FF2B5EF4-FFF2-40B4-BE49-F238E27FC236}">
                <a16:creationId xmlns:a16="http://schemas.microsoft.com/office/drawing/2014/main" id="{27A7DDFC-0D42-F5E0-5504-3134422ADB2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1125538"/>
          <a:ext cx="9144000" cy="548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" r:id="rId2" imgW="5346700" imgH="2590800" progId="Excel.Chart.8">
                  <p:embed/>
                </p:oleObj>
              </mc:Choice>
              <mc:Fallback>
                <p:oleObj name="Graf" r:id="rId2" imgW="5346700" imgH="2590800" progId="Excel.Char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25538"/>
                        <a:ext cx="9144000" cy="5487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068" name="Rectangle 4">
            <a:extLst>
              <a:ext uri="{FF2B5EF4-FFF2-40B4-BE49-F238E27FC236}">
                <a16:creationId xmlns:a16="http://schemas.microsoft.com/office/drawing/2014/main" id="{6BA57E77-7347-7914-B512-F6FC3353AD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sk-SK"/>
          </a:p>
        </p:txBody>
      </p:sp>
      <p:sp>
        <p:nvSpPr>
          <p:cNvPr id="88069" name="Rectangle 5">
            <a:extLst>
              <a:ext uri="{FF2B5EF4-FFF2-40B4-BE49-F238E27FC236}">
                <a16:creationId xmlns:a16="http://schemas.microsoft.com/office/drawing/2014/main" id="{C679B028-A1CD-04CD-274D-8A967ABC4AB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393700" y="612775"/>
            <a:ext cx="8212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tabLst>
                <a:tab pos="7315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7315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7315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7315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7315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315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315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315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315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sk-SK" altLang="sk-SK" sz="1800" b="1">
                <a:solidFill>
                  <a:schemeClr val="accent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Výsledky merania</a:t>
            </a:r>
            <a:r>
              <a:rPr lang="sk-SK" altLang="sk-SK" sz="1800" b="1">
                <a:latin typeface="Arial" panose="020B0604020202020204" pitchFamily="34" charset="0"/>
                <a:cs typeface="Times New Roman" panose="02020603050405020304" pitchFamily="18" charset="0"/>
              </a:rPr>
              <a:t>  </a:t>
            </a:r>
            <a:r>
              <a:rPr lang="sk-SK" altLang="sk-SK" sz="1800" b="1">
                <a:solidFill>
                  <a:schemeClr val="accent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kyslosti papierov v knižných blokoch </a:t>
            </a:r>
          </a:p>
          <a:p>
            <a:pPr algn="ctr"/>
            <a:r>
              <a:rPr lang="sk-SK" altLang="sk-SK" sz="1800" b="1">
                <a:solidFill>
                  <a:schemeClr val="accent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(pH, meranie pH- metrom )</a:t>
            </a:r>
            <a:r>
              <a:rPr lang="sk-SK" altLang="sk-SK" sz="1800" b="1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sk-SK" altLang="sk-SK" sz="1800" b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5EE7BB8A-CF31-2752-C800-C1203B866B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955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sk-SK"/>
          </a:p>
        </p:txBody>
      </p:sp>
      <p:graphicFrame>
        <p:nvGraphicFramePr>
          <p:cNvPr id="89091" name="Object 3">
            <a:extLst>
              <a:ext uri="{FF2B5EF4-FFF2-40B4-BE49-F238E27FC236}">
                <a16:creationId xmlns:a16="http://schemas.microsoft.com/office/drawing/2014/main" id="{B648CA8C-C911-6197-8302-5520E4EFB8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1125538"/>
          <a:ext cx="9144000" cy="545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" r:id="rId2" imgW="5245100" imgH="2489200" progId="Excel.Chart.8">
                  <p:embed/>
                </p:oleObj>
              </mc:Choice>
              <mc:Fallback>
                <p:oleObj name="Graf" r:id="rId2" imgW="5245100" imgH="2489200" progId="Excel.Char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25538"/>
                        <a:ext cx="9144000" cy="5456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092" name="Rectangle 4">
            <a:extLst>
              <a:ext uri="{FF2B5EF4-FFF2-40B4-BE49-F238E27FC236}">
                <a16:creationId xmlns:a16="http://schemas.microsoft.com/office/drawing/2014/main" id="{94E3F4F5-920B-A80E-BAF7-B6E67A8E9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sk-SK"/>
          </a:p>
        </p:txBody>
      </p:sp>
      <p:sp>
        <p:nvSpPr>
          <p:cNvPr id="89093" name="Rectangle 5">
            <a:extLst>
              <a:ext uri="{FF2B5EF4-FFF2-40B4-BE49-F238E27FC236}">
                <a16:creationId xmlns:a16="http://schemas.microsoft.com/office/drawing/2014/main" id="{9DA51042-EA6C-9F77-F37C-929BF5C2FAC9}"/>
              </a:ext>
            </a:extLst>
          </p:cNvPr>
          <p:cNvSpPr>
            <a:spLocks noChangeArrowheads="1"/>
          </p:cNvSpPr>
          <p:nvPr/>
        </p:nvSpPr>
        <p:spPr bwMode="auto">
          <a:xfrm rot="10800172" flipV="1">
            <a:off x="755650" y="476250"/>
            <a:ext cx="78025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tabLst>
                <a:tab pos="7315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7315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7315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7315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7315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315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315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315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315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sk-SK" altLang="sk-SK" sz="1800" b="1">
                <a:solidFill>
                  <a:schemeClr val="accent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Výsledky merania</a:t>
            </a:r>
            <a:r>
              <a:rPr lang="sk-SK" altLang="sk-SK" sz="1800" b="1">
                <a:latin typeface="Arial" panose="020B0604020202020204" pitchFamily="34" charset="0"/>
                <a:cs typeface="Times New Roman" panose="02020603050405020304" pitchFamily="18" charset="0"/>
              </a:rPr>
              <a:t> </a:t>
            </a:r>
            <a:r>
              <a:rPr lang="sk-SK" altLang="sk-SK" sz="1800" b="1">
                <a:solidFill>
                  <a:schemeClr val="accent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pevnosti papierov knižných blokov</a:t>
            </a:r>
          </a:p>
          <a:p>
            <a:pPr algn="ctr"/>
            <a:r>
              <a:rPr lang="sk-SK" altLang="sk-SK" sz="1800" b="1">
                <a:solidFill>
                  <a:schemeClr val="accent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 (merané zariadením na prieraz)</a:t>
            </a:r>
            <a:endParaRPr lang="sk-SK" altLang="sk-SK" sz="1800" b="1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E8AF793E-AB1D-D993-01E5-1DF234D5C3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br>
              <a:rPr lang="sk-SK" altLang="sk-SK" sz="2400" b="1"/>
            </a:br>
            <a:br>
              <a:rPr lang="sk-SK" altLang="sk-SK" sz="2400" b="1"/>
            </a:br>
            <a:br>
              <a:rPr lang="sk-SK" altLang="sk-SK" sz="2400" b="1"/>
            </a:br>
            <a:br>
              <a:rPr lang="sk-SK" altLang="sk-SK" sz="2400" b="1"/>
            </a:br>
            <a:br>
              <a:rPr lang="sk-SK" altLang="sk-SK" sz="2400" b="1"/>
            </a:br>
            <a:br>
              <a:rPr lang="sk-SK" altLang="sk-SK" sz="2400" b="1"/>
            </a:br>
            <a:br>
              <a:rPr lang="sk-SK" altLang="sk-SK" sz="2400" b="1"/>
            </a:br>
            <a:br>
              <a:rPr lang="sk-SK" altLang="sk-SK" sz="2400" b="1"/>
            </a:br>
            <a:br>
              <a:rPr lang="sk-SK" altLang="sk-SK" sz="2400" b="1"/>
            </a:br>
            <a:br>
              <a:rPr lang="sk-SK" altLang="sk-SK" sz="2400" b="1"/>
            </a:br>
            <a:br>
              <a:rPr lang="sk-SK" altLang="sk-SK" sz="2400" b="1"/>
            </a:br>
            <a:br>
              <a:rPr lang="sk-SK" altLang="sk-SK" sz="2400" b="1"/>
            </a:br>
            <a:r>
              <a:rPr lang="sk-SK" altLang="sk-SK" sz="2400" b="1">
                <a:solidFill>
                  <a:schemeClr val="accent2"/>
                </a:solidFill>
                <a:latin typeface="Arial" panose="020B0604020202020204" pitchFamily="34" charset="0"/>
              </a:rPr>
              <a:t>SNK</a:t>
            </a:r>
            <a:br>
              <a:rPr lang="sk-SK" altLang="sk-SK" sz="2400" b="1">
                <a:solidFill>
                  <a:schemeClr val="accent2"/>
                </a:solidFill>
                <a:latin typeface="Arial" panose="020B0604020202020204" pitchFamily="34" charset="0"/>
              </a:rPr>
            </a:br>
            <a:r>
              <a:rPr lang="sk-SK" altLang="sk-SK" sz="2400" b="1">
                <a:solidFill>
                  <a:schemeClr val="accent2"/>
                </a:solidFill>
                <a:latin typeface="Arial" panose="020B0604020202020204" pitchFamily="34" charset="0"/>
              </a:rPr>
              <a:t>E4- Výskum chemických technológií ochrany</a:t>
            </a:r>
            <a:br>
              <a:rPr lang="sk-SK" altLang="sk-SK" sz="2400" b="1">
                <a:solidFill>
                  <a:schemeClr val="accent2"/>
                </a:solidFill>
                <a:latin typeface="Arial" panose="020B0604020202020204" pitchFamily="34" charset="0"/>
              </a:rPr>
            </a:br>
            <a:br>
              <a:rPr lang="sk-SK" altLang="sk-SK" sz="2400" b="1">
                <a:solidFill>
                  <a:schemeClr val="accent2"/>
                </a:solidFill>
                <a:latin typeface="Arial" panose="020B0604020202020204" pitchFamily="34" charset="0"/>
              </a:rPr>
            </a:br>
            <a:r>
              <a:rPr lang="sk-SK" altLang="sk-SK" sz="2400" b="1">
                <a:latin typeface="Arial" panose="020B0604020202020204" pitchFamily="34" charset="0"/>
              </a:rPr>
              <a:t>1/ Degradačné reakcie celulózy a lignínu v procese</a:t>
            </a:r>
            <a:br>
              <a:rPr lang="sk-SK" altLang="sk-SK" sz="2400" b="1">
                <a:latin typeface="Arial" panose="020B0604020202020204" pitchFamily="34" charset="0"/>
              </a:rPr>
            </a:br>
            <a:r>
              <a:rPr lang="sk-SK" altLang="sk-SK" sz="2400" b="1">
                <a:latin typeface="Arial" panose="020B0604020202020204" pitchFamily="34" charset="0"/>
              </a:rPr>
              <a:t>    prirodzeného a urýchleného starnutia papiera-</a:t>
            </a:r>
            <a:br>
              <a:rPr lang="sk-SK" altLang="sk-SK" sz="2400" b="1">
                <a:latin typeface="Arial" panose="020B0604020202020204" pitchFamily="34" charset="0"/>
              </a:rPr>
            </a:br>
            <a:r>
              <a:rPr lang="sk-SK" altLang="sk-SK" sz="2400" b="1">
                <a:latin typeface="Arial" panose="020B0604020202020204" pitchFamily="34" charset="0"/>
              </a:rPr>
              <a:t>    monografia</a:t>
            </a:r>
            <a:br>
              <a:rPr lang="sk-SK" altLang="sk-SK" sz="2400" b="1">
                <a:latin typeface="Arial" panose="020B0604020202020204" pitchFamily="34" charset="0"/>
              </a:rPr>
            </a:br>
            <a:br>
              <a:rPr lang="sk-SK" altLang="sk-SK" sz="2400" b="1">
                <a:latin typeface="Arial" panose="020B0604020202020204" pitchFamily="34" charset="0"/>
              </a:rPr>
            </a:br>
            <a:r>
              <a:rPr lang="sk-SK" altLang="sk-SK" sz="2400" b="1">
                <a:latin typeface="Arial" panose="020B0604020202020204" pitchFamily="34" charset="0"/>
              </a:rPr>
              <a:t>2/ Výroba deacidifikačného prostriedku MMMK</a:t>
            </a:r>
            <a:br>
              <a:rPr lang="sk-SK" altLang="sk-SK" sz="2400" b="1">
                <a:latin typeface="Arial" panose="020B0604020202020204" pitchFamily="34" charset="0"/>
              </a:rPr>
            </a:br>
            <a:br>
              <a:rPr lang="sk-SK" altLang="sk-SK" sz="2400" b="1">
                <a:latin typeface="Arial" panose="020B0604020202020204" pitchFamily="34" charset="0"/>
              </a:rPr>
            </a:br>
            <a:r>
              <a:rPr lang="sk-SK" altLang="sk-SK" sz="2400" b="1">
                <a:latin typeface="Arial" panose="020B0604020202020204" pitchFamily="34" charset="0"/>
              </a:rPr>
              <a:t>3/ Vplyv svetla na blok drevitých papierov</a:t>
            </a:r>
            <a:br>
              <a:rPr lang="sk-SK" altLang="sk-SK" sz="2400" b="1">
                <a:latin typeface="Arial" panose="020B0604020202020204" pitchFamily="34" charset="0"/>
              </a:rPr>
            </a:br>
            <a:br>
              <a:rPr lang="sk-SK" altLang="sk-SK" sz="2400" b="1">
                <a:latin typeface="Arial" panose="020B0604020202020204" pitchFamily="34" charset="0"/>
              </a:rPr>
            </a:br>
            <a:r>
              <a:rPr lang="sk-SK" altLang="sk-SK" sz="2400" b="1">
                <a:latin typeface="Arial" panose="020B0604020202020204" pitchFamily="34" charset="0"/>
              </a:rPr>
              <a:t>4/  Stabilizácia papiera škrobmi, ich derivátmi</a:t>
            </a:r>
            <a:br>
              <a:rPr lang="sk-SK" altLang="sk-SK" sz="2400" b="1">
                <a:latin typeface="Arial" panose="020B0604020202020204" pitchFamily="34" charset="0"/>
              </a:rPr>
            </a:br>
            <a:r>
              <a:rPr lang="sk-SK" altLang="sk-SK" sz="2400" b="1">
                <a:latin typeface="Arial" panose="020B0604020202020204" pitchFamily="34" charset="0"/>
              </a:rPr>
              <a:t>     a derivátmi celulózy</a:t>
            </a:r>
            <a:br>
              <a:rPr lang="sk-SK" altLang="sk-SK" sz="2400" b="1">
                <a:latin typeface="Arial" panose="020B0604020202020204" pitchFamily="34" charset="0"/>
              </a:rPr>
            </a:br>
            <a:br>
              <a:rPr lang="sk-SK" altLang="sk-SK" sz="2400" b="1">
                <a:latin typeface="Arial" panose="020B0604020202020204" pitchFamily="34" charset="0"/>
              </a:rPr>
            </a:br>
            <a:r>
              <a:rPr lang="sk-SK" altLang="sk-SK" sz="2400" b="1">
                <a:latin typeface="Arial" panose="020B0604020202020204" pitchFamily="34" charset="0"/>
              </a:rPr>
              <a:t>5/  Stabilizácia papiera lamináciou po modifikácii</a:t>
            </a:r>
            <a:br>
              <a:rPr lang="sk-SK" altLang="sk-SK" sz="2400" b="1">
                <a:latin typeface="Arial" panose="020B0604020202020204" pitchFamily="34" charset="0"/>
              </a:rPr>
            </a:br>
            <a:r>
              <a:rPr lang="sk-SK" altLang="sk-SK" sz="2400" b="1">
                <a:latin typeface="Arial" panose="020B0604020202020204" pitchFamily="34" charset="0"/>
              </a:rPr>
              <a:t>     papiera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>
            <a:extLst>
              <a:ext uri="{FF2B5EF4-FFF2-40B4-BE49-F238E27FC236}">
                <a16:creationId xmlns:a16="http://schemas.microsoft.com/office/drawing/2014/main" id="{246733C4-74BA-CCF3-AEA2-FF808BD38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4216400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 Box 5">
            <a:extLst>
              <a:ext uri="{FF2B5EF4-FFF2-40B4-BE49-F238E27FC236}">
                <a16:creationId xmlns:a16="http://schemas.microsoft.com/office/drawing/2014/main" id="{2016FBC1-CA90-FAEF-C9F1-39981CF1D8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981075"/>
            <a:ext cx="4248150" cy="484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sk-SK" altLang="sk-SK" b="1">
                <a:solidFill>
                  <a:schemeClr val="accent2"/>
                </a:solidFill>
                <a:latin typeface="Arial" panose="020B0604020202020204" pitchFamily="34" charset="0"/>
              </a:rPr>
              <a:t>Pripravila sa monografia s názvom: </a:t>
            </a:r>
          </a:p>
          <a:p>
            <a:pPr algn="ctr"/>
            <a:endParaRPr lang="sk-SK" altLang="sk-SK" b="1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ctr"/>
            <a:endParaRPr lang="sk-SK" altLang="sk-SK" sz="2000" b="1">
              <a:latin typeface="Arial" panose="020B0604020202020204" pitchFamily="34" charset="0"/>
            </a:endParaRPr>
          </a:p>
          <a:p>
            <a:pPr algn="ctr"/>
            <a:r>
              <a:rPr lang="sk-SK" altLang="sk-SK" sz="2000" b="1">
                <a:latin typeface="Arial" panose="020B0604020202020204" pitchFamily="34" charset="0"/>
              </a:rPr>
              <a:t>„Degradačné reakcie celulózy a lignínu v procese prirodzeného </a:t>
            </a:r>
          </a:p>
          <a:p>
            <a:pPr algn="ctr"/>
            <a:r>
              <a:rPr lang="sk-SK" altLang="sk-SK" sz="2000" b="1">
                <a:latin typeface="Arial" panose="020B0604020202020204" pitchFamily="34" charset="0"/>
              </a:rPr>
              <a:t>a urýchleného starnutia papiera“. </a:t>
            </a:r>
          </a:p>
          <a:p>
            <a:pPr algn="ctr"/>
            <a:endParaRPr lang="sk-SK" altLang="sk-SK" sz="2000" b="1">
              <a:latin typeface="Arial" panose="020B0604020202020204" pitchFamily="34" charset="0"/>
            </a:endParaRPr>
          </a:p>
          <a:p>
            <a:pPr algn="ctr"/>
            <a:endParaRPr lang="sk-SK" altLang="sk-SK" sz="2000" b="1">
              <a:latin typeface="Arial" panose="020B0604020202020204" pitchFamily="34" charset="0"/>
            </a:endParaRPr>
          </a:p>
          <a:p>
            <a:pPr algn="ctr"/>
            <a:r>
              <a:rPr lang="sk-SK" altLang="sk-SK" sz="2000" b="1">
                <a:latin typeface="Arial" panose="020B0604020202020204" pitchFamily="34" charset="0"/>
              </a:rPr>
              <a:t>Vydala: </a:t>
            </a:r>
          </a:p>
          <a:p>
            <a:pPr algn="ctr"/>
            <a:r>
              <a:rPr lang="sk-SK" altLang="sk-SK" sz="2000" b="1">
                <a:latin typeface="Arial" panose="020B0604020202020204" pitchFamily="34" charset="0"/>
              </a:rPr>
              <a:t>Slovenská národná knižnica, </a:t>
            </a:r>
          </a:p>
          <a:p>
            <a:pPr algn="ctr"/>
            <a:endParaRPr lang="sk-SK" altLang="sk-SK" sz="2000" b="1">
              <a:latin typeface="Arial" panose="020B0604020202020204" pitchFamily="34" charset="0"/>
            </a:endParaRPr>
          </a:p>
          <a:p>
            <a:pPr algn="ctr"/>
            <a:r>
              <a:rPr lang="sk-SK" altLang="sk-SK" sz="2000" b="1">
                <a:latin typeface="Arial" panose="020B0604020202020204" pitchFamily="34" charset="0"/>
              </a:rPr>
              <a:t>Martin, 2004, 65 strán.</a:t>
            </a:r>
          </a:p>
          <a:p>
            <a:pPr algn="ctr"/>
            <a:r>
              <a:rPr lang="sk-SK" altLang="sk-SK" sz="2000" b="1">
                <a:latin typeface="Arial" panose="020B0604020202020204" pitchFamily="34" charset="0"/>
              </a:rPr>
              <a:t>   </a:t>
            </a:r>
          </a:p>
          <a:p>
            <a:pPr algn="ctr"/>
            <a:r>
              <a:rPr lang="sk-SK" altLang="sk-SK" sz="2000" b="1">
                <a:latin typeface="Arial" panose="020B0604020202020204" pitchFamily="34" charset="0"/>
              </a:rPr>
              <a:t> (ISBN 80-89023-41-X)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F4353409-FA4A-AA76-A10A-5D168EAA4F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2060575"/>
            <a:ext cx="7772400" cy="720725"/>
          </a:xfrm>
        </p:spPr>
        <p:txBody>
          <a:bodyPr/>
          <a:lstStyle/>
          <a:p>
            <a:pPr marL="838200" indent="-838200" algn="l"/>
            <a:r>
              <a:rPr lang="sk-SK" altLang="sk-SK" sz="2400" b="1">
                <a:solidFill>
                  <a:srgbClr val="CC3399"/>
                </a:solidFill>
                <a:latin typeface="Arial" panose="020B0604020202020204" pitchFamily="34" charset="0"/>
              </a:rPr>
              <a:t>Pripravila sa výroba MMMK podľa týchto rovníc</a:t>
            </a:r>
            <a:r>
              <a:rPr lang="sk-SK" altLang="sk-SK" sz="2800">
                <a:solidFill>
                  <a:srgbClr val="CC3399"/>
                </a:solidFill>
                <a:latin typeface="Arial" panose="020B0604020202020204" pitchFamily="34" charset="0"/>
              </a:rPr>
              <a:t>:</a:t>
            </a:r>
            <a:br>
              <a:rPr lang="cs-CZ" altLang="sk-SK" sz="2800">
                <a:solidFill>
                  <a:srgbClr val="CC3399"/>
                </a:solidFill>
                <a:latin typeface="Arial" panose="020B0604020202020204" pitchFamily="34" charset="0"/>
              </a:rPr>
            </a:br>
            <a:endParaRPr lang="cs-CZ" altLang="sk-SK" sz="2800">
              <a:solidFill>
                <a:srgbClr val="CC3399"/>
              </a:solidFill>
              <a:latin typeface="Arial" panose="020B0604020202020204" pitchFamily="34" charset="0"/>
            </a:endParaRPr>
          </a:p>
        </p:txBody>
      </p:sp>
      <p:pic>
        <p:nvPicPr>
          <p:cNvPr id="32771" name="Picture 3">
            <a:extLst>
              <a:ext uri="{FF2B5EF4-FFF2-40B4-BE49-F238E27FC236}">
                <a16:creationId xmlns:a16="http://schemas.microsoft.com/office/drawing/2014/main" id="{F4044141-34A8-B024-BE89-0BD99BE517BF}"/>
              </a:ext>
            </a:extLst>
          </p:cNvPr>
          <p:cNvPicPr>
            <a:picLocks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349500"/>
            <a:ext cx="9144000" cy="1803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2" name="Text Box 4">
            <a:extLst>
              <a:ext uri="{FF2B5EF4-FFF2-40B4-BE49-F238E27FC236}">
                <a16:creationId xmlns:a16="http://schemas.microsoft.com/office/drawing/2014/main" id="{C9C3CF60-3DB1-BBE3-4DEF-2669DEF487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4149725"/>
            <a:ext cx="6192837" cy="187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k-SK" altLang="sk-SK" b="1">
                <a:solidFill>
                  <a:schemeClr val="tx2"/>
                </a:solidFill>
              </a:rPr>
              <a:t> </a:t>
            </a:r>
            <a:r>
              <a:rPr lang="sk-SK" altLang="sk-SK" sz="1800" b="1">
                <a:solidFill>
                  <a:schemeClr val="tx2"/>
                </a:solidFill>
                <a:latin typeface="Arial" panose="020B0604020202020204" pitchFamily="34" charset="0"/>
              </a:rPr>
              <a:t>Navrhli a postavili sme aparatúru s výkonom</a:t>
            </a:r>
            <a:br>
              <a:rPr lang="sk-SK" altLang="sk-SK" sz="1800" b="1">
                <a:solidFill>
                  <a:schemeClr val="tx2"/>
                </a:solidFill>
                <a:latin typeface="Arial" panose="020B0604020202020204" pitchFamily="34" charset="0"/>
              </a:rPr>
            </a:br>
            <a:r>
              <a:rPr lang="sk-SK" altLang="sk-SK" sz="1800" b="1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sk-SK" altLang="sk-SK" sz="1800" b="1">
                <a:solidFill>
                  <a:schemeClr val="accent2"/>
                </a:solidFill>
                <a:latin typeface="Arial" panose="020B0604020202020204" pitchFamily="34" charset="0"/>
              </a:rPr>
              <a:t>6 litrov</a:t>
            </a:r>
            <a:r>
              <a:rPr lang="sk-SK" altLang="sk-SK" sz="1800">
                <a:latin typeface="Arial" panose="020B0604020202020204" pitchFamily="34" charset="0"/>
              </a:rPr>
              <a:t> </a:t>
            </a:r>
            <a:r>
              <a:rPr lang="sk-SK" altLang="sk-SK" sz="1800" b="1">
                <a:solidFill>
                  <a:schemeClr val="accent2"/>
                </a:solidFill>
                <a:latin typeface="Arial" panose="020B0604020202020204" pitchFamily="34" charset="0"/>
              </a:rPr>
              <a:t>MMMK / 8 hodín </a:t>
            </a:r>
          </a:p>
          <a:p>
            <a:pPr algn="ctr">
              <a:spcBef>
                <a:spcPct val="50000"/>
              </a:spcBef>
            </a:pPr>
            <a:r>
              <a:rPr lang="sk-SK" altLang="sk-SK" sz="1800" b="1">
                <a:solidFill>
                  <a:schemeClr val="accent2"/>
                </a:solidFill>
                <a:latin typeface="Arial" panose="020B0604020202020204" pitchFamily="34" charset="0"/>
              </a:rPr>
              <a:t>      (10% koncentrácia Mg).</a:t>
            </a:r>
            <a:br>
              <a:rPr lang="sk-SK" altLang="sk-SK" sz="1800" b="1">
                <a:solidFill>
                  <a:schemeClr val="accent2"/>
                </a:solidFill>
                <a:latin typeface="Arial" panose="020B0604020202020204" pitchFamily="34" charset="0"/>
              </a:rPr>
            </a:br>
            <a:r>
              <a:rPr lang="sk-SK" altLang="sk-SK" b="1">
                <a:solidFill>
                  <a:schemeClr val="accent2"/>
                </a:solidFill>
              </a:rPr>
              <a:t>   </a:t>
            </a:r>
            <a:br>
              <a:rPr lang="sk-SK" altLang="sk-SK" b="1">
                <a:solidFill>
                  <a:schemeClr val="accent2"/>
                </a:solidFill>
              </a:rPr>
            </a:br>
            <a:endParaRPr lang="sk-SK" altLang="sk-SK" b="1">
              <a:solidFill>
                <a:schemeClr val="accent2"/>
              </a:solidFill>
            </a:endParaRPr>
          </a:p>
        </p:txBody>
      </p:sp>
      <p:sp>
        <p:nvSpPr>
          <p:cNvPr id="32773" name="Text Box 5">
            <a:extLst>
              <a:ext uri="{FF2B5EF4-FFF2-40B4-BE49-F238E27FC236}">
                <a16:creationId xmlns:a16="http://schemas.microsoft.com/office/drawing/2014/main" id="{1613EC36-70CD-8BC6-249F-1090040C14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5516563"/>
            <a:ext cx="74168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k-SK" altLang="sk-SK" sz="1600" b="1">
                <a:solidFill>
                  <a:schemeClr val="tx2"/>
                </a:solidFill>
                <a:latin typeface="Arial" panose="020B0604020202020204" pitchFamily="34" charset="0"/>
              </a:rPr>
              <a:t>MMMK je základnou zlúčeninou, ktorá sa v rôznych chemických obmenách používa v masových procesoch deacidifikácie kyslého papiera      knižných a archívnych dokumentov.</a:t>
            </a:r>
            <a:r>
              <a:rPr lang="sk-SK" altLang="sk-SK">
                <a:solidFill>
                  <a:schemeClr val="tx2"/>
                </a:solidFill>
              </a:rPr>
              <a:t> </a:t>
            </a:r>
            <a:br>
              <a:rPr lang="sk-SK" altLang="sk-SK">
                <a:solidFill>
                  <a:schemeClr val="tx2"/>
                </a:solidFill>
              </a:rPr>
            </a:br>
            <a:br>
              <a:rPr lang="sk-SK" altLang="sk-SK">
                <a:solidFill>
                  <a:schemeClr val="tx2"/>
                </a:solidFill>
              </a:rPr>
            </a:br>
            <a:endParaRPr lang="sk-SK" altLang="sk-SK">
              <a:solidFill>
                <a:schemeClr val="tx2"/>
              </a:solidFill>
            </a:endParaRPr>
          </a:p>
        </p:txBody>
      </p:sp>
      <p:sp>
        <p:nvSpPr>
          <p:cNvPr id="32774" name="Text Box 6">
            <a:extLst>
              <a:ext uri="{FF2B5EF4-FFF2-40B4-BE49-F238E27FC236}">
                <a16:creationId xmlns:a16="http://schemas.microsoft.com/office/drawing/2014/main" id="{3624AD73-48EE-7406-FDEB-F82755CE1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549275"/>
            <a:ext cx="8675687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altLang="sk-SK" b="1">
                <a:solidFill>
                  <a:schemeClr val="accent2"/>
                </a:solidFill>
                <a:latin typeface="Arial" panose="020B0604020202020204" pitchFamily="34" charset="0"/>
              </a:rPr>
              <a:t>Zariadenie na výrobu deacidifikačného prostriedku MMMK</a:t>
            </a:r>
          </a:p>
          <a:p>
            <a:pPr>
              <a:spcBef>
                <a:spcPct val="50000"/>
              </a:spcBef>
            </a:pPr>
            <a:r>
              <a:rPr lang="sk-SK" altLang="sk-SK" b="1">
                <a:solidFill>
                  <a:schemeClr val="accent2"/>
                </a:solidFill>
                <a:latin typeface="Arial" panose="020B0604020202020204" pitchFamily="34" charset="0"/>
              </a:rPr>
              <a:t>                 (metyl-metoxymagnézium karbonát)</a:t>
            </a:r>
            <a:br>
              <a:rPr lang="sk-SK" altLang="sk-SK" b="1">
                <a:solidFill>
                  <a:schemeClr val="accent2"/>
                </a:solidFill>
                <a:latin typeface="Arial" panose="020B0604020202020204" pitchFamily="34" charset="0"/>
              </a:rPr>
            </a:br>
            <a:br>
              <a:rPr lang="sk-SK" altLang="sk-SK" sz="2800" b="1">
                <a:solidFill>
                  <a:schemeClr val="accent2"/>
                </a:solidFill>
                <a:latin typeface="Arial" panose="020B0604020202020204" pitchFamily="34" charset="0"/>
              </a:rPr>
            </a:br>
            <a:endParaRPr lang="sk-SK" altLang="sk-SK" sz="2800" b="1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3FCFD08B-D45B-9535-3AA8-BD8A47490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33375"/>
            <a:ext cx="3830638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>
            <a:extLst>
              <a:ext uri="{FF2B5EF4-FFF2-40B4-BE49-F238E27FC236}">
                <a16:creationId xmlns:a16="http://schemas.microsoft.com/office/drawing/2014/main" id="{194A84DF-E6FE-2728-B88D-D7F7BAAD5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33375"/>
            <a:ext cx="375920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Rectangle 4">
            <a:extLst>
              <a:ext uri="{FF2B5EF4-FFF2-40B4-BE49-F238E27FC236}">
                <a16:creationId xmlns:a16="http://schemas.microsoft.com/office/drawing/2014/main" id="{2355A9AD-6BC4-DE46-13D2-5B8AD873CF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5665788"/>
            <a:ext cx="8893175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sk-SK" altLang="sk-SK" sz="1600" b="1">
                <a:solidFill>
                  <a:schemeClr val="accent2"/>
                </a:solidFill>
                <a:latin typeface="Arial" panose="020B0604020202020204" pitchFamily="34" charset="0"/>
              </a:rPr>
              <a:t>Ľavá strana obrázku</a:t>
            </a:r>
            <a:r>
              <a:rPr lang="sk-SK" altLang="sk-SK" sz="1600" b="1">
                <a:latin typeface="Arial" panose="020B0604020202020204" pitchFamily="34" charset="0"/>
              </a:rPr>
              <a:t> ukazuje hornú časť aparatúry s refluxným a dochladzovacím </a:t>
            </a:r>
          </a:p>
          <a:p>
            <a:r>
              <a:rPr lang="sk-SK" altLang="sk-SK" sz="1600" b="1">
                <a:latin typeface="Arial" panose="020B0604020202020204" pitchFamily="34" charset="0"/>
              </a:rPr>
              <a:t>chladičom a napojenie na vzduchotechniku. </a:t>
            </a:r>
          </a:p>
          <a:p>
            <a:r>
              <a:rPr lang="sk-SK" altLang="sk-SK" sz="1600" b="1">
                <a:solidFill>
                  <a:schemeClr val="accent2"/>
                </a:solidFill>
                <a:latin typeface="Arial" panose="020B0604020202020204" pitchFamily="34" charset="0"/>
              </a:rPr>
              <a:t>Pravá strana obrázku</a:t>
            </a:r>
            <a:r>
              <a:rPr lang="sk-SK" altLang="sk-SK" sz="1600" b="1">
                <a:latin typeface="Arial" panose="020B0604020202020204" pitchFamily="34" charset="0"/>
              </a:rPr>
              <a:t> ukazuje samotnú reakčnú nádobu s vnútorným regulovateľným ohrevom.</a:t>
            </a:r>
            <a:r>
              <a:rPr lang="en-US" altLang="sk-SK" sz="1600" b="1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5" name="Rectangle 5">
            <a:extLst>
              <a:ext uri="{FF2B5EF4-FFF2-40B4-BE49-F238E27FC236}">
                <a16:creationId xmlns:a16="http://schemas.microsoft.com/office/drawing/2014/main" id="{3A40972E-2685-1534-C2D3-694DB998A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90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sk-SK"/>
          </a:p>
        </p:txBody>
      </p:sp>
      <p:graphicFrame>
        <p:nvGraphicFramePr>
          <p:cNvPr id="76804" name="Object 4">
            <a:extLst>
              <a:ext uri="{FF2B5EF4-FFF2-40B4-BE49-F238E27FC236}">
                <a16:creationId xmlns:a16="http://schemas.microsoft.com/office/drawing/2014/main" id="{3EA39116-4683-ABFD-551B-6E3C2459774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6225" y="3068638"/>
          <a:ext cx="4008438" cy="3529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" r:id="rId2" imgW="2540000" imgH="2692400" progId="Excel.Chart.8">
                  <p:embed/>
                </p:oleObj>
              </mc:Choice>
              <mc:Fallback>
                <p:oleObj name="Graf" r:id="rId2" imgW="2540000" imgH="2692400" progId="Excel.Char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225" y="3068638"/>
                        <a:ext cx="4008438" cy="35290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807" name="Rectangle 7">
            <a:extLst>
              <a:ext uri="{FF2B5EF4-FFF2-40B4-BE49-F238E27FC236}">
                <a16:creationId xmlns:a16="http://schemas.microsoft.com/office/drawing/2014/main" id="{1F615CD3-94FA-5A4D-5E08-1AC62B48E7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24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sk-SK"/>
          </a:p>
        </p:txBody>
      </p:sp>
      <p:graphicFrame>
        <p:nvGraphicFramePr>
          <p:cNvPr id="76806" name="Object 6">
            <a:extLst>
              <a:ext uri="{FF2B5EF4-FFF2-40B4-BE49-F238E27FC236}">
                <a16:creationId xmlns:a16="http://schemas.microsoft.com/office/drawing/2014/main" id="{1CC8DB60-CCD2-2819-B93E-9CA929A1745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64163" y="485775"/>
          <a:ext cx="3529012" cy="2576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" r:id="rId4" imgW="2768600" imgH="2019300" progId="Excel.Chart.8">
                  <p:embed/>
                </p:oleObj>
              </mc:Choice>
              <mc:Fallback>
                <p:oleObj name="Graf" r:id="rId4" imgW="2768600" imgH="2019300" progId="Excel.Chart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163" y="485775"/>
                        <a:ext cx="3529012" cy="2576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809" name="Rectangle 9">
            <a:extLst>
              <a:ext uri="{FF2B5EF4-FFF2-40B4-BE49-F238E27FC236}">
                <a16:creationId xmlns:a16="http://schemas.microsoft.com/office/drawing/2014/main" id="{BA9C6E6B-89F2-7CD8-8C2C-0375661609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336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sk-SK"/>
          </a:p>
        </p:txBody>
      </p:sp>
      <p:graphicFrame>
        <p:nvGraphicFramePr>
          <p:cNvPr id="76808" name="Object 8">
            <a:extLst>
              <a:ext uri="{FF2B5EF4-FFF2-40B4-BE49-F238E27FC236}">
                <a16:creationId xmlns:a16="http://schemas.microsoft.com/office/drawing/2014/main" id="{A616D44D-7633-3271-0BCA-74A3181AD60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3850" y="506413"/>
          <a:ext cx="3168650" cy="250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" r:id="rId6" imgW="2527300" imgH="1930400" progId="Excel.Chart.8">
                  <p:embed/>
                </p:oleObj>
              </mc:Choice>
              <mc:Fallback>
                <p:oleObj name="Graf" r:id="rId6" imgW="2527300" imgH="1930400" progId="Excel.Chart.8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506413"/>
                        <a:ext cx="3168650" cy="2508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811" name="Rectangle 11">
            <a:extLst>
              <a:ext uri="{FF2B5EF4-FFF2-40B4-BE49-F238E27FC236}">
                <a16:creationId xmlns:a16="http://schemas.microsoft.com/office/drawing/2014/main" id="{FE9015AE-4BB3-7E6F-50E4-6F4B50715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002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sk-SK"/>
          </a:p>
        </p:txBody>
      </p:sp>
      <p:graphicFrame>
        <p:nvGraphicFramePr>
          <p:cNvPr id="76810" name="Object 10">
            <a:extLst>
              <a:ext uri="{FF2B5EF4-FFF2-40B4-BE49-F238E27FC236}">
                <a16:creationId xmlns:a16="http://schemas.microsoft.com/office/drawing/2014/main" id="{862A3B79-7939-96C8-52F6-2E6AAC9D4CB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87900" y="3081338"/>
          <a:ext cx="4105275" cy="3506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" r:id="rId8" imgW="2679700" imgH="2667000" progId="Excel.Chart.8">
                  <p:embed/>
                </p:oleObj>
              </mc:Choice>
              <mc:Fallback>
                <p:oleObj name="Graf" r:id="rId8" imgW="2679700" imgH="2667000" progId="Excel.Chart.8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3081338"/>
                        <a:ext cx="4105275" cy="35067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812" name="Text Box 12">
            <a:extLst>
              <a:ext uri="{FF2B5EF4-FFF2-40B4-BE49-F238E27FC236}">
                <a16:creationId xmlns:a16="http://schemas.microsoft.com/office/drawing/2014/main" id="{5CD0796E-2C73-635E-CE80-C27087D26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836613"/>
            <a:ext cx="1584325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k-SK" altLang="sk-SK" b="1">
                <a:solidFill>
                  <a:schemeClr val="accent2"/>
                </a:solidFill>
              </a:rPr>
              <a:t>Vplyv svetla na blok drevitých papierov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8" name="Picture 4">
            <a:extLst>
              <a:ext uri="{FF2B5EF4-FFF2-40B4-BE49-F238E27FC236}">
                <a16:creationId xmlns:a16="http://schemas.microsoft.com/office/drawing/2014/main" id="{00E258C3-0538-7CCE-3826-CD416356D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836613"/>
            <a:ext cx="2514600" cy="2447925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7829" name="Picture 5">
            <a:extLst>
              <a:ext uri="{FF2B5EF4-FFF2-40B4-BE49-F238E27FC236}">
                <a16:creationId xmlns:a16="http://schemas.microsoft.com/office/drawing/2014/main" id="{D270CBD1-1ABD-10BF-6FE0-3ABEFFCC9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60800"/>
            <a:ext cx="2665413" cy="2495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0" name="Picture 6">
            <a:extLst>
              <a:ext uri="{FF2B5EF4-FFF2-40B4-BE49-F238E27FC236}">
                <a16:creationId xmlns:a16="http://schemas.microsoft.com/office/drawing/2014/main" id="{CD7AB9BA-5E85-3F1F-E458-C8FF5C3AF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205038"/>
            <a:ext cx="4500562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3" name="Rectangle 9">
            <a:extLst>
              <a:ext uri="{FF2B5EF4-FFF2-40B4-BE49-F238E27FC236}">
                <a16:creationId xmlns:a16="http://schemas.microsoft.com/office/drawing/2014/main" id="{3919E45C-CCE9-6260-3A72-C9E08CF572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5850" y="5788025"/>
            <a:ext cx="424815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sk-SK" altLang="sk-SK" sz="1600" b="1">
                <a:latin typeface="Arial" panose="020B0604020202020204" pitchFamily="34" charset="0"/>
              </a:rPr>
              <a:t>Tržná dĺžka lB (km) katiónových škrobov </a:t>
            </a:r>
          </a:p>
          <a:p>
            <a:r>
              <a:rPr lang="sk-SK" altLang="sk-SK" sz="1600" b="1">
                <a:latin typeface="Arial" panose="020B0604020202020204" pitchFamily="34" charset="0"/>
              </a:rPr>
              <a:t>rozpustných  za studena, po nanesení </a:t>
            </a:r>
          </a:p>
          <a:p>
            <a:r>
              <a:rPr lang="sk-SK" altLang="sk-SK" sz="1600" b="1">
                <a:latin typeface="Arial" panose="020B0604020202020204" pitchFamily="34" charset="0"/>
              </a:rPr>
              <a:t>na Whatman 1,        2% -né  koncentrácie</a:t>
            </a:r>
          </a:p>
        </p:txBody>
      </p:sp>
      <p:sp>
        <p:nvSpPr>
          <p:cNvPr id="77834" name="Text Box 10">
            <a:extLst>
              <a:ext uri="{FF2B5EF4-FFF2-40B4-BE49-F238E27FC236}">
                <a16:creationId xmlns:a16="http://schemas.microsoft.com/office/drawing/2014/main" id="{2A970C30-FD9C-C9CB-02A8-7570D22227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260350"/>
            <a:ext cx="381635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k-SK" altLang="sk-SK" b="1">
                <a:solidFill>
                  <a:schemeClr val="accent2"/>
                </a:solidFill>
              </a:rPr>
              <a:t>Stabilizácia papiera      škrobmi, ich derivátmi a derivátmi celulózy pri   konzervovaní a reštaurovaní papiera </a:t>
            </a:r>
          </a:p>
        </p:txBody>
      </p:sp>
      <p:sp>
        <p:nvSpPr>
          <p:cNvPr id="77835" name="Text Box 11">
            <a:extLst>
              <a:ext uri="{FF2B5EF4-FFF2-40B4-BE49-F238E27FC236}">
                <a16:creationId xmlns:a16="http://schemas.microsoft.com/office/drawing/2014/main" id="{3954F19A-A3C8-8F9D-A7A6-E5473FE037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113" y="1052513"/>
            <a:ext cx="2016125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sk-SK" altLang="sk-SK" sz="1600" b="1" dirty="0">
                <a:solidFill>
                  <a:schemeClr val="accent2"/>
                </a:solidFill>
                <a:latin typeface="Arial" panose="020B0604020202020204" pitchFamily="34" charset="0"/>
              </a:rPr>
              <a:t>Morfológia natívnych škrobov (SEM mikroskop</a:t>
            </a:r>
            <a:r>
              <a:rPr lang="sk-SK" altLang="sk-SK" sz="1600" b="1" dirty="0">
                <a:latin typeface="Arial" panose="020B0604020202020204" pitchFamily="34" charset="0"/>
              </a:rPr>
              <a:t>)</a:t>
            </a:r>
          </a:p>
          <a:p>
            <a:endParaRPr lang="sk-SK" altLang="sk-SK" sz="1600" b="1" dirty="0">
              <a:latin typeface="Arial" panose="020B0604020202020204" pitchFamily="34" charset="0"/>
            </a:endParaRPr>
          </a:p>
          <a:p>
            <a:r>
              <a:rPr lang="sk-SK" altLang="sk-SK" sz="1600" b="1" dirty="0">
                <a:latin typeface="Arial" panose="020B0604020202020204" pitchFamily="34" charset="0"/>
              </a:rPr>
              <a:t>A- pšeničný,</a:t>
            </a:r>
          </a:p>
          <a:p>
            <a:r>
              <a:rPr lang="sk-SK" altLang="sk-SK" sz="1600" b="1" dirty="0">
                <a:latin typeface="Arial" panose="020B0604020202020204" pitchFamily="34" charset="0"/>
              </a:rPr>
              <a:t>B- zemiakový, </a:t>
            </a:r>
          </a:p>
          <a:p>
            <a:r>
              <a:rPr lang="sk-SK" altLang="sk-SK" sz="1600" b="1" dirty="0">
                <a:latin typeface="Arial" panose="020B0604020202020204" pitchFamily="34" charset="0"/>
              </a:rPr>
              <a:t>C- ryžový, </a:t>
            </a:r>
          </a:p>
          <a:p>
            <a:r>
              <a:rPr lang="sk-SK" altLang="sk-SK" sz="1600" b="1" dirty="0">
                <a:latin typeface="Arial" panose="020B0604020202020204" pitchFamily="34" charset="0"/>
              </a:rPr>
              <a:t>D -kukuričný</a:t>
            </a:r>
          </a:p>
        </p:txBody>
      </p:sp>
      <p:sp>
        <p:nvSpPr>
          <p:cNvPr id="77836" name="Text Box 12">
            <a:extLst>
              <a:ext uri="{FF2B5EF4-FFF2-40B4-BE49-F238E27FC236}">
                <a16:creationId xmlns:a16="http://schemas.microsoft.com/office/drawing/2014/main" id="{E834A3E6-B65E-C9F0-47A8-7D6344DAB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113" y="3716338"/>
            <a:ext cx="2017712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sk-SK" altLang="sk-SK" sz="1600" b="1">
                <a:solidFill>
                  <a:schemeClr val="accent2"/>
                </a:solidFill>
                <a:latin typeface="Arial" panose="020B0604020202020204" pitchFamily="34" charset="0"/>
              </a:rPr>
              <a:t>Morfológia katiónových škrobov </a:t>
            </a:r>
          </a:p>
          <a:p>
            <a:r>
              <a:rPr lang="sk-SK" altLang="sk-SK" sz="1600" b="1">
                <a:solidFill>
                  <a:schemeClr val="accent2"/>
                </a:solidFill>
                <a:latin typeface="Arial" panose="020B0604020202020204" pitchFamily="34" charset="0"/>
              </a:rPr>
              <a:t>(SEM mikroskop)</a:t>
            </a:r>
          </a:p>
          <a:p>
            <a:endParaRPr lang="sk-SK" altLang="sk-SK" sz="1600" b="1">
              <a:latin typeface="Arial" panose="020B0604020202020204" pitchFamily="34" charset="0"/>
            </a:endParaRPr>
          </a:p>
          <a:p>
            <a:r>
              <a:rPr lang="sk-SK" altLang="sk-SK" sz="1600" b="1">
                <a:latin typeface="Arial" panose="020B0604020202020204" pitchFamily="34" charset="0"/>
              </a:rPr>
              <a:t>E- Kationamyl</a:t>
            </a:r>
          </a:p>
          <a:p>
            <a:r>
              <a:rPr lang="sk-SK" altLang="sk-SK" sz="1600" b="1">
                <a:latin typeface="Arial" panose="020B0604020202020204" pitchFamily="34" charset="0"/>
              </a:rPr>
              <a:t>     NB 1080,</a:t>
            </a:r>
          </a:p>
          <a:p>
            <a:r>
              <a:rPr lang="sk-SK" altLang="sk-SK" sz="1600" b="1">
                <a:latin typeface="Arial" panose="020B0604020202020204" pitchFamily="34" charset="0"/>
              </a:rPr>
              <a:t>F- Kationamyl </a:t>
            </a:r>
          </a:p>
          <a:p>
            <a:r>
              <a:rPr lang="sk-SK" altLang="sk-SK" sz="1600" b="1">
                <a:latin typeface="Arial" panose="020B0604020202020204" pitchFamily="34" charset="0"/>
              </a:rPr>
              <a:t>    NB 3080, </a:t>
            </a:r>
          </a:p>
          <a:p>
            <a:r>
              <a:rPr lang="sk-SK" altLang="sk-SK" sz="1600" b="1">
                <a:latin typeface="Arial" panose="020B0604020202020204" pitchFamily="34" charset="0"/>
              </a:rPr>
              <a:t>G- kationamyl</a:t>
            </a:r>
          </a:p>
          <a:p>
            <a:r>
              <a:rPr lang="sk-SK" altLang="sk-SK" sz="1600" b="1">
                <a:latin typeface="Arial" panose="020B0604020202020204" pitchFamily="34" charset="0"/>
              </a:rPr>
              <a:t>     NB 1080 R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4">
            <a:extLst>
              <a:ext uri="{FF2B5EF4-FFF2-40B4-BE49-F238E27FC236}">
                <a16:creationId xmlns:a16="http://schemas.microsoft.com/office/drawing/2014/main" id="{EEB6DC93-70FD-3DBF-CD5F-DD4D6B7DD7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br>
              <a:rPr lang="sk-SK" altLang="sk-SK" sz="2400"/>
            </a:br>
            <a:br>
              <a:rPr lang="sk-SK" altLang="sk-SK" sz="2400"/>
            </a:br>
            <a:br>
              <a:rPr lang="sk-SK" altLang="sk-SK" sz="2400"/>
            </a:br>
            <a:br>
              <a:rPr lang="sk-SK" altLang="sk-SK" sz="2400"/>
            </a:br>
            <a:br>
              <a:rPr lang="sk-SK" altLang="sk-SK" sz="2400"/>
            </a:br>
            <a:br>
              <a:rPr lang="sk-SK" altLang="sk-SK" sz="2400"/>
            </a:br>
            <a:br>
              <a:rPr lang="sk-SK" altLang="sk-SK" sz="2400"/>
            </a:br>
            <a:br>
              <a:rPr lang="sk-SK" altLang="sk-SK" sz="2400"/>
            </a:br>
            <a:br>
              <a:rPr lang="sk-SK" altLang="sk-SK" sz="2400"/>
            </a:br>
            <a:br>
              <a:rPr lang="sk-SK" altLang="sk-SK" sz="2400"/>
            </a:br>
            <a:br>
              <a:rPr lang="sk-SK" altLang="sk-SK" sz="2400"/>
            </a:br>
            <a:br>
              <a:rPr lang="sk-SK" altLang="sk-SK" sz="2400"/>
            </a:br>
            <a:r>
              <a:rPr lang="sk-SK" altLang="sk-SK" sz="2400"/>
              <a:t>                </a:t>
            </a:r>
            <a:r>
              <a:rPr lang="sk-SK" altLang="sk-SK" sz="2000" b="1">
                <a:latin typeface="Arial" panose="020B0604020202020204" pitchFamily="34" charset="0"/>
              </a:rPr>
              <a:t>Štátny program výskumu a vývoja </a:t>
            </a:r>
            <a:br>
              <a:rPr lang="sk-SK" altLang="sk-SK" sz="2000" b="1">
                <a:latin typeface="Arial" panose="020B0604020202020204" pitchFamily="34" charset="0"/>
              </a:rPr>
            </a:b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sk-SK" altLang="sk-SK" sz="2000" b="1">
                <a:solidFill>
                  <a:schemeClr val="accent2"/>
                </a:solidFill>
                <a:latin typeface="Arial" panose="020B0604020202020204" pitchFamily="34" charset="0"/>
              </a:rPr>
              <a:t>Záchrana, stabilizácia a konzervovanie tradičných nosičov </a:t>
            </a:r>
            <a:br>
              <a:rPr lang="sk-SK" altLang="sk-SK" sz="2000" b="1">
                <a:solidFill>
                  <a:schemeClr val="accent2"/>
                </a:solidFill>
                <a:latin typeface="Arial" panose="020B0604020202020204" pitchFamily="34" charset="0"/>
              </a:rPr>
            </a:br>
            <a:r>
              <a:rPr lang="sk-SK" altLang="sk-SK" sz="2000" b="1">
                <a:solidFill>
                  <a:schemeClr val="accent2"/>
                </a:solidFill>
                <a:latin typeface="Arial" panose="020B0604020202020204" pitchFamily="34" charset="0"/>
              </a:rPr>
              <a:t>                  informácii v Slovenskej republike</a:t>
            </a:r>
            <a:br>
              <a:rPr lang="sk-SK" altLang="sk-SK" sz="2000" b="1">
                <a:solidFill>
                  <a:schemeClr val="accent2"/>
                </a:solidFill>
                <a:latin typeface="Arial" panose="020B0604020202020204" pitchFamily="34" charset="0"/>
              </a:rPr>
            </a:br>
            <a:r>
              <a:rPr lang="sk-SK" altLang="sk-SK" sz="2000" b="1">
                <a:solidFill>
                  <a:schemeClr val="accent2"/>
                </a:solidFill>
                <a:latin typeface="Arial" panose="020B0604020202020204" pitchFamily="34" charset="0"/>
              </a:rPr>
              <a:t>                                      (KNIHA.SK)</a:t>
            </a:r>
            <a:br>
              <a:rPr lang="sk-SK" altLang="sk-SK" sz="2000" b="1">
                <a:solidFill>
                  <a:schemeClr val="accent2"/>
                </a:solidFill>
                <a:latin typeface="Arial" panose="020B0604020202020204" pitchFamily="34" charset="0"/>
              </a:rPr>
            </a:b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Príprava a obchodná súťaž: </a:t>
            </a:r>
            <a:r>
              <a:rPr lang="sk-SK" altLang="sk-SK" sz="2000">
                <a:solidFill>
                  <a:schemeClr val="accent2"/>
                </a:solidFill>
                <a:latin typeface="Arial" panose="020B0604020202020204" pitchFamily="34" charset="0"/>
              </a:rPr>
              <a:t>01.2003 - 10. 2003</a:t>
            </a:r>
            <a:br>
              <a:rPr lang="sk-SK" altLang="sk-SK" sz="2000">
                <a:solidFill>
                  <a:schemeClr val="accent2"/>
                </a:solidFill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Doba riešenia</a:t>
            </a:r>
            <a:r>
              <a:rPr lang="sk-SK" altLang="sk-SK" sz="2000">
                <a:latin typeface="Arial" panose="020B0604020202020204" pitchFamily="34" charset="0"/>
              </a:rPr>
              <a:t> : </a:t>
            </a:r>
            <a:r>
              <a:rPr lang="sk-SK" altLang="sk-SK" sz="2000">
                <a:solidFill>
                  <a:schemeClr val="accent2"/>
                </a:solidFill>
                <a:latin typeface="Arial" panose="020B0604020202020204" pitchFamily="34" charset="0"/>
              </a:rPr>
              <a:t>1. etapa 10.2003 – 12.2005 </a:t>
            </a:r>
            <a:br>
              <a:rPr lang="sk-SK" altLang="sk-SK" sz="2000">
                <a:solidFill>
                  <a:schemeClr val="accent2"/>
                </a:solidFill>
                <a:latin typeface="Arial" panose="020B0604020202020204" pitchFamily="34" charset="0"/>
              </a:rPr>
            </a:br>
            <a:r>
              <a:rPr lang="sk-SK" altLang="sk-SK" sz="2000">
                <a:latin typeface="Arial" panose="020B0604020202020204" pitchFamily="34" charset="0"/>
              </a:rPr>
              <a:t>                                         </a:t>
            </a:r>
            <a:r>
              <a:rPr lang="sk-SK" altLang="sk-SK" sz="1800">
                <a:latin typeface="Arial" panose="020B0604020202020204" pitchFamily="34" charset="0"/>
              </a:rPr>
              <a:t>(vstupná a výstupná oponentúra,  </a:t>
            </a:r>
            <a:br>
              <a:rPr lang="sk-SK" altLang="sk-SK" sz="1800">
                <a:latin typeface="Arial" panose="020B0604020202020204" pitchFamily="34" charset="0"/>
              </a:rPr>
            </a:br>
            <a:r>
              <a:rPr lang="sk-SK" altLang="sk-SK" sz="1800">
                <a:latin typeface="Arial" panose="020B0604020202020204" pitchFamily="34" charset="0"/>
              </a:rPr>
              <a:t>                                              priebežne každého ½ roka) </a:t>
            </a:r>
            <a:br>
              <a:rPr lang="sk-SK" altLang="sk-SK" sz="1800">
                <a:latin typeface="Arial" panose="020B0604020202020204" pitchFamily="34" charset="0"/>
              </a:rPr>
            </a:br>
            <a:br>
              <a:rPr lang="sk-SK" altLang="sk-SK" sz="1800">
                <a:latin typeface="Arial" panose="020B0604020202020204" pitchFamily="34" charset="0"/>
              </a:rPr>
            </a:br>
            <a:r>
              <a:rPr lang="sk-SK" altLang="sk-SK" sz="2000">
                <a:latin typeface="Arial" panose="020B0604020202020204" pitchFamily="34" charset="0"/>
              </a:rPr>
              <a:t>                           </a:t>
            </a:r>
            <a:r>
              <a:rPr lang="sk-SK" altLang="sk-SK" sz="2000">
                <a:solidFill>
                  <a:schemeClr val="accent2"/>
                </a:solidFill>
                <a:latin typeface="Arial" panose="020B0604020202020204" pitchFamily="34" charset="0"/>
              </a:rPr>
              <a:t>2. etapa 2006 – 2008</a:t>
            </a:r>
            <a:r>
              <a:rPr lang="sk-SK" altLang="sk-SK" sz="2000">
                <a:latin typeface="Arial" panose="020B0604020202020204" pitchFamily="34" charset="0"/>
              </a:rPr>
              <a:t>  </a:t>
            </a:r>
            <a:br>
              <a:rPr lang="sk-SK" altLang="sk-SK" sz="2000">
                <a:latin typeface="Arial" panose="020B0604020202020204" pitchFamily="34" charset="0"/>
              </a:rPr>
            </a:br>
            <a:r>
              <a:rPr lang="sk-SK" altLang="sk-SK" sz="2000">
                <a:latin typeface="Arial" panose="020B0604020202020204" pitchFamily="34" charset="0"/>
              </a:rPr>
              <a:t>                                         </a:t>
            </a:r>
            <a:r>
              <a:rPr lang="sk-SK" altLang="sk-SK" sz="1800">
                <a:latin typeface="Arial" panose="020B0604020202020204" pitchFamily="34" charset="0"/>
              </a:rPr>
              <a:t>(vstupná oponentúra) </a:t>
            </a:r>
            <a:br>
              <a:rPr lang="sk-SK" altLang="sk-SK" sz="1800">
                <a:latin typeface="Arial" panose="020B0604020202020204" pitchFamily="34" charset="0"/>
              </a:rPr>
            </a:br>
            <a:r>
              <a:rPr lang="sk-SK" altLang="sk-SK" sz="1800" b="1">
                <a:latin typeface="Arial" panose="020B0604020202020204" pitchFamily="34" charset="0"/>
              </a:rPr>
              <a:t>Hlavný riešiteľ:</a:t>
            </a:r>
            <a:br>
              <a:rPr lang="sk-SK" altLang="sk-SK" sz="1800" b="1">
                <a:latin typeface="Arial" panose="020B0604020202020204" pitchFamily="34" charset="0"/>
              </a:rPr>
            </a:br>
            <a:r>
              <a:rPr lang="sk-SK" altLang="sk-SK" sz="1800">
                <a:solidFill>
                  <a:schemeClr val="accent2"/>
                </a:solidFill>
                <a:latin typeface="Arial" panose="020B0604020202020204" pitchFamily="34" charset="0"/>
              </a:rPr>
              <a:t>STU, FCHP</a:t>
            </a:r>
            <a:r>
              <a:rPr lang="sk-SK" altLang="sk-SK" sz="1800">
                <a:latin typeface="Arial" panose="020B0604020202020204" pitchFamily="34" charset="0"/>
              </a:rPr>
              <a:t>,  Katedra chemickej technológie dreva, celulózy </a:t>
            </a:r>
            <a:br>
              <a:rPr lang="sk-SK" altLang="sk-SK" sz="1800">
                <a:latin typeface="Arial" panose="020B0604020202020204" pitchFamily="34" charset="0"/>
              </a:rPr>
            </a:br>
            <a:r>
              <a:rPr lang="sk-SK" altLang="sk-SK" sz="1800">
                <a:latin typeface="Arial" panose="020B0604020202020204" pitchFamily="34" charset="0"/>
              </a:rPr>
              <a:t>                      a papiera (štatutár: Prof. Bakoš, DrSc.- dekan fakulty)</a:t>
            </a:r>
            <a:br>
              <a:rPr lang="sk-SK" altLang="sk-SK" sz="1800">
                <a:latin typeface="Arial" panose="020B0604020202020204" pitchFamily="34" charset="0"/>
              </a:rPr>
            </a:br>
            <a:r>
              <a:rPr lang="sk-SK" altLang="sk-SK" sz="1800" b="1">
                <a:latin typeface="Arial" panose="020B0604020202020204" pitchFamily="34" charset="0"/>
              </a:rPr>
              <a:t>Spoluriešitelia:</a:t>
            </a:r>
            <a:br>
              <a:rPr lang="sk-SK" altLang="sk-SK" sz="1800">
                <a:latin typeface="Arial" panose="020B0604020202020204" pitchFamily="34" charset="0"/>
              </a:rPr>
            </a:br>
            <a:r>
              <a:rPr lang="sk-SK" altLang="sk-SK" sz="1800">
                <a:solidFill>
                  <a:schemeClr val="accent2"/>
                </a:solidFill>
                <a:latin typeface="Arial" panose="020B0604020202020204" pitchFamily="34" charset="0"/>
              </a:rPr>
              <a:t>SNK v Martine</a:t>
            </a:r>
            <a:r>
              <a:rPr lang="sk-SK" altLang="sk-SK" sz="1800">
                <a:latin typeface="Arial" panose="020B0604020202020204" pitchFamily="34" charset="0"/>
              </a:rPr>
              <a:t>, Odbor reštaurovania a konzervovania dokumentov</a:t>
            </a:r>
            <a:br>
              <a:rPr lang="sk-SK" altLang="sk-SK" sz="1800">
                <a:latin typeface="Arial" panose="020B0604020202020204" pitchFamily="34" charset="0"/>
              </a:rPr>
            </a:br>
            <a:r>
              <a:rPr lang="sk-SK" altLang="sk-SK" sz="1800">
                <a:latin typeface="Arial" panose="020B0604020202020204" pitchFamily="34" charset="0"/>
              </a:rPr>
              <a:t>                         (štaturár: Doc. Katuščák, PhD- generálny riaditeľ) </a:t>
            </a:r>
            <a:br>
              <a:rPr lang="sk-SK" altLang="sk-SK" sz="1800">
                <a:latin typeface="Arial" panose="020B0604020202020204" pitchFamily="34" charset="0"/>
              </a:rPr>
            </a:br>
            <a:r>
              <a:rPr lang="sk-SK" altLang="sk-SK" sz="1800">
                <a:solidFill>
                  <a:schemeClr val="accent2"/>
                </a:solidFill>
                <a:latin typeface="Arial" panose="020B0604020202020204" pitchFamily="34" charset="0"/>
              </a:rPr>
              <a:t>SNA v Bratislave </a:t>
            </a:r>
            <a:r>
              <a:rPr lang="sk-SK" altLang="sk-SK" sz="1800">
                <a:latin typeface="Arial" panose="020B0604020202020204" pitchFamily="34" charset="0"/>
              </a:rPr>
              <a:t>(štaturát: Dr. Draškaba-riaditeľ )</a:t>
            </a:r>
            <a:br>
              <a:rPr lang="sk-SK" altLang="sk-SK" sz="1800">
                <a:latin typeface="Arial" panose="020B0604020202020204" pitchFamily="34" charset="0"/>
              </a:rPr>
            </a:br>
            <a:r>
              <a:rPr lang="sk-SK" altLang="sk-SK" sz="1800">
                <a:solidFill>
                  <a:schemeClr val="accent2"/>
                </a:solidFill>
                <a:latin typeface="Arial" panose="020B0604020202020204" pitchFamily="34" charset="0"/>
              </a:rPr>
              <a:t>SAV v Bratislave</a:t>
            </a:r>
            <a:r>
              <a:rPr lang="sk-SK" altLang="sk-SK" sz="1800">
                <a:latin typeface="Arial" panose="020B0604020202020204" pitchFamily="34" charset="0"/>
              </a:rPr>
              <a:t>, Ústav polymérov (štatutár: Ing. Rychlý, DrSc.-riaditeľ)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1" name="Picture 5">
            <a:extLst>
              <a:ext uri="{FF2B5EF4-FFF2-40B4-BE49-F238E27FC236}">
                <a16:creationId xmlns:a16="http://schemas.microsoft.com/office/drawing/2014/main" id="{EE1A42E4-C3A6-57F1-EF64-B249119CD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57563"/>
            <a:ext cx="3673475" cy="326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2" name="Picture 6">
            <a:extLst>
              <a:ext uri="{FF2B5EF4-FFF2-40B4-BE49-F238E27FC236}">
                <a16:creationId xmlns:a16="http://schemas.microsoft.com/office/drawing/2014/main" id="{BD2D148C-0879-E5C7-2818-F1ADFFA0B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60350"/>
            <a:ext cx="5724525" cy="484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903" name="Rectangle 7">
            <a:extLst>
              <a:ext uri="{FF2B5EF4-FFF2-40B4-BE49-F238E27FC236}">
                <a16:creationId xmlns:a16="http://schemas.microsoft.com/office/drawing/2014/main" id="{25F28FA6-20D6-365E-271F-CFBD089D3A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465388"/>
            <a:ext cx="3143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sk-SK" altLang="sk-SK" sz="1800" b="1" dirty="0" err="1">
                <a:latin typeface="Arial" panose="020B0604020202020204" pitchFamily="34" charset="0"/>
              </a:rPr>
              <a:t>Laminačné</a:t>
            </a:r>
            <a:r>
              <a:rPr lang="sk-SK" altLang="sk-SK" sz="1800" b="1" dirty="0">
                <a:latin typeface="Arial" panose="020B0604020202020204" pitchFamily="34" charset="0"/>
              </a:rPr>
              <a:t> zariadenie na    </a:t>
            </a:r>
          </a:p>
          <a:p>
            <a:r>
              <a:rPr lang="sk-SK" altLang="sk-SK" sz="1800" b="1" dirty="0">
                <a:latin typeface="Arial" panose="020B0604020202020204" pitchFamily="34" charset="0"/>
              </a:rPr>
              <a:t>     lamináciu drevitých</a:t>
            </a:r>
            <a:r>
              <a:rPr lang="sk-SK" altLang="sk-SK" sz="1800" b="1" dirty="0"/>
              <a:t> </a:t>
            </a:r>
          </a:p>
        </p:txBody>
      </p:sp>
      <p:sp>
        <p:nvSpPr>
          <p:cNvPr id="80904" name="Rectangle 8">
            <a:extLst>
              <a:ext uri="{FF2B5EF4-FFF2-40B4-BE49-F238E27FC236}">
                <a16:creationId xmlns:a16="http://schemas.microsoft.com/office/drawing/2014/main" id="{39DAB362-2E86-7970-59F0-BCAA08D187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200" y="5097463"/>
            <a:ext cx="4752975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sk-SK" dirty="0"/>
              <a:t> </a:t>
            </a:r>
            <a:r>
              <a:rPr lang="sk-SK" altLang="sk-SK" dirty="0"/>
              <a:t>    </a:t>
            </a:r>
            <a:r>
              <a:rPr lang="en-US" altLang="sk-SK" dirty="0"/>
              <a:t>  </a:t>
            </a:r>
            <a:r>
              <a:rPr lang="en-US" altLang="sk-SK" sz="1800" b="1" dirty="0" err="1">
                <a:solidFill>
                  <a:schemeClr val="accent2"/>
                </a:solidFill>
                <a:latin typeface="Arial" panose="020B0604020202020204" pitchFamily="34" charset="0"/>
              </a:rPr>
              <a:t>Zmena</a:t>
            </a:r>
            <a:r>
              <a:rPr lang="en-US" altLang="sk-SK" sz="1800" b="1" dirty="0">
                <a:solidFill>
                  <a:schemeClr val="accent2"/>
                </a:solidFill>
                <a:latin typeface="Arial" panose="020B0604020202020204" pitchFamily="34" charset="0"/>
              </a:rPr>
              <a:t> po </a:t>
            </a:r>
            <a:r>
              <a:rPr lang="en-US" altLang="sk-SK" sz="1800" b="1" dirty="0" err="1">
                <a:solidFill>
                  <a:schemeClr val="accent2"/>
                </a:solidFill>
                <a:latin typeface="Arial" panose="020B0604020202020204" pitchFamily="34" charset="0"/>
              </a:rPr>
              <a:t>úpravách</a:t>
            </a:r>
            <a:r>
              <a:rPr lang="en-US" altLang="sk-SK" sz="1800" b="1" dirty="0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  <a:r>
              <a:rPr lang="en-US" altLang="sk-SK" sz="1800" b="1" dirty="0" err="1">
                <a:solidFill>
                  <a:schemeClr val="accent2"/>
                </a:solidFill>
                <a:latin typeface="Arial" panose="020B0604020202020204" pitchFamily="34" charset="0"/>
              </a:rPr>
              <a:t>novinového</a:t>
            </a:r>
            <a:r>
              <a:rPr lang="en-US" altLang="sk-SK" sz="1800" b="1" dirty="0">
                <a:solidFill>
                  <a:schemeClr val="accent2"/>
                </a:solidFill>
                <a:latin typeface="Arial" panose="020B0604020202020204" pitchFamily="34" charset="0"/>
              </a:rPr>
              <a:t>  </a:t>
            </a:r>
          </a:p>
          <a:p>
            <a:r>
              <a:rPr lang="sk-SK" altLang="sk-SK" sz="1800" b="1" dirty="0">
                <a:solidFill>
                  <a:schemeClr val="accent2"/>
                </a:solidFill>
                <a:latin typeface="Arial" panose="020B0604020202020204" pitchFamily="34" charset="0"/>
              </a:rPr>
              <a:t>     </a:t>
            </a:r>
            <a:r>
              <a:rPr lang="en-US" altLang="sk-SK" sz="1800" b="1" dirty="0">
                <a:solidFill>
                  <a:schemeClr val="accent2"/>
                </a:solidFill>
                <a:latin typeface="Arial" panose="020B0604020202020204" pitchFamily="34" charset="0"/>
              </a:rPr>
              <a:t>   </a:t>
            </a:r>
            <a:r>
              <a:rPr lang="sk-SK" altLang="sk-SK" sz="1800" b="1" dirty="0">
                <a:solidFill>
                  <a:schemeClr val="accent2"/>
                </a:solidFill>
                <a:latin typeface="Arial" panose="020B0604020202020204" pitchFamily="34" charset="0"/>
              </a:rPr>
              <a:t>      </a:t>
            </a:r>
            <a:r>
              <a:rPr lang="en-US" altLang="sk-SK" sz="1800" b="1" dirty="0" err="1">
                <a:solidFill>
                  <a:schemeClr val="accent2"/>
                </a:solidFill>
                <a:latin typeface="Arial" panose="020B0604020202020204" pitchFamily="34" charset="0"/>
              </a:rPr>
              <a:t>papiera</a:t>
            </a:r>
            <a:r>
              <a:rPr lang="sk-SK" altLang="sk-SK" sz="1800" b="1" dirty="0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  <a:r>
              <a:rPr lang="en-US" altLang="sk-SK" sz="1800" b="1" dirty="0" err="1">
                <a:solidFill>
                  <a:schemeClr val="accent2"/>
                </a:solidFill>
                <a:latin typeface="Arial" panose="020B0604020202020204" pitchFamily="34" charset="0"/>
              </a:rPr>
              <a:t>oproti</a:t>
            </a:r>
            <a:r>
              <a:rPr lang="en-US" altLang="sk-SK" sz="1800" b="1" dirty="0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  <a:r>
              <a:rPr lang="sk-SK" altLang="sk-SK" sz="1800" b="1" dirty="0">
                <a:solidFill>
                  <a:schemeClr val="accent2"/>
                </a:solidFill>
                <a:latin typeface="Arial" panose="020B0604020202020204" pitchFamily="34" charset="0"/>
              </a:rPr>
              <a:t>kontrole</a:t>
            </a:r>
            <a:r>
              <a:rPr lang="en-US" altLang="sk-SK" sz="1800" b="1" dirty="0">
                <a:solidFill>
                  <a:schemeClr val="accent2"/>
                </a:solidFill>
                <a:latin typeface="Arial" panose="020B0604020202020204" pitchFamily="34" charset="0"/>
              </a:rPr>
              <a:t> v %</a:t>
            </a:r>
            <a:r>
              <a:rPr lang="sk-SK" altLang="sk-SK" sz="1800" b="1" dirty="0">
                <a:solidFill>
                  <a:schemeClr val="accent2"/>
                </a:solidFill>
                <a:latin typeface="Arial" panose="020B0604020202020204" pitchFamily="34" charset="0"/>
              </a:rPr>
              <a:t>:</a:t>
            </a:r>
          </a:p>
          <a:p>
            <a:r>
              <a:rPr lang="en-US" altLang="sk-SK" sz="1800" b="1" dirty="0">
                <a:solidFill>
                  <a:schemeClr val="accent2"/>
                </a:solidFill>
                <a:latin typeface="Arial" panose="020B0604020202020204" pitchFamily="34" charset="0"/>
              </a:rPr>
              <a:t>  </a:t>
            </a:r>
            <a:endParaRPr lang="sk-SK" altLang="sk-SK" sz="1800" b="1" dirty="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r>
              <a:rPr lang="en-US" altLang="sk-SK" sz="1800" b="1" dirty="0">
                <a:latin typeface="Arial" panose="020B0604020202020204" pitchFamily="34" charset="0"/>
              </a:rPr>
              <a:t>pH, </a:t>
            </a:r>
            <a:r>
              <a:rPr lang="sk-SK" altLang="sk-SK" sz="1800" b="1" dirty="0">
                <a:latin typeface="Arial" panose="020B0604020202020204" pitchFamily="34" charset="0"/>
              </a:rPr>
              <a:t>   </a:t>
            </a:r>
            <a:r>
              <a:rPr lang="en-US" altLang="sk-SK" sz="1800" b="1" dirty="0" err="1">
                <a:latin typeface="Arial" panose="020B0604020202020204" pitchFamily="34" charset="0"/>
              </a:rPr>
              <a:t>trž</a:t>
            </a:r>
            <a:r>
              <a:rPr lang="en-US" altLang="sk-SK" sz="1800" b="1" dirty="0">
                <a:latin typeface="Arial" panose="020B0604020202020204" pitchFamily="34" charset="0"/>
              </a:rPr>
              <a:t>. </a:t>
            </a:r>
            <a:r>
              <a:rPr lang="en-US" altLang="sk-SK" sz="1800" b="1" dirty="0" err="1">
                <a:latin typeface="Arial" panose="020B0604020202020204" pitchFamily="34" charset="0"/>
              </a:rPr>
              <a:t>zaťaženia</a:t>
            </a:r>
            <a:r>
              <a:rPr lang="en-US" altLang="sk-SK" sz="1800" b="1" dirty="0">
                <a:latin typeface="Arial" panose="020B0604020202020204" pitchFamily="34" charset="0"/>
              </a:rPr>
              <a:t>,</a:t>
            </a:r>
            <a:r>
              <a:rPr lang="sk-SK" altLang="sk-SK" sz="1800" b="1" dirty="0">
                <a:latin typeface="Arial" panose="020B0604020202020204" pitchFamily="34" charset="0"/>
              </a:rPr>
              <a:t>    </a:t>
            </a:r>
            <a:r>
              <a:rPr lang="en-US" altLang="sk-SK" sz="1800" b="1" dirty="0" err="1">
                <a:latin typeface="Arial" panose="020B0604020202020204" pitchFamily="34" charset="0"/>
              </a:rPr>
              <a:t>odolnosti</a:t>
            </a:r>
            <a:r>
              <a:rPr lang="en-US" altLang="sk-SK" sz="1800" b="1" dirty="0">
                <a:latin typeface="Arial" panose="020B0604020202020204" pitchFamily="34" charset="0"/>
              </a:rPr>
              <a:t>  v </a:t>
            </a:r>
            <a:r>
              <a:rPr lang="en-US" altLang="sk-SK" sz="1800" b="1" dirty="0" err="1">
                <a:latin typeface="Arial" panose="020B0604020202020204" pitchFamily="34" charset="0"/>
              </a:rPr>
              <a:t>ohybe</a:t>
            </a:r>
            <a:r>
              <a:rPr lang="sk-SK" altLang="sk-SK" sz="1800" b="1" dirty="0">
                <a:latin typeface="Arial" panose="020B0604020202020204" pitchFamily="34" charset="0"/>
              </a:rPr>
              <a:t>,</a:t>
            </a:r>
            <a:r>
              <a:rPr lang="en-US" altLang="sk-SK" sz="1800" b="1" dirty="0">
                <a:latin typeface="Arial" panose="020B0604020202020204" pitchFamily="34" charset="0"/>
              </a:rPr>
              <a:t> </a:t>
            </a:r>
            <a:endParaRPr lang="sk-SK" altLang="sk-SK" sz="1800" b="1" dirty="0">
              <a:latin typeface="Arial" panose="020B0604020202020204" pitchFamily="34" charset="0"/>
            </a:endParaRPr>
          </a:p>
          <a:p>
            <a:r>
              <a:rPr lang="sk-SK" altLang="sk-SK" sz="1800" b="1" dirty="0">
                <a:latin typeface="Arial" panose="020B0604020202020204" pitchFamily="34" charset="0"/>
              </a:rPr>
              <a:t>                   </a:t>
            </a:r>
            <a:r>
              <a:rPr lang="en-US" altLang="sk-SK" sz="1800" b="1" dirty="0">
                <a:latin typeface="Arial" panose="020B0604020202020204" pitchFamily="34" charset="0"/>
              </a:rPr>
              <a:t> far</a:t>
            </a:r>
            <a:r>
              <a:rPr lang="sk-SK" altLang="sk-SK" sz="1800" b="1" dirty="0" err="1">
                <a:latin typeface="Arial" panose="020B0604020202020204" pitchFamily="34" charset="0"/>
              </a:rPr>
              <a:t>ebná</a:t>
            </a:r>
            <a:r>
              <a:rPr lang="en-US" altLang="sk-SK" sz="1800" b="1" dirty="0">
                <a:latin typeface="Arial" panose="020B0604020202020204" pitchFamily="34" charset="0"/>
              </a:rPr>
              <a:t> </a:t>
            </a:r>
            <a:r>
              <a:rPr lang="sk-SK" altLang="sk-SK" sz="1800" b="1" dirty="0">
                <a:latin typeface="Arial" panose="020B0604020202020204" pitchFamily="34" charset="0"/>
              </a:rPr>
              <a:t>z</a:t>
            </a:r>
            <a:r>
              <a:rPr lang="en-US" altLang="sk-SK" sz="1800" b="1" dirty="0" err="1">
                <a:latin typeface="Arial" panose="020B0604020202020204" pitchFamily="34" charset="0"/>
              </a:rPr>
              <a:t>ložk</a:t>
            </a:r>
            <a:r>
              <a:rPr lang="sk-SK" altLang="sk-SK" sz="1800" b="1" dirty="0">
                <a:latin typeface="Arial" panose="020B0604020202020204" pitchFamily="34" charset="0"/>
              </a:rPr>
              <a:t>a</a:t>
            </a:r>
            <a:r>
              <a:rPr lang="en-US" altLang="sk-SK" sz="1800" b="1" dirty="0">
                <a:latin typeface="Arial" panose="020B0604020202020204" pitchFamily="34" charset="0"/>
              </a:rPr>
              <a:t> </a:t>
            </a:r>
            <a:r>
              <a:rPr lang="sk-SK" altLang="sk-SK" sz="1800" b="1" dirty="0">
                <a:latin typeface="Arial" panose="020B0604020202020204" pitchFamily="34" charset="0"/>
              </a:rPr>
              <a:t>CIA </a:t>
            </a:r>
            <a:r>
              <a:rPr lang="en-US" altLang="sk-SK" sz="1800" b="1" dirty="0">
                <a:latin typeface="Arial" panose="020B0604020202020204" pitchFamily="34" charset="0"/>
              </a:rPr>
              <a:t>b*</a:t>
            </a:r>
          </a:p>
        </p:txBody>
      </p:sp>
      <p:sp>
        <p:nvSpPr>
          <p:cNvPr id="80905" name="Text Box 9">
            <a:extLst>
              <a:ext uri="{FF2B5EF4-FFF2-40B4-BE49-F238E27FC236}">
                <a16:creationId xmlns:a16="http://schemas.microsoft.com/office/drawing/2014/main" id="{B7BA0793-FCED-B310-6C94-478948E4E5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04813"/>
            <a:ext cx="3529012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sk-SK" b="1">
                <a:solidFill>
                  <a:schemeClr val="accent2"/>
                </a:solidFill>
                <a:latin typeface="Arial" panose="020B0604020202020204" pitchFamily="34" charset="0"/>
              </a:rPr>
              <a:t>Stabilizácia laminačnou technológiou po mo</a:t>
            </a:r>
            <a:r>
              <a:rPr lang="sk-SK" altLang="sk-SK" b="1">
                <a:solidFill>
                  <a:schemeClr val="accent2"/>
                </a:solidFill>
                <a:latin typeface="Arial" panose="020B0604020202020204" pitchFamily="34" charset="0"/>
              </a:rPr>
              <a:t>d</a:t>
            </a:r>
            <a:r>
              <a:rPr lang="en-GB" altLang="sk-SK" b="1">
                <a:solidFill>
                  <a:schemeClr val="accent2"/>
                </a:solidFill>
                <a:latin typeface="Arial" panose="020B0604020202020204" pitchFamily="34" charset="0"/>
              </a:rPr>
              <a:t>ifikácii papiera</a:t>
            </a:r>
            <a:endParaRPr lang="sk-SK" altLang="sk-SK" b="1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0" name="Rectangle 4">
            <a:extLst>
              <a:ext uri="{FF2B5EF4-FFF2-40B4-BE49-F238E27FC236}">
                <a16:creationId xmlns:a16="http://schemas.microsoft.com/office/drawing/2014/main" id="{12AE400D-2661-96A4-85FF-483FAACF2F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br>
              <a:rPr lang="sk-SK" altLang="sk-SK" sz="3200"/>
            </a:br>
            <a:br>
              <a:rPr lang="sk-SK" altLang="sk-SK" sz="3200"/>
            </a:br>
            <a:br>
              <a:rPr lang="sk-SK" altLang="sk-SK" sz="3200"/>
            </a:br>
            <a:br>
              <a:rPr lang="sk-SK" altLang="sk-SK" sz="3200"/>
            </a:br>
            <a:br>
              <a:rPr lang="sk-SK" altLang="sk-SK" sz="3200"/>
            </a:br>
            <a:br>
              <a:rPr lang="sk-SK" altLang="sk-SK" sz="3200"/>
            </a:br>
            <a:br>
              <a:rPr lang="sk-SK" altLang="sk-SK" sz="3200"/>
            </a:br>
            <a:br>
              <a:rPr lang="sk-SK" altLang="sk-SK" sz="3200"/>
            </a:br>
            <a:br>
              <a:rPr lang="sk-SK" altLang="sk-SK" sz="3200"/>
            </a:br>
            <a:r>
              <a:rPr lang="sk-SK" altLang="sk-SK" sz="3200"/>
              <a:t>            </a:t>
            </a:r>
            <a:r>
              <a:rPr lang="sk-SK" altLang="sk-SK" sz="2400" b="1">
                <a:solidFill>
                  <a:schemeClr val="accent2"/>
                </a:solidFill>
                <a:latin typeface="Arial" panose="020B0604020202020204" pitchFamily="34" charset="0"/>
              </a:rPr>
              <a:t>Publikačná činnosť pracovníkov </a:t>
            </a:r>
            <a:br>
              <a:rPr lang="sk-SK" altLang="sk-SK" sz="2400" b="1">
                <a:solidFill>
                  <a:schemeClr val="accent2"/>
                </a:solidFill>
                <a:latin typeface="Arial" panose="020B0604020202020204" pitchFamily="34" charset="0"/>
              </a:rPr>
            </a:br>
            <a:r>
              <a:rPr lang="sk-SK" altLang="sk-SK" sz="2400" b="1">
                <a:solidFill>
                  <a:schemeClr val="accent2"/>
                </a:solidFill>
                <a:latin typeface="Arial" panose="020B0604020202020204" pitchFamily="34" charset="0"/>
              </a:rPr>
              <a:t>Odboru reštaurovania a konzervovania dokumentov </a:t>
            </a:r>
            <a:br>
              <a:rPr lang="sk-SK" altLang="sk-SK" sz="2400" b="1">
                <a:solidFill>
                  <a:schemeClr val="accent2"/>
                </a:solidFill>
                <a:latin typeface="Arial" panose="020B0604020202020204" pitchFamily="34" charset="0"/>
              </a:rPr>
            </a:br>
            <a:r>
              <a:rPr lang="sk-SK" altLang="sk-SK" sz="2400" b="1">
                <a:solidFill>
                  <a:schemeClr val="accent2"/>
                </a:solidFill>
                <a:latin typeface="Arial" panose="020B0604020202020204" pitchFamily="34" charset="0"/>
              </a:rPr>
              <a:t>                          roky 2004 – 2005                      </a:t>
            </a:r>
            <a:br>
              <a:rPr lang="sk-SK" altLang="sk-SK" sz="2400" b="1">
                <a:solidFill>
                  <a:schemeClr val="accent2"/>
                </a:solidFill>
                <a:latin typeface="Arial" panose="020B0604020202020204" pitchFamily="34" charset="0"/>
              </a:rPr>
            </a:br>
            <a:r>
              <a:rPr lang="sk-SK" altLang="sk-SK" sz="2400" b="1">
                <a:solidFill>
                  <a:schemeClr val="accent2"/>
                </a:solidFill>
                <a:latin typeface="Arial" panose="020B0604020202020204" pitchFamily="34" charset="0"/>
              </a:rPr>
              <a:t>                          </a:t>
            </a:r>
            <a:r>
              <a:rPr lang="sk-SK" altLang="sk-SK" sz="2000" b="1">
                <a:solidFill>
                  <a:schemeClr val="accent2"/>
                </a:solidFill>
                <a:latin typeface="Arial" panose="020B0604020202020204" pitchFamily="34" charset="0"/>
              </a:rPr>
              <a:t>(autori a spoluautori)</a:t>
            </a:r>
            <a:br>
              <a:rPr lang="sk-SK" altLang="sk-SK" sz="2000" b="1">
                <a:solidFill>
                  <a:schemeClr val="accent2"/>
                </a:solidFill>
                <a:latin typeface="Arial" panose="020B0604020202020204" pitchFamily="34" charset="0"/>
              </a:rPr>
            </a:br>
            <a:br>
              <a:rPr lang="sk-SK" altLang="sk-SK" sz="2400" b="1">
                <a:latin typeface="Arial" panose="020B0604020202020204" pitchFamily="34" charset="0"/>
              </a:rPr>
            </a:br>
            <a:r>
              <a:rPr lang="sk-SK" altLang="sk-SK" sz="2400" b="1">
                <a:solidFill>
                  <a:schemeClr val="accent2"/>
                </a:solidFill>
                <a:latin typeface="Arial" panose="020B0604020202020204" pitchFamily="34" charset="0"/>
              </a:rPr>
              <a:t>V zahraničí:</a:t>
            </a:r>
            <a:br>
              <a:rPr lang="sk-SK" altLang="sk-SK" sz="2400" b="1">
                <a:solidFill>
                  <a:schemeClr val="accent2"/>
                </a:solidFill>
                <a:latin typeface="Arial" panose="020B0604020202020204" pitchFamily="34" charset="0"/>
              </a:rPr>
            </a:br>
            <a:r>
              <a:rPr lang="sk-SK" altLang="sk-SK" sz="2400" b="1">
                <a:solidFill>
                  <a:schemeClr val="accent2"/>
                </a:solidFill>
                <a:latin typeface="Arial" panose="020B0604020202020204" pitchFamily="34" charset="0"/>
              </a:rPr>
              <a:t>   </a:t>
            </a:r>
            <a:r>
              <a:rPr lang="sk-SK" altLang="sk-SK" sz="2400" b="1">
                <a:latin typeface="Arial" panose="020B0604020202020204" pitchFamily="34" charset="0"/>
              </a:rPr>
              <a:t>1/ článok v CC časopise                   4</a:t>
            </a:r>
            <a:br>
              <a:rPr lang="sk-SK" altLang="sk-SK" sz="2400" b="1">
                <a:latin typeface="Arial" panose="020B0604020202020204" pitchFamily="34" charset="0"/>
              </a:rPr>
            </a:br>
            <a:r>
              <a:rPr lang="sk-SK" altLang="sk-SK" sz="2400" b="1">
                <a:latin typeface="Arial" panose="020B0604020202020204" pitchFamily="34" charset="0"/>
              </a:rPr>
              <a:t>   2/ článok v zborníku                        15</a:t>
            </a:r>
            <a:br>
              <a:rPr lang="sk-SK" altLang="sk-SK" sz="2400" b="1">
                <a:latin typeface="Arial" panose="020B0604020202020204" pitchFamily="34" charset="0"/>
              </a:rPr>
            </a:br>
            <a:r>
              <a:rPr lang="sk-SK" altLang="sk-SK" sz="2400" b="1">
                <a:latin typeface="Arial" panose="020B0604020202020204" pitchFamily="34" charset="0"/>
              </a:rPr>
              <a:t>   3/ monografia (autorská kapitola)   1</a:t>
            </a:r>
            <a:br>
              <a:rPr lang="sk-SK" altLang="sk-SK" sz="2400" b="1">
                <a:latin typeface="Arial" panose="020B0604020202020204" pitchFamily="34" charset="0"/>
              </a:rPr>
            </a:br>
            <a:br>
              <a:rPr lang="sk-SK" altLang="sk-SK" sz="2400" b="1">
                <a:latin typeface="Arial" panose="020B0604020202020204" pitchFamily="34" charset="0"/>
              </a:rPr>
            </a:br>
            <a:r>
              <a:rPr lang="sk-SK" altLang="sk-SK" sz="2400" b="1">
                <a:solidFill>
                  <a:schemeClr val="accent2"/>
                </a:solidFill>
                <a:latin typeface="Arial" panose="020B0604020202020204" pitchFamily="34" charset="0"/>
              </a:rPr>
              <a:t>Doma:</a:t>
            </a:r>
            <a:br>
              <a:rPr lang="sk-SK" altLang="sk-SK" sz="2400" b="1">
                <a:solidFill>
                  <a:schemeClr val="accent2"/>
                </a:solidFill>
                <a:latin typeface="Arial" panose="020B0604020202020204" pitchFamily="34" charset="0"/>
              </a:rPr>
            </a:br>
            <a:r>
              <a:rPr lang="sk-SK" altLang="sk-SK" sz="2400" b="1">
                <a:solidFill>
                  <a:schemeClr val="accent2"/>
                </a:solidFill>
                <a:latin typeface="Arial" panose="020B0604020202020204" pitchFamily="34" charset="0"/>
              </a:rPr>
              <a:t>   </a:t>
            </a:r>
            <a:r>
              <a:rPr lang="sk-SK" altLang="sk-SK" sz="2400" b="1">
                <a:latin typeface="Arial" panose="020B0604020202020204" pitchFamily="34" charset="0"/>
              </a:rPr>
              <a:t>1/ článok v časopise     14</a:t>
            </a:r>
            <a:br>
              <a:rPr lang="sk-SK" altLang="sk-SK" sz="2400" b="1">
                <a:latin typeface="Arial" panose="020B0604020202020204" pitchFamily="34" charset="0"/>
              </a:rPr>
            </a:br>
            <a:r>
              <a:rPr lang="sk-SK" altLang="sk-SK" sz="2400" b="1">
                <a:latin typeface="Arial" panose="020B0604020202020204" pitchFamily="34" charset="0"/>
              </a:rPr>
              <a:t>   2/ článok v zborníku     13</a:t>
            </a:r>
            <a:br>
              <a:rPr lang="sk-SK" altLang="sk-SK" sz="2400" b="1">
                <a:latin typeface="Arial" panose="020B0604020202020204" pitchFamily="34" charset="0"/>
              </a:rPr>
            </a:br>
            <a:r>
              <a:rPr lang="sk-SK" altLang="sk-SK" sz="2400" b="1">
                <a:latin typeface="Arial" panose="020B0604020202020204" pitchFamily="34" charset="0"/>
              </a:rPr>
              <a:t>   3/ monografia                 1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7F38B1BC-A688-234D-913D-08832C7BE9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br>
              <a:rPr lang="sk-SK" altLang="sk-SK" sz="2000">
                <a:latin typeface="Arial" panose="020B0604020202020204" pitchFamily="34" charset="0"/>
              </a:rPr>
            </a:br>
            <a:br>
              <a:rPr lang="sk-SK" altLang="sk-SK" sz="2000">
                <a:latin typeface="Arial" panose="020B0604020202020204" pitchFamily="34" charset="0"/>
              </a:rPr>
            </a:br>
            <a:br>
              <a:rPr lang="sk-SK" altLang="sk-SK" sz="2000">
                <a:latin typeface="Arial" panose="020B0604020202020204" pitchFamily="34" charset="0"/>
              </a:rPr>
            </a:br>
            <a:br>
              <a:rPr lang="sk-SK" altLang="sk-SK" sz="2000">
                <a:latin typeface="Arial" panose="020B0604020202020204" pitchFamily="34" charset="0"/>
              </a:rPr>
            </a:br>
            <a:br>
              <a:rPr lang="sk-SK" altLang="sk-SK" sz="2000">
                <a:latin typeface="Arial" panose="020B0604020202020204" pitchFamily="34" charset="0"/>
              </a:rPr>
            </a:br>
            <a:br>
              <a:rPr lang="sk-SK" altLang="sk-SK" sz="2000">
                <a:latin typeface="Arial" panose="020B0604020202020204" pitchFamily="34" charset="0"/>
              </a:rPr>
            </a:br>
            <a:br>
              <a:rPr lang="sk-SK" altLang="sk-SK" sz="2000">
                <a:latin typeface="Arial" panose="020B0604020202020204" pitchFamily="34" charset="0"/>
              </a:rPr>
            </a:br>
            <a:br>
              <a:rPr lang="sk-SK" altLang="sk-SK" sz="2000">
                <a:latin typeface="Arial" panose="020B0604020202020204" pitchFamily="34" charset="0"/>
              </a:rPr>
            </a:br>
            <a:br>
              <a:rPr lang="sk-SK" altLang="sk-SK" sz="2000">
                <a:latin typeface="Arial" panose="020B0604020202020204" pitchFamily="34" charset="0"/>
              </a:rPr>
            </a:br>
            <a:br>
              <a:rPr lang="sk-SK" altLang="sk-SK" sz="2000">
                <a:latin typeface="Arial" panose="020B0604020202020204" pitchFamily="34" charset="0"/>
              </a:rPr>
            </a:br>
            <a:br>
              <a:rPr lang="sk-SK" altLang="sk-SK" sz="2000">
                <a:latin typeface="Arial" panose="020B0604020202020204" pitchFamily="34" charset="0"/>
              </a:rPr>
            </a:br>
            <a:br>
              <a:rPr lang="sk-SK" altLang="sk-SK" sz="2000">
                <a:latin typeface="Arial" panose="020B0604020202020204" pitchFamily="34" charset="0"/>
              </a:rPr>
            </a:br>
            <a:br>
              <a:rPr lang="sk-SK" altLang="sk-SK" sz="2000">
                <a:latin typeface="Arial" panose="020B0604020202020204" pitchFamily="34" charset="0"/>
              </a:rPr>
            </a:br>
            <a:br>
              <a:rPr lang="sk-SK" altLang="sk-SK" sz="2000">
                <a:latin typeface="Arial" panose="020B0604020202020204" pitchFamily="34" charset="0"/>
              </a:rPr>
            </a:br>
            <a:br>
              <a:rPr lang="sk-SK" altLang="sk-SK" sz="2000">
                <a:latin typeface="Arial" panose="020B0604020202020204" pitchFamily="34" charset="0"/>
              </a:rPr>
            </a:br>
            <a:r>
              <a:rPr lang="sk-SK" altLang="sk-SK" sz="2000">
                <a:latin typeface="Arial" panose="020B0604020202020204" pitchFamily="34" charset="0"/>
              </a:rPr>
              <a:t> </a:t>
            </a:r>
            <a:br>
              <a:rPr lang="sk-SK" altLang="sk-SK" sz="2000">
                <a:latin typeface="Arial" panose="020B0604020202020204" pitchFamily="34" charset="0"/>
              </a:rPr>
            </a:br>
            <a:r>
              <a:rPr lang="sk-SK" altLang="sk-SK" sz="2000">
                <a:latin typeface="Arial" panose="020B0604020202020204" pitchFamily="34" charset="0"/>
              </a:rPr>
              <a:t>                        </a:t>
            </a:r>
            <a:r>
              <a:rPr lang="sk-SK" altLang="sk-SK" sz="2800">
                <a:solidFill>
                  <a:schemeClr val="accent2"/>
                </a:solidFill>
                <a:latin typeface="Arial" panose="020B0604020202020204" pitchFamily="34" charset="0"/>
              </a:rPr>
              <a:t>Ciele SNK- ORAKDO </a:t>
            </a:r>
            <a:br>
              <a:rPr lang="sk-SK" altLang="sk-SK" sz="2800">
                <a:solidFill>
                  <a:schemeClr val="accent2"/>
                </a:solidFill>
                <a:latin typeface="Arial" panose="020B0604020202020204" pitchFamily="34" charset="0"/>
              </a:rPr>
            </a:br>
            <a:r>
              <a:rPr lang="sk-SK" altLang="sk-SK" sz="2800">
                <a:solidFill>
                  <a:schemeClr val="accent2"/>
                </a:solidFill>
                <a:latin typeface="Arial" panose="020B0604020202020204" pitchFamily="34" charset="0"/>
              </a:rPr>
              <a:t>               pri riešení 2 etapy projektu</a:t>
            </a:r>
            <a:br>
              <a:rPr lang="cs-CZ" altLang="sk-SK" sz="2800">
                <a:solidFill>
                  <a:schemeClr val="accent2"/>
                </a:solidFill>
                <a:latin typeface="Arial" panose="020B0604020202020204" pitchFamily="34" charset="0"/>
              </a:rPr>
            </a:br>
            <a:br>
              <a:rPr lang="cs-CZ" altLang="sk-SK" sz="2800">
                <a:solidFill>
                  <a:schemeClr val="accent2"/>
                </a:solidFill>
                <a:latin typeface="Arial" panose="020B0604020202020204" pitchFamily="34" charset="0"/>
              </a:rPr>
            </a:br>
            <a:r>
              <a:rPr lang="cs-CZ" altLang="sk-SK" sz="2000" b="1">
                <a:latin typeface="Arial" panose="020B0604020202020204" pitchFamily="34" charset="0"/>
              </a:rPr>
              <a:t>• </a:t>
            </a:r>
            <a:r>
              <a:rPr lang="sk-SK" altLang="sk-SK" sz="2000" b="1">
                <a:latin typeface="Arial" panose="020B0604020202020204" pitchFamily="34" charset="0"/>
              </a:rPr>
              <a:t>Navrhnúť nový spôsob klasifikácie a hodnotenia </a:t>
            </a: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  historických knižničných a archívnych fondov </a:t>
            </a: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  (2. úroveň a ďalšie)</a:t>
            </a:r>
            <a:br>
              <a:rPr lang="cs-CZ" altLang="sk-SK" sz="2000" b="1">
                <a:latin typeface="Arial" panose="020B0604020202020204" pitchFamily="34" charset="0"/>
              </a:rPr>
            </a:br>
            <a:br>
              <a:rPr lang="cs-CZ" altLang="sk-SK" sz="2000" b="1">
                <a:latin typeface="Arial" panose="020B0604020202020204" pitchFamily="34" charset="0"/>
              </a:rPr>
            </a:br>
            <a:r>
              <a:rPr lang="cs-CZ" altLang="sk-SK" sz="2000" b="1">
                <a:latin typeface="Arial" panose="020B0604020202020204" pitchFamily="34" charset="0"/>
              </a:rPr>
              <a:t>• </a:t>
            </a:r>
            <a:r>
              <a:rPr lang="sk-SK" altLang="sk-SK" sz="2000" b="1">
                <a:latin typeface="Arial" panose="020B0604020202020204" pitchFamily="34" charset="0"/>
              </a:rPr>
              <a:t>Vypracovať systém kategórií pre  rozhodovanie o chemicko-</a:t>
            </a: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  technologických postupoch konzervovania dokumentov</a:t>
            </a: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  (predovšetkým deacidifikácia a spevňovanie)</a:t>
            </a:r>
            <a:br>
              <a:rPr lang="sk-SK" altLang="sk-SK" sz="2000" b="1">
                <a:latin typeface="Arial" panose="020B0604020202020204" pitchFamily="34" charset="0"/>
              </a:rPr>
            </a:b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• Spracovať podklady pre cieľavedomý  výber dokumentov </a:t>
            </a: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  s cieľom zvýšenia kapacity konzervačných postupov a ich</a:t>
            </a: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  ekonomickej efektívnosti </a:t>
            </a:r>
            <a:br>
              <a:rPr lang="sk-SK" altLang="sk-SK" sz="2000" b="1">
                <a:latin typeface="Arial" panose="020B0604020202020204" pitchFamily="34" charset="0"/>
              </a:rPr>
            </a:b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• Pripraviť analytické podklady pre rozhodovanie na úrovni</a:t>
            </a: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  SNK, SNA, STU  a štátu pre zabezpečenie realizácie </a:t>
            </a: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  hromadných konzervačných technológií</a:t>
            </a: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  </a:t>
            </a:r>
            <a:br>
              <a:rPr lang="cs-CZ" altLang="sk-SK" sz="2000" b="1">
                <a:latin typeface="Arial" panose="020B0604020202020204" pitchFamily="34" charset="0"/>
              </a:rPr>
            </a:br>
            <a:endParaRPr lang="cs-CZ" altLang="sk-SK" sz="2000" b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2CA1A68B-28E0-6978-09F8-AA018D01FE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br>
              <a:rPr lang="sk-SK" altLang="sk-SK" sz="2400" b="1">
                <a:latin typeface="Arial" panose="020B0604020202020204" pitchFamily="34" charset="0"/>
              </a:rPr>
            </a:br>
            <a:br>
              <a:rPr lang="sk-SK" altLang="sk-SK" sz="2400" b="1">
                <a:latin typeface="Arial" panose="020B0604020202020204" pitchFamily="34" charset="0"/>
              </a:rPr>
            </a:br>
            <a:br>
              <a:rPr lang="sk-SK" altLang="sk-SK" sz="2400" b="1">
                <a:latin typeface="Arial" panose="020B0604020202020204" pitchFamily="34" charset="0"/>
              </a:rPr>
            </a:br>
            <a:br>
              <a:rPr lang="sk-SK" altLang="sk-SK" sz="2400" b="1">
                <a:latin typeface="Arial" panose="020B0604020202020204" pitchFamily="34" charset="0"/>
              </a:rPr>
            </a:br>
            <a:br>
              <a:rPr lang="sk-SK" altLang="sk-SK" sz="2400" b="1">
                <a:latin typeface="Arial" panose="020B0604020202020204" pitchFamily="34" charset="0"/>
              </a:rPr>
            </a:br>
            <a:br>
              <a:rPr lang="sk-SK" altLang="sk-SK" sz="2400" b="1">
                <a:latin typeface="Arial" panose="020B0604020202020204" pitchFamily="34" charset="0"/>
              </a:rPr>
            </a:br>
            <a:br>
              <a:rPr lang="sk-SK" altLang="sk-SK" sz="2400" b="1">
                <a:latin typeface="Arial" panose="020B0604020202020204" pitchFamily="34" charset="0"/>
              </a:rPr>
            </a:br>
            <a:br>
              <a:rPr lang="sk-SK" altLang="sk-SK" sz="2400" b="1">
                <a:latin typeface="Arial" panose="020B0604020202020204" pitchFamily="34" charset="0"/>
              </a:rPr>
            </a:br>
            <a:br>
              <a:rPr lang="sk-SK" altLang="sk-SK" sz="2400" b="1">
                <a:latin typeface="Arial" panose="020B0604020202020204" pitchFamily="34" charset="0"/>
              </a:rPr>
            </a:br>
            <a:br>
              <a:rPr lang="sk-SK" altLang="sk-SK" sz="2400" b="1">
                <a:latin typeface="Arial" panose="020B0604020202020204" pitchFamily="34" charset="0"/>
              </a:rPr>
            </a:br>
            <a:br>
              <a:rPr lang="sk-SK" altLang="sk-SK" sz="2400" b="1">
                <a:latin typeface="Arial" panose="020B0604020202020204" pitchFamily="34" charset="0"/>
              </a:rPr>
            </a:br>
            <a:br>
              <a:rPr lang="sk-SK" altLang="sk-SK" sz="2400" b="1">
                <a:latin typeface="Arial" panose="020B0604020202020204" pitchFamily="34" charset="0"/>
              </a:rPr>
            </a:br>
            <a:br>
              <a:rPr lang="sk-SK" altLang="sk-SK" sz="2400" b="1">
                <a:latin typeface="Arial" panose="020B0604020202020204" pitchFamily="34" charset="0"/>
              </a:rPr>
            </a:br>
            <a:br>
              <a:rPr lang="sk-SK" altLang="sk-SK" sz="2400" b="1">
                <a:latin typeface="Arial" panose="020B0604020202020204" pitchFamily="34" charset="0"/>
              </a:rPr>
            </a:br>
            <a:r>
              <a:rPr lang="sk-SK" altLang="sk-SK" sz="2400" b="1">
                <a:latin typeface="Arial" panose="020B0604020202020204" pitchFamily="34" charset="0"/>
              </a:rPr>
              <a:t>Plánované náklady na celú štátnu úlohu výskumu </a:t>
            </a:r>
            <a:br>
              <a:rPr lang="sk-SK" altLang="sk-SK" sz="2400" b="1">
                <a:latin typeface="Arial" panose="020B0604020202020204" pitchFamily="34" charset="0"/>
              </a:rPr>
            </a:br>
            <a:r>
              <a:rPr lang="sk-SK" altLang="sk-SK" sz="2400" b="1">
                <a:latin typeface="Arial" panose="020B0604020202020204" pitchFamily="34" charset="0"/>
              </a:rPr>
              <a:t>a vývoja KNIHA.SK na obdobie 5 rokov</a:t>
            </a:r>
            <a:br>
              <a:rPr lang="sk-SK" altLang="sk-SK" sz="2400" b="1">
                <a:latin typeface="Arial" panose="020B0604020202020204" pitchFamily="34" charset="0"/>
              </a:rPr>
            </a:br>
            <a:br>
              <a:rPr lang="sk-SK" altLang="sk-SK" sz="2400" b="1">
                <a:latin typeface="Arial" panose="020B0604020202020204" pitchFamily="34" charset="0"/>
              </a:rPr>
            </a:br>
            <a:r>
              <a:rPr lang="sk-SK" altLang="sk-SK" sz="2400" b="1">
                <a:latin typeface="Arial" panose="020B0604020202020204" pitchFamily="34" charset="0"/>
              </a:rPr>
              <a:t>40 miliónov korún</a:t>
            </a:r>
            <a:br>
              <a:rPr lang="sk-SK" altLang="sk-SK" sz="2400" b="1">
                <a:latin typeface="Arial" panose="020B0604020202020204" pitchFamily="34" charset="0"/>
              </a:rPr>
            </a:br>
            <a:br>
              <a:rPr lang="sk-SK" altLang="sk-SK" sz="2400" b="1">
                <a:latin typeface="Arial" panose="020B0604020202020204" pitchFamily="34" charset="0"/>
              </a:rPr>
            </a:br>
            <a:r>
              <a:rPr lang="sk-SK" altLang="sk-SK" sz="2400" b="1">
                <a:latin typeface="Arial" panose="020B0604020202020204" pitchFamily="34" charset="0"/>
              </a:rPr>
              <a:t>Náklady na riešenie čiastkových úloh E1, E3 </a:t>
            </a:r>
            <a:br>
              <a:rPr lang="sk-SK" altLang="sk-SK" sz="2400" b="1">
                <a:latin typeface="Arial" panose="020B0604020202020204" pitchFamily="34" charset="0"/>
              </a:rPr>
            </a:br>
            <a:r>
              <a:rPr lang="sk-SK" altLang="sk-SK" sz="2400" b="1">
                <a:latin typeface="Arial" panose="020B0604020202020204" pitchFamily="34" charset="0"/>
              </a:rPr>
              <a:t>a čiastočne aj E4 v SNK v rokoch 2004-2005 </a:t>
            </a:r>
            <a:br>
              <a:rPr lang="sk-SK" altLang="sk-SK" sz="2400" b="1">
                <a:latin typeface="Arial" panose="020B0604020202020204" pitchFamily="34" charset="0"/>
              </a:rPr>
            </a:br>
            <a:br>
              <a:rPr lang="sk-SK" altLang="sk-SK" sz="2400" b="1">
                <a:latin typeface="Arial" panose="020B0604020202020204" pitchFamily="34" charset="0"/>
              </a:rPr>
            </a:br>
            <a:r>
              <a:rPr lang="sk-SK" altLang="sk-SK" sz="2400" b="1">
                <a:latin typeface="Arial" panose="020B0604020202020204" pitchFamily="34" charset="0"/>
              </a:rPr>
              <a:t>3, 515 milióna korún</a:t>
            </a:r>
            <a:br>
              <a:rPr lang="sk-SK" altLang="sk-SK" sz="2400" b="1">
                <a:latin typeface="Arial" panose="020B0604020202020204" pitchFamily="34" charset="0"/>
              </a:rPr>
            </a:br>
            <a:br>
              <a:rPr lang="sk-SK" altLang="sk-SK" sz="2400" b="1">
                <a:latin typeface="Arial" panose="020B0604020202020204" pitchFamily="34" charset="0"/>
              </a:rPr>
            </a:br>
            <a:br>
              <a:rPr lang="sk-SK" altLang="sk-SK" sz="2400" b="1">
                <a:latin typeface="Arial" panose="020B0604020202020204" pitchFamily="34" charset="0"/>
              </a:rPr>
            </a:br>
            <a:r>
              <a:rPr lang="sk-SK" altLang="sk-SK" sz="2400" b="1">
                <a:latin typeface="Arial" panose="020B0604020202020204" pitchFamily="34" charset="0"/>
              </a:rPr>
              <a:t>Ekonomika projektu: </a:t>
            </a:r>
            <a:br>
              <a:rPr lang="sk-SK" altLang="sk-SK" sz="2400" b="1">
                <a:latin typeface="Arial" panose="020B0604020202020204" pitchFamily="34" charset="0"/>
              </a:rPr>
            </a:br>
            <a:br>
              <a:rPr lang="sk-SK" altLang="sk-SK" sz="2400" b="1">
                <a:latin typeface="Arial" panose="020B0604020202020204" pitchFamily="34" charset="0"/>
              </a:rPr>
            </a:br>
            <a:r>
              <a:rPr lang="sk-SK" altLang="sk-SK" sz="2400" b="1">
                <a:latin typeface="Arial" panose="020B0604020202020204" pitchFamily="34" charset="0"/>
              </a:rPr>
              <a:t>Ing. Ľ Hurtová,  od 1.1. 2006 Ing. E. Bencúrová</a:t>
            </a:r>
            <a:br>
              <a:rPr lang="sk-SK" altLang="sk-SK" sz="2400" b="1">
                <a:latin typeface="Arial" panose="020B0604020202020204" pitchFamily="34" charset="0"/>
              </a:rPr>
            </a:br>
            <a:br>
              <a:rPr lang="sk-SK" altLang="sk-SK" sz="2400" b="1">
                <a:latin typeface="Arial" panose="020B0604020202020204" pitchFamily="34" charset="0"/>
              </a:rPr>
            </a:br>
            <a:endParaRPr lang="sk-SK" altLang="sk-SK" sz="2400" b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4">
            <a:extLst>
              <a:ext uri="{FF2B5EF4-FFF2-40B4-BE49-F238E27FC236}">
                <a16:creationId xmlns:a16="http://schemas.microsoft.com/office/drawing/2014/main" id="{94EFBB3F-36C3-B372-6AF9-BB44615AFB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br>
              <a:rPr lang="sk-SK" altLang="sk-SK" sz="3200"/>
            </a:br>
            <a:br>
              <a:rPr lang="sk-SK" altLang="sk-SK" sz="3200"/>
            </a:br>
            <a:br>
              <a:rPr lang="sk-SK" altLang="sk-SK" sz="3200"/>
            </a:br>
            <a:br>
              <a:rPr lang="sk-SK" altLang="sk-SK" sz="3200"/>
            </a:br>
            <a:br>
              <a:rPr lang="sk-SK" altLang="sk-SK" sz="3200"/>
            </a:br>
            <a:br>
              <a:rPr lang="sk-SK" altLang="sk-SK" sz="3200"/>
            </a:br>
            <a:br>
              <a:rPr lang="sk-SK" altLang="sk-SK" sz="3200"/>
            </a:br>
            <a:br>
              <a:rPr lang="sk-SK" altLang="sk-SK" sz="3200"/>
            </a:br>
            <a:r>
              <a:rPr lang="sk-SK" altLang="sk-SK" sz="3200"/>
              <a:t>  </a:t>
            </a:r>
            <a:br>
              <a:rPr lang="sk-SK" altLang="sk-SK" sz="3200"/>
            </a:br>
            <a:r>
              <a:rPr lang="sk-SK" altLang="sk-SK" sz="3200"/>
              <a:t>         </a:t>
            </a:r>
            <a:r>
              <a:rPr lang="sk-SK" altLang="sk-SK" sz="2800" b="1">
                <a:solidFill>
                  <a:schemeClr val="accent2"/>
                </a:solidFill>
                <a:latin typeface="Arial" panose="020B0604020202020204" pitchFamily="34" charset="0"/>
              </a:rPr>
              <a:t>Ciele programu KNIHA.SK</a:t>
            </a:r>
            <a:br>
              <a:rPr lang="sk-SK" altLang="sk-SK" sz="2400">
                <a:latin typeface="Arial" panose="020B0604020202020204" pitchFamily="34" charset="0"/>
              </a:rPr>
            </a:br>
            <a:br>
              <a:rPr lang="sk-SK" altLang="sk-SK" sz="2400">
                <a:latin typeface="Arial" panose="020B0604020202020204" pitchFamily="34" charset="0"/>
              </a:rPr>
            </a:br>
            <a:r>
              <a:rPr lang="sk-SK" altLang="sk-SK" sz="2400" b="1">
                <a:latin typeface="Arial" panose="020B0604020202020204" pitchFamily="34" charset="0"/>
              </a:rPr>
              <a:t>1/ Príprava deacidifikačnej chemickej sústavy</a:t>
            </a:r>
            <a:br>
              <a:rPr lang="sk-SK" altLang="sk-SK" sz="2400" b="1">
                <a:latin typeface="Arial" panose="020B0604020202020204" pitchFamily="34" charset="0"/>
              </a:rPr>
            </a:br>
            <a:br>
              <a:rPr lang="sk-SK" altLang="sk-SK" sz="2400" b="1">
                <a:latin typeface="Arial" panose="020B0604020202020204" pitchFamily="34" charset="0"/>
              </a:rPr>
            </a:br>
            <a:r>
              <a:rPr lang="sk-SK" altLang="sk-SK" sz="2400" b="1">
                <a:latin typeface="Arial" panose="020B0604020202020204" pitchFamily="34" charset="0"/>
              </a:rPr>
              <a:t>2/ Príprava technológie masovej deacidifikácie kníh</a:t>
            </a:r>
            <a:br>
              <a:rPr lang="sk-SK" altLang="sk-SK" sz="2400" b="1">
                <a:latin typeface="Arial" panose="020B0604020202020204" pitchFamily="34" charset="0"/>
              </a:rPr>
            </a:br>
            <a:r>
              <a:rPr lang="sk-SK" altLang="sk-SK" sz="2400" b="1">
                <a:latin typeface="Arial" panose="020B0604020202020204" pitchFamily="34" charset="0"/>
              </a:rPr>
              <a:t>    a archiválií (minimálne štvrťprevádzka)</a:t>
            </a:r>
            <a:br>
              <a:rPr lang="sk-SK" altLang="sk-SK" sz="2400" b="1">
                <a:latin typeface="Arial" panose="020B0604020202020204" pitchFamily="34" charset="0"/>
              </a:rPr>
            </a:br>
            <a:br>
              <a:rPr lang="sk-SK" altLang="sk-SK" sz="2400" b="1">
                <a:latin typeface="Arial" panose="020B0604020202020204" pitchFamily="34" charset="0"/>
              </a:rPr>
            </a:br>
            <a:r>
              <a:rPr lang="sk-SK" altLang="sk-SK" sz="2400" b="1">
                <a:latin typeface="Arial" panose="020B0604020202020204" pitchFamily="34" charset="0"/>
              </a:rPr>
              <a:t>3/ Príprava paralelných konzervačných technológií</a:t>
            </a:r>
            <a:br>
              <a:rPr lang="sk-SK" altLang="sk-SK" sz="2400" b="1">
                <a:latin typeface="Arial" panose="020B0604020202020204" pitchFamily="34" charset="0"/>
              </a:rPr>
            </a:br>
            <a:r>
              <a:rPr lang="sk-SK" altLang="sk-SK" sz="2400" b="1">
                <a:latin typeface="Arial" panose="020B0604020202020204" pitchFamily="34" charset="0"/>
              </a:rPr>
              <a:t>    (deacidifikácia vo vodnom prostredí,</a:t>
            </a:r>
            <a:br>
              <a:rPr lang="sk-SK" altLang="sk-SK" sz="2400" b="1">
                <a:latin typeface="Arial" panose="020B0604020202020204" pitchFamily="34" charset="0"/>
              </a:rPr>
            </a:br>
            <a:r>
              <a:rPr lang="sk-SK" altLang="sk-SK" sz="2400" b="1">
                <a:latin typeface="Arial" panose="020B0604020202020204" pitchFamily="34" charset="0"/>
              </a:rPr>
              <a:t>    spevňovanie papiera, analýza prostredia)</a:t>
            </a:r>
            <a:br>
              <a:rPr lang="sk-SK" altLang="sk-SK" sz="2400" b="1">
                <a:latin typeface="Arial" panose="020B0604020202020204" pitchFamily="34" charset="0"/>
              </a:rPr>
            </a:br>
            <a:br>
              <a:rPr lang="sk-SK" altLang="sk-SK" sz="2400" b="1">
                <a:latin typeface="Arial" panose="020B0604020202020204" pitchFamily="34" charset="0"/>
              </a:rPr>
            </a:br>
            <a:r>
              <a:rPr lang="sk-SK" altLang="sk-SK" sz="2400" b="1">
                <a:latin typeface="Arial" panose="020B0604020202020204" pitchFamily="34" charset="0"/>
              </a:rPr>
              <a:t>4/ Vytvorenie technologického centra výskumu</a:t>
            </a:r>
            <a:br>
              <a:rPr lang="sk-SK" altLang="sk-SK" sz="2400" b="1">
                <a:latin typeface="Arial" panose="020B0604020202020204" pitchFamily="34" charset="0"/>
              </a:rPr>
            </a:br>
            <a:br>
              <a:rPr lang="sk-SK" altLang="sk-SK" sz="2400" b="1">
                <a:latin typeface="Arial" panose="020B0604020202020204" pitchFamily="34" charset="0"/>
              </a:rPr>
            </a:br>
            <a:r>
              <a:rPr lang="sk-SK" altLang="sk-SK" sz="2400" b="1">
                <a:latin typeface="Arial" panose="020B0604020202020204" pitchFamily="34" charset="0"/>
              </a:rPr>
              <a:t>5/ Výchova odborníkov v oblasti ochrany</a:t>
            </a:r>
            <a:br>
              <a:rPr lang="sk-SK" altLang="sk-SK" sz="2400" b="1">
                <a:latin typeface="Arial" panose="020B0604020202020204" pitchFamily="34" charset="0"/>
              </a:rPr>
            </a:br>
            <a:r>
              <a:rPr lang="sk-SK" altLang="sk-SK" sz="2400" b="1">
                <a:latin typeface="Arial" panose="020B0604020202020204" pitchFamily="34" charset="0"/>
              </a:rPr>
              <a:t>    historických dokumentov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4">
            <a:extLst>
              <a:ext uri="{FF2B5EF4-FFF2-40B4-BE49-F238E27FC236}">
                <a16:creationId xmlns:a16="http://schemas.microsoft.com/office/drawing/2014/main" id="{75096B79-CA6E-002E-E5DE-D7A3FDEE96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br>
              <a:rPr lang="sk-SK" altLang="sk-SK" sz="2400" b="1"/>
            </a:br>
            <a:br>
              <a:rPr lang="sk-SK" altLang="sk-SK" sz="2400" b="1"/>
            </a:br>
            <a:br>
              <a:rPr lang="sk-SK" altLang="sk-SK" sz="2400" b="1"/>
            </a:br>
            <a:br>
              <a:rPr lang="sk-SK" altLang="sk-SK" sz="2400" b="1"/>
            </a:br>
            <a:br>
              <a:rPr lang="sk-SK" altLang="sk-SK" sz="2400" b="1"/>
            </a:br>
            <a:br>
              <a:rPr lang="sk-SK" altLang="sk-SK" sz="2400" b="1"/>
            </a:br>
            <a:br>
              <a:rPr lang="sk-SK" altLang="sk-SK" sz="2400" b="1"/>
            </a:br>
            <a:br>
              <a:rPr lang="sk-SK" altLang="sk-SK" sz="2400" b="1"/>
            </a:br>
            <a:br>
              <a:rPr lang="sk-SK" altLang="sk-SK" sz="2400" b="1"/>
            </a:br>
            <a:br>
              <a:rPr lang="sk-SK" altLang="sk-SK" sz="2400" b="1"/>
            </a:br>
            <a:br>
              <a:rPr lang="sk-SK" altLang="sk-SK" sz="2400" b="1"/>
            </a:br>
            <a:br>
              <a:rPr lang="sk-SK" altLang="sk-SK" sz="2400" b="1"/>
            </a:br>
            <a:br>
              <a:rPr lang="sk-SK" altLang="sk-SK" sz="2400" b="1"/>
            </a:br>
            <a:r>
              <a:rPr lang="sk-SK" altLang="sk-SK" sz="2400" b="1"/>
              <a:t>    </a:t>
            </a:r>
            <a:r>
              <a:rPr lang="sk-SK" altLang="sk-SK" sz="2400" b="1">
                <a:solidFill>
                  <a:schemeClr val="accent2"/>
                </a:solidFill>
                <a:latin typeface="Arial" panose="020B0604020202020204" pitchFamily="34" charset="0"/>
              </a:rPr>
              <a:t>Štruktúra výskumného programu KNIHA.SK</a:t>
            </a:r>
            <a:br>
              <a:rPr lang="sk-SK" altLang="sk-SK" sz="2400" b="1">
                <a:solidFill>
                  <a:schemeClr val="accent2"/>
                </a:solidFill>
                <a:latin typeface="Arial" panose="020B0604020202020204" pitchFamily="34" charset="0"/>
              </a:rPr>
            </a:br>
            <a:r>
              <a:rPr lang="sk-SK" altLang="sk-SK" sz="2400" b="1">
                <a:latin typeface="Arial" panose="020B0604020202020204" pitchFamily="34" charset="0"/>
              </a:rPr>
              <a:t>                                                    </a:t>
            </a:r>
            <a:br>
              <a:rPr lang="sk-SK" altLang="sk-SK" sz="2400" b="1">
                <a:latin typeface="Arial" panose="020B0604020202020204" pitchFamily="34" charset="0"/>
              </a:rPr>
            </a:br>
            <a:r>
              <a:rPr lang="sk-SK" altLang="sk-SK" sz="2000" b="1">
                <a:solidFill>
                  <a:srgbClr val="FF9900"/>
                </a:solidFill>
                <a:latin typeface="Arial" panose="020B0604020202020204" pitchFamily="34" charset="0"/>
              </a:rPr>
              <a:t>E1- 1. etapa: Báza odborných informácii (SNK)   </a:t>
            </a:r>
            <a:br>
              <a:rPr lang="sk-SK" altLang="sk-SK" sz="2000" b="1">
                <a:solidFill>
                  <a:srgbClr val="FF9900"/>
                </a:solidFill>
                <a:latin typeface="Arial" panose="020B0604020202020204" pitchFamily="34" charset="0"/>
              </a:rPr>
            </a:br>
            <a:r>
              <a:rPr lang="sk-SK" altLang="sk-SK" sz="2000" b="1">
                <a:solidFill>
                  <a:srgbClr val="FF9900"/>
                </a:solidFill>
                <a:latin typeface="Arial" panose="020B0604020202020204" pitchFamily="34" charset="0"/>
              </a:rPr>
              <a:t>       </a:t>
            </a:r>
            <a:r>
              <a:rPr lang="sk-SK" altLang="sk-SK" sz="2000" b="1">
                <a:solidFill>
                  <a:schemeClr val="tx1"/>
                </a:solidFill>
                <a:latin typeface="Arial" panose="020B0604020202020204" pitchFamily="34" charset="0"/>
              </a:rPr>
              <a:t>2. etapa: Technologické centrum na ochranu</a:t>
            </a:r>
            <a:br>
              <a:rPr lang="sk-SK" altLang="sk-SK" sz="2000" b="1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sk-SK" altLang="sk-SK" sz="2000" b="1">
                <a:solidFill>
                  <a:schemeClr val="tx1"/>
                </a:solidFill>
                <a:latin typeface="Arial" panose="020B0604020202020204" pitchFamily="34" charset="0"/>
              </a:rPr>
              <a:t>                       kultúrneho dedičstva </a:t>
            </a:r>
            <a:br>
              <a:rPr lang="sk-SK" altLang="sk-SK" sz="2000" b="1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sk-SK" altLang="sk-SK" sz="2000" b="1">
                <a:solidFill>
                  <a:schemeClr val="tx1"/>
                </a:solidFill>
                <a:latin typeface="Arial" panose="020B0604020202020204" pitchFamily="34" charset="0"/>
              </a:rPr>
              <a:t>                       (STU, SNA, </a:t>
            </a:r>
            <a:r>
              <a:rPr lang="sk-SK" altLang="sk-SK" sz="2000" b="1">
                <a:solidFill>
                  <a:srgbClr val="FF9900"/>
                </a:solidFill>
                <a:latin typeface="Arial" panose="020B0604020202020204" pitchFamily="34" charset="0"/>
              </a:rPr>
              <a:t>SNK</a:t>
            </a:r>
            <a:r>
              <a:rPr lang="sk-SK" altLang="sk-SK" sz="2000" b="1">
                <a:solidFill>
                  <a:schemeClr val="tx1"/>
                </a:solidFill>
                <a:latin typeface="Arial" panose="020B0604020202020204" pitchFamily="34" charset="0"/>
              </a:rPr>
              <a:t>, SAV)</a:t>
            </a:r>
            <a:br>
              <a:rPr lang="sk-SK" altLang="sk-SK" sz="2000" b="1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E2- Vedomostná databáza (STU)</a:t>
            </a: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sk-SK" altLang="sk-SK" sz="2000" b="1">
                <a:solidFill>
                  <a:srgbClr val="FF9900"/>
                </a:solidFill>
                <a:latin typeface="Arial" panose="020B0604020202020204" pitchFamily="34" charset="0"/>
              </a:rPr>
              <a:t>E3- Hodnotenie stavu fondov v knižniciach (SNK)</a:t>
            </a:r>
            <a:br>
              <a:rPr lang="sk-SK" altLang="sk-SK" sz="2000" b="1">
                <a:solidFill>
                  <a:srgbClr val="FF9900"/>
                </a:solidFill>
                <a:latin typeface="Arial" panose="020B0604020202020204" pitchFamily="34" charset="0"/>
              </a:rPr>
            </a:br>
            <a:r>
              <a:rPr lang="sk-SK" altLang="sk-SK" sz="2000" b="1">
                <a:solidFill>
                  <a:srgbClr val="FF9900"/>
                </a:solidFill>
                <a:latin typeface="Arial" panose="020B0604020202020204" pitchFamily="34" charset="0"/>
              </a:rPr>
              <a:t>       a archívoch (SNA)</a:t>
            </a:r>
            <a:br>
              <a:rPr lang="sk-SK" altLang="sk-SK" sz="2000" b="1">
                <a:solidFill>
                  <a:srgbClr val="FF9900"/>
                </a:solidFill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E4- Výskum chemických technológií ochrany </a:t>
            </a: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       (STU, SAV, </a:t>
            </a:r>
            <a:r>
              <a:rPr lang="sk-SK" altLang="sk-SK" sz="2000" b="1">
                <a:solidFill>
                  <a:srgbClr val="FF9900"/>
                </a:solidFill>
                <a:latin typeface="Arial" panose="020B0604020202020204" pitchFamily="34" charset="0"/>
              </a:rPr>
              <a:t>SNK</a:t>
            </a:r>
            <a:r>
              <a:rPr lang="sk-SK" altLang="sk-SK" sz="2000" b="1">
                <a:latin typeface="Arial" panose="020B0604020202020204" pitchFamily="34" charset="0"/>
              </a:rPr>
              <a:t>, SNA)</a:t>
            </a: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E5- Tvorba a ochrana priemyslových práv nových riešení </a:t>
            </a: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       (STU a </a:t>
            </a:r>
            <a:r>
              <a:rPr lang="sk-SK" altLang="sk-SK" sz="2000" b="1">
                <a:solidFill>
                  <a:srgbClr val="FF9900"/>
                </a:solidFill>
                <a:latin typeface="Arial" panose="020B0604020202020204" pitchFamily="34" charset="0"/>
              </a:rPr>
              <a:t>všetci autori</a:t>
            </a:r>
            <a:r>
              <a:rPr lang="sk-SK" altLang="sk-SK" sz="2000" b="1">
                <a:latin typeface="Arial" panose="020B0604020202020204" pitchFamily="34" charset="0"/>
              </a:rPr>
              <a:t>)</a:t>
            </a: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E6- Skúšanie nových látok, procesov a zariadení </a:t>
            </a: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       (STU, SNA, </a:t>
            </a:r>
            <a:r>
              <a:rPr lang="sk-SK" altLang="sk-SK" sz="2000" b="1">
                <a:solidFill>
                  <a:srgbClr val="FF9900"/>
                </a:solidFill>
                <a:latin typeface="Arial" panose="020B0604020202020204" pitchFamily="34" charset="0"/>
              </a:rPr>
              <a:t>SNK,</a:t>
            </a:r>
            <a:r>
              <a:rPr lang="sk-SK" altLang="sk-SK" sz="2000" b="1">
                <a:latin typeface="Arial" panose="020B0604020202020204" pitchFamily="34" charset="0"/>
              </a:rPr>
              <a:t> skúšobňa)</a:t>
            </a: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E7- Aplikovaný výskum enviromentálnej kvality materiálov</a:t>
            </a: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      a prostredia  (STU, </a:t>
            </a:r>
            <a:r>
              <a:rPr lang="sk-SK" altLang="sk-SK" sz="2000" b="1">
                <a:solidFill>
                  <a:srgbClr val="FF9900"/>
                </a:solidFill>
                <a:latin typeface="Arial" panose="020B0604020202020204" pitchFamily="34" charset="0"/>
              </a:rPr>
              <a:t>SNK</a:t>
            </a:r>
            <a:r>
              <a:rPr lang="sk-SK" altLang="sk-SK" sz="2000" b="1">
                <a:latin typeface="Arial" panose="020B0604020202020204" pitchFamily="34" charset="0"/>
              </a:rPr>
              <a:t>, SNA)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Rectangle 4">
            <a:extLst>
              <a:ext uri="{FF2B5EF4-FFF2-40B4-BE49-F238E27FC236}">
                <a16:creationId xmlns:a16="http://schemas.microsoft.com/office/drawing/2014/main" id="{F01541C7-393F-942F-9380-2C6DABB35F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br>
              <a:rPr lang="sk-SK" altLang="sk-SK" sz="2800"/>
            </a:br>
            <a:br>
              <a:rPr lang="sk-SK" altLang="sk-SK" sz="2800"/>
            </a:br>
            <a:br>
              <a:rPr lang="sk-SK" altLang="sk-SK" sz="2800"/>
            </a:br>
            <a:br>
              <a:rPr lang="sk-SK" altLang="sk-SK" sz="2800"/>
            </a:br>
            <a:br>
              <a:rPr lang="sk-SK" altLang="sk-SK" sz="2800"/>
            </a:br>
            <a:br>
              <a:rPr lang="sk-SK" altLang="sk-SK" sz="2800"/>
            </a:br>
            <a:br>
              <a:rPr lang="sk-SK" altLang="sk-SK" sz="2800"/>
            </a:br>
            <a:br>
              <a:rPr lang="sk-SK" altLang="sk-SK" sz="2800"/>
            </a:br>
            <a:br>
              <a:rPr lang="sk-SK" altLang="sk-SK" sz="2800"/>
            </a:br>
            <a:br>
              <a:rPr lang="sk-SK" altLang="sk-SK" sz="2800"/>
            </a:br>
            <a:br>
              <a:rPr lang="sk-SK" altLang="sk-SK" sz="2800"/>
            </a:br>
            <a:r>
              <a:rPr lang="sk-SK" altLang="sk-SK" sz="2800">
                <a:latin typeface="Arial" panose="020B0604020202020204" pitchFamily="34" charset="0"/>
              </a:rPr>
              <a:t>SNK </a:t>
            </a:r>
            <a:br>
              <a:rPr lang="sk-SK" altLang="sk-SK" sz="2800">
                <a:latin typeface="Arial" panose="020B0604020202020204" pitchFamily="34" charset="0"/>
              </a:rPr>
            </a:br>
            <a:r>
              <a:rPr lang="sk-SK" altLang="sk-SK" sz="2400" b="1">
                <a:solidFill>
                  <a:schemeClr val="accent2"/>
                </a:solidFill>
                <a:latin typeface="Arial" panose="020B0604020202020204" pitchFamily="34" charset="0"/>
              </a:rPr>
              <a:t>E1- Báza odborných informácii- Špecializovaná digitálna knižnica pre oblasť záchrany tradičných nosičov informácií a vedeckého dedičstva.</a:t>
            </a:r>
            <a:br>
              <a:rPr lang="sk-SK" altLang="sk-SK" sz="2400" b="1">
                <a:solidFill>
                  <a:schemeClr val="accent2"/>
                </a:solidFill>
                <a:latin typeface="Arial" panose="020B0604020202020204" pitchFamily="34" charset="0"/>
              </a:rPr>
            </a:br>
            <a:br>
              <a:rPr lang="sk-SK" altLang="sk-SK" sz="2400" b="1">
                <a:solidFill>
                  <a:schemeClr val="accent2"/>
                </a:solidFill>
                <a:latin typeface="Arial" panose="020B0604020202020204" pitchFamily="34" charset="0"/>
              </a:rPr>
            </a:br>
            <a:r>
              <a:rPr lang="sk-SK" altLang="sk-SK" sz="2400" b="1">
                <a:solidFill>
                  <a:schemeClr val="accent2"/>
                </a:solidFill>
                <a:latin typeface="Arial" panose="020B0604020202020204" pitchFamily="34" charset="0"/>
              </a:rPr>
              <a:t>Riešitelia: </a:t>
            </a:r>
            <a:br>
              <a:rPr lang="sk-SK" altLang="sk-SK" sz="2400" b="1">
                <a:solidFill>
                  <a:schemeClr val="accent2"/>
                </a:solidFill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Doc. PhDr. D. Katuščák, PhD,  Bc. Oliver Ardo, </a:t>
            </a: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Mgr. M. Katuščák,  Ing. I. Kuka,  Ing. V. Bukovský, CSc., </a:t>
            </a: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Bc. Ľ. Lokajová,  Bc. M. Krakovská</a:t>
            </a:r>
            <a:br>
              <a:rPr lang="sk-SK" altLang="sk-SK" sz="2000" b="1">
                <a:latin typeface="Arial" panose="020B0604020202020204" pitchFamily="34" charset="0"/>
              </a:rPr>
            </a:b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sk-SK" altLang="sk-SK" sz="2400" b="1">
                <a:solidFill>
                  <a:schemeClr val="accent2"/>
                </a:solidFill>
                <a:latin typeface="Arial" panose="020B0604020202020204" pitchFamily="34" charset="0"/>
              </a:rPr>
              <a:t>Výsledky:</a:t>
            </a:r>
            <a:br>
              <a:rPr lang="sk-SK" altLang="sk-SK" sz="2400" b="1">
                <a:solidFill>
                  <a:schemeClr val="accent2"/>
                </a:solidFill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• Vypracoval sa technologický postup digitalizácie plných </a:t>
            </a: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   textov dokumentov v užívateľskom prostredí </a:t>
            </a: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                                 </a:t>
            </a:r>
            <a:r>
              <a:rPr lang="sk-SK" altLang="sk-SK" sz="2000" b="1">
                <a:solidFill>
                  <a:srgbClr val="99CCFF"/>
                </a:solidFill>
                <a:latin typeface="Arial" panose="020B0604020202020204" pitchFamily="34" charset="0"/>
              </a:rPr>
              <a:t> www.memoria.sk</a:t>
            </a:r>
            <a:br>
              <a:rPr lang="sk-SK" altLang="sk-SK" sz="2000" b="1">
                <a:solidFill>
                  <a:srgbClr val="9966FF"/>
                </a:solidFill>
                <a:latin typeface="Arial" panose="020B0604020202020204" pitchFamily="34" charset="0"/>
              </a:rPr>
            </a:br>
            <a:br>
              <a:rPr lang="sk-SK" altLang="sk-SK" sz="2000" b="1">
                <a:solidFill>
                  <a:srgbClr val="9966FF"/>
                </a:solidFill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• Do konca roku 2005 bolo sprístupnených 1188 plnotextových</a:t>
            </a: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  dokumentov, čo predstavuje 7,5 GB údajov</a:t>
            </a:r>
            <a:br>
              <a:rPr lang="sk-SK" altLang="sk-SK" sz="2000" b="1">
                <a:latin typeface="Arial" panose="020B0604020202020204" pitchFamily="34" charset="0"/>
              </a:rPr>
            </a:b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• Báza je sprístupnená od 25.10. 2005 odbornej verejnosti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>
            <a:extLst>
              <a:ext uri="{FF2B5EF4-FFF2-40B4-BE49-F238E27FC236}">
                <a16:creationId xmlns:a16="http://schemas.microsoft.com/office/drawing/2014/main" id="{F2BCA884-3B9F-DA65-18AA-9D010A9929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383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sk-SK"/>
          </a:p>
        </p:txBody>
      </p:sp>
      <p:graphicFrame>
        <p:nvGraphicFramePr>
          <p:cNvPr id="58370" name="Object 2">
            <a:extLst>
              <a:ext uri="{FF2B5EF4-FFF2-40B4-BE49-F238E27FC236}">
                <a16:creationId xmlns:a16="http://schemas.microsoft.com/office/drawing/2014/main" id="{70E89F28-46FC-F922-019D-6C5A596EA3C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1341438"/>
          <a:ext cx="4787900" cy="460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4438650" imgH="4140200" progId="CorelPhotoPaint.Image.11">
                  <p:embed/>
                </p:oleObj>
              </mc:Choice>
              <mc:Fallback>
                <p:oleObj r:id="rId2" imgW="4438650" imgH="4140200" progId="CorelPhotoPaint.Image.1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341438"/>
                        <a:ext cx="4787900" cy="4603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73" name="Rectangle 5">
            <a:extLst>
              <a:ext uri="{FF2B5EF4-FFF2-40B4-BE49-F238E27FC236}">
                <a16:creationId xmlns:a16="http://schemas.microsoft.com/office/drawing/2014/main" id="{A73C696A-9273-DA27-9177-F3A0A56277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764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sk-SK"/>
          </a:p>
        </p:txBody>
      </p:sp>
      <p:graphicFrame>
        <p:nvGraphicFramePr>
          <p:cNvPr id="58372" name="Object 4">
            <a:extLst>
              <a:ext uri="{FF2B5EF4-FFF2-40B4-BE49-F238E27FC236}">
                <a16:creationId xmlns:a16="http://schemas.microsoft.com/office/drawing/2014/main" id="{6C17F444-225B-CB7D-DF1D-F4F5C1EFEED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59338" y="1628775"/>
          <a:ext cx="4284662" cy="431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4438650" imgH="4133850" progId="CorelPhotoPaint.Image.11">
                  <p:embed/>
                </p:oleObj>
              </mc:Choice>
              <mc:Fallback>
                <p:oleObj r:id="rId4" imgW="4438650" imgH="4133850" progId="CorelPhotoPaint.Image.11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9338" y="1628775"/>
                        <a:ext cx="4284662" cy="4319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74" name="Text Box 6">
            <a:extLst>
              <a:ext uri="{FF2B5EF4-FFF2-40B4-BE49-F238E27FC236}">
                <a16:creationId xmlns:a16="http://schemas.microsoft.com/office/drawing/2014/main" id="{09C3D204-F65B-88B3-E055-FA0467B8FF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549275"/>
            <a:ext cx="6696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altLang="sk-SK">
                <a:solidFill>
                  <a:schemeClr val="accent2"/>
                </a:solidFill>
                <a:latin typeface="Arial" panose="020B0604020202020204" pitchFamily="34" charset="0"/>
              </a:rPr>
              <a:t>MEMORIA SLOVACA  a  projekt  KNIHA.SK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Rectangle 4">
            <a:extLst>
              <a:ext uri="{FF2B5EF4-FFF2-40B4-BE49-F238E27FC236}">
                <a16:creationId xmlns:a16="http://schemas.microsoft.com/office/drawing/2014/main" id="{806CE4B3-ABD5-F597-72E4-A79E298EEE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br>
              <a:rPr lang="sk-SK" altLang="sk-SK" sz="2800"/>
            </a:br>
            <a:br>
              <a:rPr lang="sk-SK" altLang="sk-SK" sz="2800"/>
            </a:br>
            <a:br>
              <a:rPr lang="sk-SK" altLang="sk-SK" sz="2800"/>
            </a:br>
            <a:br>
              <a:rPr lang="sk-SK" altLang="sk-SK" sz="2800"/>
            </a:br>
            <a:br>
              <a:rPr lang="sk-SK" altLang="sk-SK" sz="2800"/>
            </a:br>
            <a:br>
              <a:rPr lang="sk-SK" altLang="sk-SK" sz="2800"/>
            </a:br>
            <a:br>
              <a:rPr lang="sk-SK" altLang="sk-SK" sz="2800"/>
            </a:br>
            <a:br>
              <a:rPr lang="sk-SK" altLang="sk-SK" sz="2800"/>
            </a:br>
            <a:br>
              <a:rPr lang="sk-SK" altLang="sk-SK" sz="2800"/>
            </a:br>
            <a:br>
              <a:rPr lang="sk-SK" altLang="sk-SK" sz="2800"/>
            </a:br>
            <a:r>
              <a:rPr lang="sk-SK" altLang="sk-SK" sz="2400" b="1">
                <a:solidFill>
                  <a:schemeClr val="accent2"/>
                </a:solidFill>
                <a:latin typeface="Arial" panose="020B0604020202020204" pitchFamily="34" charset="0"/>
              </a:rPr>
              <a:t>SNK</a:t>
            </a:r>
            <a:br>
              <a:rPr lang="sk-SK" altLang="sk-SK" sz="2400" b="1">
                <a:solidFill>
                  <a:schemeClr val="accent2"/>
                </a:solidFill>
                <a:latin typeface="Arial" panose="020B0604020202020204" pitchFamily="34" charset="0"/>
              </a:rPr>
            </a:br>
            <a:r>
              <a:rPr lang="sk-SK" altLang="sk-SK" sz="2400" b="1">
                <a:solidFill>
                  <a:schemeClr val="accent2"/>
                </a:solidFill>
                <a:latin typeface="Arial" panose="020B0604020202020204" pitchFamily="34" charset="0"/>
              </a:rPr>
              <a:t>E3- Hodnotenie stavu fondov v knižniciach</a:t>
            </a:r>
            <a:r>
              <a:rPr lang="sk-SK" altLang="sk-SK" sz="2400">
                <a:latin typeface="Arial" panose="020B0604020202020204" pitchFamily="34" charset="0"/>
              </a:rPr>
              <a:t> </a:t>
            </a:r>
            <a:br>
              <a:rPr lang="sk-SK" altLang="sk-SK" sz="2400">
                <a:latin typeface="Arial" panose="020B0604020202020204" pitchFamily="34" charset="0"/>
              </a:rPr>
            </a:br>
            <a:br>
              <a:rPr lang="sk-SK" altLang="sk-SK" sz="2400"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Riešitelia: </a:t>
            </a: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Ing. V. Bukovský, CSc.  Ing. M. Trnková,  Ing. I. Kuka, </a:t>
            </a: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Ing. A. Maková,  Bc. A. Boďová,  A. Marková,  Bc. M. Maršala</a:t>
            </a:r>
            <a:br>
              <a:rPr lang="sk-SK" altLang="sk-SK" sz="2000" b="1">
                <a:latin typeface="Arial" panose="020B0604020202020204" pitchFamily="34" charset="0"/>
              </a:rPr>
            </a:b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Výsledky:</a:t>
            </a: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l/ Príručka</a:t>
            </a: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2/ Vytvorenie modelová knižnica</a:t>
            </a: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3/ Zriadenia špecializovaného laboratória na prieskum fondov</a:t>
            </a: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4/ Zariadenia na testovanie papiera prierazom- chránený vzor</a:t>
            </a: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5/ Testovanie zariadenia na meranie pevnosti papiera</a:t>
            </a: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    prierazom</a:t>
            </a:r>
            <a:br>
              <a:rPr lang="sk-SK" altLang="sk-SK" sz="2000" b="1">
                <a:latin typeface="Arial" panose="020B0604020202020204" pitchFamily="34" charset="0"/>
              </a:rPr>
            </a:br>
            <a:r>
              <a:rPr lang="sk-SK" altLang="sk-SK" sz="2000" b="1">
                <a:latin typeface="Arial" panose="020B0604020202020204" pitchFamily="34" charset="0"/>
              </a:rPr>
              <a:t>6/ Prieskum stavu fondov modelovej knižnice – 1. úroveň</a:t>
            </a:r>
            <a:br>
              <a:rPr lang="sk-SK" altLang="sk-SK" sz="2000" b="1">
                <a:latin typeface="Arial" panose="020B0604020202020204" pitchFamily="34" charset="0"/>
              </a:rPr>
            </a:br>
            <a:endParaRPr lang="sk-SK" altLang="sk-SK" sz="2000" b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edvolený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365</TotalTime>
  <Words>2509</Words>
  <Application>Microsoft Macintosh PowerPoint</Application>
  <PresentationFormat>Prezentácia na obrazovke (4:3)</PresentationFormat>
  <Paragraphs>100</Paragraphs>
  <Slides>32</Slides>
  <Notes>0</Notes>
  <HiddenSlides>0</HiddenSlides>
  <MMClips>0</MMClips>
  <ScaleCrop>false</ScaleCrop>
  <HeadingPairs>
    <vt:vector size="8" baseType="variant">
      <vt:variant>
        <vt:lpstr>Použité písma</vt:lpstr>
      </vt:variant>
      <vt:variant>
        <vt:i4>2</vt:i4>
      </vt:variant>
      <vt:variant>
        <vt:lpstr>Motív</vt:lpstr>
      </vt:variant>
      <vt:variant>
        <vt:i4>1</vt:i4>
      </vt:variant>
      <vt:variant>
        <vt:lpstr>Vložené servery OLE</vt:lpstr>
      </vt:variant>
      <vt:variant>
        <vt:i4>4</vt:i4>
      </vt:variant>
      <vt:variant>
        <vt:lpstr>Nadpisy snímok</vt:lpstr>
      </vt:variant>
      <vt:variant>
        <vt:i4>32</vt:i4>
      </vt:variant>
    </vt:vector>
  </HeadingPairs>
  <TitlesOfParts>
    <vt:vector size="39" baseType="lpstr">
      <vt:lpstr>Times New Roman</vt:lpstr>
      <vt:lpstr>Arial</vt:lpstr>
      <vt:lpstr>Predvolený návrh</vt:lpstr>
      <vt:lpstr>CorelPhotoPaint.Image.11</vt:lpstr>
      <vt:lpstr>Graf programu Microsoft Office Excel</vt:lpstr>
      <vt:lpstr>Graf aplikace Microsoft Excel</vt:lpstr>
      <vt:lpstr>Graf programu Microsoft Excel</vt:lpstr>
      <vt:lpstr>       Štátny program výskumu a vývoja KNIHA.SK 2003SP200280301 zmluva č. 661/2003  Záchrana, stabilizácia  a konzervovanie tradičných nosičov informácií  v Slovenskej republike  Zadavateľ: Ministerstvo školstva SR, 2003_9</vt:lpstr>
      <vt:lpstr>          Odbor reštaurovania konzervovania                  dokumentov SNK  1/ Oddelenie reštaurovania 2/ Oddelenie konzervovania 3/ Oddelenie výskumu a deacidifikácie  Celkom: 14 stálych pracovníkov  Na riešení štátnej úlohy KNIHA.SK v SNK sa priamo podieľa: •  8 pracovníkov odboru  •  3 ďalší pracovníci SNK  •  3 ďalší pracovníci na dohodu a dobu určitú</vt:lpstr>
      <vt:lpstr>                            Štátny program výskumu a vývoja   Záchrana, stabilizácia a konzervovanie tradičných nosičov                    informácii v Slovenskej republike                                       (KNIHA.SK)  Príprava a obchodná súťaž: 01.2003 - 10. 2003 Doba riešenia : 1. etapa 10.2003 – 12.2005                                           (vstupná a výstupná oponentúra,                                                 priebežne každého ½ roka)                              2. etapa 2006 – 2008                                            (vstupná oponentúra)  Hlavný riešiteľ: STU, FCHP,  Katedra chemickej technológie dreva, celulózy                        a papiera (štatutár: Prof. Bakoš, DrSc.- dekan fakulty) Spoluriešitelia: SNK v Martine, Odbor reštaurovania a konzervovania dokumentov                          (štaturár: Doc. Katuščák, PhD- generálny riaditeľ)  SNA v Bratislave (štaturát: Dr. Draškaba-riaditeľ ) SAV v Bratislave, Ústav polymérov (štatutár: Ing. Rychlý, DrSc.-riaditeľ)</vt:lpstr>
      <vt:lpstr>              Plánované náklady na celú štátnu úlohu výskumu  a vývoja KNIHA.SK na obdobie 5 rokov  40 miliónov korún  Náklady na riešenie čiastkových úloh E1, E3  a čiastočne aj E4 v SNK v rokoch 2004-2005   3, 515 milióna korún   Ekonomika projektu:   Ing. Ľ Hurtová,  od 1.1. 2006 Ing. E. Bencúrová  </vt:lpstr>
      <vt:lpstr>                    Ciele programu KNIHA.SK  1/ Príprava deacidifikačnej chemickej sústavy  2/ Príprava technológie masovej deacidifikácie kníh     a archiválií (minimálne štvrťprevádzka)  3/ Príprava paralelných konzervačných technológií     (deacidifikácia vo vodnom prostredí,     spevňovanie papiera, analýza prostredia)  4/ Vytvorenie technologického centra výskumu  5/ Výchova odborníkov v oblasti ochrany     historických dokumentov</vt:lpstr>
      <vt:lpstr>                 Štruktúra výskumného programu KNIHA.SK                                                      E1- 1. etapa: Báza odborných informácii (SNK)           2. etapa: Technologické centrum na ochranu                        kultúrneho dedičstva                         (STU, SNA, SNK, SAV) E2- Vedomostná databáza (STU) E3- Hodnotenie stavu fondov v knižniciach (SNK)        a archívoch (SNA) E4- Výskum chemických technológií ochrany         (STU, SAV, SNK, SNA) E5- Tvorba a ochrana priemyslových práv nových riešení         (STU a všetci autori) E6- Skúšanie nových látok, procesov a zariadení         (STU, SNA, SNK, skúšobňa) E7- Aplikovaný výskum enviromentálnej kvality materiálov       a prostredia  (STU, SNK, SNA)</vt:lpstr>
      <vt:lpstr>           SNK  E1- Báza odborných informácii- Špecializovaná digitálna knižnica pre oblasť záchrany tradičných nosičov informácií a vedeckého dedičstva.  Riešitelia:  Doc. PhDr. D. Katuščák, PhD,  Bc. Oliver Ardo,  Mgr. M. Katuščák,  Ing. I. Kuka,  Ing. V. Bukovský, CSc.,  Bc. Ľ. Lokajová,  Bc. M. Krakovská  Výsledky: • Vypracoval sa technologický postup digitalizácie plných     textov dokumentov v užívateľskom prostredí                                    www.memoria.sk  • Do konca roku 2005 bolo sprístupnených 1188 plnotextových   dokumentov, čo predstavuje 7,5 GB údajov  • Báza je sprístupnená od 25.10. 2005 odbornej verejnosti</vt:lpstr>
      <vt:lpstr>Prezentácia programu PowerPoint</vt:lpstr>
      <vt:lpstr>          SNK E3- Hodnotenie stavu fondov v knižniciach   Riešitelia:  Ing. V. Bukovský, CSc.  Ing. M. Trnková,  Ing. I. Kuka,  Ing. A. Maková,  Bc. A. Boďová,  A. Marková,  Bc. M. Maršala  Výsledky: l/ Príručka 2/ Vytvorenie modelová knižnica 3/ Zriadenia špecializovaného laboratória na prieskum fondov 4/ Zariadenia na testovanie papiera prierazom- chránený vzor 5/ Testovanie zariadenia na meranie pevnosti papiera     prierazom 6/ Prieskum stavu fondov modelovej knižnice – 1. úroveň </vt:lpstr>
      <vt:lpstr>           Príručka: Kvantitatívne triedenie knižných a archívnych dokumentov (KAD SK )   • Pripraviť všeobecne použiteľnú príručku pre   analýzu KAD v knižniciach a archívoch  • Potvrdiť výpovednú hodnotu vybratých    pracovných postupov modernými analytickými   postupmi  • Dopracovať PC programy na báze CDS- ISIS   pre ukladanie a vyhodnocovanie získaných   parametrov  v rôznorodých a ľubovoľne   veľkých súboroch  • Parametre využiť pri príprave dokumentov    na veľkokapacitné konzervovanie </vt:lpstr>
      <vt:lpstr>            Príručka sa skladá z týchto 4 kapitol:  1. Úvodný záznam, ktorý obsahuje     - signatúru, rok vydania, miesto vzniku dokumentu     - typ dokumentu: knihy, časopis listina noviny a iný     - veľkosť dokumentu: hmotnosť, hrúbka, výška a šírka     - podmienky v depozite uskladnenia: aktuálna teplota a RV   2.   Knižný blok – analýza papiera        - typ papiera knižného bloku        - hrúbka papiera        - obsah lignínu        - technológia výroby papiera        - zaglejenie papiera        - pevnosť papiera        - kyslosť papiera        - miera zožltnutia        - farebné súčasti papiera</vt:lpstr>
      <vt:lpstr> Pracovné postupy              3. Metodické prílohy   Príloha č.1:  Meranie vyhodnocovanie podmienok v depozite,                        teplota, RV  Príloha č.2:  Meranie kyslosti väzbových materiálov   Príloha č.3:  Určenie obsahu vody v papieri  Príloha č.4:  Určenie hrúbky papiera  Príloha č.5:  Určenie obsahu lignínu v papieri, dve kvapkové                        reakcie  Príloha č.6:  Dôkaz prítomnosti hliníka v papieri - Al2(SO4)3  Príloha č.7:  Metodika stanovenia zaglejenia papiera  Príloha č.8:  Skríningové stanovenie pevnosti papiera   Príloha č.9:   Meranie kyslosti papiera dotykovou elektródou                        pomocou pH- metra  Príloha č.10: Meranie kyslosti papiera  pomocou                          pH- papierikov  Príloha č.11: Určenie miery zožltnutia papiera  Príloha č.12: Testovanie farebných súčastí dokumentu                         (rozpustnosť vo vode a v alkohole)</vt:lpstr>
      <vt:lpstr>        4. Obrázkové prílohy      (určenie typu knižnej väzby)   Príloha č.1:  väzba V1       Príloha č.5:  väzba V5  Príloha č.2:  väzba V2       Príloha č.6:  väzba V6  Príloha č.3:  väzba V3       Príloha č.7:  väzba V7  Príloha č.4:  väzba V4       Príloha č.8:  väzba V8</vt:lpstr>
      <vt:lpstr>Prezentácia programu PowerPoint</vt:lpstr>
      <vt:lpstr>Prezentácia programu PowerPoint</vt:lpstr>
      <vt:lpstr>   Zariadenie na testovanie pevnosti papiera prierazom® (chránený vzor) (G2A)  </vt:lpstr>
      <vt:lpstr>Prezentácia programu PowerPoint</vt:lpstr>
      <vt:lpstr>Prezentácia programu PowerPoint</vt:lpstr>
      <vt:lpstr>Prezentácia programu PowerPoint</vt:lpstr>
      <vt:lpstr>          Prieskum stavu fondov modelovej knižnice                          1. úroveň  V 1.etape projektu sa vykonal prieskum na 1400 knižných jednotkách modelovej knižnice z obdobia rokov 1900-2000.  • analyzovalo sa storočie ako celok  • analyzovali sa jednotlivé desaťročia storočia    (základný parameter 1. úrovne)             Získané hodnoty boli uložené               v PC v CDS-ISIS programe  </vt:lpstr>
      <vt:lpstr>         Na analýzu 1. úrovne sa použilo 7 parametrov a každý parameter bol rozdelený na rizikové skupiny:  • kyslosť (pH- papierikom a pH- elektródou)  • pevnosť (prierazom v stred a na okraji listu    papiera)  • hrúbka listu papiera v dokumente • stupeň zaglejenia papiera • obsah lignínu • zožltnutie • obsah hliníka v papieri- AL2(SO4)2</vt:lpstr>
      <vt:lpstr>Prezentácia programu PowerPoint</vt:lpstr>
      <vt:lpstr>Prezentácia programu PowerPoint</vt:lpstr>
      <vt:lpstr>            SNK E4- Výskum chemických technológií ochrany  1/ Degradačné reakcie celulózy a lignínu v procese     prirodzeného a urýchleného starnutia papiera-     monografia  2/ Výroba deacidifikačného prostriedku MMMK  3/ Vplyv svetla na blok drevitých papierov  4/  Stabilizácia papiera škrobmi, ich derivátmi      a derivátmi celulózy  5/  Stabilizácia papiera lamináciou po modifikácii      papiera</vt:lpstr>
      <vt:lpstr>Prezentácia programu PowerPoint</vt:lpstr>
      <vt:lpstr>Pripravila sa výroba MMMK podľa týchto rovníc: </vt:lpstr>
      <vt:lpstr>Prezentácia programu PowerPoint</vt:lpstr>
      <vt:lpstr>Prezentácia programu PowerPoint</vt:lpstr>
      <vt:lpstr>Prezentácia programu PowerPoint</vt:lpstr>
      <vt:lpstr>Prezentácia programu PowerPoint</vt:lpstr>
      <vt:lpstr>                     Publikačná činnosť pracovníkov  Odboru reštaurovania a konzervovania dokumentov                            roky 2004 – 2005                                                 (autori a spoluautori)  V zahraničí:    1/ článok v CC časopise                   4    2/ článok v zborníku                        15    3/ monografia (autorská kapitola)   1  Doma:    1/ článok v časopise     14    2/ článok v zborníku     13    3/ monografia                 1</vt:lpstr>
      <vt:lpstr>                                         Ciele SNK- ORAKDO                 pri riešení 2 etapy projektu  • Navrhnúť nový spôsob klasifikácie a hodnotenia    historických knižničných a archívnych fondov    (2. úroveň a ďalšie)  • Vypracovať systém kategórií pre  rozhodovanie o chemicko-   technologických postupoch konzervovania dokumentov   (predovšetkým deacidifikácia a spevňovanie)  • Spracovať podklady pre cieľavedomý  výber dokumentov    s cieľom zvýšenia kapacity konzervačných postupov a ich   ekonomickej efektívnosti   • Pripraviť analytické podklady pre rozhodovanie na úrovni   SNK, SNA, STU  a štátu pre zabezpečenie realizácie    hromadných konzervačných technológií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Dušan Katuščák</cp:lastModifiedBy>
  <cp:revision>27</cp:revision>
  <dcterms:created xsi:type="dcterms:W3CDTF">1601-01-01T00:00:00Z</dcterms:created>
  <dcterms:modified xsi:type="dcterms:W3CDTF">2025-04-03T17:08:15Z</dcterms:modified>
</cp:coreProperties>
</file>